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55" r:id="rId4"/>
    <p:sldId id="377" r:id="rId5"/>
    <p:sldId id="380" r:id="rId6"/>
    <p:sldId id="382" r:id="rId7"/>
    <p:sldId id="387" r:id="rId8"/>
    <p:sldId id="386" r:id="rId9"/>
    <p:sldId id="384" r:id="rId10"/>
    <p:sldId id="394" r:id="rId11"/>
    <p:sldId id="390" r:id="rId12"/>
    <p:sldId id="410" r:id="rId13"/>
    <p:sldId id="429" r:id="rId14"/>
    <p:sldId id="398" r:id="rId15"/>
    <p:sldId id="403" r:id="rId16"/>
    <p:sldId id="412" r:id="rId17"/>
    <p:sldId id="431" r:id="rId18"/>
    <p:sldId id="432" r:id="rId19"/>
    <p:sldId id="433" r:id="rId20"/>
    <p:sldId id="413" r:id="rId21"/>
    <p:sldId id="418" r:id="rId22"/>
    <p:sldId id="414" r:id="rId23"/>
    <p:sldId id="415" r:id="rId24"/>
    <p:sldId id="419" r:id="rId25"/>
    <p:sldId id="420" r:id="rId26"/>
    <p:sldId id="416" r:id="rId27"/>
    <p:sldId id="421" r:id="rId28"/>
    <p:sldId id="423" r:id="rId29"/>
    <p:sldId id="424" r:id="rId30"/>
    <p:sldId id="422" r:id="rId31"/>
    <p:sldId id="397" r:id="rId32"/>
    <p:sldId id="401" r:id="rId33"/>
    <p:sldId id="395" r:id="rId34"/>
    <p:sldId id="396" r:id="rId35"/>
    <p:sldId id="400" r:id="rId36"/>
    <p:sldId id="426" r:id="rId37"/>
    <p:sldId id="427" r:id="rId38"/>
    <p:sldId id="428" r:id="rId39"/>
    <p:sldId id="430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b="1" dirty="0" smtClean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4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731227" y="2717074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compilador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616233" y="2824842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virtual de </a:t>
            </a:r>
            <a:r>
              <a:rPr lang="es-PE" dirty="0" err="1" smtClean="0"/>
              <a:t>python</a:t>
            </a:r>
            <a:endParaRPr lang="es-PE" dirty="0"/>
          </a:p>
        </p:txBody>
      </p:sp>
      <p:sp>
        <p:nvSpPr>
          <p:cNvPr id="7" name="Flecha derecha 6"/>
          <p:cNvSpPr/>
          <p:nvPr/>
        </p:nvSpPr>
        <p:spPr>
          <a:xfrm>
            <a:off x="2037806" y="3308168"/>
            <a:ext cx="587829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 derecha 7"/>
          <p:cNvSpPr/>
          <p:nvPr/>
        </p:nvSpPr>
        <p:spPr>
          <a:xfrm>
            <a:off x="4855024" y="3389810"/>
            <a:ext cx="1454335" cy="16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8739051" y="3332660"/>
            <a:ext cx="992778" cy="22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27017" y="3017520"/>
            <a:ext cx="1410789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r>
              <a:rPr lang="es-PE" b="1" dirty="0" smtClean="0">
                <a:solidFill>
                  <a:srgbClr val="0070C0"/>
                </a:solidFill>
              </a:rPr>
              <a:t>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25984" y="2684416"/>
            <a:ext cx="1512414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codigo</a:t>
            </a:r>
            <a:r>
              <a:rPr lang="es-PE" b="1" dirty="0" err="1" smtClean="0">
                <a:solidFill>
                  <a:srgbClr val="0070C0"/>
                </a:solidFill>
              </a:rPr>
              <a:t>.pyc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966960" y="263869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9882156" y="2818309"/>
            <a:ext cx="1890634" cy="1397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física (ordenador)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65760" y="2325189"/>
            <a:ext cx="8373291" cy="239050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redondeado 15"/>
          <p:cNvSpPr/>
          <p:nvPr/>
        </p:nvSpPr>
        <p:spPr>
          <a:xfrm>
            <a:off x="419208" y="5122271"/>
            <a:ext cx="8699863" cy="133241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El código fuente escrito en Python con extensión</a:t>
            </a:r>
            <a:r>
              <a:rPr lang="es-PE" b="1" dirty="0" smtClean="0">
                <a:solidFill>
                  <a:srgbClr val="0070C0"/>
                </a:solidFill>
              </a:rPr>
              <a:t>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es compilado , resultando en un archivo denominado </a:t>
            </a:r>
            <a:r>
              <a:rPr lang="es-PE" b="1" dirty="0" err="1" smtClean="0">
                <a:solidFill>
                  <a:srgbClr val="0070C0"/>
                </a:solidFill>
              </a:rPr>
              <a:t>bytecodes</a:t>
            </a:r>
            <a:r>
              <a:rPr lang="es-PE" dirty="0" smtClean="0"/>
              <a:t> cuya extensión es 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  <a:r>
              <a:rPr lang="es-PE" b="1" dirty="0" err="1" smtClean="0">
                <a:solidFill>
                  <a:srgbClr val="0070C0"/>
                </a:solidFill>
              </a:rPr>
              <a:t>pyc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dirty="0" smtClean="0">
                <a:solidFill>
                  <a:schemeClr val="tx1"/>
                </a:solidFill>
              </a:rPr>
              <a:t>La maquina virtual de Python procesan e interpretan estas instrucciones de los </a:t>
            </a:r>
            <a:r>
              <a:rPr lang="es-PE" dirty="0" err="1" smtClean="0">
                <a:solidFill>
                  <a:schemeClr val="tx1"/>
                </a:solidFill>
              </a:rPr>
              <a:t>bytecodes</a:t>
            </a:r>
            <a:r>
              <a:rPr lang="es-PE" dirty="0" smtClean="0">
                <a:solidFill>
                  <a:schemeClr val="tx1"/>
                </a:solidFill>
              </a:rPr>
              <a:t> que se encuentran en el archivo con extensión </a:t>
            </a:r>
            <a:r>
              <a:rPr lang="es-PE" b="1" dirty="0" smtClean="0">
                <a:solidFill>
                  <a:schemeClr val="tx1"/>
                </a:solidFill>
              </a:rPr>
              <a:t>.</a:t>
            </a:r>
            <a:r>
              <a:rPr lang="es-PE" b="1" dirty="0" err="1" smtClean="0">
                <a:solidFill>
                  <a:schemeClr val="tx1"/>
                </a:solidFill>
              </a:rPr>
              <a:t>pyc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dirty="0" smtClean="0">
                <a:solidFill>
                  <a:schemeClr val="tx1"/>
                </a:solidFill>
              </a:rPr>
              <a:t>con el fin de que nuestro ordenador puede realizar la tarea que se ha definido en el código fuente (archivo con extensión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dirty="0" smtClean="0">
                <a:solidFill>
                  <a:schemeClr val="tx1"/>
                </a:solidFill>
              </a:rPr>
              <a:t>)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ESTRUCTURA DE DATOS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DICCIONARIO (DICT)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CONJUNTO (SET)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61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SUS ELEMENTOS ESTA DEFINIDOS POR UNA PAREJA DE VARIABLES DENOMIADAS KEY:VALUE</a:t>
            </a:r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599653" y="3705409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467494" y="3705409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163114" y="3685871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86437" y="5406092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4728755" y="4513750"/>
            <a:ext cx="7119042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key1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r>
              <a:rPr lang="es-PE" b="1" dirty="0" smtClean="0"/>
              <a:t>key2:valor2</a:t>
            </a:r>
            <a:r>
              <a:rPr lang="es-PE" dirty="0" smtClean="0"/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22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PYCHARM PYTHON INTERPRETER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22" y="2327003"/>
            <a:ext cx="8799795" cy="399542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4781006" y="4911634"/>
            <a:ext cx="6270172" cy="783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modulo es un archivo de Python </a:t>
            </a:r>
            <a:r>
              <a:rPr lang="es-PE" dirty="0"/>
              <a:t>(</a:t>
            </a:r>
            <a:r>
              <a:rPr lang="es-PE" dirty="0" smtClean="0"/>
              <a:t>archivo con extensión .</a:t>
            </a:r>
            <a:r>
              <a:rPr lang="es-PE" dirty="0" err="1" smtClean="0"/>
              <a:t>py</a:t>
            </a:r>
            <a:r>
              <a:rPr lang="es-PE" dirty="0" smtClean="0"/>
              <a:t> ) y que contiene definición de funciones y variables que podremos hacer uso desde otro archivo de trabajo 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9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 </a:t>
            </a:r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y=funcion1(20)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Tkinter</a:t>
            </a:r>
            <a:r>
              <a:rPr lang="es-PE" dirty="0" smtClean="0"/>
              <a:t> es considerado un standard para el desarrollo de aplicaciones de interfaz grafica de usuario en Python 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Viene por defecto en la instalación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38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ERRORES Y EXCEPCIONES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6444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Los errores y excepciones se pueden manejar en Python gracias a las siguientes palabras reservadas: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a</a:t>
            </a:r>
            <a:r>
              <a:rPr lang="es-PE" b="1" dirty="0" err="1" smtClean="0">
                <a:solidFill>
                  <a:srgbClr val="0070C0"/>
                </a:solidFill>
              </a:rPr>
              <a:t>ssert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smtClean="0">
                <a:solidFill>
                  <a:srgbClr val="0070C0"/>
                </a:solidFill>
              </a:rPr>
              <a:t>try</a:t>
            </a:r>
          </a:p>
          <a:p>
            <a:r>
              <a:rPr lang="es-PE" b="1" dirty="0">
                <a:solidFill>
                  <a:srgbClr val="0070C0"/>
                </a:solidFill>
              </a:rPr>
              <a:t>c</a:t>
            </a:r>
            <a:r>
              <a:rPr lang="es-PE" b="1" dirty="0" smtClean="0">
                <a:solidFill>
                  <a:srgbClr val="0070C0"/>
                </a:solidFill>
              </a:rPr>
              <a:t>atch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e</a:t>
            </a:r>
            <a:r>
              <a:rPr lang="es-PE" b="1" dirty="0" err="1" smtClean="0">
                <a:solidFill>
                  <a:srgbClr val="0070C0"/>
                </a:solidFill>
              </a:rPr>
              <a:t>xcept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err="1" smtClean="0">
                <a:solidFill>
                  <a:srgbClr val="0070C0"/>
                </a:solidFill>
              </a:rPr>
              <a:t>finally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s-PE" dirty="0" err="1"/>
              <a:t>e</a:t>
            </a:r>
            <a:r>
              <a:rPr lang="es-PE" dirty="0" err="1" smtClean="0"/>
              <a:t>lse</a:t>
            </a:r>
            <a:endParaRPr lang="es-PE" dirty="0" smtClean="0"/>
          </a:p>
          <a:p>
            <a:r>
              <a:rPr lang="es-PE" dirty="0" err="1"/>
              <a:t>r</a:t>
            </a:r>
            <a:r>
              <a:rPr lang="es-PE" dirty="0" err="1" smtClean="0"/>
              <a:t>aise</a:t>
            </a:r>
            <a:endParaRPr lang="es-PE" dirty="0" smtClean="0"/>
          </a:p>
          <a:p>
            <a:r>
              <a:rPr lang="es-PE" dirty="0" smtClean="0"/>
              <a:t>Estas palabras reservadas nos facilitan el poder tomar control sobre algún error que haya podido ocurrir en alguna parte de nuestro código 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10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TRY-EXCEPT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bloque </a:t>
            </a:r>
            <a:r>
              <a:rPr lang="es-PE" b="1" dirty="0">
                <a:solidFill>
                  <a:srgbClr val="00B0F0"/>
                </a:solidFill>
              </a:rPr>
              <a:t>try – </a:t>
            </a:r>
            <a:r>
              <a:rPr lang="es-PE" b="1" dirty="0" err="1">
                <a:solidFill>
                  <a:srgbClr val="00B0F0"/>
                </a:solidFill>
              </a:rPr>
              <a:t>except</a:t>
            </a:r>
            <a:r>
              <a:rPr lang="es-PE" dirty="0">
                <a:solidFill>
                  <a:srgbClr val="00B0F0"/>
                </a:solidFill>
              </a:rPr>
              <a:t> </a:t>
            </a:r>
            <a:r>
              <a:rPr lang="es-PE" dirty="0"/>
              <a:t>es utilizado para el manejo de errores en Python y que se describe de la siguiente manera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En el </a:t>
            </a:r>
            <a:r>
              <a:rPr lang="es-PE" b="1" dirty="0">
                <a:solidFill>
                  <a:srgbClr val="FF0000"/>
                </a:solidFill>
              </a:rPr>
              <a:t>bloque try </a:t>
            </a:r>
            <a:r>
              <a:rPr lang="es-PE" dirty="0"/>
              <a:t>se coloca las líneas de código que probablemente pueda generar algún tipo de error y </a:t>
            </a:r>
            <a:r>
              <a:rPr lang="es-PE" dirty="0" smtClean="0"/>
              <a:t>que se </a:t>
            </a:r>
            <a:r>
              <a:rPr lang="es-PE" dirty="0"/>
              <a:t>requiere </a:t>
            </a:r>
            <a:r>
              <a:rPr lang="es-PE" dirty="0" smtClean="0"/>
              <a:t>manipularlo.</a:t>
            </a:r>
          </a:p>
          <a:p>
            <a:endParaRPr lang="es-PE" dirty="0"/>
          </a:p>
          <a:p>
            <a:r>
              <a:rPr lang="es-PE" dirty="0" smtClean="0"/>
              <a:t>El </a:t>
            </a:r>
            <a:r>
              <a:rPr lang="es-PE" b="1" dirty="0" smtClean="0">
                <a:solidFill>
                  <a:srgbClr val="0070C0"/>
                </a:solidFill>
              </a:rPr>
              <a:t>bloque </a:t>
            </a:r>
            <a:r>
              <a:rPr lang="es-PE" b="1" dirty="0" err="1" smtClean="0">
                <a:solidFill>
                  <a:srgbClr val="0070C0"/>
                </a:solidFill>
              </a:rPr>
              <a:t>except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se ejecuta cuando se haya originado algún error dentro del </a:t>
            </a:r>
            <a:r>
              <a:rPr lang="es-PE" b="1" dirty="0" smtClean="0">
                <a:solidFill>
                  <a:srgbClr val="FF0000"/>
                </a:solidFill>
              </a:rPr>
              <a:t>bloque try 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ASSERT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</a:t>
            </a:r>
            <a:r>
              <a:rPr lang="es-PE" b="1" dirty="0" err="1" smtClean="0">
                <a:solidFill>
                  <a:srgbClr val="0070C0"/>
                </a:solidFill>
              </a:rPr>
              <a:t>assert</a:t>
            </a:r>
            <a:r>
              <a:rPr lang="es-PE" dirty="0" smtClean="0"/>
              <a:t> analiza alguna condición , si en caso es verdadero el programa continua con normalidad , si en caso es falso se genera un error y el programa termina.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32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28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EVENTOS SINCRONOS</a:t>
            </a:r>
          </a:p>
          <a:p>
            <a:pPr marL="0" indent="0">
              <a:buNone/>
            </a:pPr>
            <a:r>
              <a:rPr lang="es-PE" dirty="0" smtClean="0"/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EVENTOS ASINCRONOS</a:t>
            </a:r>
          </a:p>
          <a:p>
            <a:pPr marL="0" indent="0">
              <a:buNone/>
            </a:pPr>
            <a:r>
              <a:rPr lang="es-PE" dirty="0" smtClean="0"/>
              <a:t>En esta opción podemos interactuar con la interfaz grafica sin la necesidad bloquear otras acciones que el programa puede realizar , ejemplo leer datos de un sensor , enviar datos 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622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06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Un botón es widget que permite llamar o invocar una función cuando el botón se haya presionado . Podemos interactuar con el código simplemente utilizando botones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200399"/>
            <a:ext cx="4791075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PASOS PARA USAR UN BOTON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Primero </a:t>
            </a:r>
            <a:r>
              <a:rPr lang="es-PE" dirty="0"/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Tercero indicar el lugar donde se ubicara el </a:t>
            </a:r>
            <a:r>
              <a:rPr lang="es-PE" dirty="0" err="1"/>
              <a:t>boton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9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5920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</a:t>
            </a:r>
            <a:r>
              <a:rPr lang="es-PE" dirty="0" err="1" smtClean="0"/>
              <a:t>label</a:t>
            </a:r>
            <a:r>
              <a:rPr lang="es-PE" dirty="0" smtClean="0"/>
              <a:t> es una etiqueta que mostrara algún texto en alguna posición de la interfaz grafica .</a:t>
            </a:r>
          </a:p>
          <a:p>
            <a:endParaRPr lang="es-PE" dirty="0" smtClean="0"/>
          </a:p>
          <a:p>
            <a:r>
              <a:rPr lang="es-PE" dirty="0" smtClean="0"/>
              <a:t>A diferencia de un botón , el widget LABEL no invoca a una función ya que solo muestra algún mensaje en alguna parte de la interfaz grafica 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0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2222286"/>
            <a:ext cx="11372850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Text permite poder mostrar mensajes y también ingresar con el fin de poder interactuar con alguna parte del código.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097" y="1961242"/>
            <a:ext cx="4300646" cy="44134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8579"/>
            <a:ext cx="676588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INTERACCIÓN TKINTER Y ARCHIVOS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Crear 1 botón para escribir datos dentro de un archivo de texto</a:t>
            </a:r>
          </a:p>
          <a:p>
            <a:r>
              <a:rPr lang="es-PE" dirty="0" smtClean="0"/>
              <a:t>Crear 1 botón que permite cerrar la aplicación </a:t>
            </a:r>
          </a:p>
          <a:p>
            <a:r>
              <a:rPr lang="es-PE" dirty="0" smtClean="0"/>
              <a:t>Crear 2 </a:t>
            </a:r>
            <a:r>
              <a:rPr lang="es-PE" dirty="0" err="1" smtClean="0"/>
              <a:t>Label</a:t>
            </a:r>
            <a:r>
              <a:rPr lang="es-PE" dirty="0" smtClean="0"/>
              <a:t> donde indique un mensaje de modificar archivo y cerrar aplicación respectivamente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7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permiten estructurar diferentes módulos , la organización de los módulos dentro un paquete sigue un orden jerárquico basado en sub paquetes 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36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ORGANIZACIÓN DE UN PAQUETE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PAQUETE1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533500" y="318029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533499" y="385876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moduloA.py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27117" y="561556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moduloB.py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627118" y="455928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017520" y="413800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017520" y="3275927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039396" y="32911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089357" y="4779681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089357" y="5641756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124185" y="477442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78985" y="4245652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PAQUETE.</a:t>
            </a:r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moduloB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4945382" cy="2131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834146"/>
            <a:ext cx="6339786" cy="480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5756341" y="4903344"/>
            <a:ext cx="5320962" cy="85905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REPOSITORIO PYPI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repositorio </a:t>
            </a:r>
            <a:r>
              <a:rPr lang="es-PE" dirty="0" err="1" smtClean="0"/>
              <a:t>Pypi</a:t>
            </a:r>
            <a:r>
              <a:rPr lang="es-PE" dirty="0" smtClean="0"/>
              <a:t> es la pagina web donde podremos hacer uso de los recursos que ofrecen como son los paquetes y módulos que se requiere para una determinada aplicación utilizando el lenguaje de programación Python 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03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INSTALADOR DE PAQUETES PIP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instalador de paquetes conocido como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permite instalar paquetes destinados para Python ,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instalar los paquetes desde el repositorio </a:t>
            </a:r>
            <a:r>
              <a:rPr lang="es-PE" sz="2000" dirty="0" smtClean="0">
                <a:solidFill>
                  <a:srgbClr val="0070C0"/>
                </a:solidFill>
              </a:rPr>
              <a:t>PYPI</a:t>
            </a:r>
            <a:r>
              <a:rPr lang="es-PE" sz="2000" dirty="0" smtClean="0"/>
              <a:t> .</a:t>
            </a:r>
          </a:p>
          <a:p>
            <a:r>
              <a:rPr lang="es-PE" sz="2000" dirty="0" smtClean="0"/>
              <a:t>En el terminal de nuestro sistema operativo . Ejecutamos la siguiente línea de código con el fin de instalar algún paquete en especifico</a:t>
            </a:r>
          </a:p>
          <a:p>
            <a:endParaRPr lang="es-PE" sz="2000" dirty="0"/>
          </a:p>
          <a:p>
            <a:endParaRPr lang="es-PE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966651" y="4513323"/>
            <a:ext cx="4676503" cy="1267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p</a:t>
            </a:r>
            <a:r>
              <a:rPr lang="es-PE" sz="2800" dirty="0" err="1" smtClean="0"/>
              <a:t>ip</a:t>
            </a:r>
            <a:r>
              <a:rPr lang="es-PE" sz="2800" dirty="0" smtClean="0"/>
              <a:t> </a:t>
            </a:r>
            <a:r>
              <a:rPr lang="es-PE" sz="2800" dirty="0" err="1" smtClean="0"/>
              <a:t>install</a:t>
            </a:r>
            <a:r>
              <a:rPr lang="es-PE" sz="2800" dirty="0" smtClean="0"/>
              <a:t> paquete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594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INSTALACIÓN DE PAQUETES Y 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INSTALACIÓN DE NUMPY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INSTALACIÓN DE SCIPY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INSTALACIÓN DE MATPLOTLIB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79" y="2222288"/>
            <a:ext cx="5524500" cy="11218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61" y="3673625"/>
            <a:ext cx="6143625" cy="1303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61" y="5102707"/>
            <a:ext cx="5667375" cy="920857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6858000" y="3174274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57999" y="4623177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857999" y="6026496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INSTALAR PAQUETES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63" y="2562973"/>
            <a:ext cx="9477375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9" y="4639083"/>
            <a:ext cx="8239125" cy="18383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5094514" y="3122023"/>
            <a:ext cx="186417" cy="1802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609"/>
          <a:stretch/>
        </p:blipFill>
        <p:spPr>
          <a:xfrm>
            <a:off x="587829" y="2170248"/>
            <a:ext cx="5777740" cy="3890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52" y="3233193"/>
            <a:ext cx="5391002" cy="26384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4402184" y="2170248"/>
            <a:ext cx="2534193" cy="3701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145383" y="1894114"/>
            <a:ext cx="3030583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Elegir </a:t>
            </a:r>
            <a:r>
              <a:rPr lang="es-PE" dirty="0" err="1" smtClean="0"/>
              <a:t>programs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2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14" y="2503350"/>
            <a:ext cx="4331034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39575"/>
            <a:ext cx="5449013" cy="27527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0526" y="5512526"/>
            <a:ext cx="9562011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terminal ir a la siguiente ruta para poder instalar paquetes usando </a:t>
            </a:r>
            <a:r>
              <a:rPr lang="es-PE" dirty="0" err="1" smtClean="0"/>
              <a:t>pip</a:t>
            </a:r>
            <a:endParaRPr lang="es-PE" dirty="0" smtClean="0"/>
          </a:p>
          <a:p>
            <a:pPr algn="ctr"/>
            <a:r>
              <a:rPr lang="es-PE" dirty="0" smtClean="0"/>
              <a:t>C</a:t>
            </a:r>
            <a:r>
              <a:rPr lang="es-PE" dirty="0"/>
              <a:t>:\Users\pdsjo\AppData\Local\Programs\Python\Python38-32\Scripts</a:t>
            </a:r>
          </a:p>
        </p:txBody>
      </p:sp>
    </p:spTree>
    <p:extLst>
      <p:ext uri="{BB962C8B-B14F-4D97-AF65-F5344CB8AC3E}">
        <p14:creationId xmlns:p14="http://schemas.microsoft.com/office/powerpoint/2010/main" val="33321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MATPLOTLIB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6" y="2222287"/>
            <a:ext cx="6795951" cy="41371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45029" y="2651760"/>
            <a:ext cx="2860765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paquete </a:t>
            </a:r>
            <a:r>
              <a:rPr lang="es-PE" dirty="0" err="1" smtClean="0">
                <a:solidFill>
                  <a:srgbClr val="0070C0"/>
                </a:solidFill>
              </a:rPr>
              <a:t>matplotlib</a:t>
            </a:r>
            <a:r>
              <a:rPr lang="es-PE" dirty="0" smtClean="0"/>
              <a:t> tiene el modulo </a:t>
            </a:r>
            <a:r>
              <a:rPr lang="es-PE" dirty="0" err="1" smtClean="0">
                <a:solidFill>
                  <a:srgbClr val="0070C0"/>
                </a:solidFill>
              </a:rPr>
              <a:t>pyplot</a:t>
            </a:r>
            <a:r>
              <a:rPr lang="es-PE" dirty="0" smtClean="0"/>
              <a:t> que permite realizar graficas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7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28308" y="3553094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651018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8205598" y="385113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  <p:sp>
        <p:nvSpPr>
          <p:cNvPr id="5" name="Flecha derecha 4"/>
          <p:cNvSpPr/>
          <p:nvPr/>
        </p:nvSpPr>
        <p:spPr>
          <a:xfrm>
            <a:off x="3418221" y="4040542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7195511" y="4023008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RETURN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Palabra reservada que retorna uno o mas valores al finalizar una función.</a:t>
            </a:r>
          </a:p>
          <a:p>
            <a:pPr marL="0" indent="0">
              <a:buNone/>
            </a:pPr>
            <a:endParaRPr lang="es-PE" sz="2000" dirty="0" smtClean="0"/>
          </a:p>
          <a:p>
            <a:endParaRPr lang="es-PE" sz="2000" dirty="0" smtClean="0"/>
          </a:p>
          <a:p>
            <a:r>
              <a:rPr lang="es-PE" sz="2000" b="1" dirty="0" smtClean="0"/>
              <a:t>Su uso principal es cuando queremos que retornar algún valor que es el resultado de alguna operación sobre parámetros que se encuentran como entradas.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327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116" y="408430"/>
            <a:ext cx="10571998" cy="970450"/>
          </a:xfrm>
        </p:spPr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ANIDADAS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1257" y="2195741"/>
            <a:ext cx="11112029" cy="3663058"/>
          </a:xfrm>
        </p:spPr>
        <p:txBody>
          <a:bodyPr>
            <a:normAutofit/>
          </a:bodyPr>
          <a:lstStyle/>
          <a:p>
            <a:r>
              <a:rPr lang="es-PE" sz="2000" dirty="0" smtClean="0"/>
              <a:t> </a:t>
            </a:r>
            <a:r>
              <a:rPr lang="es-PE" sz="2400" dirty="0" smtClean="0"/>
              <a:t>Las funciones anidadas es un concepto que refiere a que podemos definir 'funciones dentro de otra función.</a:t>
            </a:r>
          </a:p>
          <a:p>
            <a:endParaRPr lang="es-PE" sz="2400" b="1" dirty="0" smtClean="0"/>
          </a:p>
          <a:p>
            <a:r>
              <a:rPr lang="es-PE" sz="2400" dirty="0" smtClean="0"/>
              <a:t>La función definida internamente son llamadas funciones anidadas. </a:t>
            </a:r>
          </a:p>
          <a:p>
            <a:endParaRPr lang="es-PE" sz="2400" b="1" dirty="0"/>
          </a:p>
          <a:p>
            <a:r>
              <a:rPr lang="es-PE" sz="2400" dirty="0" smtClean="0"/>
              <a:t>Solo se requiere las palabras reservadas </a:t>
            </a:r>
            <a:r>
              <a:rPr lang="es-PE" sz="2400" b="1" dirty="0" err="1" smtClean="0">
                <a:solidFill>
                  <a:srgbClr val="00B0F0"/>
                </a:solidFill>
              </a:rPr>
              <a:t>def</a:t>
            </a:r>
            <a:r>
              <a:rPr lang="es-PE" sz="2400" b="1" dirty="0" smtClean="0"/>
              <a:t> y </a:t>
            </a:r>
            <a:r>
              <a:rPr lang="es-PE" sz="2400" b="1" dirty="0" err="1" smtClean="0">
                <a:solidFill>
                  <a:srgbClr val="00B0F0"/>
                </a:solidFill>
              </a:rPr>
              <a:t>return</a:t>
            </a:r>
            <a:r>
              <a:rPr lang="es-PE" sz="2400" b="1" dirty="0" smtClean="0"/>
              <a:t> .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79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NESTED FUNCTIONS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531222" y="2678739"/>
            <a:ext cx="4968242" cy="33987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EXTERNA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67094" y="3936040"/>
            <a:ext cx="3631477" cy="182468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ANIDADA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6492240" y="2222287"/>
            <a:ext cx="5264331" cy="4074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0070C0"/>
                </a:solidFill>
              </a:rPr>
              <a:t>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función_externa</a:t>
            </a:r>
            <a:r>
              <a:rPr lang="es-PE" dirty="0" smtClean="0"/>
              <a:t>()</a:t>
            </a:r>
          </a:p>
          <a:p>
            <a:r>
              <a:rPr lang="es-PE" dirty="0" smtClean="0"/>
              <a:t>               Instrucción1</a:t>
            </a:r>
          </a:p>
          <a:p>
            <a:r>
              <a:rPr lang="es-PE" dirty="0" smtClean="0"/>
              <a:t>               Instrucción 2</a:t>
            </a:r>
          </a:p>
          <a:p>
            <a:r>
              <a:rPr lang="es-PE" dirty="0" smtClean="0"/>
              <a:t>               Instrucción 3</a:t>
            </a:r>
          </a:p>
          <a:p>
            <a:r>
              <a:rPr lang="es-PE" b="1" dirty="0">
                <a:solidFill>
                  <a:srgbClr val="0070C0"/>
                </a:solidFill>
              </a:rPr>
              <a:t> </a:t>
            </a:r>
            <a:r>
              <a:rPr lang="es-PE" b="1" dirty="0" smtClean="0">
                <a:solidFill>
                  <a:srgbClr val="0070C0"/>
                </a:solidFill>
              </a:rPr>
              <a:t>       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función_interna</a:t>
            </a:r>
            <a:r>
              <a:rPr lang="es-PE" b="1" dirty="0" smtClean="0"/>
              <a:t>(</a:t>
            </a:r>
            <a:r>
              <a:rPr lang="es-PE" b="1" dirty="0" err="1" smtClean="0"/>
              <a:t>a,b</a:t>
            </a:r>
            <a:r>
              <a:rPr lang="es-PE" dirty="0" smtClean="0"/>
              <a:t>):</a:t>
            </a:r>
          </a:p>
          <a:p>
            <a:r>
              <a:rPr lang="es-PE" dirty="0" smtClean="0"/>
              <a:t>                      Instrucción x</a:t>
            </a:r>
          </a:p>
          <a:p>
            <a:r>
              <a:rPr lang="es-PE" dirty="0" smtClean="0"/>
              <a:t>                      Instrucción y</a:t>
            </a:r>
          </a:p>
          <a:p>
            <a:r>
              <a:rPr lang="es-PE" dirty="0" smtClean="0"/>
              <a:t>                      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a+b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/>
              <a:t> </a:t>
            </a:r>
            <a:r>
              <a:rPr lang="es-PE" dirty="0" smtClean="0"/>
              <a:t>               c=</a:t>
            </a:r>
            <a:r>
              <a:rPr lang="es-PE" dirty="0" err="1" smtClean="0"/>
              <a:t>función_interna</a:t>
            </a:r>
            <a:r>
              <a:rPr lang="es-PE" dirty="0" smtClean="0"/>
              <a:t>(10,20)</a:t>
            </a:r>
          </a:p>
          <a:p>
            <a:r>
              <a:rPr lang="es-PE" dirty="0"/>
              <a:t> </a:t>
            </a:r>
            <a:r>
              <a:rPr lang="es-PE" dirty="0" smtClean="0"/>
              <a:t>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c</a:t>
            </a:r>
          </a:p>
          <a:p>
            <a:pPr algn="ctr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129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3810</TotalTime>
  <Words>1204</Words>
  <Application>Microsoft Office PowerPoint</Application>
  <PresentationFormat>Panorámica</PresentationFormat>
  <Paragraphs>255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FUNCIONAL</vt:lpstr>
      <vt:lpstr>FUNCIONES</vt:lpstr>
      <vt:lpstr>FUNCIÓN SIN ARGUMENTOS</vt:lpstr>
      <vt:lpstr>FUNCIÓN CON ARGUMENTOS</vt:lpstr>
      <vt:lpstr>RETURN</vt:lpstr>
      <vt:lpstr>FUNCIONES ANIDADAS</vt:lpstr>
      <vt:lpstr>NESTED FUNCTIONS </vt:lpstr>
      <vt:lpstr>PYC</vt:lpstr>
      <vt:lpstr>ESTRUCTURA DE DATOS</vt:lpstr>
      <vt:lpstr>DICCIONARIOS</vt:lpstr>
      <vt:lpstr>PYCHARM PYTHON INTERPRETER</vt:lpstr>
      <vt:lpstr>MODULOS</vt:lpstr>
      <vt:lpstr>ORGANIZÁCIÓN DE UN MODULO</vt:lpstr>
      <vt:lpstr>APLICACIÓN BASICA CON TKINTER</vt:lpstr>
      <vt:lpstr>ERRORES Y EXCEPCIONES</vt:lpstr>
      <vt:lpstr>TRY-EXCEPT</vt:lpstr>
      <vt:lpstr>ASSERT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INTERACCIÓN TKINTER Y ARCHIVOS</vt:lpstr>
      <vt:lpstr>PAQUETES</vt:lpstr>
      <vt:lpstr>ORGANIZACIÓN DE UN PAQUETE</vt:lpstr>
      <vt:lpstr>REPOSITORIO PYPI</vt:lpstr>
      <vt:lpstr>INSTALADOR DE PAQUETES PIP</vt:lpstr>
      <vt:lpstr>INSTALACIÓN DE PAQUETES Y MODULOS</vt:lpstr>
      <vt:lpstr>INSTALAR PAQUETES </vt:lpstr>
      <vt:lpstr>INSTALAR PAQUETES </vt:lpstr>
      <vt:lpstr>INSTALAR PAQUETES </vt:lpstr>
      <vt:lpstr>PAQUETE MATPLOTLIB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148</cp:revision>
  <dcterms:created xsi:type="dcterms:W3CDTF">2019-08-08T16:11:01Z</dcterms:created>
  <dcterms:modified xsi:type="dcterms:W3CDTF">2020-02-06T16:08:48Z</dcterms:modified>
</cp:coreProperties>
</file>