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34" r:id="rId1"/>
  </p:sldMasterIdLst>
  <p:sldIdLst>
    <p:sldId id="256" r:id="rId2"/>
    <p:sldId id="267" r:id="rId3"/>
    <p:sldId id="432" r:id="rId4"/>
    <p:sldId id="431" r:id="rId5"/>
    <p:sldId id="437" r:id="rId6"/>
    <p:sldId id="438" r:id="rId7"/>
    <p:sldId id="439" r:id="rId8"/>
    <p:sldId id="433" r:id="rId9"/>
    <p:sldId id="435" r:id="rId10"/>
    <p:sldId id="436" r:id="rId11"/>
    <p:sldId id="434" r:id="rId12"/>
    <p:sldId id="440" r:id="rId13"/>
    <p:sldId id="441" r:id="rId14"/>
    <p:sldId id="453" r:id="rId15"/>
    <p:sldId id="447" r:id="rId16"/>
    <p:sldId id="442" r:id="rId17"/>
    <p:sldId id="454" r:id="rId18"/>
    <p:sldId id="455" r:id="rId19"/>
    <p:sldId id="452" r:id="rId20"/>
    <p:sldId id="446" r:id="rId21"/>
    <p:sldId id="449" r:id="rId22"/>
    <p:sldId id="448" r:id="rId23"/>
    <p:sldId id="451" r:id="rId24"/>
    <p:sldId id="444" r:id="rId25"/>
    <p:sldId id="458" r:id="rId26"/>
    <p:sldId id="457" r:id="rId27"/>
    <p:sldId id="456" r:id="rId28"/>
    <p:sldId id="403" r:id="rId29"/>
    <p:sldId id="462" r:id="rId30"/>
    <p:sldId id="459" r:id="rId31"/>
    <p:sldId id="460" r:id="rId32"/>
    <p:sldId id="461" r:id="rId3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6/02/2020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01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6/02/2020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927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6/02/2020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4033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6/02/2020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4021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6/02/2020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0834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6/02/2020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384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6/02/2020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199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6/02/2020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120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6/02/2020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643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6/02/2020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324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6/02/2020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349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6/02/2020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047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6/02/2020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861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65B05F3-249C-4B2F-9B74-589515308C93}" type="datetimeFigureOut">
              <a:rPr lang="es-PE" smtClean="0"/>
              <a:t>6/02/2020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727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65B05F3-249C-4B2F-9B74-589515308C93}" type="datetimeFigureOut">
              <a:rPr lang="es-PE" smtClean="0"/>
              <a:t>6/02/2020</a:t>
            </a:fld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899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5" r:id="rId1"/>
    <p:sldLayoutId id="2147484836" r:id="rId2"/>
    <p:sldLayoutId id="2147484837" r:id="rId3"/>
    <p:sldLayoutId id="2147484838" r:id="rId4"/>
    <p:sldLayoutId id="2147484839" r:id="rId5"/>
    <p:sldLayoutId id="2147484840" r:id="rId6"/>
    <p:sldLayoutId id="2147484841" r:id="rId7"/>
    <p:sldLayoutId id="2147484842" r:id="rId8"/>
    <p:sldLayoutId id="2147484843" r:id="rId9"/>
    <p:sldLayoutId id="2147484844" r:id="rId10"/>
    <p:sldLayoutId id="2147484845" r:id="rId11"/>
    <p:sldLayoutId id="2147484846" r:id="rId12"/>
    <p:sldLayoutId id="2147484847" r:id="rId13"/>
    <p:sldLayoutId id="214748484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2052" name="Picture 4" descr="Resultado de imagen para python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456" r="31102">
                        <a14:foregroundMark x1="10693" y1="51163" x2="10693" y2="51163"/>
                        <a14:foregroundMark x1="14526" y1="49922" x2="14526" y2="49922"/>
                        <a14:foregroundMark x1="20444" y1="59690" x2="20444" y2="59690"/>
                        <a14:foregroundMark x1="28043" y1="52403" x2="28043" y2="52403"/>
                        <a14:foregroundMark x1="24815" y1="40930" x2="24815" y2="40930"/>
                        <a14:foregroundMark x1="21856" y1="31783" x2="21856" y2="31783"/>
                        <a14:foregroundMark x1="20175" y1="28217" x2="20175" y2="28217"/>
                        <a14:foregroundMark x1="20175" y1="28217" x2="20175" y2="28217"/>
                        <a14:foregroundMark x1="25219" y1="25736" x2="25219" y2="25736"/>
                        <a14:foregroundMark x1="17619" y1="41550" x2="17619" y2="41550"/>
                        <a14:foregroundMark x1="17619" y1="41550" x2="17619" y2="41550"/>
                        <a14:foregroundMark x1="21991" y1="55969" x2="21991" y2="55969"/>
                        <a14:foregroundMark x1="12239" y1="41550" x2="12239" y2="41550"/>
                        <a14:foregroundMark x1="24882" y1="65581" x2="24882" y2="655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99" t="12993" r="68570" b="18669"/>
          <a:stretch/>
        </p:blipFill>
        <p:spPr bwMode="auto">
          <a:xfrm>
            <a:off x="4280288" y="2923104"/>
            <a:ext cx="2556491" cy="250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redondeado 6"/>
          <p:cNvSpPr/>
          <p:nvPr/>
        </p:nvSpPr>
        <p:spPr>
          <a:xfrm>
            <a:off x="109015" y="80352"/>
            <a:ext cx="3901281" cy="17618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chemeClr val="tx1"/>
                </a:solidFill>
              </a:rPr>
              <a:t>DIAPOSIRTIVA DE POO</a:t>
            </a:r>
            <a:endParaRPr lang="es-PE" sz="3200" b="1" dirty="0" smtClean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7180742" y="124128"/>
            <a:ext cx="4624251" cy="17618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400" b="1" dirty="0" smtClean="0">
                <a:solidFill>
                  <a:schemeClr val="tx1"/>
                </a:solidFill>
              </a:rPr>
              <a:t>LABOTEC</a:t>
            </a:r>
            <a:endParaRPr lang="es-PE" sz="4400" b="1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3785305" y="2118299"/>
            <a:ext cx="4020670" cy="887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0070C0"/>
                </a:solidFill>
              </a:rPr>
              <a:t>CLASE 4 </a:t>
            </a:r>
            <a:endParaRPr lang="es-PE" sz="3200" b="1" dirty="0">
              <a:solidFill>
                <a:srgbClr val="0070C0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3785305" y="5334596"/>
            <a:ext cx="4020670" cy="887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0070C0"/>
                </a:solidFill>
              </a:rPr>
              <a:t>PYTHON</a:t>
            </a:r>
            <a:endParaRPr lang="es-PE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8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INSTANCIACIÓN DE OBJETOS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22" y="2492729"/>
            <a:ext cx="6915150" cy="3095625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V="1">
            <a:off x="4807132" y="5243091"/>
            <a:ext cx="3614057" cy="109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 flipV="1">
            <a:off x="4580709" y="3039291"/>
            <a:ext cx="3840480" cy="161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redondeado 9"/>
          <p:cNvSpPr/>
          <p:nvPr/>
        </p:nvSpPr>
        <p:spPr>
          <a:xfrm>
            <a:off x="8608424" y="2222287"/>
            <a:ext cx="1737360" cy="8170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OBJETO 1</a:t>
            </a:r>
            <a:endParaRPr lang="es-PE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8773887" y="4889137"/>
            <a:ext cx="1737360" cy="8170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OBJETO 2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46467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MÉTODOS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Los métodos representan funciones definidas dentro de una clase .</a:t>
            </a:r>
          </a:p>
          <a:p>
            <a:r>
              <a:rPr lang="es-PE" dirty="0" smtClean="0"/>
              <a:t>Los métodos se definen mediante la palabra reservada </a:t>
            </a:r>
            <a:r>
              <a:rPr lang="es-PE" sz="2000" dirty="0" err="1" smtClean="0">
                <a:solidFill>
                  <a:srgbClr val="00B0F0"/>
                </a:solidFill>
              </a:rPr>
              <a:t>def</a:t>
            </a:r>
            <a:endParaRPr lang="es-PE" dirty="0" smtClean="0">
              <a:solidFill>
                <a:srgbClr val="00B0F0"/>
              </a:solidFill>
            </a:endParaRPr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1018903" y="4885509"/>
            <a:ext cx="2690949" cy="64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Métodos de Instancia</a:t>
            </a:r>
            <a:endParaRPr lang="es-PE" b="1" dirty="0"/>
          </a:p>
        </p:txBody>
      </p:sp>
      <p:sp>
        <p:nvSpPr>
          <p:cNvPr id="5" name="Rectángulo redondeado 4"/>
          <p:cNvSpPr/>
          <p:nvPr/>
        </p:nvSpPr>
        <p:spPr>
          <a:xfrm>
            <a:off x="4280263" y="4885509"/>
            <a:ext cx="2690949" cy="64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Métodos de clase</a:t>
            </a:r>
            <a:endParaRPr lang="es-PE" dirty="0"/>
          </a:p>
        </p:txBody>
      </p:sp>
      <p:sp>
        <p:nvSpPr>
          <p:cNvPr id="6" name="Rectángulo redondeado 5"/>
          <p:cNvSpPr/>
          <p:nvPr/>
        </p:nvSpPr>
        <p:spPr>
          <a:xfrm>
            <a:off x="7541623" y="4885509"/>
            <a:ext cx="2690949" cy="64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Métodos estáticos</a:t>
            </a:r>
            <a:endParaRPr lang="es-PE" dirty="0"/>
          </a:p>
        </p:txBody>
      </p:sp>
      <p:sp>
        <p:nvSpPr>
          <p:cNvPr id="7" name="Rectángulo redondeado 6"/>
          <p:cNvSpPr/>
          <p:nvPr/>
        </p:nvSpPr>
        <p:spPr>
          <a:xfrm>
            <a:off x="3940468" y="3851130"/>
            <a:ext cx="3644538" cy="3788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TIPOS DE MÉTODOS</a:t>
            </a:r>
            <a:endParaRPr lang="es-PE" b="1" dirty="0">
              <a:solidFill>
                <a:srgbClr val="0070C0"/>
              </a:solidFill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 flipH="1">
            <a:off x="3709853" y="4336974"/>
            <a:ext cx="431073" cy="494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7541623" y="4296402"/>
            <a:ext cx="407286" cy="494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5625738" y="4294343"/>
            <a:ext cx="11840" cy="53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78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MÉTODOS DE INSTANCIA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8011" y="1554481"/>
            <a:ext cx="10955275" cy="4304318"/>
          </a:xfrm>
        </p:spPr>
        <p:txBody>
          <a:bodyPr>
            <a:normAutofit fontScale="92500" lnSpcReduction="20000"/>
          </a:bodyPr>
          <a:lstStyle/>
          <a:p>
            <a:endParaRPr lang="es-PE" dirty="0" smtClean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r>
              <a:rPr lang="es-PE" dirty="0" smtClean="0"/>
              <a:t>Los métodos de instancia indican que para que puedan ser invocados se debe de instanciar un objeto.</a:t>
            </a:r>
          </a:p>
          <a:p>
            <a:endParaRPr lang="es-PE" dirty="0"/>
          </a:p>
          <a:p>
            <a:endParaRPr lang="es-PE" dirty="0" smtClean="0"/>
          </a:p>
          <a:p>
            <a:r>
              <a:rPr lang="es-PE" dirty="0" smtClean="0"/>
              <a:t>Se definen utilizando la palabra reservada </a:t>
            </a:r>
            <a:r>
              <a:rPr lang="es-PE" b="1" dirty="0" err="1" smtClean="0">
                <a:solidFill>
                  <a:srgbClr val="00B0F0"/>
                </a:solidFill>
              </a:rPr>
              <a:t>def</a:t>
            </a:r>
            <a:r>
              <a:rPr lang="es-PE" dirty="0" smtClean="0"/>
              <a:t> dentro de una clase</a:t>
            </a:r>
          </a:p>
          <a:p>
            <a:endParaRPr lang="es-PE" dirty="0"/>
          </a:p>
          <a:p>
            <a:endParaRPr lang="es-PE" dirty="0" smtClean="0"/>
          </a:p>
          <a:p>
            <a:r>
              <a:rPr lang="es-PE" dirty="0" smtClean="0"/>
              <a:t>Métodos que siempre recibirán un argumento conocido como </a:t>
            </a:r>
            <a:r>
              <a:rPr lang="es-PE" b="1" dirty="0" err="1" smtClean="0">
                <a:solidFill>
                  <a:srgbClr val="00B0F0"/>
                </a:solidFill>
              </a:rPr>
              <a:t>self</a:t>
            </a:r>
            <a:endParaRPr lang="es-PE" b="1" dirty="0" smtClean="0">
              <a:solidFill>
                <a:srgbClr val="00B0F0"/>
              </a:solidFill>
            </a:endParaRP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90511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MÉTODOS DE INSTANCIA</a:t>
            </a:r>
            <a:endParaRPr lang="es-PE" dirty="0">
              <a:solidFill>
                <a:srgbClr val="FFFF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05"/>
          <a:stretch/>
        </p:blipFill>
        <p:spPr>
          <a:xfrm>
            <a:off x="5988193" y="2370905"/>
            <a:ext cx="5173186" cy="3807825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>
            <a:off x="6727371" y="2860767"/>
            <a:ext cx="0" cy="148916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4248583" y="3605350"/>
            <a:ext cx="173961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redondeado 11"/>
          <p:cNvSpPr/>
          <p:nvPr/>
        </p:nvSpPr>
        <p:spPr>
          <a:xfrm>
            <a:off x="870708" y="3161755"/>
            <a:ext cx="2873828" cy="7445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CUERPO DE LA CLASE</a:t>
            </a:r>
            <a:endParaRPr lang="es-PE" b="1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953589" y="4647179"/>
            <a:ext cx="2873828" cy="7445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INSTANCIAR</a:t>
            </a:r>
            <a:r>
              <a:rPr lang="es-PE" dirty="0" smtClean="0"/>
              <a:t> OBJETO</a:t>
            </a:r>
            <a:endParaRPr lang="es-PE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953589" y="5650455"/>
            <a:ext cx="2873828" cy="7445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INVOCAR</a:t>
            </a:r>
            <a:r>
              <a:rPr lang="es-PE" dirty="0" smtClean="0"/>
              <a:t> MÉTODO</a:t>
            </a:r>
            <a:endParaRPr lang="es-PE" dirty="0"/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4248583" y="5215413"/>
            <a:ext cx="173961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4248583" y="6022746"/>
            <a:ext cx="173961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950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INVOCACIÓN DE MÉTODOS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3944982" y="3694376"/>
            <a:ext cx="3827417" cy="692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OBJETO1.MÉTODO(argumentos)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2124998" y="2348795"/>
            <a:ext cx="8416728" cy="8090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Después de haber instanciado un objeto se procederá a utilizar sus métodos.</a:t>
            </a:r>
          </a:p>
          <a:p>
            <a:pPr algn="ctr"/>
            <a:r>
              <a:rPr lang="es-PE" b="1" dirty="0" smtClean="0">
                <a:solidFill>
                  <a:schemeClr val="tx1"/>
                </a:solidFill>
              </a:rPr>
              <a:t>Los métodos de instancia se acceden mediante la siguiente sintaxis</a:t>
            </a:r>
            <a:endParaRPr lang="es-PE" sz="3600" b="1" dirty="0">
              <a:solidFill>
                <a:schemeClr val="tx1"/>
              </a:solidFill>
            </a:endParaRPr>
          </a:p>
        </p:txBody>
      </p:sp>
      <p:cxnSp>
        <p:nvCxnSpPr>
          <p:cNvPr id="12" name="Conector curvado 11"/>
          <p:cNvCxnSpPr/>
          <p:nvPr/>
        </p:nvCxnSpPr>
        <p:spPr>
          <a:xfrm>
            <a:off x="2481943" y="4040542"/>
            <a:ext cx="2129246" cy="126509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redondeado 12"/>
          <p:cNvSpPr/>
          <p:nvPr/>
        </p:nvSpPr>
        <p:spPr>
          <a:xfrm>
            <a:off x="444137" y="3694376"/>
            <a:ext cx="1972492" cy="7992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OBJETO</a:t>
            </a:r>
            <a:endParaRPr lang="es-PE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509451" y="5459174"/>
            <a:ext cx="1972492" cy="7992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MÉTODO</a:t>
            </a:r>
            <a:endParaRPr lang="es-PE" dirty="0"/>
          </a:p>
        </p:txBody>
      </p:sp>
      <p:cxnSp>
        <p:nvCxnSpPr>
          <p:cNvPr id="15" name="Conector curvado 14"/>
          <p:cNvCxnSpPr/>
          <p:nvPr/>
        </p:nvCxnSpPr>
        <p:spPr>
          <a:xfrm flipV="1">
            <a:off x="2586446" y="4283411"/>
            <a:ext cx="3631474" cy="1781981"/>
          </a:xfrm>
          <a:prstGeom prst="curvedConnector3">
            <a:avLst>
              <a:gd name="adj1" fmla="val 1053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304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sz="4400" dirty="0" smtClean="0">
                <a:solidFill>
                  <a:srgbClr val="FFFF00"/>
                </a:solidFill>
              </a:rPr>
              <a:t>Parámetro </a:t>
            </a:r>
            <a:r>
              <a:rPr lang="es-PE" sz="4400" dirty="0" err="1" smtClean="0">
                <a:solidFill>
                  <a:srgbClr val="FFFF00"/>
                </a:solidFill>
              </a:rPr>
              <a:t>self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El primer argumento denominado </a:t>
            </a:r>
            <a:r>
              <a:rPr lang="es-PE" dirty="0" err="1" smtClean="0">
                <a:solidFill>
                  <a:srgbClr val="00B0F0"/>
                </a:solidFill>
              </a:rPr>
              <a:t>self</a:t>
            </a:r>
            <a:r>
              <a:rPr lang="es-PE" dirty="0" smtClean="0"/>
              <a:t> hace referencia a la instancia actual de la clase .</a:t>
            </a:r>
          </a:p>
          <a:p>
            <a:endParaRPr lang="es-PE" dirty="0"/>
          </a:p>
          <a:p>
            <a:r>
              <a:rPr lang="es-PE" dirty="0" smtClean="0"/>
              <a:t>Mediante el </a:t>
            </a:r>
            <a:r>
              <a:rPr lang="es-PE" dirty="0" err="1" smtClean="0">
                <a:solidFill>
                  <a:srgbClr val="00B0F0"/>
                </a:solidFill>
              </a:rPr>
              <a:t>self</a:t>
            </a:r>
            <a:r>
              <a:rPr lang="es-PE" dirty="0" smtClean="0"/>
              <a:t> podemos acceder a los atributos y métodos dentro de una clase .</a:t>
            </a:r>
          </a:p>
          <a:p>
            <a:endParaRPr lang="es-PE" dirty="0"/>
          </a:p>
          <a:p>
            <a:r>
              <a:rPr lang="es-PE" dirty="0" smtClean="0"/>
              <a:t>Usar el nombre </a:t>
            </a:r>
            <a:r>
              <a:rPr lang="es-PE" dirty="0" err="1" smtClean="0">
                <a:solidFill>
                  <a:srgbClr val="00B0F0"/>
                </a:solidFill>
              </a:rPr>
              <a:t>self</a:t>
            </a:r>
            <a:r>
              <a:rPr lang="es-PE" dirty="0" smtClean="0"/>
              <a:t> es una convención es decir se puede utilizar otra palabra en lugar de </a:t>
            </a:r>
            <a:r>
              <a:rPr lang="es-PE" dirty="0" err="1" smtClean="0">
                <a:solidFill>
                  <a:srgbClr val="00B0F0"/>
                </a:solidFill>
              </a:rPr>
              <a:t>self</a:t>
            </a:r>
            <a:r>
              <a:rPr lang="es-PE" dirty="0"/>
              <a:t> </a:t>
            </a:r>
            <a:r>
              <a:rPr lang="es-PE" dirty="0" smtClean="0"/>
              <a:t>, pero para fines de legibilidad se utiliza por convención el </a:t>
            </a:r>
            <a:r>
              <a:rPr lang="es-PE" dirty="0" err="1" smtClean="0">
                <a:solidFill>
                  <a:srgbClr val="00B0F0"/>
                </a:solidFill>
              </a:rPr>
              <a:t>self</a:t>
            </a:r>
            <a:r>
              <a:rPr lang="es-PE" dirty="0" smtClean="0"/>
              <a:t>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27973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ATRIBUTOS DE UNA CLASE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Los atributos de una clase representan variables que expresan las características que ofrece una clase y que los objetos instanciados derivaran.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1319347" y="4750061"/>
            <a:ext cx="3095898" cy="7576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ATRIBUTO DE INSTANCIA</a:t>
            </a:r>
            <a:endParaRPr lang="es-PE" b="1" dirty="0"/>
          </a:p>
        </p:txBody>
      </p:sp>
      <p:sp>
        <p:nvSpPr>
          <p:cNvPr id="5" name="Rectángulo redondeado 4"/>
          <p:cNvSpPr/>
          <p:nvPr/>
        </p:nvSpPr>
        <p:spPr>
          <a:xfrm>
            <a:off x="6189562" y="4750061"/>
            <a:ext cx="3095898" cy="7576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ATRIBUTO DE CLASE</a:t>
            </a:r>
            <a:endParaRPr lang="es-PE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3835965" y="3757607"/>
            <a:ext cx="3644538" cy="3788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TIPOS DE ATRIBUTOS</a:t>
            </a:r>
            <a:endParaRPr lang="es-PE" b="1" dirty="0">
              <a:solidFill>
                <a:srgbClr val="0070C0"/>
              </a:solidFill>
            </a:endParaRPr>
          </a:p>
        </p:txBody>
      </p:sp>
      <p:cxnSp>
        <p:nvCxnSpPr>
          <p:cNvPr id="8" name="Conector recto de flecha 7"/>
          <p:cNvCxnSpPr/>
          <p:nvPr/>
        </p:nvCxnSpPr>
        <p:spPr>
          <a:xfrm flipH="1">
            <a:off x="3648782" y="4195693"/>
            <a:ext cx="1267098" cy="55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6189562" y="4166589"/>
            <a:ext cx="918755" cy="362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057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1. ACCESO A LOS ATRIBUTOS DE INSTANCIA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4158237" y="3678901"/>
            <a:ext cx="3827417" cy="692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OBJETO1.AtributoDeInstancia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2124998" y="2348795"/>
            <a:ext cx="8416728" cy="8090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Después de haber instanciado un objeto se procederá a acceder a sus atributos de instancia</a:t>
            </a:r>
          </a:p>
          <a:p>
            <a:pPr algn="ctr"/>
            <a:r>
              <a:rPr lang="es-PE" b="1" dirty="0" smtClean="0">
                <a:solidFill>
                  <a:schemeClr val="tx1"/>
                </a:solidFill>
              </a:rPr>
              <a:t>Los métodos de instancia se acceden mediante la siguiente sintaxis</a:t>
            </a:r>
            <a:endParaRPr lang="es-PE" sz="3600" b="1" dirty="0">
              <a:solidFill>
                <a:schemeClr val="tx1"/>
              </a:solidFill>
            </a:endParaRPr>
          </a:p>
        </p:txBody>
      </p:sp>
      <p:cxnSp>
        <p:nvCxnSpPr>
          <p:cNvPr id="12" name="Conector curvado 11"/>
          <p:cNvCxnSpPr/>
          <p:nvPr/>
        </p:nvCxnSpPr>
        <p:spPr>
          <a:xfrm>
            <a:off x="2481943" y="4040542"/>
            <a:ext cx="2129246" cy="126509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redondeado 12"/>
          <p:cNvSpPr/>
          <p:nvPr/>
        </p:nvSpPr>
        <p:spPr>
          <a:xfrm>
            <a:off x="444137" y="3694376"/>
            <a:ext cx="1972492" cy="7992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OBJETO</a:t>
            </a:r>
            <a:endParaRPr lang="es-PE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509451" y="5459174"/>
            <a:ext cx="1972492" cy="7992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ATRIBUTO</a:t>
            </a:r>
            <a:endParaRPr lang="es-PE" dirty="0"/>
          </a:p>
        </p:txBody>
      </p:sp>
      <p:cxnSp>
        <p:nvCxnSpPr>
          <p:cNvPr id="15" name="Conector curvado 14"/>
          <p:cNvCxnSpPr/>
          <p:nvPr/>
        </p:nvCxnSpPr>
        <p:spPr>
          <a:xfrm flipV="1">
            <a:off x="2586446" y="4283411"/>
            <a:ext cx="3631474" cy="1781981"/>
          </a:xfrm>
          <a:prstGeom prst="curvedConnector3">
            <a:avLst>
              <a:gd name="adj1" fmla="val 1053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redondeado 9"/>
          <p:cNvSpPr/>
          <p:nvPr/>
        </p:nvSpPr>
        <p:spPr>
          <a:xfrm>
            <a:off x="8373291" y="3892731"/>
            <a:ext cx="3579223" cy="2612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. SI UN OBJETO MODIFICA SU VALOR SOLO SE MODIFICARA PARA EL OBJETO EN ESPECIFICO PERO NO PARA TODOS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878047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 2. ACCESO A LOS ATRIBUTOS DE</a:t>
            </a:r>
            <a:br>
              <a:rPr lang="es-PE" dirty="0" smtClean="0">
                <a:solidFill>
                  <a:srgbClr val="FFFF00"/>
                </a:solidFill>
              </a:rPr>
            </a:br>
            <a:r>
              <a:rPr lang="es-PE" dirty="0" smtClean="0">
                <a:solidFill>
                  <a:srgbClr val="FFFF00"/>
                </a:solidFill>
              </a:rPr>
              <a:t> CLASE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3537857" y="3589404"/>
            <a:ext cx="4571999" cy="692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OBJETO1.__class__.AtributoDeClase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2124998" y="2348795"/>
            <a:ext cx="8416728" cy="8090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No es necesario instanciar un objeto para poder acceder a un atributo de clase .</a:t>
            </a:r>
          </a:p>
          <a:p>
            <a:pPr algn="ctr"/>
            <a:r>
              <a:rPr lang="es-PE" b="1" dirty="0" smtClean="0">
                <a:solidFill>
                  <a:schemeClr val="tx1"/>
                </a:solidFill>
              </a:rPr>
              <a:t>Los métodos de instancia se acceden mediante la siguiente sintaxis</a:t>
            </a:r>
            <a:endParaRPr lang="es-PE" sz="3600" b="1" dirty="0">
              <a:solidFill>
                <a:schemeClr val="tx1"/>
              </a:solidFill>
            </a:endParaRPr>
          </a:p>
        </p:txBody>
      </p:sp>
      <p:cxnSp>
        <p:nvCxnSpPr>
          <p:cNvPr id="12" name="Conector curvado 11"/>
          <p:cNvCxnSpPr/>
          <p:nvPr/>
        </p:nvCxnSpPr>
        <p:spPr>
          <a:xfrm>
            <a:off x="2481943" y="4040542"/>
            <a:ext cx="2129246" cy="126509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redondeado 12"/>
          <p:cNvSpPr/>
          <p:nvPr/>
        </p:nvSpPr>
        <p:spPr>
          <a:xfrm>
            <a:off x="444137" y="3694376"/>
            <a:ext cx="1972492" cy="7992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OBJETO</a:t>
            </a:r>
            <a:endParaRPr lang="es-PE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509451" y="5459174"/>
            <a:ext cx="1972492" cy="7992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ATRIBUTO</a:t>
            </a:r>
            <a:endParaRPr lang="es-PE" dirty="0"/>
          </a:p>
        </p:txBody>
      </p:sp>
      <p:cxnSp>
        <p:nvCxnSpPr>
          <p:cNvPr id="15" name="Conector curvado 14"/>
          <p:cNvCxnSpPr/>
          <p:nvPr/>
        </p:nvCxnSpPr>
        <p:spPr>
          <a:xfrm flipV="1">
            <a:off x="2586446" y="4283411"/>
            <a:ext cx="3631474" cy="1781981"/>
          </a:xfrm>
          <a:prstGeom prst="curvedConnector3">
            <a:avLst>
              <a:gd name="adj1" fmla="val 1053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redondeado 4"/>
          <p:cNvSpPr/>
          <p:nvPr/>
        </p:nvSpPr>
        <p:spPr>
          <a:xfrm>
            <a:off x="8373291" y="3892731"/>
            <a:ext cx="3579223" cy="2612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. SI UN OBJETO MODIFICA SU VALOR TAMBIEN SE MODIFICARA PARA TODOS LOS OBJETOS.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979456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CREACIÓN DE ATRIBUTOS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PE" dirty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7561162" y="2124427"/>
            <a:ext cx="3095898" cy="7576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ATRIBUTO DE INSTANCIA</a:t>
            </a:r>
            <a:endParaRPr lang="es-PE" b="1" dirty="0"/>
          </a:p>
        </p:txBody>
      </p:sp>
      <p:sp>
        <p:nvSpPr>
          <p:cNvPr id="5" name="Rectángulo redondeado 4"/>
          <p:cNvSpPr/>
          <p:nvPr/>
        </p:nvSpPr>
        <p:spPr>
          <a:xfrm>
            <a:off x="7561162" y="4535218"/>
            <a:ext cx="3095898" cy="7576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ATRIBUTO DE CLASE</a:t>
            </a:r>
            <a:endParaRPr lang="es-PE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" y="2222287"/>
            <a:ext cx="6419850" cy="4461442"/>
          </a:xfrm>
          <a:prstGeom prst="rect">
            <a:avLst/>
          </a:prstGeom>
        </p:spPr>
      </p:pic>
      <p:cxnSp>
        <p:nvCxnSpPr>
          <p:cNvPr id="11" name="Conector recto de flecha 10"/>
          <p:cNvCxnSpPr/>
          <p:nvPr/>
        </p:nvCxnSpPr>
        <p:spPr>
          <a:xfrm flipV="1">
            <a:off x="2364377" y="2503251"/>
            <a:ext cx="5196785" cy="8082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5956663" y="4607976"/>
            <a:ext cx="1604499" cy="4473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redondeado 15"/>
          <p:cNvSpPr/>
          <p:nvPr/>
        </p:nvSpPr>
        <p:spPr>
          <a:xfrm>
            <a:off x="6898195" y="3020138"/>
            <a:ext cx="4630838" cy="11855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Atributos que pertenece a una instancia u objeto </a:t>
            </a:r>
          </a:p>
          <a:p>
            <a:pPr algn="ctr"/>
            <a:r>
              <a:rPr lang="es-PE" b="1" dirty="0" smtClean="0"/>
              <a:t>Los objetos compartirán solo una copia de este atributo</a:t>
            </a:r>
            <a:endParaRPr lang="es-PE" b="1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7035300" y="5502086"/>
            <a:ext cx="4337985" cy="13559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Atributo que pertenece a toda la clase.</a:t>
            </a:r>
          </a:p>
          <a:p>
            <a:pPr algn="ctr"/>
            <a:r>
              <a:rPr lang="es-PE" b="1" dirty="0" smtClean="0"/>
              <a:t>Los objetos compartirán el mismo valor de este atributo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66611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PYTHON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6754" y="1417638"/>
            <a:ext cx="11225244" cy="4976737"/>
          </a:xfrm>
        </p:spPr>
        <p:txBody>
          <a:bodyPr>
            <a:normAutofit/>
          </a:bodyPr>
          <a:lstStyle/>
          <a:p>
            <a:endParaRPr lang="es-PE" dirty="0"/>
          </a:p>
          <a:p>
            <a:r>
              <a:rPr lang="es-PE" sz="3600" b="1" dirty="0" smtClean="0"/>
              <a:t>Características: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rgbClr val="0070C0"/>
                </a:solidFill>
              </a:rPr>
              <a:t>Multiplataforma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rgbClr val="0070C0"/>
                </a:solidFill>
              </a:rPr>
              <a:t>Orientado a objetos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rgbClr val="0070C0"/>
                </a:solidFill>
              </a:rPr>
              <a:t>Interpretado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err="1" smtClean="0">
                <a:solidFill>
                  <a:srgbClr val="0070C0"/>
                </a:solidFill>
              </a:rPr>
              <a:t>Tipado</a:t>
            </a:r>
            <a:r>
              <a:rPr lang="es-PE" sz="2400" b="1" dirty="0" smtClean="0">
                <a:solidFill>
                  <a:srgbClr val="0070C0"/>
                </a:solidFill>
              </a:rPr>
              <a:t> dinámico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rgbClr val="0070C0"/>
                </a:solidFill>
              </a:rPr>
              <a:t>Fuertemente </a:t>
            </a:r>
            <a:r>
              <a:rPr lang="es-PE" sz="2400" b="1" dirty="0" err="1" smtClean="0">
                <a:solidFill>
                  <a:srgbClr val="0070C0"/>
                </a:solidFill>
              </a:rPr>
              <a:t>tipado</a:t>
            </a:r>
            <a:endParaRPr lang="es-PE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90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PE" dirty="0" smtClean="0">
                <a:solidFill>
                  <a:srgbClr val="FFFF00"/>
                </a:solidFill>
              </a:rPr>
              <a:t>MÉTODOS ESPECIALES DE LA CLASE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 smtClean="0"/>
          </a:p>
          <a:p>
            <a:endParaRPr lang="es-PE" dirty="0"/>
          </a:p>
          <a:p>
            <a:r>
              <a:rPr lang="es-PE" dirty="0" smtClean="0"/>
              <a:t>Conocidos como métodos mágicos </a:t>
            </a:r>
          </a:p>
          <a:p>
            <a:endParaRPr lang="es-PE" dirty="0"/>
          </a:p>
          <a:p>
            <a:r>
              <a:rPr lang="es-PE" dirty="0" smtClean="0"/>
              <a:t> Se definen de la siguiente manera:</a:t>
            </a:r>
            <a:endParaRPr lang="es-PE" dirty="0"/>
          </a:p>
          <a:p>
            <a:endParaRPr lang="es-PE" dirty="0" smtClean="0"/>
          </a:p>
          <a:p>
            <a:r>
              <a:rPr lang="es-PE" dirty="0" smtClean="0"/>
              <a:t>Son métodos que realizan alguna tarea en particular y que Python los utiliza como palabras reservadas</a:t>
            </a:r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6095999" y="3387400"/>
            <a:ext cx="2847703" cy="653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000" b="1" dirty="0"/>
              <a:t>__método__(</a:t>
            </a:r>
            <a:r>
              <a:rPr lang="es-PE" sz="2000" b="1" dirty="0" err="1"/>
              <a:t>self</a:t>
            </a:r>
            <a:r>
              <a:rPr lang="es-PE" sz="2000" b="1" dirty="0" smtClean="0"/>
              <a:t>):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246681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MÉTODO __</a:t>
            </a:r>
            <a:r>
              <a:rPr lang="es-PE" dirty="0" err="1" smtClean="0">
                <a:solidFill>
                  <a:srgbClr val="FFFF00"/>
                </a:solidFill>
              </a:rPr>
              <a:t>str</a:t>
            </a:r>
            <a:r>
              <a:rPr lang="es-PE" dirty="0" smtClean="0">
                <a:solidFill>
                  <a:srgbClr val="FFFF00"/>
                </a:solidFill>
              </a:rPr>
              <a:t>__(</a:t>
            </a:r>
            <a:r>
              <a:rPr lang="es-PE" dirty="0" err="1" smtClean="0">
                <a:solidFill>
                  <a:srgbClr val="FFFF00"/>
                </a:solidFill>
              </a:rPr>
              <a:t>self</a:t>
            </a:r>
            <a:r>
              <a:rPr lang="es-PE" dirty="0" smtClean="0">
                <a:solidFill>
                  <a:srgbClr val="FFFF00"/>
                </a:solidFill>
              </a:rPr>
              <a:t>)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Método que retorna la representación en </a:t>
            </a:r>
            <a:r>
              <a:rPr lang="es-PE" dirty="0" err="1" smtClean="0"/>
              <a:t>string</a:t>
            </a:r>
            <a:r>
              <a:rPr lang="es-PE" dirty="0" smtClean="0"/>
              <a:t> de un objeto. Es invocado cuando se utiliza las funciones </a:t>
            </a:r>
            <a:r>
              <a:rPr lang="es-PE" dirty="0" err="1" smtClean="0"/>
              <a:t>print</a:t>
            </a:r>
            <a:r>
              <a:rPr lang="es-PE" dirty="0" smtClean="0"/>
              <a:t> () y  </a:t>
            </a:r>
            <a:r>
              <a:rPr lang="es-PE" dirty="0" err="1" smtClean="0"/>
              <a:t>str</a:t>
            </a:r>
            <a:r>
              <a:rPr lang="es-PE" dirty="0" smtClean="0"/>
              <a:t>()</a:t>
            </a:r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34" y="3558131"/>
            <a:ext cx="7001589" cy="29813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301" y="5170427"/>
            <a:ext cx="4056969" cy="1028700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 flipV="1">
            <a:off x="4024528" y="5519511"/>
            <a:ext cx="3795773" cy="8812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895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MÉTODO __</a:t>
            </a:r>
            <a:r>
              <a:rPr lang="es-PE" dirty="0" err="1" smtClean="0">
                <a:solidFill>
                  <a:srgbClr val="FFFF00"/>
                </a:solidFill>
              </a:rPr>
              <a:t>init</a:t>
            </a:r>
            <a:r>
              <a:rPr lang="es-PE" dirty="0" smtClean="0">
                <a:solidFill>
                  <a:srgbClr val="FFFF00"/>
                </a:solidFill>
              </a:rPr>
              <a:t>__(</a:t>
            </a:r>
            <a:r>
              <a:rPr lang="es-PE" dirty="0" err="1" smtClean="0">
                <a:solidFill>
                  <a:srgbClr val="FFFF00"/>
                </a:solidFill>
              </a:rPr>
              <a:t>self</a:t>
            </a:r>
            <a:r>
              <a:rPr lang="es-PE" dirty="0" smtClean="0">
                <a:solidFill>
                  <a:srgbClr val="FFFF00"/>
                </a:solidFill>
              </a:rPr>
              <a:t>)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1257" y="1789611"/>
            <a:ext cx="11112029" cy="4898572"/>
          </a:xfrm>
        </p:spPr>
        <p:txBody>
          <a:bodyPr/>
          <a:lstStyle/>
          <a:p>
            <a:r>
              <a:rPr lang="es-PE" dirty="0" smtClean="0"/>
              <a:t>Método conocido como constructor , tiene como objetivo realizar alguna inicialización al momento de crear o instanciar un objeto.</a:t>
            </a:r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3513910"/>
            <a:ext cx="5721532" cy="334409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773533"/>
            <a:ext cx="5895704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51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MÉTODO __</a:t>
            </a:r>
            <a:r>
              <a:rPr lang="es-PE" dirty="0" err="1" smtClean="0">
                <a:solidFill>
                  <a:srgbClr val="FFFF00"/>
                </a:solidFill>
              </a:rPr>
              <a:t>init</a:t>
            </a:r>
            <a:r>
              <a:rPr lang="es-PE" dirty="0" smtClean="0">
                <a:solidFill>
                  <a:srgbClr val="FFFF00"/>
                </a:solidFill>
              </a:rPr>
              <a:t>__(</a:t>
            </a:r>
            <a:r>
              <a:rPr lang="es-PE" dirty="0" err="1" smtClean="0">
                <a:solidFill>
                  <a:srgbClr val="FFFF00"/>
                </a:solidFill>
              </a:rPr>
              <a:t>self</a:t>
            </a:r>
            <a:r>
              <a:rPr lang="es-PE" dirty="0" smtClean="0">
                <a:solidFill>
                  <a:srgbClr val="FFFF00"/>
                </a:solidFill>
              </a:rPr>
              <a:t>)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1257" y="1789611"/>
            <a:ext cx="11112029" cy="4898572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0608" t="-896" r="1626" b="896"/>
          <a:stretch/>
        </p:blipFill>
        <p:spPr>
          <a:xfrm>
            <a:off x="6133554" y="2569101"/>
            <a:ext cx="5403723" cy="29146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b="31946"/>
          <a:stretch/>
        </p:blipFill>
        <p:spPr>
          <a:xfrm>
            <a:off x="6095999" y="5859169"/>
            <a:ext cx="4838700" cy="75193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6" y="5839575"/>
            <a:ext cx="3609975" cy="7715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66" y="2695033"/>
            <a:ext cx="4576463" cy="3164136"/>
          </a:xfrm>
          <a:prstGeom prst="rect">
            <a:avLst/>
          </a:prstGeom>
        </p:spPr>
      </p:pic>
      <p:sp>
        <p:nvSpPr>
          <p:cNvPr id="10" name="Rectángulo redondeado 9"/>
          <p:cNvSpPr/>
          <p:nvPr/>
        </p:nvSpPr>
        <p:spPr>
          <a:xfrm>
            <a:off x="483326" y="2116183"/>
            <a:ext cx="3788228" cy="4529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con método __</a:t>
            </a:r>
            <a:r>
              <a:rPr lang="es-PE" b="1" dirty="0" err="1" smtClean="0">
                <a:solidFill>
                  <a:schemeClr val="tx1"/>
                </a:solidFill>
              </a:rPr>
              <a:t>init</a:t>
            </a:r>
            <a:r>
              <a:rPr lang="es-PE" b="1" dirty="0" smtClean="0">
                <a:solidFill>
                  <a:schemeClr val="tx1"/>
                </a:solidFill>
              </a:rPr>
              <a:t>__(</a:t>
            </a:r>
            <a:r>
              <a:rPr lang="es-PE" b="1" dirty="0" err="1" smtClean="0">
                <a:solidFill>
                  <a:schemeClr val="tx1"/>
                </a:solidFill>
              </a:rPr>
              <a:t>self</a:t>
            </a:r>
            <a:r>
              <a:rPr lang="es-PE" b="1" dirty="0" smtClean="0">
                <a:solidFill>
                  <a:schemeClr val="tx1"/>
                </a:solidFill>
              </a:rPr>
              <a:t>)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6435635" y="2014799"/>
            <a:ext cx="3788228" cy="4529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sin método __</a:t>
            </a:r>
            <a:r>
              <a:rPr lang="es-PE" b="1" dirty="0" err="1" smtClean="0">
                <a:solidFill>
                  <a:schemeClr val="tx1"/>
                </a:solidFill>
              </a:rPr>
              <a:t>init</a:t>
            </a:r>
            <a:r>
              <a:rPr lang="es-PE" b="1" dirty="0" smtClean="0">
                <a:solidFill>
                  <a:schemeClr val="tx1"/>
                </a:solidFill>
              </a:rPr>
              <a:t>__(</a:t>
            </a:r>
            <a:r>
              <a:rPr lang="es-PE" b="1" dirty="0" err="1" smtClean="0">
                <a:solidFill>
                  <a:schemeClr val="tx1"/>
                </a:solidFill>
              </a:rPr>
              <a:t>self</a:t>
            </a:r>
            <a:r>
              <a:rPr lang="es-PE" b="1" dirty="0" smtClean="0">
                <a:solidFill>
                  <a:schemeClr val="tx1"/>
                </a:solidFill>
              </a:rPr>
              <a:t>)</a:t>
            </a:r>
            <a:endParaRPr lang="es-P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325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HERENCIA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47884"/>
          </a:xfrm>
        </p:spPr>
        <p:txBody>
          <a:bodyPr/>
          <a:lstStyle/>
          <a:p>
            <a:r>
              <a:rPr lang="es-PE" dirty="0" smtClean="0"/>
              <a:t>La herencia permite poder crear nuevas sub clases a partir de clases existentes</a:t>
            </a:r>
          </a:p>
          <a:p>
            <a:r>
              <a:rPr lang="es-PE" dirty="0" err="1" smtClean="0"/>
              <a:t>Syntaxis</a:t>
            </a:r>
            <a:r>
              <a:rPr lang="es-PE" dirty="0" smtClean="0"/>
              <a:t>: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El principal uso es poder redifinir los métodos de una clase anterior . </a:t>
            </a:r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3892733" y="3802091"/>
            <a:ext cx="4062548" cy="8882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00B0F0"/>
                </a:solidFill>
              </a:rPr>
              <a:t>class</a:t>
            </a:r>
            <a:r>
              <a:rPr lang="es-PE" sz="2400" dirty="0" smtClean="0"/>
              <a:t> </a:t>
            </a:r>
            <a:r>
              <a:rPr lang="es-PE" sz="2400" dirty="0" err="1" smtClean="0"/>
              <a:t>sub_clase</a:t>
            </a:r>
            <a:r>
              <a:rPr lang="es-PE" sz="2400" dirty="0" smtClean="0"/>
              <a:t>(clase): 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124488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HERENCIA </a:t>
            </a:r>
            <a:endParaRPr lang="es-PE" dirty="0">
              <a:solidFill>
                <a:srgbClr val="FFFF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9462" y="1987369"/>
            <a:ext cx="6828104" cy="4361180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>
            <a:off x="2991394" y="2456386"/>
            <a:ext cx="16589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4719462" y="2468880"/>
            <a:ext cx="0" cy="13062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4771130" y="4437017"/>
            <a:ext cx="0" cy="182009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2991395" y="4535936"/>
            <a:ext cx="16589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810000" y="2013495"/>
            <a:ext cx="1920137" cy="442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CLASE</a:t>
            </a:r>
            <a:endParaRPr lang="es-PE" dirty="0"/>
          </a:p>
        </p:txBody>
      </p:sp>
      <p:sp>
        <p:nvSpPr>
          <p:cNvPr id="14" name="Rectángulo 13"/>
          <p:cNvSpPr/>
          <p:nvPr/>
        </p:nvSpPr>
        <p:spPr>
          <a:xfrm>
            <a:off x="809999" y="4131895"/>
            <a:ext cx="1920137" cy="522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SUB-CLASE</a:t>
            </a:r>
            <a:endParaRPr lang="es-PE" dirty="0"/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3200400" y="5105668"/>
            <a:ext cx="2638697" cy="800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504960" y="5483902"/>
            <a:ext cx="2969761" cy="522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Invocando a un método de la clase ancestro</a:t>
            </a:r>
            <a:endParaRPr lang="es-PE" dirty="0"/>
          </a:p>
        </p:txBody>
      </p:sp>
      <p:cxnSp>
        <p:nvCxnSpPr>
          <p:cNvPr id="20" name="Conector recto de flecha 19"/>
          <p:cNvCxnSpPr/>
          <p:nvPr/>
        </p:nvCxnSpPr>
        <p:spPr>
          <a:xfrm flipV="1">
            <a:off x="2917251" y="4653798"/>
            <a:ext cx="2508325" cy="4792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401981" y="4807898"/>
            <a:ext cx="3503813" cy="522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Redefiniendo a un método de la clase ancestro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27601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MODULO PICKLE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El modulo </a:t>
            </a:r>
            <a:r>
              <a:rPr lang="es-PE" dirty="0" err="1" smtClean="0"/>
              <a:t>pickle</a:t>
            </a:r>
            <a:r>
              <a:rPr lang="es-PE" dirty="0" smtClean="0"/>
              <a:t> es utilizado para serial una conversión de objetos de Python en flujo de bytes y viceversa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4010297" y="3866606"/>
            <a:ext cx="3069772" cy="7576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SERIALIZACIÓN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4010297" y="5339604"/>
            <a:ext cx="3069772" cy="7576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DE-SERIALIZACIÓN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8321040" y="3866606"/>
            <a:ext cx="2090057" cy="7576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FLUJO DE BYTES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8360228" y="5339603"/>
            <a:ext cx="2090057" cy="7576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OBJETOS DE PYTHON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1288975" y="5249231"/>
            <a:ext cx="1911426" cy="7576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FLUJO DE BYTES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1288975" y="3866605"/>
            <a:ext cx="1911426" cy="7576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OBJETOS DE PYTHON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10" name="Flecha derecha 9"/>
          <p:cNvSpPr/>
          <p:nvPr/>
        </p:nvSpPr>
        <p:spPr>
          <a:xfrm>
            <a:off x="3285309" y="4155057"/>
            <a:ext cx="640079" cy="180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Flecha derecha 10"/>
          <p:cNvSpPr/>
          <p:nvPr/>
        </p:nvSpPr>
        <p:spPr>
          <a:xfrm>
            <a:off x="7367453" y="4143651"/>
            <a:ext cx="640079" cy="180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Flecha derecha 11"/>
          <p:cNvSpPr/>
          <p:nvPr/>
        </p:nvSpPr>
        <p:spPr>
          <a:xfrm>
            <a:off x="7295608" y="5628054"/>
            <a:ext cx="640079" cy="180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Flecha derecha 12"/>
          <p:cNvSpPr/>
          <p:nvPr/>
        </p:nvSpPr>
        <p:spPr>
          <a:xfrm>
            <a:off x="3285309" y="5550952"/>
            <a:ext cx="640079" cy="180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7736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MODULOS UTILIZANDO CLASES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000" b="1" dirty="0" smtClean="0"/>
              <a:t>Modulo socket</a:t>
            </a:r>
          </a:p>
          <a:p>
            <a:endParaRPr lang="es-PE" dirty="0"/>
          </a:p>
          <a:p>
            <a:r>
              <a:rPr lang="es-PE" dirty="0" smtClean="0"/>
              <a:t>El modulo socket se utilizara para implementar una forma de IPC (inter </a:t>
            </a:r>
            <a:r>
              <a:rPr lang="es-PE" dirty="0" err="1" smtClean="0"/>
              <a:t>process</a:t>
            </a:r>
            <a:r>
              <a:rPr lang="es-PE" dirty="0" smtClean="0"/>
              <a:t> </a:t>
            </a:r>
            <a:r>
              <a:rPr lang="es-PE" dirty="0" err="1" smtClean="0"/>
              <a:t>communication</a:t>
            </a:r>
            <a:r>
              <a:rPr lang="es-PE" dirty="0" smtClean="0"/>
              <a:t>) utilizando capas de transporte TCP y UDP.</a:t>
            </a:r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45776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FFFF00"/>
                </a:solidFill>
              </a:rPr>
              <a:t>ORGANIZÁCIÓN DE UN MODULO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1255" y="2096941"/>
            <a:ext cx="10798522" cy="4374456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574766" y="2533393"/>
            <a:ext cx="5460274" cy="41907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redondeado 4"/>
          <p:cNvSpPr/>
          <p:nvPr/>
        </p:nvSpPr>
        <p:spPr>
          <a:xfrm>
            <a:off x="574764" y="2070815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>
                <a:solidFill>
                  <a:srgbClr val="0070C0"/>
                </a:solidFill>
              </a:rPr>
              <a:t>m</a:t>
            </a:r>
            <a:r>
              <a:rPr lang="es-PE" sz="2000" b="1" dirty="0" smtClean="0">
                <a:solidFill>
                  <a:srgbClr val="0070C0"/>
                </a:solidFill>
              </a:rPr>
              <a:t>imodulo.py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613951" y="2936200"/>
            <a:ext cx="2534198" cy="8650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000" b="1" dirty="0" err="1" smtClean="0">
                <a:solidFill>
                  <a:srgbClr val="0070C0"/>
                </a:solidFill>
              </a:rPr>
              <a:t>def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funcion1(x</a:t>
            </a:r>
            <a:r>
              <a:rPr lang="es-PE" sz="2000" b="1" dirty="0" smtClean="0">
                <a:solidFill>
                  <a:srgbClr val="0070C0"/>
                </a:solidFill>
              </a:rPr>
              <a:t>):</a:t>
            </a:r>
          </a:p>
          <a:p>
            <a:r>
              <a:rPr lang="es-PE" sz="2000" b="1" dirty="0" smtClean="0">
                <a:solidFill>
                  <a:srgbClr val="0070C0"/>
                </a:solidFill>
              </a:rPr>
              <a:t>    </a:t>
            </a:r>
            <a:r>
              <a:rPr lang="es-P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val=2*x</a:t>
            </a:r>
          </a:p>
          <a:p>
            <a:r>
              <a:rPr lang="es-PE" sz="2000" b="1" dirty="0" err="1" smtClean="0">
                <a:solidFill>
                  <a:srgbClr val="0070C0"/>
                </a:solidFill>
              </a:rPr>
              <a:t>return</a:t>
            </a:r>
            <a:r>
              <a:rPr lang="es-PE" sz="2000" b="1" dirty="0" smtClean="0">
                <a:solidFill>
                  <a:srgbClr val="0070C0"/>
                </a:solidFill>
              </a:rPr>
              <a:t> val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613951" y="4243156"/>
            <a:ext cx="2939146" cy="720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000" b="1" dirty="0" err="1" smtClean="0">
                <a:solidFill>
                  <a:srgbClr val="0070C0"/>
                </a:solidFill>
              </a:rPr>
              <a:t>def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funcion2():</a:t>
            </a:r>
          </a:p>
          <a:p>
            <a:r>
              <a:rPr lang="es-PE" sz="2000" b="1" dirty="0">
                <a:solidFill>
                  <a:srgbClr val="0070C0"/>
                </a:solidFill>
              </a:rPr>
              <a:t> </a:t>
            </a:r>
            <a:r>
              <a:rPr lang="es-PE" sz="2000" b="1" dirty="0" smtClean="0">
                <a:solidFill>
                  <a:srgbClr val="0070C0"/>
                </a:solidFill>
              </a:rPr>
              <a:t>   </a:t>
            </a:r>
            <a:r>
              <a:rPr lang="es-PE" sz="2000" b="1" dirty="0" err="1" smtClean="0">
                <a:solidFill>
                  <a:srgbClr val="0070C0"/>
                </a:solidFill>
              </a:rPr>
              <a:t>print</a:t>
            </a:r>
            <a:r>
              <a:rPr lang="es-PE" sz="2000" b="1" dirty="0" smtClean="0">
                <a:solidFill>
                  <a:srgbClr val="0070C0"/>
                </a:solidFill>
              </a:rPr>
              <a:t>(“PYTHON”)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13951" y="5348216"/>
            <a:ext cx="2939146" cy="720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000" b="1" dirty="0" smtClean="0">
                <a:solidFill>
                  <a:srgbClr val="0070C0"/>
                </a:solidFill>
              </a:rPr>
              <a:t>VARIABLE1=“2020”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6986397" y="2254495"/>
            <a:ext cx="3435532" cy="9067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70C0"/>
                </a:solidFill>
              </a:rPr>
              <a:t>Uso de la función </a:t>
            </a:r>
            <a:r>
              <a:rPr lang="es-PE" sz="2000" b="1" dirty="0" smtClean="0">
                <a:solidFill>
                  <a:schemeClr val="tx1"/>
                </a:solidFill>
              </a:rPr>
              <a:t>funcion1</a:t>
            </a:r>
            <a:r>
              <a:rPr lang="es-PE" sz="2000" b="1" dirty="0" smtClean="0">
                <a:solidFill>
                  <a:srgbClr val="0070C0"/>
                </a:solidFill>
              </a:rPr>
              <a:t> de modulo </a:t>
            </a:r>
            <a:r>
              <a:rPr lang="es-PE" sz="2000" b="1" dirty="0" err="1" smtClean="0">
                <a:solidFill>
                  <a:schemeClr val="tx1"/>
                </a:solidFill>
              </a:rPr>
              <a:t>mimodulo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6557393" y="5418399"/>
            <a:ext cx="4691797" cy="9067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FF0000"/>
                </a:solidFill>
              </a:rPr>
              <a:t>from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000" b="1" dirty="0" err="1" smtClean="0">
                <a:solidFill>
                  <a:srgbClr val="0070C0"/>
                </a:solidFill>
              </a:rPr>
              <a:t>mimodulo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400" b="1" dirty="0" err="1" smtClean="0">
                <a:solidFill>
                  <a:srgbClr val="FF0000"/>
                </a:solidFill>
              </a:rPr>
              <a:t>import</a:t>
            </a:r>
            <a:r>
              <a:rPr lang="es-PE" sz="2000" b="1" dirty="0" smtClean="0">
                <a:solidFill>
                  <a:srgbClr val="0070C0"/>
                </a:solidFill>
              </a:rPr>
              <a:t> funcion1</a:t>
            </a:r>
          </a:p>
          <a:p>
            <a:r>
              <a:rPr lang="es-PE" sz="2000" b="1" dirty="0" smtClean="0">
                <a:solidFill>
                  <a:srgbClr val="0070C0"/>
                </a:solidFill>
              </a:rPr>
              <a:t>  </a:t>
            </a:r>
          </a:p>
          <a:p>
            <a:r>
              <a:rPr lang="es-PE" sz="2000" b="1" dirty="0">
                <a:solidFill>
                  <a:srgbClr val="0070C0"/>
                </a:solidFill>
              </a:rPr>
              <a:t> </a:t>
            </a:r>
            <a:r>
              <a:rPr lang="es-PE" sz="2000" b="1" dirty="0" smtClean="0">
                <a:solidFill>
                  <a:srgbClr val="0070C0"/>
                </a:solidFill>
              </a:rPr>
              <a:t>  y=funcion1(20)</a:t>
            </a:r>
            <a:endParaRPr lang="es-PE" sz="2000" b="1" dirty="0">
              <a:solidFill>
                <a:srgbClr val="0070C0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6629402" y="3376262"/>
            <a:ext cx="4691797" cy="1190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400" b="1" dirty="0" err="1" smtClean="0">
                <a:solidFill>
                  <a:srgbClr val="FF0000"/>
                </a:solidFill>
              </a:rPr>
              <a:t>import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000" b="1" dirty="0" err="1" smtClean="0">
                <a:solidFill>
                  <a:srgbClr val="0070C0"/>
                </a:solidFill>
              </a:rPr>
              <a:t>mimodulo</a:t>
            </a:r>
            <a:endParaRPr lang="es-PE" sz="2000" b="1" dirty="0" smtClean="0">
              <a:solidFill>
                <a:srgbClr val="0070C0"/>
              </a:solidFill>
            </a:endParaRPr>
          </a:p>
          <a:p>
            <a:r>
              <a:rPr lang="es-PE" sz="2000" b="1" dirty="0" smtClean="0">
                <a:solidFill>
                  <a:srgbClr val="0070C0"/>
                </a:solidFill>
              </a:rPr>
              <a:t>  </a:t>
            </a:r>
          </a:p>
          <a:p>
            <a:r>
              <a:rPr lang="es-PE" sz="2000" b="1" dirty="0">
                <a:solidFill>
                  <a:srgbClr val="0070C0"/>
                </a:solidFill>
              </a:rPr>
              <a:t> </a:t>
            </a:r>
            <a:r>
              <a:rPr lang="es-PE" sz="2000" b="1" dirty="0" smtClean="0">
                <a:solidFill>
                  <a:srgbClr val="0070C0"/>
                </a:solidFill>
              </a:rPr>
              <a:t>y=</a:t>
            </a:r>
            <a:r>
              <a:rPr lang="es-PE" sz="2000" b="1" dirty="0" smtClean="0">
                <a:solidFill>
                  <a:schemeClr val="tx1"/>
                </a:solidFill>
              </a:rPr>
              <a:t>mimodulo</a:t>
            </a:r>
            <a:r>
              <a:rPr lang="es-PE" sz="2000" b="1" dirty="0" smtClean="0">
                <a:solidFill>
                  <a:srgbClr val="0070C0"/>
                </a:solidFill>
              </a:rPr>
              <a:t>.funcion1(20)</a:t>
            </a:r>
            <a:endParaRPr lang="es-PE" sz="2000" b="1" dirty="0">
              <a:solidFill>
                <a:srgbClr val="0070C0"/>
              </a:solidFill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2677886" y="2438176"/>
            <a:ext cx="5218611" cy="10878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7896497" y="3865523"/>
            <a:ext cx="195943" cy="2858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1985554" y="3344891"/>
            <a:ext cx="7955280" cy="20160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26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COMUNICACIÓN 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773" y="2220248"/>
            <a:ext cx="8140610" cy="3638550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3984172" y="3918857"/>
            <a:ext cx="2338251" cy="62701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PROTOCOLO DE TRANSPORTE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1293223" y="2416629"/>
            <a:ext cx="2168434" cy="3918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IP origen</a:t>
            </a:r>
            <a:endParaRPr lang="es-PE" dirty="0"/>
          </a:p>
        </p:txBody>
      </p:sp>
      <p:sp>
        <p:nvSpPr>
          <p:cNvPr id="7" name="Rectángulo redondeado 6"/>
          <p:cNvSpPr/>
          <p:nvPr/>
        </p:nvSpPr>
        <p:spPr>
          <a:xfrm>
            <a:off x="8512629" y="4545874"/>
            <a:ext cx="2168434" cy="3918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IP DESTINO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6932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PE" sz="3600" dirty="0" smtClean="0">
                <a:solidFill>
                  <a:srgbClr val="FFFF00"/>
                </a:solidFill>
              </a:rPr>
              <a:t>PROGRAMACIÓN ORIENTADA A OBJETOS</a:t>
            </a:r>
            <a:endParaRPr lang="es-PE" sz="3600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4206025" y="2127215"/>
            <a:ext cx="7889966" cy="9492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4206025" y="3716253"/>
            <a:ext cx="7889966" cy="10122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redondeado 6"/>
          <p:cNvSpPr/>
          <p:nvPr/>
        </p:nvSpPr>
        <p:spPr>
          <a:xfrm>
            <a:off x="4384765" y="2204904"/>
            <a:ext cx="2416628" cy="722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Encapsulamiento</a:t>
            </a:r>
            <a:endParaRPr lang="es-PE" b="1" dirty="0"/>
          </a:p>
        </p:txBody>
      </p:sp>
      <p:sp>
        <p:nvSpPr>
          <p:cNvPr id="8" name="Rectángulo redondeado 7"/>
          <p:cNvSpPr/>
          <p:nvPr/>
        </p:nvSpPr>
        <p:spPr>
          <a:xfrm>
            <a:off x="4384765" y="3828601"/>
            <a:ext cx="1711234" cy="722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Polimorfismo </a:t>
            </a:r>
            <a:endParaRPr lang="es-PE" b="1" dirty="0"/>
          </a:p>
        </p:txBody>
      </p:sp>
      <p:sp>
        <p:nvSpPr>
          <p:cNvPr id="9" name="Rectángulo 8"/>
          <p:cNvSpPr/>
          <p:nvPr/>
        </p:nvSpPr>
        <p:spPr>
          <a:xfrm>
            <a:off x="4245214" y="5359167"/>
            <a:ext cx="7889966" cy="10931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redondeado 9"/>
          <p:cNvSpPr/>
          <p:nvPr/>
        </p:nvSpPr>
        <p:spPr>
          <a:xfrm>
            <a:off x="4447795" y="5544686"/>
            <a:ext cx="1746069" cy="722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Herencia </a:t>
            </a:r>
            <a:endParaRPr lang="es-PE" b="1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912320" y="2240783"/>
            <a:ext cx="4981303" cy="7220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Dividir el código en una interfaz publica y una implementación privada de la interfaz</a:t>
            </a:r>
            <a:endParaRPr lang="es-PE" b="1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6496487" y="5483461"/>
            <a:ext cx="5377543" cy="7220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Habilidad de crear subclases que deriven el comportamiento de otra clase y customizar sus funcionalidades.</a:t>
            </a:r>
            <a:endParaRPr lang="es-PE" b="1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6694606" y="3828600"/>
            <a:ext cx="4981303" cy="7220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Poder sobrecargar las operaciones de tal manera que tengan un comportamiento basado en su contexto</a:t>
            </a:r>
            <a:endParaRPr lang="es-PE" b="1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1023150" y="3546964"/>
            <a:ext cx="2181497" cy="9871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La POO esta orientado al:</a:t>
            </a:r>
            <a:endParaRPr lang="es-PE" dirty="0"/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3251402" y="2944362"/>
            <a:ext cx="1103704" cy="9016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3251402" y="4399112"/>
            <a:ext cx="1103704" cy="1062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4" idx="3"/>
          </p:cNvCxnSpPr>
          <p:nvPr/>
        </p:nvCxnSpPr>
        <p:spPr>
          <a:xfrm>
            <a:off x="3204647" y="4040542"/>
            <a:ext cx="8709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229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SOCKETS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1645919"/>
            <a:ext cx="10554574" cy="4212879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838200" y="3666309"/>
            <a:ext cx="2377440" cy="12801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SOCKET </a:t>
            </a:r>
          </a:p>
          <a:p>
            <a:pPr algn="ctr"/>
            <a:r>
              <a:rPr lang="es-PE" sz="2400" b="1" dirty="0" smtClean="0"/>
              <a:t>CLIENTE</a:t>
            </a:r>
            <a:endParaRPr lang="es-PE" sz="2400" b="1" dirty="0"/>
          </a:p>
        </p:txBody>
      </p:sp>
      <p:sp>
        <p:nvSpPr>
          <p:cNvPr id="5" name="Rectángulo redondeado 4"/>
          <p:cNvSpPr/>
          <p:nvPr/>
        </p:nvSpPr>
        <p:spPr>
          <a:xfrm>
            <a:off x="7715795" y="3666309"/>
            <a:ext cx="2377440" cy="12801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SOCKET </a:t>
            </a:r>
          </a:p>
          <a:p>
            <a:pPr algn="ctr"/>
            <a:r>
              <a:rPr lang="es-PE" sz="2400" b="1" dirty="0" smtClean="0"/>
              <a:t>SERVER</a:t>
            </a:r>
            <a:endParaRPr lang="es-PE" sz="2400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3215640" y="3894909"/>
            <a:ext cx="1034141" cy="6749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IP</a:t>
            </a:r>
          </a:p>
          <a:p>
            <a:pPr algn="ctr"/>
            <a:r>
              <a:rPr lang="es-PE" b="1" dirty="0" smtClean="0"/>
              <a:t>PORT</a:t>
            </a:r>
            <a:endParaRPr lang="es-PE" b="1" dirty="0"/>
          </a:p>
        </p:txBody>
      </p:sp>
      <p:sp>
        <p:nvSpPr>
          <p:cNvPr id="7" name="Rectángulo redondeado 6"/>
          <p:cNvSpPr/>
          <p:nvPr/>
        </p:nvSpPr>
        <p:spPr>
          <a:xfrm>
            <a:off x="6681654" y="3968932"/>
            <a:ext cx="1034141" cy="6749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IP</a:t>
            </a:r>
          </a:p>
          <a:p>
            <a:pPr algn="ctr"/>
            <a:r>
              <a:rPr lang="es-PE" b="1" dirty="0" smtClean="0"/>
              <a:t>PORT</a:t>
            </a:r>
            <a:endParaRPr lang="es-PE" b="1" dirty="0"/>
          </a:p>
        </p:txBody>
      </p:sp>
      <p:sp>
        <p:nvSpPr>
          <p:cNvPr id="8" name="Redondear rectángulo de esquina sencilla 7"/>
          <p:cNvSpPr/>
          <p:nvPr/>
        </p:nvSpPr>
        <p:spPr>
          <a:xfrm>
            <a:off x="4249781" y="4114800"/>
            <a:ext cx="2431873" cy="191589"/>
          </a:xfrm>
          <a:prstGeom prst="round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4680311" y="3096114"/>
            <a:ext cx="1920240" cy="3396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Flujo de bytes</a:t>
            </a:r>
            <a:endParaRPr lang="es-PE" dirty="0"/>
          </a:p>
        </p:txBody>
      </p:sp>
      <p:sp>
        <p:nvSpPr>
          <p:cNvPr id="10" name="Rectángulo 9"/>
          <p:cNvSpPr/>
          <p:nvPr/>
        </p:nvSpPr>
        <p:spPr>
          <a:xfrm>
            <a:off x="3732710" y="5242389"/>
            <a:ext cx="3815443" cy="1121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Utilizaremos el protocolo TCP para el transporte y encaminamiento de los datos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434338" y="5121639"/>
            <a:ext cx="2439491" cy="573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Se conectara el servidor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8003172" y="5121638"/>
            <a:ext cx="2439491" cy="573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Escuchara a los clientes</a:t>
            </a:r>
          </a:p>
        </p:txBody>
      </p:sp>
      <p:sp>
        <p:nvSpPr>
          <p:cNvPr id="13" name="Rectángulo redondeado 12"/>
          <p:cNvSpPr/>
          <p:nvPr/>
        </p:nvSpPr>
        <p:spPr>
          <a:xfrm>
            <a:off x="6705598" y="3057060"/>
            <a:ext cx="1685109" cy="4310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192.168.0.5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8904515" y="2834856"/>
            <a:ext cx="1306286" cy="4310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SERVIDOR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2848303" y="3013211"/>
            <a:ext cx="1619194" cy="4310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192.168.0.1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1310694" y="2797673"/>
            <a:ext cx="1306286" cy="4310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CLIENTE</a:t>
            </a:r>
            <a:endParaRPr lang="es-P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859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SOCKETS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PE" dirty="0" smtClean="0"/>
              <a:t>Para el uso de los sockets utilizaremos el modulo socket que ya esta instalado en sus respectivos ordenadores .</a:t>
            </a:r>
          </a:p>
          <a:p>
            <a:r>
              <a:rPr lang="es-PE" dirty="0" smtClean="0"/>
              <a:t>El modulo socket ofrece la clase socket que utilizaremos para instanciar o crear un objeto del tipo socket (en ambos archivos cliente y servidor)-</a:t>
            </a:r>
          </a:p>
          <a:p>
            <a:endParaRPr lang="es-PE" dirty="0"/>
          </a:p>
          <a:p>
            <a:r>
              <a:rPr lang="es-PE" dirty="0" smtClean="0"/>
              <a:t>Los objetos tipos socket poseen varios métodos para la conexión a un servidor , para leer datos , para enviar datos entre otras cosas.</a:t>
            </a:r>
          </a:p>
          <a:p>
            <a:r>
              <a:rPr lang="es-PE" b="1" dirty="0" err="1" smtClean="0"/>
              <a:t>Localhost</a:t>
            </a:r>
            <a:r>
              <a:rPr lang="es-PE" b="1" dirty="0" smtClean="0"/>
              <a:t> (127.0.0.1)</a:t>
            </a:r>
            <a:r>
              <a:rPr lang="es-PE" dirty="0" smtClean="0"/>
              <a:t> indica que estaremos implementado el servidor y cliente en el mismo ordenador</a:t>
            </a:r>
          </a:p>
          <a:p>
            <a:r>
              <a:rPr lang="es-PE" dirty="0" smtClean="0"/>
              <a:t>Se puede también utilizaremos diferentes ordenadores y realizar una comunicación de datos entre diferentes ordenadores que se encuentren conectados en la misma RED.</a:t>
            </a:r>
            <a:endParaRPr lang="es-PE" dirty="0"/>
          </a:p>
          <a:p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715137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SOCKETS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5760" y="1417638"/>
            <a:ext cx="12666508" cy="5074602"/>
          </a:xfrm>
        </p:spPr>
        <p:txBody>
          <a:bodyPr>
            <a:normAutofit fontScale="25000" lnSpcReduction="20000"/>
          </a:bodyPr>
          <a:lstStyle/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sz="12000" dirty="0" smtClean="0"/>
          </a:p>
          <a:p>
            <a:endParaRPr lang="es-PE" sz="12000" dirty="0"/>
          </a:p>
          <a:p>
            <a:pPr marL="0" indent="0">
              <a:buNone/>
            </a:pPr>
            <a:endParaRPr lang="es-PE" sz="12000" dirty="0"/>
          </a:p>
          <a:p>
            <a:r>
              <a:rPr lang="es-PE" sz="9600" b="1" dirty="0" smtClean="0"/>
              <a:t>Elementos importantes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sz="9600" dirty="0"/>
              <a:t>s</a:t>
            </a:r>
            <a:r>
              <a:rPr lang="es-PE" sz="9600" dirty="0" smtClean="0"/>
              <a:t>ocket() : se usa para crear una objeto de la clase socket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sz="9600" dirty="0" err="1"/>
              <a:t>b</a:t>
            </a:r>
            <a:r>
              <a:rPr lang="es-PE" sz="9600" dirty="0" err="1" smtClean="0"/>
              <a:t>ind</a:t>
            </a:r>
            <a:r>
              <a:rPr lang="es-PE" sz="9600" dirty="0" smtClean="0"/>
              <a:t>()  : se usa para vincular el servidor a un HOST e 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sz="9600" dirty="0" err="1"/>
              <a:t>a</a:t>
            </a:r>
            <a:r>
              <a:rPr lang="es-PE" sz="9600" dirty="0" err="1" smtClean="0"/>
              <a:t>ccept</a:t>
            </a:r>
            <a:r>
              <a:rPr lang="es-PE" sz="9600" dirty="0" smtClean="0"/>
              <a:t>() : se usa para aceptar una conexión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sz="9600" dirty="0" err="1"/>
              <a:t>c</a:t>
            </a:r>
            <a:r>
              <a:rPr lang="es-PE" sz="9600" dirty="0" err="1" smtClean="0"/>
              <a:t>onnect</a:t>
            </a:r>
            <a:r>
              <a:rPr lang="es-PE" sz="9600" dirty="0" smtClean="0"/>
              <a:t>(): se usa para conectarse con un servidor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sz="9600" dirty="0" err="1"/>
              <a:t>c</a:t>
            </a:r>
            <a:r>
              <a:rPr lang="es-PE" sz="9600" dirty="0" err="1" smtClean="0"/>
              <a:t>lose</a:t>
            </a:r>
            <a:r>
              <a:rPr lang="es-PE" sz="9600" dirty="0" smtClean="0"/>
              <a:t>() : se usa para cerrar un recurso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sz="9600" dirty="0" err="1" smtClean="0"/>
              <a:t>sendall</a:t>
            </a:r>
            <a:r>
              <a:rPr lang="es-PE" sz="9600" dirty="0" smtClean="0"/>
              <a:t>() : utilizado para enviar datos en bytes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sz="9600" dirty="0" err="1" smtClean="0"/>
              <a:t>recv</a:t>
            </a:r>
            <a:r>
              <a:rPr lang="es-PE" sz="9600" dirty="0" smtClean="0"/>
              <a:t>() : se usa para leer los datos en bytes </a:t>
            </a:r>
          </a:p>
          <a:p>
            <a:endParaRPr lang="es-PE" dirty="0" smtClean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930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CLASE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3509" y="1881051"/>
            <a:ext cx="11059777" cy="3977747"/>
          </a:xfrm>
        </p:spPr>
        <p:txBody>
          <a:bodyPr>
            <a:normAutofit lnSpcReduction="10000"/>
          </a:bodyPr>
          <a:lstStyle/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r>
              <a:rPr lang="es-PE" dirty="0" smtClean="0"/>
              <a:t>La clase es un molde o plantilla a partir del cual crearemos objetos . </a:t>
            </a:r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 smtClean="0"/>
          </a:p>
          <a:p>
            <a:r>
              <a:rPr lang="es-PE" dirty="0" smtClean="0"/>
              <a:t>La clase esta constituido de métodos y atributos</a:t>
            </a:r>
          </a:p>
          <a:p>
            <a:endParaRPr lang="es-PE" dirty="0"/>
          </a:p>
          <a:p>
            <a:pPr marL="0" indent="0">
              <a:buNone/>
            </a:pPr>
            <a:r>
              <a:rPr lang="es-PE" dirty="0" smtClean="0"/>
              <a:t> </a:t>
            </a:r>
          </a:p>
          <a:p>
            <a:r>
              <a:rPr lang="es-PE" dirty="0" smtClean="0"/>
              <a:t>Los objetos que se crean a partir de una clase , adquirirán las definiciones de esa clase.</a:t>
            </a:r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6841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CLASE Y OBJETOS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4" y="5092307"/>
            <a:ext cx="3448050" cy="1323975"/>
          </a:xfrm>
          <a:prstGeom prst="rect">
            <a:avLst/>
          </a:prstGeom>
        </p:spPr>
      </p:pic>
      <p:pic>
        <p:nvPicPr>
          <p:cNvPr id="1028" name="Picture 4" descr="Image result for carro toyota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48" b="12672"/>
          <a:stretch/>
        </p:blipFill>
        <p:spPr bwMode="auto">
          <a:xfrm>
            <a:off x="3498404" y="5092307"/>
            <a:ext cx="2847975" cy="134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redondeado 5"/>
          <p:cNvSpPr/>
          <p:nvPr/>
        </p:nvSpPr>
        <p:spPr>
          <a:xfrm>
            <a:off x="719077" y="3967618"/>
            <a:ext cx="2103120" cy="64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NISSAN</a:t>
            </a:r>
            <a:endParaRPr lang="es-PE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3796990" y="4009902"/>
            <a:ext cx="2103120" cy="64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TOYOTA</a:t>
            </a:r>
            <a:endParaRPr lang="es-PE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3679370" y="2052548"/>
            <a:ext cx="2103120" cy="64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VEHICULO</a:t>
            </a:r>
            <a:endParaRPr lang="es-PE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6095999" y="2372588"/>
            <a:ext cx="2251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redondeado 11"/>
          <p:cNvSpPr/>
          <p:nvPr/>
        </p:nvSpPr>
        <p:spPr>
          <a:xfrm>
            <a:off x="8446801" y="2093338"/>
            <a:ext cx="2103120" cy="64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CLASE</a:t>
            </a:r>
            <a:endParaRPr lang="es-PE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8546436" y="3988736"/>
            <a:ext cx="2103120" cy="64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OBJETOS</a:t>
            </a:r>
            <a:endParaRPr lang="es-PE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6195634" y="4329679"/>
            <a:ext cx="2251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2455817" y="2886891"/>
            <a:ext cx="1606732" cy="90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4600100" y="2800669"/>
            <a:ext cx="21771" cy="1053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42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ATRIBUTOS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179" y="2215121"/>
            <a:ext cx="3448050" cy="1323975"/>
          </a:xfrm>
          <a:prstGeom prst="rect">
            <a:avLst/>
          </a:prstGeom>
        </p:spPr>
      </p:pic>
      <p:pic>
        <p:nvPicPr>
          <p:cNvPr id="1028" name="Picture 4" descr="Image result for carro toyota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48" b="12672"/>
          <a:stretch/>
        </p:blipFill>
        <p:spPr bwMode="auto">
          <a:xfrm>
            <a:off x="7945408" y="2222287"/>
            <a:ext cx="2847975" cy="134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redondeado 5"/>
          <p:cNvSpPr/>
          <p:nvPr/>
        </p:nvSpPr>
        <p:spPr>
          <a:xfrm>
            <a:off x="4507306" y="3720502"/>
            <a:ext cx="2103120" cy="64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NISSAN</a:t>
            </a:r>
            <a:endParaRPr lang="es-PE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8317835" y="3693542"/>
            <a:ext cx="2103120" cy="64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TOYOTA</a:t>
            </a:r>
            <a:endParaRPr lang="es-PE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50354" y="2237028"/>
            <a:ext cx="2103120" cy="8719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CLASE</a:t>
            </a:r>
          </a:p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VEHICULO</a:t>
            </a:r>
            <a:endParaRPr lang="es-PE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4507306" y="4515132"/>
            <a:ext cx="2103120" cy="5271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es-PE" b="1" dirty="0" smtClean="0">
                <a:solidFill>
                  <a:srgbClr val="002060"/>
                </a:solidFill>
              </a:rPr>
              <a:t>COLOR</a:t>
            </a:r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:</a:t>
            </a:r>
            <a:r>
              <a:rPr lang="es-PE" b="1" dirty="0" smtClean="0">
                <a:solidFill>
                  <a:schemeClr val="bg1">
                    <a:lumMod val="50000"/>
                  </a:schemeClr>
                </a:solidFill>
              </a:rPr>
              <a:t>GRIS</a:t>
            </a:r>
            <a:endParaRPr lang="es-PE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8317835" y="4459403"/>
            <a:ext cx="2103120" cy="5828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es-PE" b="1" dirty="0" smtClean="0">
                <a:solidFill>
                  <a:srgbClr val="002060"/>
                </a:solidFill>
              </a:rPr>
              <a:t>COLOR</a:t>
            </a:r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:</a:t>
            </a:r>
            <a:r>
              <a:rPr lang="es-PE" b="1" dirty="0" smtClean="0">
                <a:solidFill>
                  <a:srgbClr val="FF0000"/>
                </a:solidFill>
              </a:rPr>
              <a:t>ROJO</a:t>
            </a:r>
            <a:endParaRPr lang="es-PE" b="1" dirty="0">
              <a:solidFill>
                <a:srgbClr val="FF0000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4507306" y="5331667"/>
            <a:ext cx="2103120" cy="5271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GNV</a:t>
            </a:r>
            <a:endParaRPr lang="es-PE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8317835" y="5331666"/>
            <a:ext cx="2103120" cy="5271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GLP</a:t>
            </a:r>
            <a:endParaRPr lang="es-PE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3788229" y="4624251"/>
            <a:ext cx="0" cy="12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381356" y="4829210"/>
            <a:ext cx="2181497" cy="9666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smtClean="0">
                <a:solidFill>
                  <a:srgbClr val="00B0F0"/>
                </a:solidFill>
              </a:rPr>
              <a:t>ATRIBUTOS</a:t>
            </a:r>
            <a:endParaRPr lang="es-PE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986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MÉTODOS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179" y="2215121"/>
            <a:ext cx="3448050" cy="1323975"/>
          </a:xfrm>
          <a:prstGeom prst="rect">
            <a:avLst/>
          </a:prstGeom>
        </p:spPr>
      </p:pic>
      <p:pic>
        <p:nvPicPr>
          <p:cNvPr id="1028" name="Picture 4" descr="Image result for carro toyota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48" b="12672"/>
          <a:stretch/>
        </p:blipFill>
        <p:spPr bwMode="auto">
          <a:xfrm>
            <a:off x="7945408" y="2222287"/>
            <a:ext cx="2847975" cy="134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redondeado 5"/>
          <p:cNvSpPr/>
          <p:nvPr/>
        </p:nvSpPr>
        <p:spPr>
          <a:xfrm>
            <a:off x="4507306" y="3720502"/>
            <a:ext cx="2103120" cy="64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NISSAN</a:t>
            </a:r>
            <a:endParaRPr lang="es-PE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8317835" y="3693542"/>
            <a:ext cx="2103120" cy="64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TOYOTA</a:t>
            </a:r>
            <a:endParaRPr lang="es-PE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301122" y="2227390"/>
            <a:ext cx="2103120" cy="8719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CLASE</a:t>
            </a:r>
          </a:p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VEHICULO</a:t>
            </a:r>
            <a:endParaRPr lang="es-PE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4507306" y="4515132"/>
            <a:ext cx="2103120" cy="5271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es-PE" b="1" dirty="0" smtClean="0">
                <a:solidFill>
                  <a:srgbClr val="002060"/>
                </a:solidFill>
              </a:rPr>
              <a:t>Avanzar()</a:t>
            </a:r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s-PE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8317835" y="4459403"/>
            <a:ext cx="2103120" cy="5828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es-PE" b="1" dirty="0" smtClean="0">
                <a:solidFill>
                  <a:srgbClr val="002060"/>
                </a:solidFill>
              </a:rPr>
              <a:t>Avanzar()</a:t>
            </a:r>
            <a:endParaRPr lang="es-PE" b="1" dirty="0">
              <a:solidFill>
                <a:srgbClr val="FF0000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4507306" y="5331667"/>
            <a:ext cx="2103120" cy="5271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Retroceder()</a:t>
            </a:r>
            <a:endParaRPr lang="es-PE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8317835" y="5331666"/>
            <a:ext cx="2103120" cy="5271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Retroceder()</a:t>
            </a:r>
            <a:endParaRPr lang="es-PE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3788229" y="4624251"/>
            <a:ext cx="0" cy="12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339634" y="4781005"/>
            <a:ext cx="2181497" cy="9666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smtClean="0">
                <a:solidFill>
                  <a:srgbClr val="00B0F0"/>
                </a:solidFill>
              </a:rPr>
              <a:t>MÉTODOS</a:t>
            </a:r>
            <a:endParaRPr lang="es-PE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91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CREACIÓN DE CLASE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La palabra reservada </a:t>
            </a:r>
            <a:r>
              <a:rPr lang="es-PE" b="1" dirty="0" err="1" smtClean="0">
                <a:solidFill>
                  <a:srgbClr val="00B0F0"/>
                </a:solidFill>
              </a:rPr>
              <a:t>class</a:t>
            </a:r>
            <a:r>
              <a:rPr lang="es-PE" dirty="0" smtClean="0"/>
              <a:t> permite definir una clase llamada </a:t>
            </a:r>
            <a:r>
              <a:rPr lang="es-PE" dirty="0" err="1" smtClean="0">
                <a:solidFill>
                  <a:srgbClr val="00B0F0"/>
                </a:solidFill>
              </a:rPr>
              <a:t>vehiculo</a:t>
            </a:r>
            <a:endParaRPr lang="es-PE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dirty="0"/>
              <a:t>La palabra reservada </a:t>
            </a:r>
            <a:r>
              <a:rPr lang="es-PE" b="1" dirty="0" err="1" smtClean="0">
                <a:solidFill>
                  <a:srgbClr val="00B0F0"/>
                </a:solidFill>
              </a:rPr>
              <a:t>pass</a:t>
            </a:r>
            <a:r>
              <a:rPr lang="es-PE" b="1" dirty="0" smtClean="0">
                <a:solidFill>
                  <a:srgbClr val="00B0F0"/>
                </a:solidFill>
              </a:rPr>
              <a:t> </a:t>
            </a:r>
            <a:r>
              <a:rPr lang="es-PE" dirty="0" smtClean="0"/>
              <a:t>no realiza nada en especifico , solo permite definir clase y funciones sin el requerimiento de pasarle una o mas instrucción 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051" y="2851191"/>
            <a:ext cx="5438775" cy="1447800"/>
          </a:xfrm>
          <a:prstGeom prst="rect">
            <a:avLst/>
          </a:prstGeom>
        </p:spPr>
      </p:pic>
      <p:cxnSp>
        <p:nvCxnSpPr>
          <p:cNvPr id="15" name="Conector recto de flecha 14"/>
          <p:cNvCxnSpPr/>
          <p:nvPr/>
        </p:nvCxnSpPr>
        <p:spPr>
          <a:xfrm>
            <a:off x="3640726" y="2860766"/>
            <a:ext cx="749875" cy="5355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>
            <a:off x="6187438" y="2860766"/>
            <a:ext cx="1663339" cy="3918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V="1">
            <a:off x="3640726" y="4200992"/>
            <a:ext cx="1009651" cy="4143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897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OBJETO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Un objeto representa una variable en particular que ha sido creada invocando a una clase.</a:t>
            </a:r>
          </a:p>
          <a:p>
            <a:endParaRPr lang="es-PE" dirty="0"/>
          </a:p>
          <a:p>
            <a:r>
              <a:rPr lang="es-PE" dirty="0" smtClean="0"/>
              <a:t>El termino utilizando al crear un objeto se le conoce como instanciar .</a:t>
            </a:r>
          </a:p>
          <a:p>
            <a:endParaRPr lang="es-PE" dirty="0"/>
          </a:p>
          <a:p>
            <a:r>
              <a:rPr lang="es-PE" dirty="0" smtClean="0"/>
              <a:t>El objeto creado derivara las características definidas de su clase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34287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4186</TotalTime>
  <Words>1137</Words>
  <Application>Microsoft Office PowerPoint</Application>
  <PresentationFormat>Panorámica</PresentationFormat>
  <Paragraphs>294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Arial</vt:lpstr>
      <vt:lpstr>Century Gothic</vt:lpstr>
      <vt:lpstr>Wingdings</vt:lpstr>
      <vt:lpstr>Wingdings 2</vt:lpstr>
      <vt:lpstr>Citable</vt:lpstr>
      <vt:lpstr> </vt:lpstr>
      <vt:lpstr>PYTHON</vt:lpstr>
      <vt:lpstr>PROGRAMACIÓN ORIENTADA A OBJETOS</vt:lpstr>
      <vt:lpstr>CLASE</vt:lpstr>
      <vt:lpstr>CLASE Y OBJETOS</vt:lpstr>
      <vt:lpstr>ATRIBUTOS</vt:lpstr>
      <vt:lpstr>MÉTODOS</vt:lpstr>
      <vt:lpstr>CREACIÓN DE CLASE</vt:lpstr>
      <vt:lpstr>OBJETO</vt:lpstr>
      <vt:lpstr>INSTANCIACIÓN DE OBJETOS</vt:lpstr>
      <vt:lpstr>MÉTODOS</vt:lpstr>
      <vt:lpstr>MÉTODOS DE INSTANCIA</vt:lpstr>
      <vt:lpstr>MÉTODOS DE INSTANCIA</vt:lpstr>
      <vt:lpstr>INVOCACIÓN DE MÉTODOS</vt:lpstr>
      <vt:lpstr>Parámetro self</vt:lpstr>
      <vt:lpstr>ATRIBUTOS DE UNA CLASE</vt:lpstr>
      <vt:lpstr>1. ACCESO A LOS ATRIBUTOS DE INSTANCIA</vt:lpstr>
      <vt:lpstr> 2. ACCESO A LOS ATRIBUTOS DE  CLASE</vt:lpstr>
      <vt:lpstr>CREACIÓN DE ATRIBUTOS</vt:lpstr>
      <vt:lpstr>MÉTODOS ESPECIALES DE LA CLASE</vt:lpstr>
      <vt:lpstr>MÉTODO __str__(self)</vt:lpstr>
      <vt:lpstr>MÉTODO __init__(self)</vt:lpstr>
      <vt:lpstr>MÉTODO __init__(self)</vt:lpstr>
      <vt:lpstr>HERENCIA</vt:lpstr>
      <vt:lpstr>HERENCIA </vt:lpstr>
      <vt:lpstr>MODULO PICKLE</vt:lpstr>
      <vt:lpstr>MODULOS UTILIZANDO CLASES</vt:lpstr>
      <vt:lpstr>ORGANIZÁCIÓN DE UN MODULO</vt:lpstr>
      <vt:lpstr>COMUNICACIÓN </vt:lpstr>
      <vt:lpstr>SOCKETS</vt:lpstr>
      <vt:lpstr>SOCKETS</vt:lpstr>
      <vt:lpstr>SOCKETS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jorge orlando miranda ñahui</dc:creator>
  <cp:lastModifiedBy>jorge orlando miranda ñahui</cp:lastModifiedBy>
  <cp:revision>173</cp:revision>
  <dcterms:created xsi:type="dcterms:W3CDTF">2019-08-08T16:11:01Z</dcterms:created>
  <dcterms:modified xsi:type="dcterms:W3CDTF">2020-02-06T15:03:44Z</dcterms:modified>
</cp:coreProperties>
</file>