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07" r:id="rId1"/>
  </p:sldMasterIdLst>
  <p:sldIdLst>
    <p:sldId id="301" r:id="rId2"/>
    <p:sldId id="364" r:id="rId3"/>
    <p:sldId id="365" r:id="rId4"/>
    <p:sldId id="366" r:id="rId5"/>
    <p:sldId id="347" r:id="rId6"/>
    <p:sldId id="348" r:id="rId7"/>
    <p:sldId id="349" r:id="rId8"/>
    <p:sldId id="285" r:id="rId9"/>
    <p:sldId id="322" r:id="rId10"/>
    <p:sldId id="323" r:id="rId11"/>
    <p:sldId id="324" r:id="rId12"/>
    <p:sldId id="325" r:id="rId13"/>
    <p:sldId id="326" r:id="rId14"/>
    <p:sldId id="286" r:id="rId15"/>
    <p:sldId id="287" r:id="rId16"/>
    <p:sldId id="327" r:id="rId17"/>
    <p:sldId id="328" r:id="rId18"/>
    <p:sldId id="329" r:id="rId19"/>
    <p:sldId id="330" r:id="rId20"/>
    <p:sldId id="357" r:id="rId21"/>
    <p:sldId id="363" r:id="rId22"/>
    <p:sldId id="288" r:id="rId23"/>
    <p:sldId id="289" r:id="rId24"/>
    <p:sldId id="346" r:id="rId25"/>
    <p:sldId id="290" r:id="rId26"/>
    <p:sldId id="291" r:id="rId27"/>
    <p:sldId id="354" r:id="rId28"/>
    <p:sldId id="355" r:id="rId29"/>
    <p:sldId id="344" r:id="rId30"/>
    <p:sldId id="332" r:id="rId31"/>
    <p:sldId id="333" r:id="rId32"/>
    <p:sldId id="302" r:id="rId33"/>
    <p:sldId id="303" r:id="rId34"/>
    <p:sldId id="351" r:id="rId35"/>
    <p:sldId id="335" r:id="rId36"/>
    <p:sldId id="342" r:id="rId37"/>
    <p:sldId id="341" r:id="rId38"/>
    <p:sldId id="336" r:id="rId39"/>
    <p:sldId id="359" r:id="rId40"/>
    <p:sldId id="362" r:id="rId41"/>
    <p:sldId id="339" r:id="rId42"/>
    <p:sldId id="340" r:id="rId43"/>
    <p:sldId id="345" r:id="rId44"/>
    <p:sldId id="352" r:id="rId45"/>
    <p:sldId id="360" r:id="rId46"/>
    <p:sldId id="361" r:id="rId47"/>
    <p:sldId id="306" r:id="rId48"/>
    <p:sldId id="307" r:id="rId4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23/02/2020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079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23/02/2020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624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23/02/2020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772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23/02/2020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1096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23/02/2020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394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23/02/2020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343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23/02/2020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8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23/02/2020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2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23/02/2020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879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23/02/2020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603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23/02/2020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568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94523DC-E09B-401C-BEA9-A31270693186}" type="datetimeFigureOut">
              <a:rPr lang="es-PE" smtClean="0"/>
              <a:t>23/02/2020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90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8" r:id="rId1"/>
    <p:sldLayoutId id="2147484409" r:id="rId2"/>
    <p:sldLayoutId id="2147484410" r:id="rId3"/>
    <p:sldLayoutId id="2147484411" r:id="rId4"/>
    <p:sldLayoutId id="2147484412" r:id="rId5"/>
    <p:sldLayoutId id="2147484413" r:id="rId6"/>
    <p:sldLayoutId id="2147484414" r:id="rId7"/>
    <p:sldLayoutId id="2147484415" r:id="rId8"/>
    <p:sldLayoutId id="2147484416" r:id="rId9"/>
    <p:sldLayoutId id="2147484417" r:id="rId10"/>
    <p:sldLayoutId id="21474844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2052" name="Picture 4" descr="Resultado de imagen para python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456" r="31102">
                        <a14:foregroundMark x1="10693" y1="51163" x2="10693" y2="51163"/>
                        <a14:foregroundMark x1="14526" y1="49922" x2="14526" y2="49922"/>
                        <a14:foregroundMark x1="20444" y1="59690" x2="20444" y2="59690"/>
                        <a14:foregroundMark x1="28043" y1="52403" x2="28043" y2="52403"/>
                        <a14:foregroundMark x1="24815" y1="40930" x2="24815" y2="40930"/>
                        <a14:foregroundMark x1="21856" y1="31783" x2="21856" y2="31783"/>
                        <a14:foregroundMark x1="20175" y1="28217" x2="20175" y2="28217"/>
                        <a14:foregroundMark x1="20175" y1="28217" x2="20175" y2="28217"/>
                        <a14:foregroundMark x1="25219" y1="25736" x2="25219" y2="25736"/>
                        <a14:foregroundMark x1="17619" y1="41550" x2="17619" y2="41550"/>
                        <a14:foregroundMark x1="17619" y1="41550" x2="17619" y2="41550"/>
                        <a14:foregroundMark x1="21991" y1="55969" x2="21991" y2="55969"/>
                        <a14:foregroundMark x1="12239" y1="41550" x2="12239" y2="41550"/>
                        <a14:foregroundMark x1="24882" y1="65581" x2="24882" y2="655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99" t="12993" r="68570" b="18669"/>
          <a:stretch/>
        </p:blipFill>
        <p:spPr bwMode="auto">
          <a:xfrm>
            <a:off x="4819368" y="3005805"/>
            <a:ext cx="1952542" cy="191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redondeado 7"/>
          <p:cNvSpPr/>
          <p:nvPr/>
        </p:nvSpPr>
        <p:spPr>
          <a:xfrm>
            <a:off x="3785305" y="2118299"/>
            <a:ext cx="4020670" cy="887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0070C0"/>
                </a:solidFill>
              </a:rPr>
              <a:t>CLASE 1</a:t>
            </a:r>
            <a:endParaRPr lang="es-PE" sz="3200" b="1" dirty="0">
              <a:solidFill>
                <a:srgbClr val="0070C0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2900755" y="352792"/>
            <a:ext cx="5789769" cy="887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0070C0"/>
                </a:solidFill>
              </a:rPr>
              <a:t>PROCESAMIENTO DIGITAL DE IMAGENES</a:t>
            </a:r>
            <a:endParaRPr lang="es-PE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53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IMAGEN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PE" dirty="0" smtClean="0"/>
              <a:t>¿Cómo representar a una imagen digital?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5717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PRE PROCESAMIENTO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En esta etapa se acondiciona a la imagen de entrada con el fin de realizar las siguientes operaciones :</a:t>
            </a:r>
          </a:p>
          <a:p>
            <a:r>
              <a:rPr lang="es-PE" dirty="0" smtClean="0"/>
              <a:t>Cambios de espacio de color</a:t>
            </a:r>
          </a:p>
          <a:p>
            <a:r>
              <a:rPr lang="es-PE" dirty="0" smtClean="0"/>
              <a:t>Reducción del ruido </a:t>
            </a:r>
          </a:p>
          <a:p>
            <a:r>
              <a:rPr lang="es-PE" dirty="0" smtClean="0"/>
              <a:t>Adaptación del contraste</a:t>
            </a:r>
          </a:p>
          <a:p>
            <a:r>
              <a:rPr lang="es-PE" dirty="0" smtClean="0"/>
              <a:t>Transformaciones geométricas</a:t>
            </a:r>
          </a:p>
          <a:p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700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EXTRACCIÓN DE CARACTERISTICAS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En etapa se utilizan técnicas de extracción de características que describen en lo mejor posible al objeto de interés que se busca dentro de una imagen.</a:t>
            </a:r>
          </a:p>
          <a:p>
            <a:pPr marL="0" indent="0">
              <a:buNone/>
            </a:pPr>
            <a:endParaRPr lang="es-PE" b="1" dirty="0" smtClean="0"/>
          </a:p>
          <a:p>
            <a:r>
              <a:rPr lang="es-PE" b="1" dirty="0" smtClean="0"/>
              <a:t>SIFT</a:t>
            </a:r>
          </a:p>
          <a:p>
            <a:r>
              <a:rPr lang="es-PE" b="1" dirty="0" smtClean="0"/>
              <a:t>HOG</a:t>
            </a:r>
          </a:p>
          <a:p>
            <a:r>
              <a:rPr lang="es-PE" b="1" dirty="0" smtClean="0"/>
              <a:t>SURF</a:t>
            </a:r>
          </a:p>
          <a:p>
            <a:r>
              <a:rPr lang="es-PE" b="1" dirty="0" smtClean="0"/>
              <a:t>LPBH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2225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ALGORITMO DE CLASIFICACIÓN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637314"/>
          </a:xfrm>
        </p:spPr>
        <p:txBody>
          <a:bodyPr/>
          <a:lstStyle/>
          <a:p>
            <a:r>
              <a:rPr lang="es-PE" dirty="0" smtClean="0"/>
              <a:t>El algoritmo de clasificación permite poder determinar a que clase pertenece una imagen sobre una base de datos dado sus características descriptivas .</a:t>
            </a:r>
          </a:p>
          <a:p>
            <a:endParaRPr lang="es-PE" dirty="0"/>
          </a:p>
          <a:p>
            <a:r>
              <a:rPr lang="es-PE" dirty="0" smtClean="0">
                <a:solidFill>
                  <a:schemeClr val="accent3">
                    <a:lumMod val="50000"/>
                  </a:schemeClr>
                </a:solidFill>
              </a:rPr>
              <a:t>KNN</a:t>
            </a:r>
          </a:p>
          <a:p>
            <a:r>
              <a:rPr lang="es-PE" dirty="0" smtClean="0">
                <a:solidFill>
                  <a:schemeClr val="accent3">
                    <a:lumMod val="50000"/>
                  </a:schemeClr>
                </a:solidFill>
              </a:rPr>
              <a:t>REGRESION LOGISTICA</a:t>
            </a:r>
          </a:p>
          <a:p>
            <a:r>
              <a:rPr lang="es-PE" dirty="0" smtClean="0">
                <a:solidFill>
                  <a:schemeClr val="accent3">
                    <a:lumMod val="50000"/>
                  </a:schemeClr>
                </a:solidFill>
              </a:rPr>
              <a:t>NAIVE BAYES </a:t>
            </a:r>
          </a:p>
          <a:p>
            <a:r>
              <a:rPr lang="es-PE" dirty="0" smtClean="0">
                <a:solidFill>
                  <a:schemeClr val="accent3">
                    <a:lumMod val="50000"/>
                  </a:schemeClr>
                </a:solidFill>
              </a:rPr>
              <a:t>SVM</a:t>
            </a:r>
          </a:p>
          <a:p>
            <a:r>
              <a:rPr lang="es-PE" dirty="0" smtClean="0">
                <a:solidFill>
                  <a:schemeClr val="accent3">
                    <a:lumMod val="50000"/>
                  </a:schemeClr>
                </a:solidFill>
              </a:rPr>
              <a:t>DEEP LEARNING </a:t>
            </a:r>
          </a:p>
        </p:txBody>
      </p:sp>
    </p:spTree>
    <p:extLst>
      <p:ext uri="{BB962C8B-B14F-4D97-AF65-F5344CB8AC3E}">
        <p14:creationId xmlns:p14="http://schemas.microsoft.com/office/powerpoint/2010/main" val="314135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0070C0"/>
                </a:solidFill>
              </a:rPr>
              <a:t>OBJETO NDARRAY </a:t>
            </a:r>
            <a:endParaRPr lang="es-PE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PE" sz="2400" dirty="0" smtClean="0"/>
          </a:p>
          <a:p>
            <a:endParaRPr lang="es-PE" sz="2400" dirty="0"/>
          </a:p>
          <a:p>
            <a:r>
              <a:rPr lang="es-PE" sz="2400" dirty="0" smtClean="0"/>
              <a:t>Los objetos de </a:t>
            </a:r>
            <a:r>
              <a:rPr lang="es-PE" sz="2400" dirty="0" err="1" smtClean="0"/>
              <a:t>numpy</a:t>
            </a:r>
            <a:r>
              <a:rPr lang="es-PE" sz="2400" dirty="0" smtClean="0"/>
              <a:t> pertenece a una clase denominada &lt;</a:t>
            </a:r>
            <a:r>
              <a:rPr lang="es-PE" sz="2400" b="1" dirty="0" err="1" smtClean="0"/>
              <a:t>ndarray</a:t>
            </a:r>
            <a:r>
              <a:rPr lang="es-PE" sz="2400" dirty="0" smtClean="0"/>
              <a:t>&gt; que representa un arreglo multidimensional .</a:t>
            </a:r>
          </a:p>
          <a:p>
            <a:endParaRPr lang="es-PE" sz="24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PE" sz="2400" dirty="0" smtClean="0">
              <a:solidFill>
                <a:schemeClr val="bg2"/>
              </a:solidFill>
            </a:endParaRPr>
          </a:p>
          <a:p>
            <a:endParaRPr lang="es-PE" sz="2400" dirty="0">
              <a:solidFill>
                <a:schemeClr val="bg2"/>
              </a:solidFill>
            </a:endParaRPr>
          </a:p>
          <a:p>
            <a:endParaRPr lang="es-PE" sz="2400" dirty="0" smtClean="0">
              <a:solidFill>
                <a:schemeClr val="bg2"/>
              </a:solidFill>
            </a:endParaRPr>
          </a:p>
          <a:p>
            <a:endParaRPr lang="es-PE" sz="2400" dirty="0">
              <a:solidFill>
                <a:schemeClr val="bg2"/>
              </a:solidFill>
            </a:endParaRPr>
          </a:p>
          <a:p>
            <a:endParaRPr lang="es-PE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42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FUNCIONES DE NUMPY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000" b="1" dirty="0" smtClean="0"/>
              <a:t>Funciones orientados a la creación de arreglos del tipo &lt;</a:t>
            </a:r>
            <a:r>
              <a:rPr lang="es-PE" sz="2000" b="1" dirty="0" err="1" smtClean="0"/>
              <a:t>ndarray</a:t>
            </a:r>
            <a:r>
              <a:rPr lang="es-PE" sz="2000" b="1" dirty="0" smtClean="0"/>
              <a:t>&gt;.</a:t>
            </a:r>
          </a:p>
          <a:p>
            <a:endParaRPr lang="es-PE" b="1" dirty="0">
              <a:solidFill>
                <a:schemeClr val="bg2"/>
              </a:solidFill>
            </a:endParaRPr>
          </a:p>
          <a:p>
            <a:endParaRPr lang="es-PE" b="1" dirty="0" smtClean="0">
              <a:solidFill>
                <a:schemeClr val="bg2"/>
              </a:solidFill>
            </a:endParaRPr>
          </a:p>
          <a:p>
            <a:endParaRPr lang="es-PE" b="1" dirty="0">
              <a:solidFill>
                <a:schemeClr val="bg2"/>
              </a:solidFill>
            </a:endParaRPr>
          </a:p>
          <a:p>
            <a:endParaRPr lang="es-PE" b="1" dirty="0" smtClean="0">
              <a:solidFill>
                <a:schemeClr val="bg2"/>
              </a:solidFill>
            </a:endParaRPr>
          </a:p>
          <a:p>
            <a:endParaRPr lang="es-PE" b="1" dirty="0">
              <a:solidFill>
                <a:schemeClr val="bg2"/>
              </a:solidFill>
            </a:endParaRPr>
          </a:p>
          <a:p>
            <a:endParaRPr lang="es-PE" b="1" dirty="0">
              <a:solidFill>
                <a:schemeClr val="bg2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1142509" y="2383832"/>
            <a:ext cx="2708409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rgbClr val="FFFF00"/>
                </a:solidFill>
              </a:rPr>
              <a:t>array</a:t>
            </a:r>
            <a:r>
              <a:rPr lang="es-PE" sz="2000" b="1" dirty="0" smtClean="0">
                <a:solidFill>
                  <a:srgbClr val="FFFF00"/>
                </a:solidFill>
              </a:rPr>
              <a:t>(argumentos)</a:t>
            </a:r>
            <a:endParaRPr lang="es-PE" sz="2000" b="1" dirty="0">
              <a:solidFill>
                <a:srgbClr val="FFFF00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4391566" y="3386272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Representa un escalar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299263" y="3398982"/>
            <a:ext cx="1974764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rgbClr val="FFFF00"/>
                </a:solidFill>
              </a:rPr>
              <a:t>array</a:t>
            </a:r>
            <a:r>
              <a:rPr lang="es-PE" sz="2000" b="1" dirty="0" smtClean="0">
                <a:solidFill>
                  <a:srgbClr val="FFFF00"/>
                </a:solidFill>
              </a:rPr>
              <a:t>(10)</a:t>
            </a:r>
            <a:endParaRPr lang="es-PE" sz="2000" b="1" dirty="0">
              <a:solidFill>
                <a:srgbClr val="FFFF0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4391567" y="2401811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Permite crear un arreglo del tipo </a:t>
            </a:r>
            <a:r>
              <a:rPr lang="es-PE" b="1" dirty="0" err="1" smtClean="0">
                <a:solidFill>
                  <a:schemeClr val="tx1"/>
                </a:solidFill>
              </a:rPr>
              <a:t>ndarray</a:t>
            </a:r>
            <a:r>
              <a:rPr lang="es-PE" b="1" dirty="0" smtClean="0">
                <a:solidFill>
                  <a:schemeClr val="tx1"/>
                </a:solidFill>
              </a:rPr>
              <a:t> 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1299263" y="4414132"/>
            <a:ext cx="1974764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rgbClr val="FFFF00"/>
                </a:solidFill>
              </a:rPr>
              <a:t>array</a:t>
            </a:r>
            <a:r>
              <a:rPr lang="es-PE" sz="2000" b="1" dirty="0" smtClean="0">
                <a:solidFill>
                  <a:srgbClr val="FFFF00"/>
                </a:solidFill>
              </a:rPr>
              <a:t>([10,2])</a:t>
            </a:r>
            <a:endParaRPr lang="es-PE" sz="2000" b="1" dirty="0">
              <a:solidFill>
                <a:srgbClr val="FFFF00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4407867" y="4691222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Representa un arreglo de 1D </a:t>
            </a:r>
            <a:endParaRPr lang="es-P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31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ARREGLO DE 1D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78850"/>
              </p:ext>
            </p:extLst>
          </p:nvPr>
        </p:nvGraphicFramePr>
        <p:xfrm>
          <a:off x="7712923" y="3442932"/>
          <a:ext cx="679269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79269">
                  <a:extLst>
                    <a:ext uri="{9D8B030D-6E8A-4147-A177-3AD203B41FA5}">
                      <a16:colId xmlns:a16="http://schemas.microsoft.com/office/drawing/2014/main" val="4089760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49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65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17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/>
                        <a:t>10.5</a:t>
                      </a:r>
                      <a:endParaRPr lang="es-PE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233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550613"/>
                  </a:ext>
                </a:extLst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528" y="2129246"/>
            <a:ext cx="5143500" cy="74295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162594" y="2129246"/>
            <a:ext cx="4940333" cy="1875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Cuando los elementos de la lista (argumento de la clase </a:t>
            </a:r>
            <a:r>
              <a:rPr lang="es-PE" b="1" dirty="0" err="1" smtClean="0"/>
              <a:t>array</a:t>
            </a:r>
            <a:r>
              <a:rPr lang="es-PE" b="1" dirty="0" smtClean="0"/>
              <a:t>)</a:t>
            </a:r>
            <a:r>
              <a:rPr lang="es-PE" dirty="0" smtClean="0"/>
              <a:t> son </a:t>
            </a:r>
            <a:r>
              <a:rPr lang="es-PE" b="1" dirty="0" smtClean="0"/>
              <a:t>escalares</a:t>
            </a:r>
            <a:r>
              <a:rPr lang="es-PE" dirty="0" smtClean="0"/>
              <a:t> entonces se creara  un arreglo de 1D</a:t>
            </a:r>
            <a:endParaRPr lang="es-PE" dirty="0"/>
          </a:p>
        </p:txBody>
      </p:sp>
      <p:cxnSp>
        <p:nvCxnSpPr>
          <p:cNvPr id="9" name="Conector recto de flecha 8"/>
          <p:cNvCxnSpPr>
            <a:stCxn id="6" idx="2"/>
          </p:cNvCxnSpPr>
          <p:nvPr/>
        </p:nvCxnSpPr>
        <p:spPr>
          <a:xfrm flipH="1">
            <a:off x="8392192" y="2872196"/>
            <a:ext cx="511086" cy="5707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H="1">
            <a:off x="8445260" y="2872196"/>
            <a:ext cx="2461124" cy="23137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67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INDEXACIÓN 1D 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227" y="1809517"/>
            <a:ext cx="5143500" cy="742950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563779"/>
              </p:ext>
            </p:extLst>
          </p:nvPr>
        </p:nvGraphicFramePr>
        <p:xfrm>
          <a:off x="8800407" y="3464831"/>
          <a:ext cx="679269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79269">
                  <a:extLst>
                    <a:ext uri="{9D8B030D-6E8A-4147-A177-3AD203B41FA5}">
                      <a16:colId xmlns:a16="http://schemas.microsoft.com/office/drawing/2014/main" val="4089760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49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65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50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17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/>
                        <a:t>10.5</a:t>
                      </a:r>
                      <a:endParaRPr lang="es-PE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233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550613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623751" y="2170821"/>
            <a:ext cx="4940333" cy="12940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 smtClean="0"/>
              <a:t>Con el fin de acceder a un elemento o un sub conjunto de elementos de un arreglo es necesario conocer sus </a:t>
            </a:r>
            <a:r>
              <a:rPr lang="es-PE" sz="2000" b="1" dirty="0" smtClean="0"/>
              <a:t>índices</a:t>
            </a:r>
            <a:r>
              <a:rPr lang="es-PE" sz="2000" dirty="0" smtClean="0"/>
              <a:t> </a:t>
            </a:r>
            <a:endParaRPr lang="es-PE" sz="2000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708140"/>
              </p:ext>
            </p:extLst>
          </p:nvPr>
        </p:nvGraphicFramePr>
        <p:xfrm>
          <a:off x="6753497" y="3445315"/>
          <a:ext cx="679269" cy="187371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79269">
                  <a:extLst>
                    <a:ext uri="{9D8B030D-6E8A-4147-A177-3AD203B41FA5}">
                      <a16:colId xmlns:a16="http://schemas.microsoft.com/office/drawing/2014/main" val="4089760957"/>
                    </a:ext>
                  </a:extLst>
                </a:gridCol>
              </a:tblGrid>
              <a:tr h="390356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49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65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17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/>
                        <a:t>3</a:t>
                      </a:r>
                      <a:endParaRPr lang="es-PE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233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4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550613"/>
                  </a:ext>
                </a:extLst>
              </a:tr>
            </a:tbl>
          </a:graphicData>
        </a:graphic>
      </p:graphicFrame>
      <p:cxnSp>
        <p:nvCxnSpPr>
          <p:cNvPr id="8" name="Conector recto de flecha 7"/>
          <p:cNvCxnSpPr/>
          <p:nvPr/>
        </p:nvCxnSpPr>
        <p:spPr>
          <a:xfrm>
            <a:off x="7432766" y="2604332"/>
            <a:ext cx="1367641" cy="7136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redondeado 10"/>
          <p:cNvSpPr/>
          <p:nvPr/>
        </p:nvSpPr>
        <p:spPr>
          <a:xfrm>
            <a:off x="6685874" y="2887595"/>
            <a:ext cx="814513" cy="381125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tx1"/>
                </a:solidFill>
              </a:rPr>
              <a:t>INDICE</a:t>
            </a:r>
            <a:endParaRPr lang="es-PE" sz="1200" b="1" dirty="0">
              <a:solidFill>
                <a:schemeClr val="tx1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8798101" y="2924547"/>
            <a:ext cx="814513" cy="381125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tx1"/>
                </a:solidFill>
              </a:rPr>
              <a:t>VALOR</a:t>
            </a:r>
            <a:endParaRPr lang="es-PE" sz="1200" b="1" dirty="0">
              <a:solidFill>
                <a:schemeClr val="tx1"/>
              </a:solidFill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7654834" y="3631474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7654834" y="4000113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7654834" y="439193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7711438" y="4779462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7711438" y="526333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51" y="4479697"/>
            <a:ext cx="1895475" cy="723900"/>
          </a:xfrm>
          <a:prstGeom prst="rect">
            <a:avLst/>
          </a:prstGeom>
        </p:spPr>
      </p:pic>
      <p:cxnSp>
        <p:nvCxnSpPr>
          <p:cNvPr id="21" name="Conector recto de flecha 20"/>
          <p:cNvCxnSpPr/>
          <p:nvPr/>
        </p:nvCxnSpPr>
        <p:spPr>
          <a:xfrm>
            <a:off x="2717074" y="4611189"/>
            <a:ext cx="901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2717074" y="5050972"/>
            <a:ext cx="901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3840481" y="4391931"/>
            <a:ext cx="457200" cy="3875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PE" b="1" dirty="0" smtClean="0">
                <a:solidFill>
                  <a:schemeClr val="tx1"/>
                </a:solidFill>
              </a:rPr>
              <a:t>10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3849584" y="4898503"/>
            <a:ext cx="457200" cy="3875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PE" b="1" dirty="0" smtClean="0">
                <a:solidFill>
                  <a:schemeClr val="tx1"/>
                </a:solidFill>
              </a:rPr>
              <a:t>50</a:t>
            </a:r>
            <a:endParaRPr lang="es-PE" b="1" dirty="0">
              <a:solidFill>
                <a:schemeClr val="tx1"/>
              </a:solidFill>
            </a:endParaRPr>
          </a:p>
        </p:txBody>
      </p:sp>
      <p:cxnSp>
        <p:nvCxnSpPr>
          <p:cNvPr id="26" name="Conector recto de flecha 25"/>
          <p:cNvCxnSpPr/>
          <p:nvPr/>
        </p:nvCxnSpPr>
        <p:spPr>
          <a:xfrm flipV="1">
            <a:off x="2399883" y="3631474"/>
            <a:ext cx="4285991" cy="87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V="1">
            <a:off x="2225314" y="4382173"/>
            <a:ext cx="4353614" cy="668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89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ARREGLO DE 2D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7" name="Rectángulo 6"/>
          <p:cNvSpPr/>
          <p:nvPr/>
        </p:nvSpPr>
        <p:spPr>
          <a:xfrm>
            <a:off x="6600703" y="1994376"/>
            <a:ext cx="4940333" cy="1875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dirty="0" smtClean="0"/>
              <a:t>Cuando los elementos de la lista (argumento de la clase </a:t>
            </a:r>
            <a:r>
              <a:rPr lang="es-PE" sz="2400" b="1" dirty="0" err="1" smtClean="0"/>
              <a:t>array</a:t>
            </a:r>
            <a:r>
              <a:rPr lang="es-PE" sz="2400" b="1" dirty="0" smtClean="0"/>
              <a:t>)</a:t>
            </a:r>
            <a:r>
              <a:rPr lang="es-PE" sz="2400" dirty="0" smtClean="0"/>
              <a:t> son </a:t>
            </a:r>
            <a:r>
              <a:rPr lang="es-PE" sz="2400" b="1" dirty="0" smtClean="0">
                <a:solidFill>
                  <a:schemeClr val="tx1"/>
                </a:solidFill>
              </a:rPr>
              <a:t>listas</a:t>
            </a:r>
            <a:r>
              <a:rPr lang="es-PE" sz="2400" dirty="0" smtClean="0"/>
              <a:t> con elementos escalares entonces se creara  un arreglo de 2D</a:t>
            </a:r>
            <a:endParaRPr lang="es-PE" sz="24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02" y="2122362"/>
            <a:ext cx="5810250" cy="809625"/>
          </a:xfrm>
          <a:prstGeom prst="rect">
            <a:avLst/>
          </a:prstGeom>
        </p:spPr>
      </p:pic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29329"/>
              </p:ext>
            </p:extLst>
          </p:nvPr>
        </p:nvGraphicFramePr>
        <p:xfrm>
          <a:off x="2606999" y="4088803"/>
          <a:ext cx="3179847" cy="87521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59949">
                  <a:extLst>
                    <a:ext uri="{9D8B030D-6E8A-4147-A177-3AD203B41FA5}">
                      <a16:colId xmlns:a16="http://schemas.microsoft.com/office/drawing/2014/main" val="1269631510"/>
                    </a:ext>
                  </a:extLst>
                </a:gridCol>
                <a:gridCol w="1059949">
                  <a:extLst>
                    <a:ext uri="{9D8B030D-6E8A-4147-A177-3AD203B41FA5}">
                      <a16:colId xmlns:a16="http://schemas.microsoft.com/office/drawing/2014/main" val="1151296533"/>
                    </a:ext>
                  </a:extLst>
                </a:gridCol>
                <a:gridCol w="1059949">
                  <a:extLst>
                    <a:ext uri="{9D8B030D-6E8A-4147-A177-3AD203B41FA5}">
                      <a16:colId xmlns:a16="http://schemas.microsoft.com/office/drawing/2014/main" val="1827065301"/>
                    </a:ext>
                  </a:extLst>
                </a:gridCol>
              </a:tblGrid>
              <a:tr h="4376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4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22172"/>
                  </a:ext>
                </a:extLst>
              </a:tr>
              <a:tr h="4376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826133"/>
                  </a:ext>
                </a:extLst>
              </a:tr>
            </a:tbl>
          </a:graphicData>
        </a:graphic>
      </p:graphicFrame>
      <p:sp>
        <p:nvSpPr>
          <p:cNvPr id="11" name="Cerrar llave 10"/>
          <p:cNvSpPr/>
          <p:nvPr/>
        </p:nvSpPr>
        <p:spPr>
          <a:xfrm rot="5400000">
            <a:off x="3553097" y="2820918"/>
            <a:ext cx="339635" cy="74458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errar llave 11"/>
          <p:cNvSpPr/>
          <p:nvPr/>
        </p:nvSpPr>
        <p:spPr>
          <a:xfrm rot="5400000">
            <a:off x="5081685" y="2820918"/>
            <a:ext cx="339635" cy="74458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4" name="Conector curvado 23"/>
          <p:cNvCxnSpPr/>
          <p:nvPr/>
        </p:nvCxnSpPr>
        <p:spPr>
          <a:xfrm rot="10800000" flipV="1">
            <a:off x="2517634" y="3363027"/>
            <a:ext cx="1038497" cy="875212"/>
          </a:xfrm>
          <a:prstGeom prst="curvedConnector3">
            <a:avLst>
              <a:gd name="adj1" fmla="val 175786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curvado 29"/>
          <p:cNvCxnSpPr/>
          <p:nvPr/>
        </p:nvCxnSpPr>
        <p:spPr>
          <a:xfrm rot="10800000" flipV="1">
            <a:off x="2516344" y="3374804"/>
            <a:ext cx="2562073" cy="1306251"/>
          </a:xfrm>
          <a:prstGeom prst="curvedConnector3">
            <a:avLst>
              <a:gd name="adj1" fmla="val 131576"/>
            </a:avLst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49"/>
          <p:cNvSpPr/>
          <p:nvPr/>
        </p:nvSpPr>
        <p:spPr>
          <a:xfrm>
            <a:off x="533591" y="4082052"/>
            <a:ext cx="920931" cy="294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FILA0</a:t>
            </a:r>
            <a:endParaRPr lang="es-PE" sz="1600" dirty="0"/>
          </a:p>
        </p:txBody>
      </p:sp>
      <p:sp>
        <p:nvSpPr>
          <p:cNvPr id="51" name="Rectángulo 50"/>
          <p:cNvSpPr/>
          <p:nvPr/>
        </p:nvSpPr>
        <p:spPr>
          <a:xfrm>
            <a:off x="533590" y="4533921"/>
            <a:ext cx="920931" cy="294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FILA1</a:t>
            </a:r>
            <a:endParaRPr lang="es-PE" sz="1600" dirty="0"/>
          </a:p>
        </p:txBody>
      </p:sp>
      <p:sp>
        <p:nvSpPr>
          <p:cNvPr id="53" name="Rectángulo 52"/>
          <p:cNvSpPr/>
          <p:nvPr/>
        </p:nvSpPr>
        <p:spPr>
          <a:xfrm>
            <a:off x="2553096" y="3657767"/>
            <a:ext cx="920931" cy="294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COL-0</a:t>
            </a:r>
            <a:endParaRPr lang="es-PE" sz="1600" dirty="0"/>
          </a:p>
        </p:txBody>
      </p:sp>
      <p:sp>
        <p:nvSpPr>
          <p:cNvPr id="54" name="Rectángulo 53"/>
          <p:cNvSpPr/>
          <p:nvPr/>
        </p:nvSpPr>
        <p:spPr>
          <a:xfrm>
            <a:off x="3736456" y="3659216"/>
            <a:ext cx="920931" cy="294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COL-1</a:t>
            </a:r>
            <a:endParaRPr lang="es-PE" sz="1600" dirty="0"/>
          </a:p>
        </p:txBody>
      </p:sp>
      <p:sp>
        <p:nvSpPr>
          <p:cNvPr id="55" name="Rectángulo 54"/>
          <p:cNvSpPr/>
          <p:nvPr/>
        </p:nvSpPr>
        <p:spPr>
          <a:xfrm>
            <a:off x="4839502" y="3658707"/>
            <a:ext cx="920931" cy="294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COL-2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2572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INDEXACIÓN 2D</a:t>
            </a:r>
            <a:endParaRPr lang="es-PE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40" y="4217034"/>
            <a:ext cx="2352675" cy="8001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48640" y="1553811"/>
            <a:ext cx="4940333" cy="1875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dirty="0" smtClean="0"/>
              <a:t>Para acceder a uno o mas elementos de un arreglo de 2D se utilizara los índices de sus filas y columnas.</a:t>
            </a:r>
            <a:endParaRPr lang="es-PE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927" y="1674913"/>
            <a:ext cx="5810250" cy="809625"/>
          </a:xfrm>
          <a:prstGeom prst="rect">
            <a:avLst/>
          </a:prstGeom>
        </p:spPr>
      </p:pic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246275"/>
              </p:ext>
            </p:extLst>
          </p:nvPr>
        </p:nvGraphicFramePr>
        <p:xfrm>
          <a:off x="7048370" y="3252780"/>
          <a:ext cx="3179847" cy="87521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59949">
                  <a:extLst>
                    <a:ext uri="{9D8B030D-6E8A-4147-A177-3AD203B41FA5}">
                      <a16:colId xmlns:a16="http://schemas.microsoft.com/office/drawing/2014/main" val="1269631510"/>
                    </a:ext>
                  </a:extLst>
                </a:gridCol>
                <a:gridCol w="1059949">
                  <a:extLst>
                    <a:ext uri="{9D8B030D-6E8A-4147-A177-3AD203B41FA5}">
                      <a16:colId xmlns:a16="http://schemas.microsoft.com/office/drawing/2014/main" val="1151296533"/>
                    </a:ext>
                  </a:extLst>
                </a:gridCol>
                <a:gridCol w="1059949">
                  <a:extLst>
                    <a:ext uri="{9D8B030D-6E8A-4147-A177-3AD203B41FA5}">
                      <a16:colId xmlns:a16="http://schemas.microsoft.com/office/drawing/2014/main" val="1827065301"/>
                    </a:ext>
                  </a:extLst>
                </a:gridCol>
              </a:tblGrid>
              <a:tr h="4376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4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22172"/>
                  </a:ext>
                </a:extLst>
              </a:tr>
              <a:tr h="4376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826133"/>
                  </a:ext>
                </a:extLst>
              </a:tr>
            </a:tbl>
          </a:graphicData>
        </a:graphic>
      </p:graphicFrame>
      <p:sp>
        <p:nvSpPr>
          <p:cNvPr id="11" name="Rectángulo 10"/>
          <p:cNvSpPr/>
          <p:nvPr/>
        </p:nvSpPr>
        <p:spPr>
          <a:xfrm>
            <a:off x="6443772" y="3272408"/>
            <a:ext cx="471636" cy="313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0</a:t>
            </a:r>
            <a:endParaRPr lang="es-PE" sz="1600" dirty="0"/>
          </a:p>
        </p:txBody>
      </p:sp>
      <p:sp>
        <p:nvSpPr>
          <p:cNvPr id="13" name="Rectángulo 12"/>
          <p:cNvSpPr/>
          <p:nvPr/>
        </p:nvSpPr>
        <p:spPr>
          <a:xfrm>
            <a:off x="6443772" y="3787192"/>
            <a:ext cx="471636" cy="313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1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7354332" y="2822615"/>
            <a:ext cx="471636" cy="313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0</a:t>
            </a:r>
            <a:endParaRPr lang="es-PE" sz="1600" dirty="0"/>
          </a:p>
        </p:txBody>
      </p:sp>
      <p:sp>
        <p:nvSpPr>
          <p:cNvPr id="15" name="Rectángulo 14"/>
          <p:cNvSpPr/>
          <p:nvPr/>
        </p:nvSpPr>
        <p:spPr>
          <a:xfrm>
            <a:off x="8402475" y="2854004"/>
            <a:ext cx="471636" cy="309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1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9455509" y="2822615"/>
            <a:ext cx="471636" cy="313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2</a:t>
            </a:r>
            <a:endParaRPr lang="es-PE" sz="1600" dirty="0"/>
          </a:p>
        </p:txBody>
      </p:sp>
      <p:cxnSp>
        <p:nvCxnSpPr>
          <p:cNvPr id="18" name="Conector curvado 17"/>
          <p:cNvCxnSpPr/>
          <p:nvPr/>
        </p:nvCxnSpPr>
        <p:spPr>
          <a:xfrm flipV="1">
            <a:off x="3131612" y="3585657"/>
            <a:ext cx="5084925" cy="86556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curvado 19"/>
          <p:cNvCxnSpPr/>
          <p:nvPr/>
        </p:nvCxnSpPr>
        <p:spPr>
          <a:xfrm flipV="1">
            <a:off x="3068063" y="4018441"/>
            <a:ext cx="5148474" cy="818287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11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PYTHON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754" y="1417638"/>
            <a:ext cx="11225244" cy="4976737"/>
          </a:xfrm>
        </p:spPr>
        <p:txBody>
          <a:bodyPr>
            <a:normAutofit/>
          </a:bodyPr>
          <a:lstStyle/>
          <a:p>
            <a:endParaRPr lang="es-PE" dirty="0"/>
          </a:p>
          <a:p>
            <a:r>
              <a:rPr lang="es-PE" sz="3600" b="1" dirty="0" smtClean="0">
                <a:solidFill>
                  <a:srgbClr val="0070C0"/>
                </a:solidFill>
              </a:rPr>
              <a:t>Características: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Multiplataforma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Orientado a objetos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Interpretado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err="1" smtClean="0">
                <a:solidFill>
                  <a:srgbClr val="0070C0"/>
                </a:solidFill>
              </a:rPr>
              <a:t>Tipado</a:t>
            </a:r>
            <a:r>
              <a:rPr lang="es-PE" sz="2400" b="1" dirty="0" smtClean="0">
                <a:solidFill>
                  <a:srgbClr val="0070C0"/>
                </a:solidFill>
              </a:rPr>
              <a:t> dinámico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Fuertemente </a:t>
            </a:r>
            <a:r>
              <a:rPr lang="es-PE" sz="2400" b="1" dirty="0" err="1" smtClean="0">
                <a:solidFill>
                  <a:srgbClr val="0070C0"/>
                </a:solidFill>
              </a:rPr>
              <a:t>tipado</a:t>
            </a:r>
            <a:endParaRPr lang="es-PE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92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chemeClr val="accent3">
                    <a:lumMod val="50000"/>
                  </a:schemeClr>
                </a:solidFill>
              </a:rPr>
              <a:t>ARREGLO 3D</a:t>
            </a:r>
            <a:endParaRPr lang="es-PE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Un arreglo de 3d dimensiones representa a una imagen en una espacio de color RGB , HSV, HSL entre otros formatos.</a:t>
            </a:r>
          </a:p>
          <a:p>
            <a:pPr marL="0" indent="0">
              <a:buNone/>
            </a:pPr>
            <a:endParaRPr lang="es-P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251419"/>
              </p:ext>
            </p:extLst>
          </p:nvPr>
        </p:nvGraphicFramePr>
        <p:xfrm>
          <a:off x="845127" y="4931991"/>
          <a:ext cx="3179847" cy="96146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59949">
                  <a:extLst>
                    <a:ext uri="{9D8B030D-6E8A-4147-A177-3AD203B41FA5}">
                      <a16:colId xmlns:a16="http://schemas.microsoft.com/office/drawing/2014/main" val="1269631510"/>
                    </a:ext>
                  </a:extLst>
                </a:gridCol>
                <a:gridCol w="1059949">
                  <a:extLst>
                    <a:ext uri="{9D8B030D-6E8A-4147-A177-3AD203B41FA5}">
                      <a16:colId xmlns:a16="http://schemas.microsoft.com/office/drawing/2014/main" val="1151296533"/>
                    </a:ext>
                  </a:extLst>
                </a:gridCol>
                <a:gridCol w="1059949">
                  <a:extLst>
                    <a:ext uri="{9D8B030D-6E8A-4147-A177-3AD203B41FA5}">
                      <a16:colId xmlns:a16="http://schemas.microsoft.com/office/drawing/2014/main" val="1827065301"/>
                    </a:ext>
                  </a:extLst>
                </a:gridCol>
              </a:tblGrid>
              <a:tr h="480731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4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22172"/>
                  </a:ext>
                </a:extLst>
              </a:tr>
              <a:tr h="480731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826133"/>
                  </a:ext>
                </a:extLst>
              </a:tr>
            </a:tbl>
          </a:graphicData>
        </a:graphic>
      </p:graphicFrame>
      <p:cxnSp>
        <p:nvCxnSpPr>
          <p:cNvPr id="8" name="Conector recto 7"/>
          <p:cNvCxnSpPr/>
          <p:nvPr/>
        </p:nvCxnSpPr>
        <p:spPr>
          <a:xfrm flipV="1">
            <a:off x="845127" y="2727279"/>
            <a:ext cx="2172393" cy="2204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3997385" y="3645741"/>
            <a:ext cx="2172393" cy="220471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333268"/>
              </p:ext>
            </p:extLst>
          </p:nvPr>
        </p:nvGraphicFramePr>
        <p:xfrm>
          <a:off x="1891753" y="3844916"/>
          <a:ext cx="3179847" cy="87521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59949">
                  <a:extLst>
                    <a:ext uri="{9D8B030D-6E8A-4147-A177-3AD203B41FA5}">
                      <a16:colId xmlns:a16="http://schemas.microsoft.com/office/drawing/2014/main" val="1269631510"/>
                    </a:ext>
                  </a:extLst>
                </a:gridCol>
                <a:gridCol w="1059949">
                  <a:extLst>
                    <a:ext uri="{9D8B030D-6E8A-4147-A177-3AD203B41FA5}">
                      <a16:colId xmlns:a16="http://schemas.microsoft.com/office/drawing/2014/main" val="1151296533"/>
                    </a:ext>
                  </a:extLst>
                </a:gridCol>
                <a:gridCol w="1059949">
                  <a:extLst>
                    <a:ext uri="{9D8B030D-6E8A-4147-A177-3AD203B41FA5}">
                      <a16:colId xmlns:a16="http://schemas.microsoft.com/office/drawing/2014/main" val="1827065301"/>
                    </a:ext>
                  </a:extLst>
                </a:gridCol>
              </a:tblGrid>
              <a:tr h="4376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4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22172"/>
                  </a:ext>
                </a:extLst>
              </a:tr>
              <a:tr h="4376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826133"/>
                  </a:ext>
                </a:extLst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612838"/>
              </p:ext>
            </p:extLst>
          </p:nvPr>
        </p:nvGraphicFramePr>
        <p:xfrm>
          <a:off x="3017520" y="2757841"/>
          <a:ext cx="3179847" cy="87521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59949">
                  <a:extLst>
                    <a:ext uri="{9D8B030D-6E8A-4147-A177-3AD203B41FA5}">
                      <a16:colId xmlns:a16="http://schemas.microsoft.com/office/drawing/2014/main" val="1269631510"/>
                    </a:ext>
                  </a:extLst>
                </a:gridCol>
                <a:gridCol w="1059949">
                  <a:extLst>
                    <a:ext uri="{9D8B030D-6E8A-4147-A177-3AD203B41FA5}">
                      <a16:colId xmlns:a16="http://schemas.microsoft.com/office/drawing/2014/main" val="1151296533"/>
                    </a:ext>
                  </a:extLst>
                </a:gridCol>
                <a:gridCol w="1059949">
                  <a:extLst>
                    <a:ext uri="{9D8B030D-6E8A-4147-A177-3AD203B41FA5}">
                      <a16:colId xmlns:a16="http://schemas.microsoft.com/office/drawing/2014/main" val="1827065301"/>
                    </a:ext>
                  </a:extLst>
                </a:gridCol>
              </a:tblGrid>
              <a:tr h="4376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22172"/>
                  </a:ext>
                </a:extLst>
              </a:tr>
              <a:tr h="4376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826133"/>
                  </a:ext>
                </a:extLst>
              </a:tr>
            </a:tbl>
          </a:graphicData>
        </a:graphic>
      </p:graphicFrame>
      <p:cxnSp>
        <p:nvCxnSpPr>
          <p:cNvPr id="14" name="Conector recto 13"/>
          <p:cNvCxnSpPr/>
          <p:nvPr/>
        </p:nvCxnSpPr>
        <p:spPr>
          <a:xfrm flipV="1">
            <a:off x="4064146" y="2757841"/>
            <a:ext cx="2172393" cy="2204712"/>
          </a:xfrm>
          <a:prstGeom prst="line">
            <a:avLst/>
          </a:prstGeom>
          <a:ln w="28575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774" y="4931991"/>
            <a:ext cx="59531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8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chemeClr val="accent3">
                    <a:lumMod val="50000"/>
                  </a:schemeClr>
                </a:solidFill>
              </a:rPr>
              <a:t>INDEXACIÓN 3D</a:t>
            </a:r>
            <a:endParaRPr lang="es-PE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/>
          </p:nvPr>
        </p:nvGraphicFramePr>
        <p:xfrm>
          <a:off x="845127" y="4931991"/>
          <a:ext cx="3179847" cy="96146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59949">
                  <a:extLst>
                    <a:ext uri="{9D8B030D-6E8A-4147-A177-3AD203B41FA5}">
                      <a16:colId xmlns:a16="http://schemas.microsoft.com/office/drawing/2014/main" val="1269631510"/>
                    </a:ext>
                  </a:extLst>
                </a:gridCol>
                <a:gridCol w="1059949">
                  <a:extLst>
                    <a:ext uri="{9D8B030D-6E8A-4147-A177-3AD203B41FA5}">
                      <a16:colId xmlns:a16="http://schemas.microsoft.com/office/drawing/2014/main" val="1151296533"/>
                    </a:ext>
                  </a:extLst>
                </a:gridCol>
                <a:gridCol w="1059949">
                  <a:extLst>
                    <a:ext uri="{9D8B030D-6E8A-4147-A177-3AD203B41FA5}">
                      <a16:colId xmlns:a16="http://schemas.microsoft.com/office/drawing/2014/main" val="1827065301"/>
                    </a:ext>
                  </a:extLst>
                </a:gridCol>
              </a:tblGrid>
              <a:tr h="480731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4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22172"/>
                  </a:ext>
                </a:extLst>
              </a:tr>
              <a:tr h="480731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826133"/>
                  </a:ext>
                </a:extLst>
              </a:tr>
            </a:tbl>
          </a:graphicData>
        </a:graphic>
      </p:graphicFrame>
      <p:cxnSp>
        <p:nvCxnSpPr>
          <p:cNvPr id="8" name="Conector recto 7"/>
          <p:cNvCxnSpPr/>
          <p:nvPr/>
        </p:nvCxnSpPr>
        <p:spPr>
          <a:xfrm flipV="1">
            <a:off x="845127" y="2727279"/>
            <a:ext cx="2172393" cy="2204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3997385" y="3645741"/>
            <a:ext cx="2172393" cy="220471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a 11"/>
          <p:cNvGraphicFramePr>
            <a:graphicFrameLocks noGrp="1"/>
          </p:cNvGraphicFramePr>
          <p:nvPr>
            <p:extLst/>
          </p:nvPr>
        </p:nvGraphicFramePr>
        <p:xfrm>
          <a:off x="1891753" y="3844916"/>
          <a:ext cx="3179847" cy="87521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59949">
                  <a:extLst>
                    <a:ext uri="{9D8B030D-6E8A-4147-A177-3AD203B41FA5}">
                      <a16:colId xmlns:a16="http://schemas.microsoft.com/office/drawing/2014/main" val="1269631510"/>
                    </a:ext>
                  </a:extLst>
                </a:gridCol>
                <a:gridCol w="1059949">
                  <a:extLst>
                    <a:ext uri="{9D8B030D-6E8A-4147-A177-3AD203B41FA5}">
                      <a16:colId xmlns:a16="http://schemas.microsoft.com/office/drawing/2014/main" val="1151296533"/>
                    </a:ext>
                  </a:extLst>
                </a:gridCol>
                <a:gridCol w="1059949">
                  <a:extLst>
                    <a:ext uri="{9D8B030D-6E8A-4147-A177-3AD203B41FA5}">
                      <a16:colId xmlns:a16="http://schemas.microsoft.com/office/drawing/2014/main" val="1827065301"/>
                    </a:ext>
                  </a:extLst>
                </a:gridCol>
              </a:tblGrid>
              <a:tr h="4376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4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22172"/>
                  </a:ext>
                </a:extLst>
              </a:tr>
              <a:tr h="4376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826133"/>
                  </a:ext>
                </a:extLst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/>
          </p:nvPr>
        </p:nvGraphicFramePr>
        <p:xfrm>
          <a:off x="3017520" y="2757841"/>
          <a:ext cx="3179847" cy="87521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59949">
                  <a:extLst>
                    <a:ext uri="{9D8B030D-6E8A-4147-A177-3AD203B41FA5}">
                      <a16:colId xmlns:a16="http://schemas.microsoft.com/office/drawing/2014/main" val="1269631510"/>
                    </a:ext>
                  </a:extLst>
                </a:gridCol>
                <a:gridCol w="1059949">
                  <a:extLst>
                    <a:ext uri="{9D8B030D-6E8A-4147-A177-3AD203B41FA5}">
                      <a16:colId xmlns:a16="http://schemas.microsoft.com/office/drawing/2014/main" val="1151296533"/>
                    </a:ext>
                  </a:extLst>
                </a:gridCol>
                <a:gridCol w="1059949">
                  <a:extLst>
                    <a:ext uri="{9D8B030D-6E8A-4147-A177-3AD203B41FA5}">
                      <a16:colId xmlns:a16="http://schemas.microsoft.com/office/drawing/2014/main" val="1827065301"/>
                    </a:ext>
                  </a:extLst>
                </a:gridCol>
              </a:tblGrid>
              <a:tr h="4376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22172"/>
                  </a:ext>
                </a:extLst>
              </a:tr>
              <a:tr h="4376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826133"/>
                  </a:ext>
                </a:extLst>
              </a:tr>
            </a:tbl>
          </a:graphicData>
        </a:graphic>
      </p:graphicFrame>
      <p:cxnSp>
        <p:nvCxnSpPr>
          <p:cNvPr id="14" name="Conector recto 13"/>
          <p:cNvCxnSpPr/>
          <p:nvPr/>
        </p:nvCxnSpPr>
        <p:spPr>
          <a:xfrm flipV="1">
            <a:off x="4064146" y="2757841"/>
            <a:ext cx="2172393" cy="2204712"/>
          </a:xfrm>
          <a:prstGeom prst="line">
            <a:avLst/>
          </a:prstGeom>
          <a:ln w="28575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6688183" y="2089388"/>
            <a:ext cx="4940333" cy="1875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dirty="0" smtClean="0"/>
              <a:t>Para acceder a uno o mas elementos de un arreglo de 3D se utilizara los índices de sus filas , columnas y capas .</a:t>
            </a:r>
            <a:endParaRPr lang="es-PE" sz="2400" dirty="0"/>
          </a:p>
        </p:txBody>
      </p:sp>
      <p:cxnSp>
        <p:nvCxnSpPr>
          <p:cNvPr id="16" name="Conector curvado 15"/>
          <p:cNvCxnSpPr/>
          <p:nvPr/>
        </p:nvCxnSpPr>
        <p:spPr>
          <a:xfrm rot="10800000" flipV="1">
            <a:off x="4079721" y="5612752"/>
            <a:ext cx="4180114" cy="259653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14" y="1348103"/>
            <a:ext cx="5953125" cy="99341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486" y="5450827"/>
            <a:ext cx="1609725" cy="323850"/>
          </a:xfrm>
          <a:prstGeom prst="rect">
            <a:avLst/>
          </a:prstGeom>
        </p:spPr>
      </p:pic>
      <p:cxnSp>
        <p:nvCxnSpPr>
          <p:cNvPr id="17" name="Conector curvado 16"/>
          <p:cNvCxnSpPr/>
          <p:nvPr/>
        </p:nvCxnSpPr>
        <p:spPr>
          <a:xfrm rot="10800000">
            <a:off x="5147892" y="4511334"/>
            <a:ext cx="2512032" cy="50493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075" y="4782451"/>
            <a:ext cx="16192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2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AXIS EN NUMPY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2000" b="1" dirty="0" smtClean="0"/>
              <a:t>Los axis representan los ejes o dimensiones de un arreglo </a:t>
            </a:r>
            <a:r>
              <a:rPr lang="es-PE" sz="2000" b="1" dirty="0" err="1" smtClean="0"/>
              <a:t>numpy</a:t>
            </a:r>
            <a:r>
              <a:rPr lang="es-PE" sz="2000" b="1" dirty="0" smtClean="0"/>
              <a:t> (</a:t>
            </a:r>
            <a:r>
              <a:rPr lang="es-PE" sz="2000" b="1" dirty="0" err="1" smtClean="0"/>
              <a:t>ndarray</a:t>
            </a:r>
            <a:r>
              <a:rPr lang="es-PE" sz="2000" b="1" dirty="0" smtClean="0"/>
              <a:t>) .</a:t>
            </a:r>
          </a:p>
          <a:p>
            <a:pPr marL="0" indent="0">
              <a:buNone/>
            </a:pPr>
            <a:endParaRPr lang="es-PE" sz="2000" dirty="0" smtClean="0">
              <a:solidFill>
                <a:schemeClr val="bg2"/>
              </a:solidFill>
            </a:endParaRPr>
          </a:p>
          <a:p>
            <a:endParaRPr lang="es-PE" sz="20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PE" sz="2000" dirty="0" smtClean="0">
              <a:solidFill>
                <a:schemeClr val="bg2"/>
              </a:solidFill>
            </a:endParaRPr>
          </a:p>
          <a:p>
            <a:endParaRPr lang="es-PE" sz="2400" dirty="0">
              <a:solidFill>
                <a:schemeClr val="bg2"/>
              </a:solidFill>
            </a:endParaRPr>
          </a:p>
          <a:p>
            <a:endParaRPr lang="es-PE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ATRIBUTOS DEL NDARRAY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810000" y="2424544"/>
            <a:ext cx="2105891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>
                <a:solidFill>
                  <a:srgbClr val="FFFF00"/>
                </a:solidFill>
              </a:rPr>
              <a:t>n</a:t>
            </a:r>
            <a:r>
              <a:rPr lang="es-PE" sz="2000" b="1" dirty="0" err="1" smtClean="0">
                <a:solidFill>
                  <a:srgbClr val="FFFF00"/>
                </a:solidFill>
              </a:rPr>
              <a:t>darray.ndim</a:t>
            </a:r>
            <a:endParaRPr lang="es-PE" sz="2000" b="1" dirty="0">
              <a:solidFill>
                <a:srgbClr val="FFFF00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4558145" y="2260526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Dimensiones del arreglo, representa un valor entero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809999" y="3512125"/>
            <a:ext cx="2105891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>
                <a:solidFill>
                  <a:srgbClr val="FFFF00"/>
                </a:solidFill>
              </a:rPr>
              <a:t>n</a:t>
            </a:r>
            <a:r>
              <a:rPr lang="es-PE" sz="2000" b="1" dirty="0" err="1" smtClean="0">
                <a:solidFill>
                  <a:srgbClr val="FFFF00"/>
                </a:solidFill>
              </a:rPr>
              <a:t>darray.shape</a:t>
            </a:r>
            <a:endParaRPr lang="es-PE" sz="2000" b="1" dirty="0">
              <a:solidFill>
                <a:srgbClr val="FFFF0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4308764" y="3713015"/>
            <a:ext cx="41286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Cantidad elementos por dimensión, representa una </a:t>
            </a:r>
            <a:r>
              <a:rPr lang="es-PE" b="1" dirty="0" err="1" smtClean="0">
                <a:solidFill>
                  <a:schemeClr val="tx1"/>
                </a:solidFill>
              </a:rPr>
              <a:t>tupla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810000" y="4599706"/>
            <a:ext cx="2105891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>
                <a:solidFill>
                  <a:srgbClr val="FFFF00"/>
                </a:solidFill>
              </a:rPr>
              <a:t>n</a:t>
            </a:r>
            <a:r>
              <a:rPr lang="es-PE" sz="2000" b="1" dirty="0" err="1" smtClean="0">
                <a:solidFill>
                  <a:srgbClr val="FFFF00"/>
                </a:solidFill>
              </a:rPr>
              <a:t>darray.size</a:t>
            </a:r>
            <a:endParaRPr lang="es-PE" sz="2000" b="1" dirty="0">
              <a:solidFill>
                <a:srgbClr val="FFFF00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4308763" y="4800596"/>
            <a:ext cx="5098473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Cantidad de elementos en todo el arreglo , representa un valor entero</a:t>
            </a:r>
            <a:endParaRPr lang="es-P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Método </a:t>
            </a:r>
            <a:r>
              <a:rPr lang="es-PE" dirty="0" err="1" smtClean="0"/>
              <a:t>astype</a:t>
            </a:r>
            <a:r>
              <a:rPr lang="es-PE" dirty="0" smtClean="0"/>
              <a:t>()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845127" y="1769675"/>
            <a:ext cx="2105891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>
                <a:solidFill>
                  <a:srgbClr val="FFFF00"/>
                </a:solidFill>
              </a:rPr>
              <a:t>a</a:t>
            </a:r>
            <a:r>
              <a:rPr lang="es-PE" sz="2000" b="1" dirty="0" err="1" smtClean="0">
                <a:solidFill>
                  <a:srgbClr val="FFFF00"/>
                </a:solidFill>
              </a:rPr>
              <a:t>stype</a:t>
            </a:r>
            <a:r>
              <a:rPr lang="es-PE" sz="2000" b="1" dirty="0" smtClean="0">
                <a:solidFill>
                  <a:srgbClr val="FFFF00"/>
                </a:solidFill>
              </a:rPr>
              <a:t>()</a:t>
            </a:r>
            <a:endParaRPr lang="es-PE" sz="2000" b="1" dirty="0">
              <a:solidFill>
                <a:srgbClr val="FFFF0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4163882" y="1693475"/>
            <a:ext cx="4758049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Método que permite modificar el tipo de dato que se usa en el arreglo </a:t>
            </a:r>
            <a:r>
              <a:rPr lang="es-PE" b="1" dirty="0" err="1" smtClean="0">
                <a:solidFill>
                  <a:schemeClr val="tx1"/>
                </a:solidFill>
              </a:rPr>
              <a:t>numpy</a:t>
            </a:r>
            <a:endParaRPr lang="es-PE" b="1" dirty="0">
              <a:solidFill>
                <a:schemeClr val="tx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27" y="3105872"/>
            <a:ext cx="6191250" cy="18764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27" y="5826874"/>
            <a:ext cx="6457950" cy="847725"/>
          </a:xfrm>
          <a:prstGeom prst="rect">
            <a:avLst/>
          </a:prstGeom>
        </p:spPr>
      </p:pic>
      <p:sp>
        <p:nvSpPr>
          <p:cNvPr id="10" name="Rectángulo redondeado 9"/>
          <p:cNvSpPr/>
          <p:nvPr/>
        </p:nvSpPr>
        <p:spPr>
          <a:xfrm>
            <a:off x="711777" y="2610816"/>
            <a:ext cx="2122863" cy="455765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CODIGO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578427" y="5074488"/>
            <a:ext cx="2122863" cy="455765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RESULTADO</a:t>
            </a:r>
            <a:endParaRPr lang="es-P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95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0070C0"/>
                </a:solidFill>
              </a:rPr>
              <a:t>FUNCIONES DE NUMPY</a:t>
            </a:r>
            <a:endParaRPr lang="es-PE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funciones orientado a matrices y algunas operaciones</a:t>
            </a:r>
          </a:p>
          <a:p>
            <a:pPr marL="0" indent="0">
              <a:buNone/>
            </a:pPr>
            <a:r>
              <a:rPr lang="es-PE" dirty="0" smtClean="0">
                <a:solidFill>
                  <a:schemeClr val="bg2"/>
                </a:solidFill>
              </a:rPr>
              <a:t> </a:t>
            </a:r>
          </a:p>
          <a:p>
            <a:pPr marL="0" indent="0">
              <a:buNone/>
            </a:pPr>
            <a:endParaRPr lang="es-PE" dirty="0" smtClean="0">
              <a:solidFill>
                <a:schemeClr val="bg2"/>
              </a:solidFill>
            </a:endParaRPr>
          </a:p>
          <a:p>
            <a:endParaRPr lang="es-PE" dirty="0">
              <a:solidFill>
                <a:schemeClr val="bg2"/>
              </a:solidFill>
            </a:endParaRPr>
          </a:p>
          <a:p>
            <a:endParaRPr lang="es-PE" dirty="0" smtClean="0">
              <a:solidFill>
                <a:schemeClr val="bg2"/>
              </a:solidFill>
            </a:endParaRPr>
          </a:p>
          <a:p>
            <a:endParaRPr lang="es-PE" dirty="0">
              <a:solidFill>
                <a:schemeClr val="bg2"/>
              </a:solidFill>
            </a:endParaRPr>
          </a:p>
          <a:p>
            <a:endParaRPr lang="es-PE" dirty="0" smtClean="0">
              <a:solidFill>
                <a:schemeClr val="bg2"/>
              </a:solidFill>
            </a:endParaRPr>
          </a:p>
          <a:p>
            <a:endParaRPr lang="es-PE" dirty="0">
              <a:solidFill>
                <a:schemeClr val="bg2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1345185" y="3221180"/>
            <a:ext cx="1494997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>
                <a:solidFill>
                  <a:srgbClr val="FFFF00"/>
                </a:solidFill>
              </a:rPr>
              <a:t>d</a:t>
            </a:r>
            <a:r>
              <a:rPr lang="es-PE" sz="2000" b="1" dirty="0" err="1" smtClean="0">
                <a:solidFill>
                  <a:srgbClr val="FFFF00"/>
                </a:solidFill>
              </a:rPr>
              <a:t>ot</a:t>
            </a:r>
            <a:r>
              <a:rPr lang="es-PE" sz="2000" b="1" dirty="0" smtClean="0">
                <a:solidFill>
                  <a:srgbClr val="FFFF00"/>
                </a:solidFill>
              </a:rPr>
              <a:t>()</a:t>
            </a:r>
            <a:endParaRPr lang="es-PE" sz="2000" b="1" dirty="0">
              <a:solidFill>
                <a:srgbClr val="FFFF00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4059380" y="3024820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Producto punto de 2 vectores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345184" y="4131101"/>
            <a:ext cx="1494997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rgbClr val="FFFF00"/>
                </a:solidFill>
              </a:rPr>
              <a:t>matmul</a:t>
            </a:r>
            <a:r>
              <a:rPr lang="es-PE" sz="2000" b="1" dirty="0" smtClean="0">
                <a:solidFill>
                  <a:srgbClr val="FFFF00"/>
                </a:solidFill>
              </a:rPr>
              <a:t>()</a:t>
            </a:r>
            <a:endParaRPr lang="es-PE" sz="2000" b="1" dirty="0">
              <a:solidFill>
                <a:srgbClr val="FFFF0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4059379" y="4783349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Crea un arreglo de solo unos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1318123" y="4935750"/>
            <a:ext cx="1951550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rgbClr val="FFFF00"/>
                </a:solidFill>
              </a:rPr>
              <a:t>ones</a:t>
            </a:r>
            <a:r>
              <a:rPr lang="es-PE" sz="2000" b="1" dirty="0" smtClean="0">
                <a:solidFill>
                  <a:srgbClr val="FFFF00"/>
                </a:solidFill>
              </a:rPr>
              <a:t>(do,d1)</a:t>
            </a:r>
            <a:endParaRPr lang="es-PE" sz="2000" b="1" dirty="0">
              <a:solidFill>
                <a:srgbClr val="FFFF00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4059382" y="3932855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Producto matricial de matrices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1345183" y="5663888"/>
            <a:ext cx="1924490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rgbClr val="FFFF00"/>
                </a:solidFill>
              </a:rPr>
              <a:t>zeros</a:t>
            </a:r>
            <a:r>
              <a:rPr lang="es-PE" sz="2000" b="1" dirty="0" smtClean="0">
                <a:solidFill>
                  <a:srgbClr val="FFFF00"/>
                </a:solidFill>
              </a:rPr>
              <a:t>(do,d1)</a:t>
            </a:r>
            <a:endParaRPr lang="es-PE" sz="2000" b="1" dirty="0">
              <a:solidFill>
                <a:srgbClr val="FFFF00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4059378" y="5649419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Crea un arreglo de solo ceros</a:t>
            </a:r>
            <a:endParaRPr lang="es-P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9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err="1"/>
              <a:t>r</a:t>
            </a:r>
            <a:r>
              <a:rPr lang="es-PE" dirty="0" err="1" smtClean="0"/>
              <a:t>andom</a:t>
            </a: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3237" y="470263"/>
            <a:ext cx="11097490" cy="5709875"/>
          </a:xfrm>
        </p:spPr>
        <p:txBody>
          <a:bodyPr/>
          <a:lstStyle/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r>
              <a:rPr lang="es-PE" b="1" dirty="0" smtClean="0"/>
              <a:t>Mediante </a:t>
            </a:r>
            <a:r>
              <a:rPr lang="es-PE" b="1" dirty="0" err="1" smtClean="0"/>
              <a:t>numpy</a:t>
            </a:r>
            <a:r>
              <a:rPr lang="es-PE" b="1" dirty="0" smtClean="0"/>
              <a:t> podemos generar muestras aleatorias definidas por una distribución de probabilidad determinada. </a:t>
            </a:r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 smtClean="0"/>
          </a:p>
          <a:p>
            <a:endParaRPr lang="es-PE" b="1" dirty="0" smtClean="0">
              <a:solidFill>
                <a:schemeClr val="bg2"/>
              </a:solidFill>
            </a:endParaRP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 smtClean="0"/>
          </a:p>
        </p:txBody>
      </p:sp>
      <p:sp>
        <p:nvSpPr>
          <p:cNvPr id="4" name="Rectángulo redondeado 3"/>
          <p:cNvSpPr/>
          <p:nvPr/>
        </p:nvSpPr>
        <p:spPr>
          <a:xfrm>
            <a:off x="1156363" y="3158835"/>
            <a:ext cx="3484910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rgbClr val="FFFF00"/>
                </a:solidFill>
              </a:rPr>
              <a:t>random.randn</a:t>
            </a:r>
            <a:r>
              <a:rPr lang="es-PE" sz="2000" b="1" dirty="0" smtClean="0">
                <a:solidFill>
                  <a:srgbClr val="FFFF00"/>
                </a:solidFill>
              </a:rPr>
              <a:t>(do,d1,)</a:t>
            </a:r>
            <a:endParaRPr lang="es-PE" sz="2000" b="1" dirty="0">
              <a:solidFill>
                <a:srgbClr val="FFFF0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5811334" y="4030692"/>
            <a:ext cx="5735782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>
                <a:solidFill>
                  <a:schemeClr val="tx1"/>
                </a:solidFill>
              </a:rPr>
              <a:t>Funcion</a:t>
            </a:r>
            <a:r>
              <a:rPr lang="es-PE" b="1" dirty="0" smtClean="0">
                <a:solidFill>
                  <a:schemeClr val="tx1"/>
                </a:solidFill>
              </a:rPr>
              <a:t> </a:t>
            </a:r>
            <a:r>
              <a:rPr lang="es-PE" b="1" dirty="0" err="1" smtClean="0">
                <a:solidFill>
                  <a:schemeClr val="tx1"/>
                </a:solidFill>
              </a:rPr>
              <a:t>randint</a:t>
            </a:r>
            <a:r>
              <a:rPr lang="es-PE" b="1" dirty="0" smtClean="0">
                <a:solidFill>
                  <a:schemeClr val="tx1"/>
                </a:solidFill>
              </a:rPr>
              <a:t>() devuelve un arreglo de valores aleatorios flotantes de una distribución uniforme 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263237" y="4785274"/>
            <a:ext cx="4821382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rgbClr val="FFFF00"/>
                </a:solidFill>
              </a:rPr>
              <a:t>random.randint</a:t>
            </a:r>
            <a:r>
              <a:rPr lang="es-PE" sz="2000" b="1" dirty="0" smtClean="0">
                <a:solidFill>
                  <a:srgbClr val="FFFF00"/>
                </a:solidFill>
              </a:rPr>
              <a:t>(</a:t>
            </a:r>
            <a:r>
              <a:rPr lang="es-PE" sz="2000" b="1" dirty="0" err="1" smtClean="0">
                <a:solidFill>
                  <a:srgbClr val="FFFF00"/>
                </a:solidFill>
              </a:rPr>
              <a:t>low,high,size</a:t>
            </a:r>
            <a:r>
              <a:rPr lang="es-PE" sz="2000" b="1" dirty="0" smtClean="0">
                <a:solidFill>
                  <a:srgbClr val="FFFF00"/>
                </a:solidFill>
              </a:rPr>
              <a:t>=())</a:t>
            </a:r>
            <a:endParaRPr lang="es-PE" sz="2000" b="1" dirty="0">
              <a:solidFill>
                <a:srgbClr val="FFFF00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5832763" y="3193469"/>
            <a:ext cx="5735782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>
                <a:solidFill>
                  <a:schemeClr val="tx1"/>
                </a:solidFill>
              </a:rPr>
              <a:t>Funcion</a:t>
            </a:r>
            <a:r>
              <a:rPr lang="es-PE" b="1" dirty="0" smtClean="0">
                <a:solidFill>
                  <a:schemeClr val="tx1"/>
                </a:solidFill>
              </a:rPr>
              <a:t> </a:t>
            </a:r>
            <a:r>
              <a:rPr lang="es-PE" b="1" dirty="0" err="1" smtClean="0">
                <a:solidFill>
                  <a:schemeClr val="tx1"/>
                </a:solidFill>
              </a:rPr>
              <a:t>randn</a:t>
            </a:r>
            <a:r>
              <a:rPr lang="es-PE" b="1" dirty="0" smtClean="0">
                <a:solidFill>
                  <a:schemeClr val="tx1"/>
                </a:solidFill>
              </a:rPr>
              <a:t>() devuelve un arreglo de valores aleatorios flotante de una distribución normal gaussiana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990108" y="5870978"/>
            <a:ext cx="3484910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rgbClr val="FFFF00"/>
                </a:solidFill>
              </a:rPr>
              <a:t>random.shuffle</a:t>
            </a:r>
            <a:r>
              <a:rPr lang="es-PE" sz="2000" b="1" dirty="0" smtClean="0">
                <a:solidFill>
                  <a:srgbClr val="FFFF00"/>
                </a:solidFill>
              </a:rPr>
              <a:t>(x)</a:t>
            </a:r>
            <a:endParaRPr lang="es-PE" sz="2000" b="1" dirty="0">
              <a:solidFill>
                <a:srgbClr val="FFFF00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5832763" y="5721023"/>
            <a:ext cx="5735782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>
                <a:solidFill>
                  <a:schemeClr val="tx1"/>
                </a:solidFill>
              </a:rPr>
              <a:t>Funcion</a:t>
            </a:r>
            <a:r>
              <a:rPr lang="es-PE" b="1" dirty="0" smtClean="0">
                <a:solidFill>
                  <a:schemeClr val="tx1"/>
                </a:solidFill>
              </a:rPr>
              <a:t> </a:t>
            </a:r>
            <a:r>
              <a:rPr lang="es-PE" b="1" dirty="0" err="1" smtClean="0">
                <a:solidFill>
                  <a:schemeClr val="tx1"/>
                </a:solidFill>
              </a:rPr>
              <a:t>suffle</a:t>
            </a:r>
            <a:r>
              <a:rPr lang="es-PE" b="1" dirty="0" smtClean="0">
                <a:solidFill>
                  <a:schemeClr val="tx1"/>
                </a:solidFill>
              </a:rPr>
              <a:t>() modifica el ordenamiento de los elementos de un arreglo </a:t>
            </a:r>
            <a:r>
              <a:rPr lang="es-PE" b="1" dirty="0" err="1" smtClean="0">
                <a:solidFill>
                  <a:schemeClr val="tx1"/>
                </a:solidFill>
              </a:rPr>
              <a:t>numpy</a:t>
            </a:r>
            <a:r>
              <a:rPr lang="es-PE" b="1" dirty="0" smtClean="0">
                <a:solidFill>
                  <a:schemeClr val="tx1"/>
                </a:solidFill>
              </a:rPr>
              <a:t>.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290946" y="3988840"/>
            <a:ext cx="4821382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rgbClr val="FFFF00"/>
                </a:solidFill>
              </a:rPr>
              <a:t>random.uniform</a:t>
            </a:r>
            <a:r>
              <a:rPr lang="es-PE" sz="2000" b="1" dirty="0" smtClean="0">
                <a:solidFill>
                  <a:srgbClr val="FFFF00"/>
                </a:solidFill>
              </a:rPr>
              <a:t>(</a:t>
            </a:r>
            <a:r>
              <a:rPr lang="es-PE" sz="2000" b="1" dirty="0" err="1" smtClean="0">
                <a:solidFill>
                  <a:srgbClr val="FFFF00"/>
                </a:solidFill>
              </a:rPr>
              <a:t>low,high,size</a:t>
            </a:r>
            <a:r>
              <a:rPr lang="es-PE" sz="2000" b="1" dirty="0" smtClean="0">
                <a:solidFill>
                  <a:srgbClr val="FFFF00"/>
                </a:solidFill>
              </a:rPr>
              <a:t>=())</a:t>
            </a:r>
            <a:endParaRPr lang="es-PE" sz="2000" b="1" dirty="0">
              <a:solidFill>
                <a:srgbClr val="FFFF00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5985163" y="4952790"/>
            <a:ext cx="5735782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>
                <a:solidFill>
                  <a:schemeClr val="tx1"/>
                </a:solidFill>
              </a:rPr>
              <a:t>Funcion</a:t>
            </a:r>
            <a:r>
              <a:rPr lang="es-PE" b="1" dirty="0" smtClean="0">
                <a:solidFill>
                  <a:schemeClr val="tx1"/>
                </a:solidFill>
              </a:rPr>
              <a:t> </a:t>
            </a:r>
            <a:r>
              <a:rPr lang="es-PE" b="1" dirty="0" err="1" smtClean="0">
                <a:solidFill>
                  <a:schemeClr val="tx1"/>
                </a:solidFill>
              </a:rPr>
              <a:t>randint</a:t>
            </a:r>
            <a:r>
              <a:rPr lang="es-PE" b="1" dirty="0" smtClean="0">
                <a:solidFill>
                  <a:schemeClr val="tx1"/>
                </a:solidFill>
              </a:rPr>
              <a:t>() devuelve un arreglo de valores aleatorios enteros de una distribución uniforme </a:t>
            </a:r>
            <a:endParaRPr lang="es-P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58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chemeClr val="accent3">
                    <a:lumMod val="50000"/>
                  </a:schemeClr>
                </a:solidFill>
              </a:rPr>
              <a:t>PAQUETE MATPLOTLIB</a:t>
            </a:r>
            <a:endParaRPr lang="es-PE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08696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74766" y="2533393"/>
            <a:ext cx="5460274" cy="41907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redondeado 4"/>
          <p:cNvSpPr/>
          <p:nvPr/>
        </p:nvSpPr>
        <p:spPr>
          <a:xfrm>
            <a:off x="574764" y="2070815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rgbClr val="0070C0"/>
                </a:solidFill>
              </a:rPr>
              <a:t>matplotlib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610142" y="3602303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>
                <a:solidFill>
                  <a:srgbClr val="0070C0"/>
                </a:solidFill>
              </a:rPr>
              <a:t>p</a:t>
            </a:r>
            <a:r>
              <a:rPr lang="es-PE" sz="2000" b="1" dirty="0" smtClean="0">
                <a:solidFill>
                  <a:srgbClr val="0070C0"/>
                </a:solidFill>
              </a:rPr>
              <a:t>yplot.py</a:t>
            </a:r>
            <a:endParaRPr lang="es-PE" sz="2000" b="1" dirty="0">
              <a:solidFill>
                <a:srgbClr val="0070C0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610142" y="2836045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__init__.py</a:t>
            </a:r>
            <a:endParaRPr lang="es-PE" sz="2000" b="1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6278986" y="3483581"/>
            <a:ext cx="5610279" cy="7662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C00000"/>
                </a:solidFill>
              </a:rPr>
              <a:t>from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000" b="1" dirty="0" err="1" smtClean="0">
                <a:solidFill>
                  <a:srgbClr val="0070C0"/>
                </a:solidFill>
              </a:rPr>
              <a:t>matplotlib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400" b="1" dirty="0" err="1" smtClean="0">
                <a:solidFill>
                  <a:srgbClr val="C00000"/>
                </a:solidFill>
              </a:rPr>
              <a:t>import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000" b="1" dirty="0" err="1" smtClean="0">
                <a:solidFill>
                  <a:schemeClr val="accent1">
                    <a:lumMod val="50000"/>
                  </a:schemeClr>
                </a:solidFill>
              </a:rPr>
              <a:t>pyplot</a:t>
            </a:r>
            <a:endParaRPr lang="es-PE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Rectángulo redondeado 31"/>
          <p:cNvSpPr/>
          <p:nvPr/>
        </p:nvSpPr>
        <p:spPr>
          <a:xfrm>
            <a:off x="6986397" y="2254495"/>
            <a:ext cx="3435532" cy="7662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IMPORTAR EL MODULO </a:t>
            </a:r>
          </a:p>
          <a:p>
            <a:pPr algn="ctr"/>
            <a:r>
              <a:rPr lang="es-PE" sz="2000" b="1" dirty="0" err="1" smtClean="0">
                <a:solidFill>
                  <a:srgbClr val="0070C0"/>
                </a:solidFill>
              </a:rPr>
              <a:t>moduloB</a:t>
            </a:r>
            <a:endParaRPr lang="es-PE" sz="2000" b="1" dirty="0">
              <a:solidFill>
                <a:srgbClr val="0070C0"/>
              </a:solidFill>
            </a:endParaRPr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2644138" y="2254495"/>
            <a:ext cx="5167451" cy="134780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 flipV="1">
            <a:off x="2913017" y="4226636"/>
            <a:ext cx="7341326" cy="64581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redondeado 32"/>
          <p:cNvSpPr/>
          <p:nvPr/>
        </p:nvSpPr>
        <p:spPr>
          <a:xfrm>
            <a:off x="645521" y="4700522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>
                <a:solidFill>
                  <a:srgbClr val="0070C0"/>
                </a:solidFill>
              </a:rPr>
              <a:t>a</a:t>
            </a:r>
            <a:r>
              <a:rPr lang="es-PE" sz="2000" b="1" dirty="0" smtClean="0">
                <a:solidFill>
                  <a:srgbClr val="0070C0"/>
                </a:solidFill>
              </a:rPr>
              <a:t>nimation.py</a:t>
            </a:r>
            <a:endParaRPr lang="es-PE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12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chemeClr val="accent3">
                    <a:lumMod val="50000"/>
                  </a:schemeClr>
                </a:solidFill>
              </a:rPr>
              <a:t>PAQUETE MATPLOTLIB</a:t>
            </a:r>
            <a:endParaRPr lang="es-PE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246" y="2222287"/>
            <a:ext cx="6795951" cy="413714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22069" y="3331029"/>
            <a:ext cx="3683725" cy="1110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El paquete </a:t>
            </a:r>
            <a:r>
              <a:rPr lang="es-PE" dirty="0" err="1" smtClean="0">
                <a:solidFill>
                  <a:srgbClr val="0070C0"/>
                </a:solidFill>
              </a:rPr>
              <a:t>matplotlib</a:t>
            </a:r>
            <a:r>
              <a:rPr lang="es-PE" dirty="0" smtClean="0"/>
              <a:t> tiene el modulo </a:t>
            </a:r>
            <a:r>
              <a:rPr lang="es-PE" dirty="0" err="1" smtClean="0">
                <a:solidFill>
                  <a:srgbClr val="0070C0"/>
                </a:solidFill>
              </a:rPr>
              <a:t>pyplot</a:t>
            </a:r>
            <a:r>
              <a:rPr lang="es-PE" dirty="0" smtClean="0"/>
              <a:t> que permite realizar graficas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5790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OPENCV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s-PE" dirty="0" err="1"/>
              <a:t>OpenCV</a:t>
            </a:r>
            <a:r>
              <a:rPr lang="es-PE" dirty="0"/>
              <a:t> es una biblioteca libre de visión artificial originalmente desarrollada por Intel</a:t>
            </a:r>
            <a:r>
              <a:rPr lang="es-PE" dirty="0" smtClean="0"/>
              <a:t>.</a:t>
            </a:r>
          </a:p>
          <a:p>
            <a:pPr marL="0" indent="0">
              <a:spcBef>
                <a:spcPct val="0"/>
              </a:spcBef>
              <a:buNone/>
            </a:pPr>
            <a:endParaRPr lang="es-PE" dirty="0" smtClean="0"/>
          </a:p>
          <a:p>
            <a:pPr>
              <a:spcBef>
                <a:spcPct val="0"/>
              </a:spcBef>
            </a:pPr>
            <a:r>
              <a:rPr lang="es-PE" sz="3200" dirty="0" smtClean="0">
                <a:latin typeface="+mj-lt"/>
                <a:ea typeface="+mj-ea"/>
                <a:cs typeface="+mj-cs"/>
              </a:rPr>
              <a:t>Programado en lenguaje C++</a:t>
            </a:r>
          </a:p>
          <a:p>
            <a:pPr marL="0" indent="0">
              <a:spcBef>
                <a:spcPct val="0"/>
              </a:spcBef>
              <a:buNone/>
            </a:pPr>
            <a:endParaRPr lang="es-PE" sz="3200" dirty="0" smtClean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s-PE" dirty="0" smtClean="0"/>
              <a:t>Soporta los sistemas operativos GNU/Linux</a:t>
            </a:r>
            <a:r>
              <a:rPr lang="es-PE" dirty="0"/>
              <a:t>, Mac OS X, Microsoft </a:t>
            </a:r>
            <a:r>
              <a:rPr lang="es-PE" dirty="0" smtClean="0"/>
              <a:t>Windows</a:t>
            </a:r>
            <a:r>
              <a:rPr lang="es-PE" dirty="0"/>
              <a:t>, Android</a:t>
            </a:r>
            <a:endParaRPr lang="es-PE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15054" b="16754"/>
          <a:stretch/>
        </p:blipFill>
        <p:spPr>
          <a:xfrm>
            <a:off x="4880747" y="4724490"/>
            <a:ext cx="1820500" cy="172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8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LENGUAJE DE ALTO NIVEL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s-PE" sz="2400" b="1" dirty="0" smtClean="0">
              <a:solidFill>
                <a:srgbClr val="0070C0"/>
              </a:solidFill>
            </a:endParaRPr>
          </a:p>
          <a:p>
            <a:endParaRPr lang="es-PE" sz="2400" b="1" dirty="0">
              <a:solidFill>
                <a:srgbClr val="0070C0"/>
              </a:solidFill>
            </a:endParaRPr>
          </a:p>
          <a:p>
            <a:r>
              <a:rPr lang="es-PE" sz="2400" b="1" dirty="0" smtClean="0">
                <a:solidFill>
                  <a:srgbClr val="0070C0"/>
                </a:solidFill>
              </a:rPr>
              <a:t>Esta </a:t>
            </a:r>
            <a:r>
              <a:rPr lang="es-PE" sz="2400" b="1" dirty="0" smtClean="0">
                <a:solidFill>
                  <a:srgbClr val="0070C0"/>
                </a:solidFill>
              </a:rPr>
              <a:t>caracterizado </a:t>
            </a:r>
            <a:r>
              <a:rPr lang="es-PE" sz="2400" b="1" dirty="0">
                <a:solidFill>
                  <a:srgbClr val="0070C0"/>
                </a:solidFill>
              </a:rPr>
              <a:t>por expresar los </a:t>
            </a:r>
            <a:r>
              <a:rPr lang="es-PE" sz="2400" b="1" dirty="0" smtClean="0">
                <a:solidFill>
                  <a:srgbClr val="0070C0"/>
                </a:solidFill>
              </a:rPr>
              <a:t>algoritmos</a:t>
            </a:r>
            <a:r>
              <a:rPr lang="es-PE" sz="2400" b="1" dirty="0">
                <a:solidFill>
                  <a:srgbClr val="0070C0"/>
                </a:solidFill>
              </a:rPr>
              <a:t> </a:t>
            </a:r>
            <a:r>
              <a:rPr lang="es-PE" sz="2400" b="1" dirty="0" smtClean="0">
                <a:solidFill>
                  <a:srgbClr val="0070C0"/>
                </a:solidFill>
              </a:rPr>
              <a:t>de </a:t>
            </a:r>
            <a:r>
              <a:rPr lang="es-PE" sz="2400" b="1" dirty="0">
                <a:solidFill>
                  <a:srgbClr val="0070C0"/>
                </a:solidFill>
              </a:rPr>
              <a:t>una manera adecuada </a:t>
            </a:r>
            <a:r>
              <a:rPr lang="es-PE" sz="2400" b="1" dirty="0" smtClean="0">
                <a:solidFill>
                  <a:srgbClr val="0070C0"/>
                </a:solidFill>
              </a:rPr>
              <a:t>de tal manera que el humano tenga la capacidad de poder comprenderlo de una manera sencilla, </a:t>
            </a:r>
            <a:r>
              <a:rPr lang="es-PE" sz="2400" b="1" dirty="0">
                <a:solidFill>
                  <a:srgbClr val="0070C0"/>
                </a:solidFill>
              </a:rPr>
              <a:t>en lugar de la capacidad con que los ejecutan las </a:t>
            </a:r>
            <a:r>
              <a:rPr lang="es-PE" sz="2400" b="1" dirty="0" smtClean="0">
                <a:solidFill>
                  <a:srgbClr val="0070C0"/>
                </a:solidFill>
              </a:rPr>
              <a:t>máquinas.</a:t>
            </a:r>
          </a:p>
          <a:p>
            <a:r>
              <a:rPr lang="es-PE" sz="2400" b="1" dirty="0" smtClean="0">
                <a:solidFill>
                  <a:srgbClr val="0070C0"/>
                </a:solidFill>
              </a:rPr>
              <a:t>Ejemplos de lenguaje de alto nivel PYTHON ,C,C++ , JAVA, PHP ,JavaScript, MATLAB .</a:t>
            </a:r>
            <a:endParaRPr lang="es-PE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35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solidFill>
                  <a:srgbClr val="0070C0"/>
                </a:solidFill>
              </a:rPr>
              <a:t>FORMATOS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689566"/>
          </a:xfrm>
        </p:spPr>
        <p:txBody>
          <a:bodyPr>
            <a:normAutofit fontScale="92500" lnSpcReduction="20000"/>
          </a:bodyPr>
          <a:lstStyle/>
          <a:p>
            <a:r>
              <a:rPr lang="es-PE" dirty="0" smtClean="0"/>
              <a:t>TIFF</a:t>
            </a:r>
          </a:p>
          <a:p>
            <a:pPr marL="0" indent="0">
              <a:buNone/>
            </a:pPr>
            <a:r>
              <a:rPr lang="es-PE" dirty="0" smtClean="0"/>
              <a:t>Tiene el formato .</a:t>
            </a:r>
            <a:r>
              <a:rPr lang="es-PE" dirty="0" err="1" smtClean="0"/>
              <a:t>tif</a:t>
            </a:r>
            <a:r>
              <a:rPr lang="es-PE" dirty="0" smtClean="0"/>
              <a:t> y representa a una imagen sin compresión ocupando mas memoria comparado con otros formatos</a:t>
            </a:r>
          </a:p>
          <a:p>
            <a:r>
              <a:rPr lang="es-PE" dirty="0" smtClean="0"/>
              <a:t>JPEG</a:t>
            </a:r>
          </a:p>
          <a:p>
            <a:pPr marL="0" indent="0">
              <a:buNone/>
            </a:pPr>
            <a:r>
              <a:rPr lang="es-PE" dirty="0" smtClean="0"/>
              <a:t>El formato conocido como .</a:t>
            </a:r>
            <a:r>
              <a:rPr lang="es-PE" dirty="0" err="1" smtClean="0"/>
              <a:t>jpg</a:t>
            </a:r>
            <a:r>
              <a:rPr lang="es-PE" dirty="0" smtClean="0"/>
              <a:t> utiliza algoritmos para poder comprimir las imágenes con el fin de reducir la memoria requerida para su almacenamiento (posee perdidas)</a:t>
            </a:r>
          </a:p>
          <a:p>
            <a:r>
              <a:rPr lang="es-PE" dirty="0" smtClean="0"/>
              <a:t>GIF</a:t>
            </a:r>
          </a:p>
          <a:p>
            <a:pPr marL="0" indent="0">
              <a:buNone/>
            </a:pPr>
            <a:r>
              <a:rPr lang="es-PE" dirty="0" smtClean="0"/>
              <a:t>El formato .</a:t>
            </a:r>
            <a:r>
              <a:rPr lang="es-PE" dirty="0" err="1" smtClean="0"/>
              <a:t>gif</a:t>
            </a:r>
            <a:r>
              <a:rPr lang="es-PE" dirty="0" smtClean="0"/>
              <a:t> utiliza algoritmos de compresión pero sin perdidas en comparación del .</a:t>
            </a:r>
            <a:r>
              <a:rPr lang="es-PE" dirty="0" err="1" smtClean="0"/>
              <a:t>jpg</a:t>
            </a:r>
            <a:r>
              <a:rPr lang="es-PE" dirty="0"/>
              <a:t>.</a:t>
            </a:r>
            <a:endParaRPr lang="es-PE" dirty="0" smtClean="0"/>
          </a:p>
          <a:p>
            <a:r>
              <a:rPr lang="es-PE" dirty="0" smtClean="0"/>
              <a:t>PNG</a:t>
            </a:r>
          </a:p>
          <a:p>
            <a:pPr marL="0" indent="0">
              <a:buNone/>
            </a:pPr>
            <a:r>
              <a:rPr lang="es-PE" dirty="0" smtClean="0"/>
              <a:t>El formato .</a:t>
            </a:r>
            <a:r>
              <a:rPr lang="es-PE" dirty="0" err="1" smtClean="0"/>
              <a:t>png</a:t>
            </a:r>
            <a:r>
              <a:rPr lang="es-PE" dirty="0" smtClean="0"/>
              <a:t> Portable </a:t>
            </a:r>
            <a:r>
              <a:rPr lang="es-PE" dirty="0"/>
              <a:t>Network </a:t>
            </a:r>
            <a:r>
              <a:rPr lang="es-PE" dirty="0" err="1"/>
              <a:t>Graphics</a:t>
            </a:r>
            <a:endParaRPr lang="es-PE" dirty="0" smtClean="0"/>
          </a:p>
          <a:p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295285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ESPACIOS DE COLOR</a:t>
            </a:r>
            <a:endParaRPr lang="es-PE" b="1" dirty="0">
              <a:solidFill>
                <a:srgbClr val="0070C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5367" y="2860765"/>
            <a:ext cx="6675120" cy="360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4BFE-7376-084E-9BED-C2CFAA63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ESPACIO DE COLOR 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b="1" dirty="0" smtClean="0">
                <a:solidFill>
                  <a:srgbClr val="00B050"/>
                </a:solidFill>
              </a:rPr>
              <a:t>G</a:t>
            </a:r>
            <a:r>
              <a:rPr lang="en-US" b="1" dirty="0" smtClean="0">
                <a:solidFill>
                  <a:srgbClr val="0070C0"/>
                </a:solidFill>
              </a:rPr>
              <a:t>B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3ED4F-FFA3-A54D-B4C5-C6BE596ED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MODELO DE COLOR QUE SE BASA EN LA COMBINACION DE LOS COLORES ROJO , VERDE Y AZUL PARA LA REPRESENTACION DEL COLOR COMO  IMAGEN </a:t>
            </a:r>
            <a:r>
              <a:rPr lang="en-US" dirty="0" smtClean="0"/>
              <a:t>DIGITAL.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4563F-6311-B647-AD02-08E74BEFA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387" y="3844599"/>
            <a:ext cx="2641907" cy="2105239"/>
          </a:xfrm>
          <a:prstGeom prst="rect">
            <a:avLst/>
          </a:prstGeom>
        </p:spPr>
      </p:pic>
      <p:pic>
        <p:nvPicPr>
          <p:cNvPr id="1026" name="Picture 2" descr="Resultado de imagen para espacio de color RGB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1"/>
          <a:stretch/>
        </p:blipFill>
        <p:spPr bwMode="auto">
          <a:xfrm>
            <a:off x="6102927" y="3135086"/>
            <a:ext cx="4089852" cy="330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27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0B04-7C1A-E74B-A195-DDBCB2B39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REPRESENTACION MATRICIAL DE UNA IMAGEN RGB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793B-D9B0-F54C-9F83-F9136BD69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                                                                          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2DF3B-2F1C-3D4B-8338-3B9D3A1B6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908" y="2015732"/>
            <a:ext cx="3770122" cy="2055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BF7B67-125F-1846-A2FD-25BA1DC97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963" y="1966590"/>
            <a:ext cx="4062730" cy="2153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0FBA72-5948-1242-8871-FA62CEC50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300" y="4915541"/>
            <a:ext cx="4525772" cy="18122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AEE562B-46A9-5648-8578-DC31180AB186}"/>
              </a:ext>
            </a:extLst>
          </p:cNvPr>
          <p:cNvSpPr/>
          <p:nvPr/>
        </p:nvSpPr>
        <p:spPr>
          <a:xfrm>
            <a:off x="9009888" y="4437888"/>
            <a:ext cx="2584704" cy="1739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PODEMOS DESCRIBIR UNA IMAGEN RGB COMO UN ARREGLO DE PIXELES DE 3 CAPAS  (MATRICES) </a:t>
            </a:r>
          </a:p>
        </p:txBody>
      </p:sp>
    </p:spTree>
    <p:extLst>
      <p:ext uri="{BB962C8B-B14F-4D97-AF65-F5344CB8AC3E}">
        <p14:creationId xmlns:p14="http://schemas.microsoft.com/office/powerpoint/2010/main" val="304448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0070C0"/>
                </a:solidFill>
              </a:rPr>
              <a:t>MANIPULACIÓN DE IMAGENES</a:t>
            </a:r>
            <a:endParaRPr lang="es-PE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PE" dirty="0" smtClean="0"/>
          </a:p>
          <a:p>
            <a:r>
              <a:rPr lang="es-PE" dirty="0" smtClean="0"/>
              <a:t>Al momento de leer una imagen mediante </a:t>
            </a:r>
            <a:r>
              <a:rPr lang="es-PE" dirty="0" err="1" smtClean="0"/>
              <a:t>opencv</a:t>
            </a:r>
            <a:r>
              <a:rPr lang="es-PE" dirty="0" smtClean="0"/>
              <a:t> , esta devuelve un arreglo de 3 dimensiones y que contiene 3 capas de color en el orden </a:t>
            </a:r>
            <a:r>
              <a:rPr lang="es-PE" dirty="0" smtClean="0">
                <a:solidFill>
                  <a:srgbClr val="0070C0"/>
                </a:solidFill>
              </a:rPr>
              <a:t>BGR</a:t>
            </a:r>
          </a:p>
          <a:p>
            <a:endParaRPr lang="es-PE" dirty="0" smtClean="0"/>
          </a:p>
          <a:p>
            <a:r>
              <a:rPr lang="es-PE" dirty="0" smtClean="0"/>
              <a:t>Al mostrar una imagen , se tiene que tener el formato BGR de la imagen  y no el </a:t>
            </a:r>
            <a:r>
              <a:rPr lang="es-PE" dirty="0" smtClean="0">
                <a:solidFill>
                  <a:srgbClr val="0070C0"/>
                </a:solidFill>
              </a:rPr>
              <a:t>RGB</a:t>
            </a:r>
            <a:r>
              <a:rPr lang="es-PE" dirty="0" smtClean="0"/>
              <a:t> 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7941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ESPACIO DE COLOR HSV</a:t>
            </a:r>
            <a:endParaRPr lang="es-PE" b="1" dirty="0">
              <a:solidFill>
                <a:srgbClr val="0070C0"/>
              </a:solidFill>
            </a:endParaRPr>
          </a:p>
        </p:txBody>
      </p:sp>
      <p:pic>
        <p:nvPicPr>
          <p:cNvPr id="2050" name="Picture 2" descr="Resultado de imagen para HSV COLOR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7"/>
          <a:stretch/>
        </p:blipFill>
        <p:spPr bwMode="auto">
          <a:xfrm>
            <a:off x="8934995" y="1848710"/>
            <a:ext cx="2843743" cy="407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6505304" y="1985554"/>
            <a:ext cx="2011680" cy="992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0070C0"/>
                </a:solidFill>
              </a:rPr>
              <a:t>H:Tonalidad </a:t>
            </a:r>
            <a:endParaRPr lang="es-PE" sz="2400" b="1" dirty="0">
              <a:solidFill>
                <a:srgbClr val="0070C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505304" y="4741815"/>
            <a:ext cx="2011680" cy="992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0070C0"/>
                </a:solidFill>
              </a:rPr>
              <a:t>V:Valor </a:t>
            </a:r>
            <a:endParaRPr lang="es-PE" sz="2400" b="1" dirty="0">
              <a:solidFill>
                <a:srgbClr val="0070C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505304" y="3272563"/>
            <a:ext cx="2011680" cy="992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0070C0"/>
                </a:solidFill>
              </a:rPr>
              <a:t>S:Saturación </a:t>
            </a:r>
            <a:endParaRPr lang="es-PE" sz="2400" b="1" dirty="0">
              <a:solidFill>
                <a:srgbClr val="0070C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" y="1933936"/>
            <a:ext cx="47910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2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solidFill>
                  <a:srgbClr val="0070C0"/>
                </a:solidFill>
              </a:rPr>
              <a:t>ESPACIO DE COLOR HSV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7395" y="2090352"/>
            <a:ext cx="4791075" cy="35147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09599" y="3847714"/>
            <a:ext cx="5760719" cy="992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0070C0"/>
                </a:solidFill>
              </a:rPr>
              <a:t>Saturation:determina</a:t>
            </a:r>
            <a:r>
              <a:rPr lang="es-PE" sz="2400" b="1" dirty="0" smtClean="0">
                <a:solidFill>
                  <a:srgbClr val="0070C0"/>
                </a:solidFill>
              </a:rPr>
              <a:t> el nivel de gris en una imagen se encuentra en el rango de </a:t>
            </a:r>
          </a:p>
          <a:p>
            <a:pPr algn="ctr"/>
            <a:r>
              <a:rPr lang="es-PE" sz="2400" b="1" dirty="0" smtClean="0">
                <a:solidFill>
                  <a:srgbClr val="0070C0"/>
                </a:solidFill>
              </a:rPr>
              <a:t>0 </a:t>
            </a:r>
            <a:r>
              <a:rPr lang="es-PE" sz="2400" b="1" dirty="0">
                <a:solidFill>
                  <a:srgbClr val="0070C0"/>
                </a:solidFill>
              </a:rPr>
              <a:t>-</a:t>
            </a:r>
            <a:r>
              <a:rPr lang="es-PE" sz="2400" b="1" dirty="0" smtClean="0">
                <a:solidFill>
                  <a:srgbClr val="0070C0"/>
                </a:solidFill>
              </a:rPr>
              <a:t> 255 .</a:t>
            </a:r>
            <a:endParaRPr lang="es-PE" sz="2400" b="1" dirty="0">
              <a:solidFill>
                <a:srgbClr val="0070C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09600" y="2425337"/>
            <a:ext cx="5760719" cy="992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0070C0"/>
                </a:solidFill>
              </a:rPr>
              <a:t>Hue:representa</a:t>
            </a:r>
            <a:r>
              <a:rPr lang="es-PE" sz="2400" b="1" dirty="0" smtClean="0">
                <a:solidFill>
                  <a:srgbClr val="0070C0"/>
                </a:solidFill>
              </a:rPr>
              <a:t> el tipo de color y se encuentra en un rango de 0 - 360 °</a:t>
            </a:r>
          </a:p>
          <a:p>
            <a:pPr algn="ctr"/>
            <a:r>
              <a:rPr lang="es-PE" sz="2400" b="1" dirty="0" smtClean="0">
                <a:solidFill>
                  <a:srgbClr val="0070C0"/>
                </a:solidFill>
              </a:rPr>
              <a:t>0 : color rojo </a:t>
            </a:r>
            <a:endParaRPr lang="es-PE" sz="2400" b="1" dirty="0">
              <a:solidFill>
                <a:srgbClr val="0070C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09599" y="5108688"/>
            <a:ext cx="5760719" cy="1422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0070C0"/>
                </a:solidFill>
              </a:rPr>
              <a:t>Value:Representa</a:t>
            </a:r>
            <a:r>
              <a:rPr lang="es-PE" sz="2400" b="1" dirty="0" smtClean="0">
                <a:solidFill>
                  <a:srgbClr val="0070C0"/>
                </a:solidFill>
              </a:rPr>
              <a:t> el nivel de brillo de una imagen y se encuentra en el rango de</a:t>
            </a:r>
          </a:p>
          <a:p>
            <a:pPr algn="ctr"/>
            <a:r>
              <a:rPr lang="es-PE" sz="2400" b="1" dirty="0" smtClean="0">
                <a:solidFill>
                  <a:srgbClr val="0070C0"/>
                </a:solidFill>
              </a:rPr>
              <a:t>0 </a:t>
            </a:r>
            <a:r>
              <a:rPr lang="es-PE" sz="2400" b="1" dirty="0">
                <a:solidFill>
                  <a:srgbClr val="0070C0"/>
                </a:solidFill>
              </a:rPr>
              <a:t>-</a:t>
            </a:r>
            <a:r>
              <a:rPr lang="es-PE" sz="2400" b="1" dirty="0" smtClean="0">
                <a:solidFill>
                  <a:srgbClr val="0070C0"/>
                </a:solidFill>
              </a:rPr>
              <a:t> 255 .</a:t>
            </a:r>
          </a:p>
          <a:p>
            <a:pPr algn="ctr"/>
            <a:r>
              <a:rPr lang="es-PE" sz="2400" b="1" dirty="0" smtClean="0">
                <a:solidFill>
                  <a:srgbClr val="0070C0"/>
                </a:solidFill>
              </a:rPr>
              <a:t>0 : oscuro , 255 : blanco</a:t>
            </a:r>
            <a:endParaRPr lang="es-PE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89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CONVERSION DE RGB A HSV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PE" dirty="0" smtClean="0"/>
                  <a:t>Cmax=min(R,G,B)</a:t>
                </a:r>
              </a:p>
              <a:p>
                <a:r>
                  <a:rPr lang="es-PE" dirty="0" err="1" smtClean="0"/>
                  <a:t>Cmin</a:t>
                </a:r>
                <a:r>
                  <a:rPr lang="es-PE" dirty="0" smtClean="0"/>
                  <a:t>=min(R,G,B)</a:t>
                </a:r>
              </a:p>
              <a:p>
                <a:r>
                  <a:rPr lang="es-PE" dirty="0" err="1" smtClean="0"/>
                  <a:t>Cdif</a:t>
                </a:r>
                <a:r>
                  <a:rPr lang="es-PE" dirty="0" smtClean="0"/>
                  <a:t>=</a:t>
                </a:r>
                <a:r>
                  <a:rPr lang="es-PE" dirty="0" err="1" smtClean="0"/>
                  <a:t>Cmax-Cmin</a:t>
                </a:r>
                <a:endParaRPr lang="es-PE" dirty="0" smtClean="0"/>
              </a:p>
              <a:p>
                <a:r>
                  <a:rPr lang="es-PE" dirty="0" smtClean="0"/>
                  <a:t>S 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s-PE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𝐶𝑑𝑖𝑓</m:t>
                                </m:r>
                              </m:num>
                              <m:den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𝐶𝑚𝑎𝑥</m:t>
                                </m:r>
                              </m:den>
                            </m:f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𝑠𝑖</m:t>
                            </m:r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𝐶𝑚𝑎𝑥</m:t>
                            </m:r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0       </m:t>
                            </m:r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𝑠𝑖</m:t>
                            </m:r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𝐶𝑚𝑎𝑥</m:t>
                            </m:r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s-PE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033" y="1306285"/>
            <a:ext cx="5691460" cy="42386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446" y="5593715"/>
            <a:ext cx="42195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4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5311" y="82503"/>
            <a:ext cx="10515600" cy="1325562"/>
          </a:xfrm>
        </p:spPr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RGB VS HSV</a:t>
            </a:r>
            <a:endParaRPr lang="es-PE" b="1" dirty="0">
              <a:solidFill>
                <a:srgbClr val="0070C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919"/>
          <a:stretch/>
        </p:blipFill>
        <p:spPr>
          <a:xfrm>
            <a:off x="5882838" y="1016839"/>
            <a:ext cx="5899859" cy="29013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9043" t="3836"/>
          <a:stretch/>
        </p:blipFill>
        <p:spPr>
          <a:xfrm>
            <a:off x="5773783" y="3971109"/>
            <a:ext cx="5865223" cy="2774119"/>
          </a:xfrm>
          <a:prstGeom prst="rect">
            <a:avLst/>
          </a:prstGeom>
        </p:spPr>
      </p:pic>
      <p:pic>
        <p:nvPicPr>
          <p:cNvPr id="6" name="Marcador de contenido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84" y="1084217"/>
            <a:ext cx="5207527" cy="244275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683" y="4114800"/>
            <a:ext cx="5207527" cy="244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0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0070C0"/>
                </a:solidFill>
              </a:rPr>
              <a:t>ESCALA DE COLOR GRIS</a:t>
            </a:r>
            <a:endParaRPr lang="es-PE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5" name="Rectángulo 4"/>
          <p:cNvSpPr/>
          <p:nvPr/>
        </p:nvSpPr>
        <p:spPr>
          <a:xfrm rot="454151">
            <a:off x="2196897" y="1960565"/>
            <a:ext cx="2112967" cy="169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 rot="454151">
            <a:off x="1521983" y="2766102"/>
            <a:ext cx="2112967" cy="16981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 rot="454151">
            <a:off x="700317" y="3344184"/>
            <a:ext cx="2112967" cy="1698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8121166" y="3082609"/>
            <a:ext cx="2112967" cy="169817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2586446" y="3879741"/>
            <a:ext cx="2329722" cy="600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3413939" y="3592286"/>
            <a:ext cx="1502229" cy="1982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3687965" y="2428132"/>
            <a:ext cx="1247682" cy="12936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4958223" y="3560438"/>
            <a:ext cx="783771" cy="6386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+</a:t>
            </a:r>
            <a:endParaRPr lang="es-PE" dirty="0"/>
          </a:p>
        </p:txBody>
      </p:sp>
      <p:sp>
        <p:nvSpPr>
          <p:cNvPr id="18" name="Rectángulo 17"/>
          <p:cNvSpPr/>
          <p:nvPr/>
        </p:nvSpPr>
        <p:spPr>
          <a:xfrm>
            <a:off x="496390" y="2634338"/>
            <a:ext cx="419290" cy="4406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</a:t>
            </a:r>
            <a:endParaRPr lang="es-PE" dirty="0"/>
          </a:p>
        </p:txBody>
      </p:sp>
      <p:sp>
        <p:nvSpPr>
          <p:cNvPr id="19" name="Rectángulo 18"/>
          <p:cNvSpPr/>
          <p:nvPr/>
        </p:nvSpPr>
        <p:spPr>
          <a:xfrm>
            <a:off x="1113915" y="2235614"/>
            <a:ext cx="419290" cy="3850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G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1884613" y="1506363"/>
            <a:ext cx="419290" cy="4406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B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3732369" y="4004560"/>
            <a:ext cx="606358" cy="440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wr</a:t>
            </a:r>
            <a:endParaRPr lang="es-PE" dirty="0"/>
          </a:p>
        </p:txBody>
      </p:sp>
      <p:sp>
        <p:nvSpPr>
          <p:cNvPr id="22" name="Rectángulo 21"/>
          <p:cNvSpPr/>
          <p:nvPr/>
        </p:nvSpPr>
        <p:spPr>
          <a:xfrm>
            <a:off x="3901435" y="3323660"/>
            <a:ext cx="606358" cy="440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wg</a:t>
            </a:r>
            <a:endParaRPr lang="es-PE" dirty="0"/>
          </a:p>
        </p:txBody>
      </p:sp>
      <p:sp>
        <p:nvSpPr>
          <p:cNvPr id="23" name="Rectángulo 22"/>
          <p:cNvSpPr/>
          <p:nvPr/>
        </p:nvSpPr>
        <p:spPr>
          <a:xfrm>
            <a:off x="4367198" y="2672708"/>
            <a:ext cx="606358" cy="440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wb</a:t>
            </a:r>
            <a:endParaRPr lang="es-PE" dirty="0"/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5857729" y="3870294"/>
            <a:ext cx="2263437" cy="188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redondeado 25"/>
          <p:cNvSpPr/>
          <p:nvPr/>
        </p:nvSpPr>
        <p:spPr>
          <a:xfrm>
            <a:off x="500435" y="5485005"/>
            <a:ext cx="3606936" cy="9013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(400,400,3)</a:t>
            </a:r>
          </a:p>
          <a:p>
            <a:pPr algn="ctr"/>
            <a:r>
              <a:rPr lang="es-PE" dirty="0" smtClean="0"/>
              <a:t>IMAGEN CON 3 DIMENSIONES</a:t>
            </a:r>
          </a:p>
          <a:p>
            <a:pPr algn="ctr"/>
            <a:r>
              <a:rPr lang="es-PE" dirty="0" smtClean="0"/>
              <a:t>FILAS , COLUMNAS Y CAPAS</a:t>
            </a:r>
            <a:endParaRPr lang="es-PE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6627197" y="5462843"/>
            <a:ext cx="3606936" cy="9013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(400,400)</a:t>
            </a:r>
          </a:p>
          <a:p>
            <a:pPr algn="ctr"/>
            <a:r>
              <a:rPr lang="es-PE" dirty="0" smtClean="0"/>
              <a:t>IMAGEN CON 2 DIMENSIONES</a:t>
            </a:r>
          </a:p>
          <a:p>
            <a:pPr algn="ctr"/>
            <a:r>
              <a:rPr lang="es-PE" dirty="0" smtClean="0"/>
              <a:t>FILAS Y COLUMNAS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9181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PYTHON-APLICACIONES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2514" y="2743200"/>
            <a:ext cx="10659292" cy="3866606"/>
          </a:xfrm>
        </p:spPr>
        <p:txBody>
          <a:bodyPr>
            <a:normAutofit/>
          </a:bodyPr>
          <a:lstStyle/>
          <a:p>
            <a:r>
              <a:rPr lang="es-PE" sz="2400" b="1" dirty="0" smtClean="0">
                <a:solidFill>
                  <a:srgbClr val="0070C0"/>
                </a:solidFill>
              </a:rPr>
              <a:t>CIENCIA DE DATOS</a:t>
            </a:r>
          </a:p>
          <a:p>
            <a:r>
              <a:rPr lang="es-PE" sz="2400" b="1" dirty="0" smtClean="0">
                <a:solidFill>
                  <a:srgbClr val="0070C0"/>
                </a:solidFill>
              </a:rPr>
              <a:t>APLICACÍONES WEB (FRAMEWORKS DJANGO) Y SCRAPING</a:t>
            </a:r>
          </a:p>
          <a:p>
            <a:r>
              <a:rPr lang="es-PE" sz="2400" b="1" dirty="0" smtClean="0">
                <a:solidFill>
                  <a:srgbClr val="0070C0"/>
                </a:solidFill>
              </a:rPr>
              <a:t>APLICACIÓN AL IOT</a:t>
            </a:r>
          </a:p>
          <a:p>
            <a:r>
              <a:rPr lang="es-PE" sz="2400" b="1" dirty="0" smtClean="0">
                <a:solidFill>
                  <a:srgbClr val="0070C0"/>
                </a:solidFill>
              </a:rPr>
              <a:t>INTELIGENCIA ARTIFICIAL (BIBLIOTECAS KERAS , TENSORFLOW , SCIKIT)</a:t>
            </a:r>
          </a:p>
          <a:p>
            <a:r>
              <a:rPr lang="es-PE" sz="2400" b="1" dirty="0" smtClean="0">
                <a:solidFill>
                  <a:srgbClr val="0070C0"/>
                </a:solidFill>
              </a:rPr>
              <a:t>VISION ARTIFICIAL </a:t>
            </a:r>
          </a:p>
          <a:p>
            <a:r>
              <a:rPr lang="es-PE" sz="2400" b="1" dirty="0" smtClean="0">
                <a:solidFill>
                  <a:srgbClr val="0070C0"/>
                </a:solidFill>
              </a:rPr>
              <a:t>DISEÑO DE INTERFAZ GRAFICA </a:t>
            </a:r>
          </a:p>
          <a:p>
            <a:r>
              <a:rPr lang="es-PE" sz="2400" b="1" dirty="0" smtClean="0">
                <a:solidFill>
                  <a:srgbClr val="0070C0"/>
                </a:solidFill>
              </a:rPr>
              <a:t>DESARROLLO DE SOFTWARE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9811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3A5D-A84D-ED4B-9A49-C7FA161E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CODIFICACIÓN </a:t>
            </a:r>
            <a:r>
              <a:rPr lang="en-US" b="1" dirty="0"/>
              <a:t>DE LOS PIXELES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F917D-4F1D-DB41-BC2B-B03982559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SE REFIERE A LA CANTIDAD DE BITS ASIGNADOS PARA REPRESENTAR A UN PIXEL  QUE DESCRIBE LA CANTIDAD DE VARIACIONES DE COLOR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EJEMPLO :  1 BYTE (8 Bits)  POR LO TANTO CADA PIXEL PUEDE REPRESENTAR 256 VARIACIONES DE COLOR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56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F3CC-57C5-6D45-85C5-F10014BB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b="1" dirty="0"/>
              <a:t>ESCALA DE COLOR GRISES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4C87-03F6-824F-B4C5-1366F90BD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endParaRPr lang="en-US" sz="2400" b="1" dirty="0" smtClean="0"/>
          </a:p>
          <a:p>
            <a:pPr marL="0" indent="0" algn="ctr">
              <a:buNone/>
            </a:pPr>
            <a:r>
              <a:rPr lang="en-US" sz="2400" b="1" dirty="0" smtClean="0"/>
              <a:t>Ig(</a:t>
            </a:r>
            <a:r>
              <a:rPr lang="en-US" sz="2400" b="1" dirty="0" err="1" smtClean="0"/>
              <a:t>x,y</a:t>
            </a:r>
            <a:r>
              <a:rPr lang="en-US" sz="2400" b="1" dirty="0"/>
              <a:t>)=</a:t>
            </a:r>
            <a:r>
              <a:rPr lang="en-US" sz="2400" b="1" dirty="0" err="1"/>
              <a:t>wr</a:t>
            </a:r>
            <a:r>
              <a:rPr lang="en-US" sz="2400" b="1" dirty="0"/>
              <a:t>*R(</a:t>
            </a:r>
            <a:r>
              <a:rPr lang="en-US" sz="2400" b="1" dirty="0" err="1"/>
              <a:t>x,y</a:t>
            </a:r>
            <a:r>
              <a:rPr lang="en-US" sz="2400" b="1" dirty="0"/>
              <a:t>)+    </a:t>
            </a:r>
            <a:r>
              <a:rPr lang="en-US" sz="2400" b="1" dirty="0" err="1"/>
              <a:t>wg</a:t>
            </a:r>
            <a:r>
              <a:rPr lang="en-US" sz="2400" b="1" dirty="0"/>
              <a:t>*G(</a:t>
            </a:r>
            <a:r>
              <a:rPr lang="en-US" sz="2400" b="1" dirty="0" err="1"/>
              <a:t>x,y</a:t>
            </a:r>
            <a:r>
              <a:rPr lang="en-US" sz="2400" b="1" dirty="0"/>
              <a:t>)+   </a:t>
            </a:r>
            <a:r>
              <a:rPr lang="en-US" sz="2400" b="1" dirty="0" err="1" smtClean="0"/>
              <a:t>wb</a:t>
            </a:r>
            <a:r>
              <a:rPr lang="en-US" sz="2400" b="1" dirty="0" smtClean="0"/>
              <a:t>*B(</a:t>
            </a:r>
            <a:r>
              <a:rPr lang="en-US" sz="2400" b="1" dirty="0" err="1" smtClean="0"/>
              <a:t>x,y</a:t>
            </a:r>
            <a:r>
              <a:rPr lang="en-US" sz="2400" b="1" dirty="0" smtClean="0"/>
              <a:t>)</a:t>
            </a:r>
          </a:p>
          <a:p>
            <a:pPr marL="0" indent="0" algn="ctr">
              <a:buNone/>
            </a:pPr>
            <a:r>
              <a:rPr lang="en-US" sz="2400" b="1" dirty="0" smtClean="0"/>
              <a:t>Los pesos </a:t>
            </a:r>
            <a:r>
              <a:rPr lang="en-US" sz="2400" b="1" dirty="0" err="1" smtClean="0"/>
              <a:t>pueden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ser</a:t>
            </a:r>
            <a:r>
              <a:rPr lang="en-US" sz="2400" b="1" dirty="0" smtClean="0"/>
              <a:t> :</a:t>
            </a:r>
          </a:p>
          <a:p>
            <a:pPr marL="0" indent="0" algn="ctr">
              <a:buNone/>
            </a:pPr>
            <a:r>
              <a:rPr lang="en-US" sz="2400" b="1" dirty="0" err="1" smtClean="0"/>
              <a:t>Wr</a:t>
            </a:r>
            <a:r>
              <a:rPr lang="en-US" sz="2400" b="1" dirty="0" smtClean="0"/>
              <a:t>=0.299          </a:t>
            </a:r>
            <a:r>
              <a:rPr lang="en-US" sz="2400" b="1" dirty="0" err="1"/>
              <a:t>wg</a:t>
            </a:r>
            <a:r>
              <a:rPr lang="en-US" sz="2400" b="1" dirty="0"/>
              <a:t>=0.587         </a:t>
            </a:r>
            <a:r>
              <a:rPr lang="en-US" sz="2400" b="1" dirty="0" err="1" smtClean="0"/>
              <a:t>wb</a:t>
            </a:r>
            <a:r>
              <a:rPr lang="en-US" sz="2400" b="1" dirty="0" smtClean="0"/>
              <a:t>=0.114</a:t>
            </a:r>
          </a:p>
          <a:p>
            <a:pPr marL="0" indent="0" algn="ctr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pPr marL="0" indent="0" algn="ctr">
              <a:buNone/>
            </a:pPr>
            <a:endParaRPr lang="en-US" sz="2400" b="1" dirty="0" smtClean="0">
              <a:solidFill>
                <a:schemeClr val="bg2"/>
              </a:solidFill>
            </a:endParaRPr>
          </a:p>
          <a:p>
            <a:pPr marL="0" indent="0" algn="ctr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pPr marL="0" indent="0" algn="ctr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330806-61A0-324A-BF66-ED8494D62580}"/>
              </a:ext>
            </a:extLst>
          </p:cNvPr>
          <p:cNvSpPr/>
          <p:nvPr/>
        </p:nvSpPr>
        <p:spPr>
          <a:xfrm>
            <a:off x="1894114" y="1691322"/>
            <a:ext cx="8225641" cy="5974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Gris=cv2.cvtColor(img,cv2.COLOR_RGB2GRAY)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39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OPERACIONES DE PIXEL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0624" y="1650728"/>
            <a:ext cx="10515600" cy="4351337"/>
          </a:xfrm>
        </p:spPr>
        <p:txBody>
          <a:bodyPr/>
          <a:lstStyle/>
          <a:p>
            <a:r>
              <a:rPr lang="es-PE" dirty="0" smtClean="0"/>
              <a:t>Las operaciones pixel toman en cuenta el valor del pixel en cuestión de la imagen </a:t>
            </a:r>
          </a:p>
          <a:p>
            <a:r>
              <a:rPr lang="es-PE" dirty="0" smtClean="0"/>
              <a:t>El resultado de la operación solo depende del pixel en cuestión y no de sus vecinos </a:t>
            </a:r>
          </a:p>
          <a:p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1267097" y="4506686"/>
            <a:ext cx="3461657" cy="15283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7506789" y="4506686"/>
            <a:ext cx="3461657" cy="15283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2" name="Conector recto de flecha 11"/>
          <p:cNvCxnSpPr/>
          <p:nvPr/>
        </p:nvCxnSpPr>
        <p:spPr>
          <a:xfrm flipV="1">
            <a:off x="2259874" y="3709851"/>
            <a:ext cx="2597331" cy="12932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6226825" y="3709851"/>
            <a:ext cx="2394661" cy="12932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2259873" y="4520468"/>
            <a:ext cx="0" cy="998186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1637210" y="4989467"/>
            <a:ext cx="1245326" cy="13607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8049590" y="4999151"/>
            <a:ext cx="1245326" cy="13607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V="1">
            <a:off x="8621486" y="4490374"/>
            <a:ext cx="0" cy="998186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redondeado 25"/>
          <p:cNvSpPr/>
          <p:nvPr/>
        </p:nvSpPr>
        <p:spPr>
          <a:xfrm>
            <a:off x="5037909" y="3304903"/>
            <a:ext cx="960515" cy="6719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F(.)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2169027" y="4908797"/>
            <a:ext cx="1423060" cy="6719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smtClean="0">
                <a:solidFill>
                  <a:schemeClr val="bg1"/>
                </a:solidFill>
              </a:rPr>
              <a:t>I1(</a:t>
            </a:r>
            <a:r>
              <a:rPr lang="es-PE" sz="2800" b="1" dirty="0" err="1" smtClean="0">
                <a:solidFill>
                  <a:schemeClr val="bg1"/>
                </a:solidFill>
              </a:rPr>
              <a:t>x,y</a:t>
            </a:r>
            <a:r>
              <a:rPr lang="es-PE" sz="2000" b="1" dirty="0" smtClean="0">
                <a:solidFill>
                  <a:schemeClr val="bg1"/>
                </a:solidFill>
              </a:rPr>
              <a:t>)</a:t>
            </a:r>
            <a:endParaRPr lang="es-PE" sz="2000" b="1" dirty="0">
              <a:solidFill>
                <a:schemeClr val="bg1"/>
              </a:solidFill>
            </a:endParaRPr>
          </a:p>
        </p:txBody>
      </p:sp>
      <p:sp>
        <p:nvSpPr>
          <p:cNvPr id="29" name="Rectángulo redondeado 28"/>
          <p:cNvSpPr/>
          <p:nvPr/>
        </p:nvSpPr>
        <p:spPr>
          <a:xfrm>
            <a:off x="8628907" y="4934880"/>
            <a:ext cx="1760222" cy="6719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smtClean="0">
                <a:solidFill>
                  <a:schemeClr val="bg1"/>
                </a:solidFill>
              </a:rPr>
              <a:t>I2(</a:t>
            </a:r>
            <a:r>
              <a:rPr lang="es-PE" sz="2800" b="1" dirty="0" err="1" smtClean="0">
                <a:solidFill>
                  <a:schemeClr val="bg1"/>
                </a:solidFill>
              </a:rPr>
              <a:t>x,y</a:t>
            </a:r>
            <a:r>
              <a:rPr lang="es-PE" sz="2800" b="1" dirty="0" smtClean="0">
                <a:solidFill>
                  <a:schemeClr val="bg1"/>
                </a:solidFill>
              </a:rPr>
              <a:t>)</a:t>
            </a:r>
            <a:endParaRPr lang="es-P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46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/>
              <a:t>OPERACIONES DE PIXEL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Contraste</a:t>
            </a:r>
          </a:p>
          <a:p>
            <a:pPr marL="0" indent="0">
              <a:buNone/>
            </a:pPr>
            <a:r>
              <a:rPr lang="es-PE" dirty="0" smtClean="0"/>
              <a:t>Esta relacionado con la diferencia entre los pixeles que presentan un nivel de intensidad alto y bajo</a:t>
            </a: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r>
              <a:rPr lang="es-PE" dirty="0" smtClean="0"/>
              <a:t>Brillo </a:t>
            </a:r>
          </a:p>
          <a:p>
            <a:pPr marL="0" indent="0">
              <a:buNone/>
            </a:pPr>
            <a:r>
              <a:rPr lang="es-PE" dirty="0" smtClean="0"/>
              <a:t>Esta relacionado con la manera en como los valores de intensidad se distribuye, sí los valores de intensidad se encuentren con valores altos entonces tiende a ser mas intenso o brilloso.</a:t>
            </a:r>
          </a:p>
        </p:txBody>
      </p:sp>
    </p:spTree>
    <p:extLst>
      <p:ext uri="{BB962C8B-B14F-4D97-AF65-F5344CB8AC3E}">
        <p14:creationId xmlns:p14="http://schemas.microsoft.com/office/powerpoint/2010/main" val="76326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chemeClr val="accent3">
                    <a:lumMod val="50000"/>
                  </a:schemeClr>
                </a:solidFill>
              </a:rPr>
              <a:t>OPERACIÓN DE PIXEL</a:t>
            </a:r>
            <a:endParaRPr lang="es-PE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2037805" y="1838949"/>
                <a:ext cx="6792686" cy="70539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00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s-PE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s-PE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PE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PE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s-PE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sz="2800" b="1" i="1" smtClean="0">
                          <a:latin typeface="Cambria Math" panose="02040503050406030204" pitchFamily="18" charset="0"/>
                        </a:rPr>
                        <m:t>𝑪𝒐𝒏𝒕𝒓𝒂𝒔𝒕𝒆</m:t>
                      </m:r>
                      <m:r>
                        <a:rPr lang="es-PE" sz="28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PE" sz="2800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s-PE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s-PE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PE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PE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s-PE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sz="2800" b="1" i="1" smtClean="0">
                          <a:latin typeface="Cambria Math" panose="02040503050406030204" pitchFamily="18" charset="0"/>
                        </a:rPr>
                        <m:t>𝒃𝒓𝒊𝒍𝒍𝒐</m:t>
                      </m:r>
                    </m:oMath>
                  </m:oMathPara>
                </a14:m>
                <a:endParaRPr lang="es-PE" sz="2800" b="1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805" y="1838949"/>
                <a:ext cx="6792686" cy="7053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348739" y="2764635"/>
                <a:ext cx="10362804" cy="7445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00" b="1" i="1" smtClean="0">
                          <a:latin typeface="Cambria Math" panose="02040503050406030204" pitchFamily="18" charset="0"/>
                        </a:rPr>
                        <m:t>𝒍𝒐𝒔</m:t>
                      </m:r>
                      <m:r>
                        <a:rPr lang="es-PE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sz="2800" b="1" i="1" smtClean="0">
                          <a:latin typeface="Cambria Math" panose="02040503050406030204" pitchFamily="18" charset="0"/>
                        </a:rPr>
                        <m:t>𝒗𝒂𝒍𝒐𝒓𝒆𝒔</m:t>
                      </m:r>
                      <m:r>
                        <a:rPr lang="es-PE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sz="2800" b="1" i="1" smtClean="0"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es-PE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sz="2800" b="1" i="1" smtClean="0">
                          <a:latin typeface="Cambria Math" panose="02040503050406030204" pitchFamily="18" charset="0"/>
                        </a:rPr>
                        <m:t>𝒊𝒏𝒕𝒆𝒏𝒔𝒊𝒅𝒂𝒅</m:t>
                      </m:r>
                      <m:r>
                        <a:rPr lang="es-PE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sz="2800" b="1" i="1" smtClean="0">
                          <a:latin typeface="Cambria Math" panose="02040503050406030204" pitchFamily="18" charset="0"/>
                        </a:rPr>
                        <m:t>𝒔𝒆</m:t>
                      </m:r>
                      <m:r>
                        <a:rPr lang="es-PE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sz="2800" b="1" i="1" smtClean="0">
                          <a:latin typeface="Cambria Math" panose="02040503050406030204" pitchFamily="18" charset="0"/>
                        </a:rPr>
                        <m:t>𝒆𝒏𝒄𝒖𝒆𝒏𝒕𝒓𝒂𝒏</m:t>
                      </m:r>
                      <m:r>
                        <a:rPr lang="es-PE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sz="2800" b="1" i="1" smtClean="0">
                          <a:latin typeface="Cambria Math" panose="02040503050406030204" pitchFamily="18" charset="0"/>
                        </a:rPr>
                        <m:t>𝒆𝒏𝒕𝒓𝒆</m:t>
                      </m:r>
                      <m:r>
                        <a:rPr lang="es-PE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PE" sz="28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PE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PE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sz="2800" b="1" i="1" smtClean="0">
                          <a:latin typeface="Cambria Math" panose="02040503050406030204" pitchFamily="18" charset="0"/>
                        </a:rPr>
                        <m:t>𝟐𝟓𝟓</m:t>
                      </m:r>
                    </m:oMath>
                  </m:oMathPara>
                </a14:m>
                <a:endParaRPr lang="es-PE" sz="2800" b="1" dirty="0" smtClean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39" y="2764635"/>
                <a:ext cx="10362804" cy="7445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28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chemeClr val="accent3">
                    <a:lumMod val="50000"/>
                  </a:schemeClr>
                </a:solidFill>
              </a:rPr>
              <a:t>SATURACIÓN MAXIMA</a:t>
            </a:r>
            <a:endParaRPr lang="es-PE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endParaRPr lang="es-PE" dirty="0"/>
          </a:p>
          <a:p>
            <a:r>
              <a:rPr lang="es-PE" dirty="0" smtClean="0"/>
              <a:t>La saturación representa a valores de intensidad que superan el limite máximo que normalmente es 255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9737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chemeClr val="accent3">
                    <a:lumMod val="50000"/>
                  </a:schemeClr>
                </a:solidFill>
              </a:rPr>
              <a:t>SATURACIÓN MINIMA</a:t>
            </a:r>
            <a:endParaRPr lang="es-PE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endParaRPr lang="es-PE" dirty="0"/>
          </a:p>
          <a:p>
            <a:r>
              <a:rPr lang="es-PE" dirty="0" smtClean="0"/>
              <a:t>La </a:t>
            </a:r>
            <a:r>
              <a:rPr lang="es-PE" dirty="0"/>
              <a:t>saturación representa a valores de intensidad que </a:t>
            </a:r>
            <a:r>
              <a:rPr lang="es-PE" dirty="0" smtClean="0"/>
              <a:t>son inferiores al limite mínimo que es de 0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4894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DAB9C-6597-764E-98D0-915C4A42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FUNCIONES DE 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F0C4B-7B31-DB43-AAA1-C783C52CB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7824"/>
            <a:ext cx="10515600" cy="4351337"/>
          </a:xfrm>
        </p:spPr>
        <p:txBody>
          <a:bodyPr/>
          <a:lstStyle/>
          <a:p>
            <a:r>
              <a:rPr lang="en-US" dirty="0"/>
              <a:t>LECTURA DE IMAGEN</a:t>
            </a:r>
          </a:p>
          <a:p>
            <a:pPr marL="0" indent="0">
              <a:buNone/>
            </a:pPr>
            <a:r>
              <a:rPr lang="en-US" dirty="0" err="1" smtClean="0"/>
              <a:t>Siguiendo</a:t>
            </a:r>
            <a:r>
              <a:rPr lang="en-US" dirty="0" smtClean="0"/>
              <a:t> el </a:t>
            </a:r>
            <a:r>
              <a:rPr lang="en-US" dirty="0" err="1" smtClean="0"/>
              <a:t>formato</a:t>
            </a:r>
            <a:r>
              <a:rPr lang="en-US" dirty="0" smtClean="0"/>
              <a:t> </a:t>
            </a:r>
            <a:r>
              <a:rPr lang="en-US" b="1" dirty="0" smtClean="0"/>
              <a:t>BGR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FUNCIÓN QUE REALIZA UNA CONVERSIÓN DE ESCALA DE COLOR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MOSTRAR IMAGEN </a:t>
            </a:r>
          </a:p>
          <a:p>
            <a:pPr marL="0" indent="0">
              <a:buNone/>
            </a:pPr>
            <a:r>
              <a:rPr lang="en-US" dirty="0" err="1" smtClean="0"/>
              <a:t>Siguiendo</a:t>
            </a:r>
            <a:r>
              <a:rPr lang="en-US" dirty="0" smtClean="0"/>
              <a:t> el </a:t>
            </a:r>
            <a:r>
              <a:rPr lang="en-US" dirty="0" err="1" smtClean="0"/>
              <a:t>formato</a:t>
            </a:r>
            <a:r>
              <a:rPr lang="en-US" dirty="0"/>
              <a:t> </a:t>
            </a:r>
            <a:r>
              <a:rPr lang="en-US" b="1" dirty="0" smtClean="0"/>
              <a:t>BGR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583DE1-D30D-3040-82EE-2D6961AF051D}"/>
              </a:ext>
            </a:extLst>
          </p:cNvPr>
          <p:cNvSpPr/>
          <p:nvPr/>
        </p:nvSpPr>
        <p:spPr>
          <a:xfrm>
            <a:off x="5565627" y="1848450"/>
            <a:ext cx="4923847" cy="5974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cv2.imread</a:t>
            </a:r>
            <a:r>
              <a:rPr lang="en-US" sz="2400" b="1" dirty="0" smtClean="0">
                <a:solidFill>
                  <a:srgbClr val="0070C0"/>
                </a:solidFill>
              </a:rPr>
              <a:t>(”</a:t>
            </a:r>
            <a:r>
              <a:rPr lang="en-US" sz="2400" b="1" dirty="0" err="1" smtClean="0">
                <a:solidFill>
                  <a:srgbClr val="0070C0"/>
                </a:solidFill>
              </a:rPr>
              <a:t>filepath</a:t>
            </a:r>
            <a:r>
              <a:rPr lang="en-US" sz="2400" b="1" dirty="0" smtClean="0">
                <a:solidFill>
                  <a:srgbClr val="0070C0"/>
                </a:solidFill>
              </a:rPr>
              <a:t>”)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30806-61A0-324A-BF66-ED8494D62580}"/>
              </a:ext>
            </a:extLst>
          </p:cNvPr>
          <p:cNvSpPr/>
          <p:nvPr/>
        </p:nvSpPr>
        <p:spPr>
          <a:xfrm>
            <a:off x="5565627" y="3860299"/>
            <a:ext cx="5039690" cy="5974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cv2.cvtColor(</a:t>
            </a:r>
            <a:r>
              <a:rPr lang="en-US" sz="2400" b="1" dirty="0" err="1" smtClean="0">
                <a:solidFill>
                  <a:srgbClr val="0070C0"/>
                </a:solidFill>
              </a:rPr>
              <a:t>imagen,conversion</a:t>
            </a:r>
            <a:r>
              <a:rPr lang="en-US" sz="2400" b="1" dirty="0" smtClean="0">
                <a:solidFill>
                  <a:srgbClr val="0070C0"/>
                </a:solidFill>
              </a:rPr>
              <a:t>)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DB5595-69F7-B54D-BA8E-ABFFA318E7DF}"/>
              </a:ext>
            </a:extLst>
          </p:cNvPr>
          <p:cNvSpPr/>
          <p:nvPr/>
        </p:nvSpPr>
        <p:spPr>
          <a:xfrm>
            <a:off x="5608716" y="5369371"/>
            <a:ext cx="6028112" cy="597408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cv2.imshow(</a:t>
            </a:r>
            <a:r>
              <a:rPr lang="en-US" sz="2800" dirty="0" err="1" smtClean="0">
                <a:solidFill>
                  <a:srgbClr val="0070C0"/>
                </a:solidFill>
              </a:rPr>
              <a:t>mensaje,imagen</a:t>
            </a:r>
            <a:r>
              <a:rPr lang="en-US" sz="2800" dirty="0" smtClean="0">
                <a:solidFill>
                  <a:srgbClr val="0070C0"/>
                </a:solidFill>
              </a:rPr>
              <a:t>)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04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DAB9C-6597-764E-98D0-915C4A42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FUNCIONES DE 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F0C4B-7B31-DB43-AAA1-C783C52CB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GUARDAR UNA IMAGEN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CERRAR TODAS LAS VENTANAS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COMANDO WAITKEY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583DE1-D30D-3040-82EE-2D6961AF051D}"/>
              </a:ext>
            </a:extLst>
          </p:cNvPr>
          <p:cNvSpPr/>
          <p:nvPr/>
        </p:nvSpPr>
        <p:spPr>
          <a:xfrm>
            <a:off x="6263204" y="1898563"/>
            <a:ext cx="2657856" cy="597408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cv2.imwrite()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30806-61A0-324A-BF66-ED8494D62580}"/>
              </a:ext>
            </a:extLst>
          </p:cNvPr>
          <p:cNvSpPr/>
          <p:nvPr/>
        </p:nvSpPr>
        <p:spPr>
          <a:xfrm>
            <a:off x="6049805" y="3441942"/>
            <a:ext cx="4094295" cy="59740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cv2.destroyAllWindows()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DB5595-69F7-B54D-BA8E-ABFFA318E7DF}"/>
              </a:ext>
            </a:extLst>
          </p:cNvPr>
          <p:cNvSpPr/>
          <p:nvPr/>
        </p:nvSpPr>
        <p:spPr>
          <a:xfrm>
            <a:off x="6102927" y="5026356"/>
            <a:ext cx="3023616" cy="59740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cv2.waitKey()</a:t>
            </a:r>
          </a:p>
        </p:txBody>
      </p:sp>
    </p:spTree>
    <p:extLst>
      <p:ext uri="{BB962C8B-B14F-4D97-AF65-F5344CB8AC3E}">
        <p14:creationId xmlns:p14="http://schemas.microsoft.com/office/powerpoint/2010/main" val="344668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0070C0"/>
                </a:solidFill>
              </a:rPr>
              <a:t>BUCLES</a:t>
            </a:r>
            <a:endParaRPr lang="es-PE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PE" dirty="0" smtClean="0"/>
              <a:t>BUCLE FOR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PE" dirty="0" smtClean="0"/>
              <a:t>BUCLE WHILE</a:t>
            </a:r>
          </a:p>
          <a:p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2785268"/>
            <a:ext cx="4162425" cy="12192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313" y="4270466"/>
            <a:ext cx="2638425" cy="22098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171" y="2496252"/>
            <a:ext cx="2206548" cy="116134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8445" y="4270466"/>
            <a:ext cx="542925" cy="193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1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FUNCIONES</a:t>
            </a:r>
            <a:endParaRPr lang="es-PE" b="1" dirty="0">
              <a:solidFill>
                <a:srgbClr val="0070C0"/>
              </a:solidFill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3954" y="1828800"/>
            <a:ext cx="5320647" cy="4351338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2913017" y="4454434"/>
            <a:ext cx="3988389" cy="33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406" y="4245429"/>
            <a:ext cx="3457575" cy="800100"/>
          </a:xfrm>
          <a:prstGeom prst="rect">
            <a:avLst/>
          </a:prstGeom>
        </p:spPr>
      </p:pic>
      <p:cxnSp>
        <p:nvCxnSpPr>
          <p:cNvPr id="11" name="Conector recto de flecha 10"/>
          <p:cNvCxnSpPr/>
          <p:nvPr/>
        </p:nvCxnSpPr>
        <p:spPr>
          <a:xfrm flipV="1">
            <a:off x="2913016" y="4931548"/>
            <a:ext cx="3988390" cy="662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70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CLASES</a:t>
            </a:r>
            <a:endParaRPr lang="es-PE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44550" y="1828800"/>
            <a:ext cx="5181600" cy="4069551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2142309" y="1972491"/>
            <a:ext cx="4558937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7685313" y="1828737"/>
            <a:ext cx="2155371" cy="5878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NOMBRE DE LA CLASE</a:t>
            </a:r>
            <a:endParaRPr lang="es-PE" dirty="0"/>
          </a:p>
        </p:txBody>
      </p:sp>
      <p:sp>
        <p:nvSpPr>
          <p:cNvPr id="11" name="Rectángulo 10"/>
          <p:cNvSpPr/>
          <p:nvPr/>
        </p:nvSpPr>
        <p:spPr>
          <a:xfrm>
            <a:off x="7685312" y="4141818"/>
            <a:ext cx="2155371" cy="293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INSTANCIA</a:t>
            </a:r>
            <a:endParaRPr lang="es-PE" dirty="0"/>
          </a:p>
        </p:txBody>
      </p:sp>
      <p:sp>
        <p:nvSpPr>
          <p:cNvPr id="12" name="Rectángulo 11"/>
          <p:cNvSpPr/>
          <p:nvPr/>
        </p:nvSpPr>
        <p:spPr>
          <a:xfrm>
            <a:off x="7685314" y="2691332"/>
            <a:ext cx="2155371" cy="5878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CUERPO DE LA CLASE</a:t>
            </a:r>
            <a:endParaRPr lang="es-PE" dirty="0"/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2708364" y="4409607"/>
            <a:ext cx="4558937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7685312" y="4867062"/>
            <a:ext cx="2155371" cy="292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USO DEL METODO</a:t>
            </a:r>
            <a:endParaRPr lang="es-PE" dirty="0"/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2142309" y="4881336"/>
            <a:ext cx="4558937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7685312" y="5523599"/>
            <a:ext cx="2155371" cy="292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USO DEL ATRIBUTO</a:t>
            </a:r>
            <a:endParaRPr lang="es-PE" dirty="0"/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4421777" y="5608109"/>
            <a:ext cx="3372395" cy="34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03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NUMPY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400" b="1" dirty="0" smtClean="0"/>
              <a:t>Paquete orientado al desarrollo de computo científico.</a:t>
            </a:r>
            <a:endParaRPr lang="es-PE" sz="2400" b="1" dirty="0"/>
          </a:p>
          <a:p>
            <a:r>
              <a:rPr lang="es-PE" sz="2400" b="1" dirty="0" smtClean="0"/>
              <a:t>Es un herramienta bajo la licencia BSD que permite su reutilización prácticamente de manera completa.</a:t>
            </a:r>
            <a:endParaRPr lang="es-PE" sz="2400" b="1" dirty="0"/>
          </a:p>
          <a:p>
            <a:r>
              <a:rPr lang="es-PE" sz="2400" b="1" dirty="0" smtClean="0"/>
              <a:t>Tiene gran soportar por parte de las siguientes entidades </a:t>
            </a:r>
            <a:r>
              <a:rPr lang="es-PE" sz="2400" dirty="0" smtClean="0"/>
              <a:t>.</a:t>
            </a:r>
          </a:p>
          <a:p>
            <a:endParaRPr lang="es-PE" sz="2000" dirty="0"/>
          </a:p>
          <a:p>
            <a:endParaRPr lang="es-PE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64" y="4847416"/>
            <a:ext cx="5768254" cy="135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3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CLASIFICACIÓN DE IMAGENES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1590" y="1828800"/>
            <a:ext cx="12000410" cy="4351337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  <a:r>
              <a:rPr lang="es-PE" dirty="0" smtClean="0"/>
              <a:t>Consiste en determinar a que clase pertenece la imagen de entrada mediante la búsqueda de alguna semejanza en sus características descriptivas .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2050870" y="3409406"/>
            <a:ext cx="2808514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PRE-PROCESAMIENTO</a:t>
            </a:r>
            <a:endParaRPr lang="es-PE" b="1" dirty="0"/>
          </a:p>
        </p:txBody>
      </p:sp>
      <p:sp>
        <p:nvSpPr>
          <p:cNvPr id="5" name="Rectángulo 4"/>
          <p:cNvSpPr/>
          <p:nvPr/>
        </p:nvSpPr>
        <p:spPr>
          <a:xfrm>
            <a:off x="5625738" y="3448594"/>
            <a:ext cx="2808514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EXTRACCIÓN DE CARACTERISTICAS</a:t>
            </a:r>
            <a:endParaRPr lang="es-PE" b="1" dirty="0"/>
          </a:p>
        </p:txBody>
      </p:sp>
      <p:sp>
        <p:nvSpPr>
          <p:cNvPr id="6" name="Rectángulo 5"/>
          <p:cNvSpPr/>
          <p:nvPr/>
        </p:nvSpPr>
        <p:spPr>
          <a:xfrm>
            <a:off x="191590" y="3409406"/>
            <a:ext cx="129757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IMAGEN</a:t>
            </a:r>
            <a:endParaRPr lang="es-PE" b="1" dirty="0"/>
          </a:p>
        </p:txBody>
      </p:sp>
      <p:sp>
        <p:nvSpPr>
          <p:cNvPr id="7" name="Rectángulo 6"/>
          <p:cNvSpPr/>
          <p:nvPr/>
        </p:nvSpPr>
        <p:spPr>
          <a:xfrm>
            <a:off x="8947949" y="3448594"/>
            <a:ext cx="2808514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ALGORITMO DE DISCRIMINACIÓN </a:t>
            </a:r>
            <a:endParaRPr lang="es-PE" b="1" dirty="0"/>
          </a:p>
        </p:txBody>
      </p:sp>
      <p:sp>
        <p:nvSpPr>
          <p:cNvPr id="14" name="Elipse 13"/>
          <p:cNvSpPr/>
          <p:nvPr/>
        </p:nvSpPr>
        <p:spPr>
          <a:xfrm>
            <a:off x="8947949" y="4974105"/>
            <a:ext cx="2808515" cy="4180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BASE DE DATOS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15" name="Flecha derecha 14"/>
          <p:cNvSpPr/>
          <p:nvPr/>
        </p:nvSpPr>
        <p:spPr>
          <a:xfrm>
            <a:off x="1632857" y="3775166"/>
            <a:ext cx="418013" cy="265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Flecha derecha 15"/>
          <p:cNvSpPr/>
          <p:nvPr/>
        </p:nvSpPr>
        <p:spPr>
          <a:xfrm>
            <a:off x="5031509" y="3773106"/>
            <a:ext cx="418013" cy="265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Flecha derecha 16"/>
          <p:cNvSpPr/>
          <p:nvPr/>
        </p:nvSpPr>
        <p:spPr>
          <a:xfrm>
            <a:off x="8473438" y="3749675"/>
            <a:ext cx="418013" cy="265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Flecha derecha 17"/>
          <p:cNvSpPr/>
          <p:nvPr/>
        </p:nvSpPr>
        <p:spPr>
          <a:xfrm rot="5400000">
            <a:off x="10003358" y="4487779"/>
            <a:ext cx="383282" cy="314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Elipse 20"/>
          <p:cNvSpPr/>
          <p:nvPr/>
        </p:nvSpPr>
        <p:spPr>
          <a:xfrm>
            <a:off x="8947949" y="6180137"/>
            <a:ext cx="2808515" cy="4180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BASE DE DATOS</a:t>
            </a:r>
            <a:endParaRPr lang="es-PE" dirty="0">
              <a:solidFill>
                <a:schemeClr val="bg1"/>
              </a:solidFill>
            </a:endParaRPr>
          </a:p>
        </p:txBody>
      </p:sp>
      <p:cxnSp>
        <p:nvCxnSpPr>
          <p:cNvPr id="23" name="Conector recto 22"/>
          <p:cNvCxnSpPr>
            <a:stCxn id="14" idx="2"/>
            <a:endCxn id="21" idx="2"/>
          </p:cNvCxnSpPr>
          <p:nvPr/>
        </p:nvCxnSpPr>
        <p:spPr>
          <a:xfrm>
            <a:off x="8947949" y="5183111"/>
            <a:ext cx="0" cy="1206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1752001" y="5183111"/>
            <a:ext cx="0" cy="1206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8937063" y="5657622"/>
            <a:ext cx="2808515" cy="4180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BASE DE DATOS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50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Orgánico</Template>
  <TotalTime>5028</TotalTime>
  <Words>1392</Words>
  <Application>Microsoft Office PowerPoint</Application>
  <PresentationFormat>Panorámica</PresentationFormat>
  <Paragraphs>388</Paragraphs>
  <Slides>48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54" baseType="lpstr">
      <vt:lpstr>Calibri</vt:lpstr>
      <vt:lpstr>Calibri Light</vt:lpstr>
      <vt:lpstr>Cambria Math</vt:lpstr>
      <vt:lpstr>Wingdings</vt:lpstr>
      <vt:lpstr>Wingdings 2</vt:lpstr>
      <vt:lpstr>HDOfficeLightV0</vt:lpstr>
      <vt:lpstr> </vt:lpstr>
      <vt:lpstr>PYTHON</vt:lpstr>
      <vt:lpstr>LENGUAJE DE ALTO NIVEL</vt:lpstr>
      <vt:lpstr>PYTHON-APLICACIONES</vt:lpstr>
      <vt:lpstr>BUCLES</vt:lpstr>
      <vt:lpstr>FUNCIONES</vt:lpstr>
      <vt:lpstr>CLASES</vt:lpstr>
      <vt:lpstr>NUMPY</vt:lpstr>
      <vt:lpstr>CLASIFICACIÓN DE IMAGENES</vt:lpstr>
      <vt:lpstr>IMAGEN</vt:lpstr>
      <vt:lpstr>PRE PROCESAMIENTO</vt:lpstr>
      <vt:lpstr>EXTRACCIÓN DE CARACTERISTICAS</vt:lpstr>
      <vt:lpstr>ALGORITMO DE CLASIFICACIÓN</vt:lpstr>
      <vt:lpstr>OBJETO NDARRAY </vt:lpstr>
      <vt:lpstr>FUNCIONES DE NUMPY</vt:lpstr>
      <vt:lpstr>ARREGLO DE 1D</vt:lpstr>
      <vt:lpstr>INDEXACIÓN 1D </vt:lpstr>
      <vt:lpstr>ARREGLO DE 2D</vt:lpstr>
      <vt:lpstr>INDEXACIÓN 2D</vt:lpstr>
      <vt:lpstr>ARREGLO 3D</vt:lpstr>
      <vt:lpstr>INDEXACIÓN 3D</vt:lpstr>
      <vt:lpstr>AXIS EN NUMPY</vt:lpstr>
      <vt:lpstr>ATRIBUTOS DEL NDARRAY</vt:lpstr>
      <vt:lpstr>Método astype()</vt:lpstr>
      <vt:lpstr>FUNCIONES DE NUMPY</vt:lpstr>
      <vt:lpstr>random </vt:lpstr>
      <vt:lpstr>PAQUETE MATPLOTLIB</vt:lpstr>
      <vt:lpstr>PAQUETE MATPLOTLIB</vt:lpstr>
      <vt:lpstr>OPENCV</vt:lpstr>
      <vt:lpstr>FORMATOS</vt:lpstr>
      <vt:lpstr>ESPACIOS DE COLOR</vt:lpstr>
      <vt:lpstr>ESPACIO DE COLOR RGB</vt:lpstr>
      <vt:lpstr>REPRESENTACION MATRICIAL DE UNA IMAGEN RGB</vt:lpstr>
      <vt:lpstr>MANIPULACIÓN DE IMAGENES</vt:lpstr>
      <vt:lpstr>ESPACIO DE COLOR HSV</vt:lpstr>
      <vt:lpstr>ESPACIO DE COLOR HSV</vt:lpstr>
      <vt:lpstr>CONVERSION DE RGB A HSV</vt:lpstr>
      <vt:lpstr>RGB VS HSV</vt:lpstr>
      <vt:lpstr>ESCALA DE COLOR GRIS</vt:lpstr>
      <vt:lpstr>CODIFICACIÓN DE LOS PIXELES</vt:lpstr>
      <vt:lpstr>ESCALA DE COLOR GRISES</vt:lpstr>
      <vt:lpstr>OPERACIONES DE PIXEL</vt:lpstr>
      <vt:lpstr>OPERACIONES DE PIXEL</vt:lpstr>
      <vt:lpstr>OPERACIÓN DE PIXEL</vt:lpstr>
      <vt:lpstr>SATURACIÓN MAXIMA</vt:lpstr>
      <vt:lpstr>SATURACIÓN MINIMA</vt:lpstr>
      <vt:lpstr>FUNCIONES DE OPENCV</vt:lpstr>
      <vt:lpstr>FUNCIONES DE OPENCV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orlando miranda ñahui</dc:creator>
  <cp:lastModifiedBy>jorge orlando miranda ñahui</cp:lastModifiedBy>
  <cp:revision>67</cp:revision>
  <dcterms:created xsi:type="dcterms:W3CDTF">2020-02-07T22:52:02Z</dcterms:created>
  <dcterms:modified xsi:type="dcterms:W3CDTF">2020-02-23T23:59:50Z</dcterms:modified>
</cp:coreProperties>
</file>