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7" r:id="rId1"/>
  </p:sldMasterIdLst>
  <p:sldIdLst>
    <p:sldId id="301" r:id="rId2"/>
    <p:sldId id="358" r:id="rId3"/>
    <p:sldId id="346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363" r:id="rId13"/>
    <p:sldId id="364" r:id="rId14"/>
    <p:sldId id="347" r:id="rId15"/>
    <p:sldId id="361" r:id="rId16"/>
    <p:sldId id="362" r:id="rId17"/>
    <p:sldId id="359" r:id="rId18"/>
    <p:sldId id="390" r:id="rId19"/>
    <p:sldId id="392" r:id="rId20"/>
    <p:sldId id="385" r:id="rId21"/>
    <p:sldId id="391" r:id="rId22"/>
    <p:sldId id="393" r:id="rId23"/>
    <p:sldId id="386" r:id="rId24"/>
    <p:sldId id="387" r:id="rId25"/>
    <p:sldId id="367" r:id="rId26"/>
    <p:sldId id="354" r:id="rId27"/>
    <p:sldId id="356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81" r:id="rId36"/>
    <p:sldId id="382" r:id="rId37"/>
    <p:sldId id="378" r:id="rId38"/>
    <p:sldId id="377" r:id="rId39"/>
    <p:sldId id="376" r:id="rId40"/>
    <p:sldId id="383" r:id="rId41"/>
    <p:sldId id="384" r:id="rId4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1/03/2020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079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1/03/2020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624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1/03/2020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772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1/03/2020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096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1/03/2020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394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1/03/2020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343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1/03/2020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8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1/03/2020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2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1/03/2020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879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1/03/2020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603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1/03/2020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568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94523DC-E09B-401C-BEA9-A31270693186}" type="datetimeFigureOut">
              <a:rPr lang="es-PE" smtClean="0"/>
              <a:t>1/03/2020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90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8" r:id="rId1"/>
    <p:sldLayoutId id="2147484409" r:id="rId2"/>
    <p:sldLayoutId id="2147484410" r:id="rId3"/>
    <p:sldLayoutId id="2147484411" r:id="rId4"/>
    <p:sldLayoutId id="2147484412" r:id="rId5"/>
    <p:sldLayoutId id="2147484413" r:id="rId6"/>
    <p:sldLayoutId id="2147484414" r:id="rId7"/>
    <p:sldLayoutId id="2147484415" r:id="rId8"/>
    <p:sldLayoutId id="2147484416" r:id="rId9"/>
    <p:sldLayoutId id="2147484417" r:id="rId10"/>
    <p:sldLayoutId id="21474844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0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2052" name="Picture 4" descr="Resultado de imagen para python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56" r="31102">
                        <a14:foregroundMark x1="10693" y1="51163" x2="10693" y2="51163"/>
                        <a14:foregroundMark x1="14526" y1="49922" x2="14526" y2="49922"/>
                        <a14:foregroundMark x1="20444" y1="59690" x2="20444" y2="59690"/>
                        <a14:foregroundMark x1="28043" y1="52403" x2="28043" y2="52403"/>
                        <a14:foregroundMark x1="24815" y1="40930" x2="24815" y2="40930"/>
                        <a14:foregroundMark x1="21856" y1="31783" x2="21856" y2="31783"/>
                        <a14:foregroundMark x1="20175" y1="28217" x2="20175" y2="28217"/>
                        <a14:foregroundMark x1="20175" y1="28217" x2="20175" y2="28217"/>
                        <a14:foregroundMark x1="25219" y1="25736" x2="25219" y2="25736"/>
                        <a14:foregroundMark x1="17619" y1="41550" x2="17619" y2="41550"/>
                        <a14:foregroundMark x1="17619" y1="41550" x2="17619" y2="41550"/>
                        <a14:foregroundMark x1="21991" y1="55969" x2="21991" y2="55969"/>
                        <a14:foregroundMark x1="12239" y1="41550" x2="12239" y2="41550"/>
                        <a14:foregroundMark x1="24882" y1="65581" x2="24882" y2="6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9" t="12993" r="68570" b="18669"/>
          <a:stretch/>
        </p:blipFill>
        <p:spPr bwMode="auto">
          <a:xfrm>
            <a:off x="4819368" y="3005805"/>
            <a:ext cx="1952542" cy="191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redondeado 7"/>
          <p:cNvSpPr/>
          <p:nvPr/>
        </p:nvSpPr>
        <p:spPr>
          <a:xfrm>
            <a:off x="3785305" y="2118299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000" b="1" dirty="0" smtClean="0">
                <a:solidFill>
                  <a:srgbClr val="0070C0"/>
                </a:solidFill>
              </a:rPr>
              <a:t>CLASE 2</a:t>
            </a:r>
            <a:endParaRPr lang="es-PE" sz="4000" b="1" dirty="0">
              <a:solidFill>
                <a:srgbClr val="0070C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2900755" y="352792"/>
            <a:ext cx="5789769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PROCESAMIENTO DIGITAL DE IMAGENES</a:t>
            </a:r>
            <a:endParaRPr lang="es-PE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5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IMAGEN CON BAJO BRILLO</a:t>
            </a:r>
            <a:endParaRPr lang="es-PE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962" y="1691322"/>
            <a:ext cx="4384948" cy="390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7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IMAGEN CON ALTO BRILLO</a:t>
            </a:r>
            <a:endParaRPr lang="es-PE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014" y="2061097"/>
            <a:ext cx="38290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ESCALAMIENTO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Operación que permite modificar las dimensiones de una imagen.</a:t>
            </a:r>
          </a:p>
          <a:p>
            <a:r>
              <a:rPr lang="es-PE" dirty="0" smtClean="0"/>
              <a:t>Los pixeles nuevos depende de los pixeles de otras posiciones.</a:t>
            </a:r>
          </a:p>
          <a:p>
            <a:pPr marL="0" indent="0">
              <a:buNone/>
            </a:pPr>
            <a:endParaRPr lang="es-PE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76" y="2921884"/>
            <a:ext cx="3072068" cy="239610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045" y="2754720"/>
            <a:ext cx="4210682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ESCALAMIENTO</a:t>
            </a:r>
            <a:endParaRPr lang="es-PE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499" y="2364378"/>
            <a:ext cx="5986747" cy="36053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624" y="1406593"/>
            <a:ext cx="3072068" cy="23961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119" y="3693843"/>
            <a:ext cx="4210682" cy="2948940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V="1">
            <a:off x="3095897" y="2364379"/>
            <a:ext cx="5405727" cy="84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6871063" y="4475753"/>
            <a:ext cx="1630561" cy="36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714499" y="1706003"/>
            <a:ext cx="1453935" cy="484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b="1" dirty="0" smtClean="0">
                <a:solidFill>
                  <a:schemeClr val="tx1"/>
                </a:solidFill>
              </a:rPr>
              <a:t>CODIGO :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53812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ROTACIÓN</a:t>
            </a:r>
            <a:endParaRPr lang="es-PE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128" y="2128882"/>
            <a:ext cx="3400301" cy="273050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452" y="2115297"/>
            <a:ext cx="3400302" cy="2639583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2534194" y="1580606"/>
            <a:ext cx="0" cy="354003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845127" y="3494133"/>
            <a:ext cx="3416333" cy="416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9004185" y="1622290"/>
            <a:ext cx="0" cy="354003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7367452" y="3494133"/>
            <a:ext cx="3416333" cy="416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 flipV="1">
            <a:off x="7367452" y="2299063"/>
            <a:ext cx="3265714" cy="227293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o 13"/>
          <p:cNvSpPr/>
          <p:nvPr/>
        </p:nvSpPr>
        <p:spPr>
          <a:xfrm rot="17446644">
            <a:off x="7554881" y="2354314"/>
            <a:ext cx="2207623" cy="1195070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/>
          <p:cNvSpPr/>
          <p:nvPr/>
        </p:nvSpPr>
        <p:spPr>
          <a:xfrm>
            <a:off x="7276011" y="1622290"/>
            <a:ext cx="1382681" cy="3110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45°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258" y="3098845"/>
            <a:ext cx="16383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5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/>
              <a:t>cv2.getRotationMatrix2D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005" y="3535817"/>
            <a:ext cx="3400301" cy="273050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739" y="3716731"/>
            <a:ext cx="3400302" cy="2639583"/>
          </a:xfrm>
          <a:prstGeom prst="rect">
            <a:avLst/>
          </a:prstGeom>
        </p:spPr>
      </p:pic>
      <p:cxnSp>
        <p:nvCxnSpPr>
          <p:cNvPr id="7" name="Conector recto 6"/>
          <p:cNvCxnSpPr>
            <a:stCxn id="4" idx="0"/>
          </p:cNvCxnSpPr>
          <p:nvPr/>
        </p:nvCxnSpPr>
        <p:spPr>
          <a:xfrm flipH="1">
            <a:off x="2403071" y="3535817"/>
            <a:ext cx="11085" cy="29917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697973" y="5109007"/>
            <a:ext cx="3416333" cy="416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6823409" y="3480548"/>
            <a:ext cx="30002" cy="30470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5255127" y="5129849"/>
            <a:ext cx="3416333" cy="416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 flipV="1">
            <a:off x="5296032" y="4014222"/>
            <a:ext cx="3265714" cy="227293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o 13"/>
          <p:cNvSpPr/>
          <p:nvPr/>
        </p:nvSpPr>
        <p:spPr>
          <a:xfrm rot="17446644">
            <a:off x="6004627" y="4140314"/>
            <a:ext cx="1771784" cy="1254364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/>
          <p:cNvSpPr/>
          <p:nvPr/>
        </p:nvSpPr>
        <p:spPr>
          <a:xfrm rot="19571900">
            <a:off x="5924302" y="3933028"/>
            <a:ext cx="1382681" cy="311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smtClean="0">
                <a:solidFill>
                  <a:schemeClr val="tx1"/>
                </a:solidFill>
              </a:rPr>
              <a:t>45</a:t>
            </a:r>
            <a:r>
              <a:rPr lang="es-PE" dirty="0" smtClean="0"/>
              <a:t>°</a:t>
            </a:r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1875065" y="1564439"/>
            <a:ext cx="8229600" cy="543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>
                <a:solidFill>
                  <a:schemeClr val="tx1"/>
                </a:solidFill>
              </a:rPr>
              <a:t>Retorna una matriz de 2x2 la cual que representa a la matriz de rotación.</a:t>
            </a:r>
          </a:p>
          <a:p>
            <a:pPr algn="ctr"/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95942" y="2271622"/>
            <a:ext cx="9104812" cy="50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400" b="1" dirty="0" smtClean="0">
                <a:solidFill>
                  <a:schemeClr val="tx1"/>
                </a:solidFill>
              </a:rPr>
              <a:t>R=cv2.getRotationMatrix2D( (</a:t>
            </a:r>
            <a:r>
              <a:rPr lang="es-PE" sz="2400" b="1" dirty="0" err="1" smtClean="0">
                <a:solidFill>
                  <a:schemeClr val="tx1"/>
                </a:solidFill>
              </a:rPr>
              <a:t>xo,yo</a:t>
            </a:r>
            <a:r>
              <a:rPr lang="es-PE" sz="2400" b="1" dirty="0" smtClean="0">
                <a:solidFill>
                  <a:schemeClr val="tx1"/>
                </a:solidFill>
              </a:rPr>
              <a:t>) , </a:t>
            </a:r>
            <a:r>
              <a:rPr lang="es-PE" sz="2400" b="1" dirty="0" err="1" smtClean="0">
                <a:solidFill>
                  <a:schemeClr val="tx1"/>
                </a:solidFill>
              </a:rPr>
              <a:t>angulo</a:t>
            </a:r>
            <a:r>
              <a:rPr lang="es-PE" sz="2400" b="1" dirty="0" smtClean="0">
                <a:solidFill>
                  <a:schemeClr val="tx1"/>
                </a:solidFill>
              </a:rPr>
              <a:t> , escalamiento)</a:t>
            </a:r>
            <a:endParaRPr lang="es-PE" sz="2400" b="1" dirty="0">
              <a:solidFill>
                <a:schemeClr val="tx1"/>
              </a:solidFill>
            </a:endParaRPr>
          </a:p>
          <a:p>
            <a:pPr algn="ctr"/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175865" y="4955783"/>
            <a:ext cx="1382681" cy="311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/>
              <a:t>x</a:t>
            </a:r>
            <a:r>
              <a:rPr lang="es-PE" sz="2000" b="1" dirty="0" err="1" smtClean="0"/>
              <a:t>o,yo</a:t>
            </a:r>
            <a:r>
              <a:rPr lang="es-PE" dirty="0" err="1" smtClean="0"/>
              <a:t>°</a:t>
            </a:r>
            <a:endParaRPr lang="es-PE" dirty="0"/>
          </a:p>
        </p:txBody>
      </p:sp>
      <p:cxnSp>
        <p:nvCxnSpPr>
          <p:cNvPr id="21" name="Conector curvado 20"/>
          <p:cNvCxnSpPr/>
          <p:nvPr/>
        </p:nvCxnSpPr>
        <p:spPr>
          <a:xfrm>
            <a:off x="4114307" y="2677885"/>
            <a:ext cx="2651739" cy="2607473"/>
          </a:xfrm>
          <a:prstGeom prst="curvedConnector3">
            <a:avLst>
              <a:gd name="adj1" fmla="val 960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5238206" y="2522685"/>
            <a:ext cx="1410788" cy="1458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195942" y="2937653"/>
            <a:ext cx="3344092" cy="484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b="1" dirty="0" smtClean="0">
                <a:solidFill>
                  <a:schemeClr val="tx1"/>
                </a:solidFill>
              </a:rPr>
              <a:t>R</a:t>
            </a:r>
            <a:r>
              <a:rPr lang="es-PE" sz="2000" dirty="0" smtClean="0"/>
              <a:t>:representa a la matriz de rotación</a:t>
            </a:r>
            <a:endParaRPr lang="es-PE" sz="2000" dirty="0"/>
          </a:p>
        </p:txBody>
      </p:sp>
      <p:sp>
        <p:nvSpPr>
          <p:cNvPr id="28" name="Rectángulo 27"/>
          <p:cNvSpPr/>
          <p:nvPr/>
        </p:nvSpPr>
        <p:spPr>
          <a:xfrm>
            <a:off x="6615642" y="2834531"/>
            <a:ext cx="4911634" cy="5701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b="1" dirty="0" smtClean="0">
                <a:solidFill>
                  <a:schemeClr val="tx1"/>
                </a:solidFill>
              </a:rPr>
              <a:t>(</a:t>
            </a:r>
            <a:r>
              <a:rPr lang="es-PE" sz="2000" b="1" dirty="0" err="1" smtClean="0">
                <a:solidFill>
                  <a:schemeClr val="tx1"/>
                </a:solidFill>
              </a:rPr>
              <a:t>xo,yo</a:t>
            </a:r>
            <a:r>
              <a:rPr lang="es-PE" sz="2000" b="1" dirty="0" smtClean="0">
                <a:solidFill>
                  <a:schemeClr val="tx1"/>
                </a:solidFill>
              </a:rPr>
              <a:t>) representa el par coordenado sobre el cual se realizara la rotación</a:t>
            </a:r>
            <a:endParaRPr lang="es-PE" sz="2000" dirty="0"/>
          </a:p>
        </p:txBody>
      </p:sp>
      <p:sp>
        <p:nvSpPr>
          <p:cNvPr id="29" name="Rectángulo 28"/>
          <p:cNvSpPr/>
          <p:nvPr/>
        </p:nvSpPr>
        <p:spPr>
          <a:xfrm>
            <a:off x="8655430" y="4202127"/>
            <a:ext cx="3536570" cy="18971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angulo</a:t>
            </a:r>
            <a:r>
              <a:rPr lang="es-PE" sz="20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es-PE" sz="2000" b="1" dirty="0" smtClean="0">
                <a:solidFill>
                  <a:schemeClr val="tx1"/>
                </a:solidFill>
              </a:rPr>
              <a:t>Valor positivo: giro </a:t>
            </a:r>
            <a:r>
              <a:rPr lang="es-PE" sz="2000" b="1" dirty="0" err="1" smtClean="0">
                <a:solidFill>
                  <a:schemeClr val="tx1"/>
                </a:solidFill>
              </a:rPr>
              <a:t>antihorario</a:t>
            </a:r>
            <a:endParaRPr lang="es-PE" sz="2000" b="1" dirty="0" smtClean="0">
              <a:solidFill>
                <a:schemeClr val="tx1"/>
              </a:solidFill>
            </a:endParaRPr>
          </a:p>
          <a:p>
            <a:r>
              <a:rPr lang="es-PE" sz="2000" b="1" dirty="0" smtClean="0">
                <a:solidFill>
                  <a:schemeClr val="tx1"/>
                </a:solidFill>
              </a:rPr>
              <a:t>Valor </a:t>
            </a:r>
            <a:r>
              <a:rPr lang="es-PE" sz="2000" b="1" dirty="0" err="1" smtClean="0">
                <a:solidFill>
                  <a:schemeClr val="tx1"/>
                </a:solidFill>
              </a:rPr>
              <a:t>negativo:giro</a:t>
            </a:r>
            <a:r>
              <a:rPr lang="es-PE" sz="2000" b="1" dirty="0">
                <a:solidFill>
                  <a:schemeClr val="tx1"/>
                </a:solidFill>
              </a:rPr>
              <a:t> </a:t>
            </a:r>
            <a:r>
              <a:rPr lang="es-PE" sz="2000" b="1" dirty="0" smtClean="0">
                <a:solidFill>
                  <a:schemeClr val="tx1"/>
                </a:solidFill>
              </a:rPr>
              <a:t>horario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15761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/>
              <a:t>c</a:t>
            </a:r>
            <a:r>
              <a:rPr lang="es-PE" b="1" dirty="0" smtClean="0"/>
              <a:t>v2.warpAffine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Una vez obtenido la matriz de rotación , a continuación se utilizara la función </a:t>
            </a:r>
            <a:r>
              <a:rPr lang="es-PE" dirty="0" err="1" smtClean="0"/>
              <a:t>warpAffine</a:t>
            </a:r>
            <a:r>
              <a:rPr lang="es-PE" dirty="0" smtClean="0"/>
              <a:t>().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1815738" y="2769326"/>
            <a:ext cx="6453052" cy="801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400" b="1" dirty="0" smtClean="0">
                <a:solidFill>
                  <a:schemeClr val="tx1"/>
                </a:solidFill>
              </a:rPr>
              <a:t>Img2=cv2.warpAffine( </a:t>
            </a:r>
            <a:r>
              <a:rPr lang="es-PE" sz="2400" b="1" dirty="0" err="1" smtClean="0">
                <a:solidFill>
                  <a:schemeClr val="tx1"/>
                </a:solidFill>
              </a:rPr>
              <a:t>img</a:t>
            </a:r>
            <a:r>
              <a:rPr lang="es-PE" sz="2400" b="1" dirty="0" smtClean="0">
                <a:solidFill>
                  <a:schemeClr val="tx1"/>
                </a:solidFill>
              </a:rPr>
              <a:t> , R , (</a:t>
            </a:r>
            <a:r>
              <a:rPr lang="es-PE" sz="2400" b="1" dirty="0" err="1" smtClean="0">
                <a:solidFill>
                  <a:schemeClr val="tx1"/>
                </a:solidFill>
              </a:rPr>
              <a:t>cols,fils</a:t>
            </a:r>
            <a:r>
              <a:rPr lang="es-PE" sz="2400" b="1" dirty="0" smtClean="0">
                <a:solidFill>
                  <a:schemeClr val="tx1"/>
                </a:solidFill>
              </a:rPr>
              <a:t>))</a:t>
            </a:r>
            <a:endParaRPr lang="es-PE" sz="2400" b="1" dirty="0">
              <a:solidFill>
                <a:schemeClr val="tx1"/>
              </a:solidFill>
            </a:endParaRPr>
          </a:p>
          <a:p>
            <a:pPr algn="ctr"/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45127" y="4004468"/>
            <a:ext cx="8599319" cy="506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400" b="1" dirty="0" err="1">
                <a:solidFill>
                  <a:schemeClr val="tx1"/>
                </a:solidFill>
              </a:rPr>
              <a:t>i</a:t>
            </a:r>
            <a:r>
              <a:rPr lang="es-PE" sz="2400" b="1" dirty="0" err="1" smtClean="0">
                <a:solidFill>
                  <a:schemeClr val="tx1"/>
                </a:solidFill>
              </a:rPr>
              <a:t>mg:imagen</a:t>
            </a:r>
            <a:r>
              <a:rPr lang="es-PE" sz="2400" b="1" dirty="0" smtClean="0">
                <a:solidFill>
                  <a:schemeClr val="tx1"/>
                </a:solidFill>
              </a:rPr>
              <a:t> sobre el cual se aplicara la transformación geométrica</a:t>
            </a:r>
            <a:endParaRPr lang="es-PE" sz="2400" b="1" dirty="0">
              <a:solidFill>
                <a:schemeClr val="tx1"/>
              </a:solidFill>
            </a:endParaRPr>
          </a:p>
          <a:p>
            <a:pPr algn="ctr"/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45127" y="4648586"/>
            <a:ext cx="10101547" cy="506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400" b="1" dirty="0" smtClean="0">
                <a:solidFill>
                  <a:schemeClr val="tx1"/>
                </a:solidFill>
              </a:rPr>
              <a:t>R: matriz de 2x2 que se usara para realizar la transformación geométrica</a:t>
            </a:r>
            <a:endParaRPr lang="es-PE" sz="2400" b="1" dirty="0">
              <a:solidFill>
                <a:schemeClr val="tx1"/>
              </a:solidFill>
            </a:endParaRPr>
          </a:p>
          <a:p>
            <a:pPr algn="ctr"/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45127" y="5488916"/>
            <a:ext cx="10515600" cy="901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400" b="1" dirty="0" smtClean="0">
                <a:solidFill>
                  <a:schemeClr val="tx1"/>
                </a:solidFill>
              </a:rPr>
              <a:t>(</a:t>
            </a:r>
            <a:r>
              <a:rPr lang="es-PE" sz="2400" b="1" dirty="0" err="1" smtClean="0">
                <a:solidFill>
                  <a:schemeClr val="tx1"/>
                </a:solidFill>
              </a:rPr>
              <a:t>cols,fils</a:t>
            </a:r>
            <a:r>
              <a:rPr lang="es-PE" sz="2400" b="1" dirty="0" smtClean="0">
                <a:solidFill>
                  <a:schemeClr val="tx1"/>
                </a:solidFill>
              </a:rPr>
              <a:t>): representa las dimensiones que esperamos que tenga la nueva imagen transformada img2.</a:t>
            </a:r>
            <a:endParaRPr lang="es-PE" sz="2400" b="1" dirty="0">
              <a:solidFill>
                <a:schemeClr val="tx1"/>
              </a:solidFill>
            </a:endParaRPr>
          </a:p>
          <a:p>
            <a:pPr algn="ctr"/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45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Transformación local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 transformación local implica que los nuevos pixeles depende de alguna región de vecindad 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4438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0624" y="325166"/>
            <a:ext cx="10515600" cy="1325562"/>
          </a:xfrm>
        </p:spPr>
        <p:txBody>
          <a:bodyPr/>
          <a:lstStyle/>
          <a:p>
            <a:pPr algn="ctr"/>
            <a:r>
              <a:rPr lang="es-PE" b="1" dirty="0" smtClean="0"/>
              <a:t>TRANSFORMACIÓN LOCAL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0624" y="1650728"/>
            <a:ext cx="10515600" cy="4351337"/>
          </a:xfrm>
        </p:spPr>
        <p:txBody>
          <a:bodyPr/>
          <a:lstStyle/>
          <a:p>
            <a:r>
              <a:rPr lang="es-PE" dirty="0" smtClean="0"/>
              <a:t>El </a:t>
            </a:r>
            <a:r>
              <a:rPr lang="es-PE" dirty="0"/>
              <a:t>valor </a:t>
            </a:r>
            <a:r>
              <a:rPr lang="es-PE" dirty="0" smtClean="0"/>
              <a:t>de intensidad del nuevo pixel depende de una región de vecindad respecto al pixel en consideración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1256855" y="2640307"/>
            <a:ext cx="3461657" cy="33947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7506789" y="2640307"/>
            <a:ext cx="3461657" cy="33947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2318262" y="3165476"/>
            <a:ext cx="2565069" cy="17397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960622" y="3010013"/>
            <a:ext cx="2660864" cy="1865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2259873" y="4520468"/>
            <a:ext cx="0" cy="998186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1637210" y="4989467"/>
            <a:ext cx="1245326" cy="13607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8049590" y="4999151"/>
            <a:ext cx="1245326" cy="13607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8621486" y="4490374"/>
            <a:ext cx="0" cy="998186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4941719" y="2640307"/>
            <a:ext cx="960515" cy="6719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F(.)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2169027" y="4908797"/>
            <a:ext cx="1423060" cy="6719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chemeClr val="bg1"/>
                </a:solidFill>
              </a:rPr>
              <a:t>I1(</a:t>
            </a:r>
            <a:r>
              <a:rPr lang="es-PE" sz="2800" b="1" dirty="0" err="1" smtClean="0">
                <a:solidFill>
                  <a:schemeClr val="bg1"/>
                </a:solidFill>
              </a:rPr>
              <a:t>x,y</a:t>
            </a:r>
            <a:r>
              <a:rPr lang="es-PE" sz="2000" b="1" dirty="0" smtClean="0">
                <a:solidFill>
                  <a:schemeClr val="bg1"/>
                </a:solidFill>
              </a:rPr>
              <a:t>)</a:t>
            </a:r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8628907" y="4934880"/>
            <a:ext cx="1760222" cy="6719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chemeClr val="bg1"/>
                </a:solidFill>
              </a:rPr>
              <a:t>I2(</a:t>
            </a:r>
            <a:r>
              <a:rPr lang="es-PE" sz="2800" b="1" dirty="0" err="1" smtClean="0">
                <a:solidFill>
                  <a:schemeClr val="bg1"/>
                </a:solidFill>
              </a:rPr>
              <a:t>x,y</a:t>
            </a:r>
            <a:r>
              <a:rPr lang="es-PE" sz="2800" b="1" dirty="0" smtClean="0">
                <a:solidFill>
                  <a:schemeClr val="bg1"/>
                </a:solidFill>
              </a:rPr>
              <a:t>)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514106" y="4101737"/>
            <a:ext cx="1751608" cy="1416917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3265714" y="4520468"/>
            <a:ext cx="2115591" cy="12727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redondeado 21"/>
          <p:cNvSpPr/>
          <p:nvPr/>
        </p:nvSpPr>
        <p:spPr>
          <a:xfrm>
            <a:off x="5304164" y="5708036"/>
            <a:ext cx="960515" cy="6719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>
                <a:solidFill>
                  <a:schemeClr val="tx1"/>
                </a:solidFill>
              </a:rPr>
              <a:t>R</a:t>
            </a:r>
            <a:endParaRPr lang="es-PE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CONVOLUCIÓN 2D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1397726" y="2390503"/>
                <a:ext cx="1763485" cy="6008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726" y="2390503"/>
                <a:ext cx="1763485" cy="6008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4881351" y="3746125"/>
                <a:ext cx="1763485" cy="6008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351" y="3746125"/>
                <a:ext cx="1763485" cy="6008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8484128" y="2390501"/>
                <a:ext cx="1763485" cy="6008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128" y="2390501"/>
                <a:ext cx="1763485" cy="6008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/>
          <p:cNvCxnSpPr/>
          <p:nvPr/>
        </p:nvCxnSpPr>
        <p:spPr>
          <a:xfrm>
            <a:off x="3461657" y="2690947"/>
            <a:ext cx="1867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5763094" y="2991393"/>
            <a:ext cx="0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5475514" y="2390502"/>
            <a:ext cx="627413" cy="4963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*</a:t>
            </a:r>
            <a:endParaRPr lang="es-PE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6220493" y="2690945"/>
            <a:ext cx="1867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/>
              <p:cNvSpPr/>
              <p:nvPr/>
            </p:nvSpPr>
            <p:spPr>
              <a:xfrm>
                <a:off x="638299" y="5136126"/>
                <a:ext cx="5464628" cy="118148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PE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PE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PE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P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s-PE" sz="2000" dirty="0"/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PE" sz="2000" dirty="0"/>
              </a:p>
              <a:p>
                <a:pPr algn="ctr"/>
                <a:endParaRPr lang="es-PE" dirty="0"/>
              </a:p>
            </p:txBody>
          </p:sp>
        </mc:Choice>
        <mc:Fallback xmlns="">
          <p:sp>
            <p:nvSpPr>
              <p:cNvPr id="17" name="Rectá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9" y="5136126"/>
                <a:ext cx="5464628" cy="11814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/>
              <p:cNvSpPr/>
              <p:nvPr/>
            </p:nvSpPr>
            <p:spPr>
              <a:xfrm>
                <a:off x="5329646" y="4383290"/>
                <a:ext cx="1158241" cy="33380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𝑀𝑥𝑁</m:t>
                      </m:r>
                    </m:oMath>
                  </m:oMathPara>
                </a14:m>
                <a:endParaRPr lang="es-PE" sz="2000" dirty="0"/>
              </a:p>
            </p:txBody>
          </p:sp>
        </mc:Choice>
        <mc:Fallback xmlns="">
          <p:sp>
            <p:nvSpPr>
              <p:cNvPr id="18" name="Rectá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646" y="4383290"/>
                <a:ext cx="1158241" cy="3338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/>
              <p:cNvSpPr/>
              <p:nvPr/>
            </p:nvSpPr>
            <p:spPr>
              <a:xfrm>
                <a:off x="1834637" y="3050177"/>
                <a:ext cx="889661" cy="30044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𝐹𝑥𝐶</m:t>
                      </m:r>
                    </m:oMath>
                  </m:oMathPara>
                </a14:m>
                <a:endParaRPr lang="es-PE" sz="2000" dirty="0"/>
              </a:p>
            </p:txBody>
          </p:sp>
        </mc:Choice>
        <mc:Fallback xmlns=""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637" y="3050177"/>
                <a:ext cx="889661" cy="300445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/>
              <p:cNvSpPr/>
              <p:nvPr/>
            </p:nvSpPr>
            <p:spPr>
              <a:xfrm>
                <a:off x="7968045" y="3684428"/>
                <a:ext cx="1763485" cy="6008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𝐾𝐸𝑅𝑁𝐸𝐿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20" name="Rectá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45" y="3684428"/>
                <a:ext cx="1763485" cy="6008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9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PROCESAMIENTO DIGITAL DE IMAGENES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82880" y="1828800"/>
            <a:ext cx="7197634" cy="4351337"/>
          </a:xfrm>
        </p:spPr>
        <p:txBody>
          <a:bodyPr>
            <a:normAutofit lnSpcReduction="10000"/>
          </a:bodyPr>
          <a:lstStyle/>
          <a:p>
            <a:r>
              <a:rPr lang="es-PE" b="1" dirty="0" smtClean="0"/>
              <a:t>OBJETIVOS:</a:t>
            </a:r>
          </a:p>
          <a:p>
            <a:r>
              <a:rPr lang="es-PE" dirty="0" smtClean="0"/>
              <a:t>Comprender las diferencias y ventajas de imágenes en espacios de color RGB , HSV y CMTK.</a:t>
            </a:r>
          </a:p>
          <a:p>
            <a:r>
              <a:rPr lang="es-PE" dirty="0" smtClean="0"/>
              <a:t>Aprender a realizar transformaciones geométricas en imágenes digitales</a:t>
            </a:r>
          </a:p>
          <a:p>
            <a:r>
              <a:rPr lang="es-PE" dirty="0" smtClean="0"/>
              <a:t>Realizar gráficos paramétricos sobre imágenes utilizando comandos de </a:t>
            </a:r>
            <a:r>
              <a:rPr lang="es-PE" dirty="0" err="1" smtClean="0"/>
              <a:t>opencv</a:t>
            </a:r>
            <a:r>
              <a:rPr lang="es-PE" dirty="0" smtClean="0"/>
              <a:t> .</a:t>
            </a:r>
          </a:p>
          <a:p>
            <a:r>
              <a:rPr lang="es-PE" dirty="0" smtClean="0"/>
              <a:t>Introducción a la transformación local mediante </a:t>
            </a:r>
            <a:r>
              <a:rPr lang="es-PE" dirty="0" err="1" smtClean="0"/>
              <a:t>convolución</a:t>
            </a:r>
            <a:r>
              <a:rPr lang="es-PE" dirty="0" smtClean="0"/>
              <a:t> 2D</a:t>
            </a:r>
            <a:r>
              <a:rPr lang="es-PE" dirty="0" smtClean="0"/>
              <a:t>.</a:t>
            </a:r>
            <a:endParaRPr lang="es-PE" dirty="0" smtClean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537269" y="1828800"/>
            <a:ext cx="4441371" cy="4351337"/>
          </a:xfrm>
        </p:spPr>
        <p:txBody>
          <a:bodyPr>
            <a:normAutofit lnSpcReduction="10000"/>
          </a:bodyPr>
          <a:lstStyle/>
          <a:p>
            <a:r>
              <a:rPr lang="es-PE" dirty="0" smtClean="0"/>
              <a:t>Palabras claves:</a:t>
            </a:r>
          </a:p>
          <a:p>
            <a:pPr marL="0" indent="0">
              <a:buNone/>
            </a:pPr>
            <a:r>
              <a:rPr lang="es-PE" dirty="0" err="1" smtClean="0"/>
              <a:t>Kernel</a:t>
            </a:r>
            <a:r>
              <a:rPr lang="es-PE" dirty="0" smtClean="0"/>
              <a:t>.</a:t>
            </a:r>
          </a:p>
          <a:p>
            <a:pPr marL="0" indent="0">
              <a:buNone/>
            </a:pPr>
            <a:r>
              <a:rPr lang="es-PE" dirty="0" err="1" smtClean="0"/>
              <a:t>Convolucion</a:t>
            </a:r>
            <a:r>
              <a:rPr lang="es-PE" dirty="0" smtClean="0"/>
              <a:t> 2D.</a:t>
            </a:r>
          </a:p>
          <a:p>
            <a:pPr marL="0" indent="0">
              <a:buNone/>
            </a:pPr>
            <a:r>
              <a:rPr lang="es-PE" dirty="0" smtClean="0"/>
              <a:t>Ecualización de histograma.</a:t>
            </a:r>
          </a:p>
          <a:p>
            <a:pPr marL="0" indent="0">
              <a:buNone/>
            </a:pPr>
            <a:r>
              <a:rPr lang="es-PE" dirty="0" smtClean="0"/>
              <a:t>Filtro gaussiano 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1691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Función </a:t>
            </a:r>
            <a:r>
              <a:rPr lang="es-PE" b="1" dirty="0" err="1" smtClean="0">
                <a:solidFill>
                  <a:srgbClr val="0070C0"/>
                </a:solidFill>
              </a:rPr>
              <a:t>GaussianBlur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 función </a:t>
            </a:r>
            <a:r>
              <a:rPr lang="es-PE" dirty="0" err="1" smtClean="0"/>
              <a:t>GaussianBlur</a:t>
            </a:r>
            <a:r>
              <a:rPr lang="es-PE" dirty="0" smtClean="0"/>
              <a:t> realiza un proceso de filtrado (</a:t>
            </a:r>
            <a:r>
              <a:rPr lang="es-PE" dirty="0" err="1" smtClean="0"/>
              <a:t>convolución</a:t>
            </a:r>
            <a:r>
              <a:rPr lang="es-PE" dirty="0" smtClean="0"/>
              <a:t>) de la imagen de entrada con un </a:t>
            </a:r>
            <a:r>
              <a:rPr lang="es-PE" dirty="0" err="1" smtClean="0"/>
              <a:t>kernel</a:t>
            </a:r>
            <a:r>
              <a:rPr lang="es-PE" dirty="0" smtClean="0"/>
              <a:t> (sigue una distribución gaussiana).</a:t>
            </a:r>
          </a:p>
          <a:p>
            <a:endParaRPr lang="es-PE" dirty="0"/>
          </a:p>
          <a:p>
            <a:r>
              <a:rPr lang="es-PE" dirty="0" smtClean="0"/>
              <a:t>Tiene como objetivo atenuar el ruido presente en la imagen  , dando un mayor suavizado a la imagen resultante .</a:t>
            </a:r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0524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FILTRADO GAUSSIANO </a:t>
            </a:r>
            <a:r>
              <a:rPr lang="es-PE" b="1" dirty="0" smtClean="0">
                <a:solidFill>
                  <a:srgbClr val="0070C0"/>
                </a:solidFill>
              </a:rPr>
              <a:t>2D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1397726" y="2390503"/>
                <a:ext cx="1763485" cy="6008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726" y="2390503"/>
                <a:ext cx="1763485" cy="6008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4881351" y="3746125"/>
                <a:ext cx="1763485" cy="6008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351" y="3746125"/>
                <a:ext cx="1763485" cy="6008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8484128" y="2390501"/>
                <a:ext cx="1763485" cy="6008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128" y="2390501"/>
                <a:ext cx="1763485" cy="6008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/>
          <p:cNvCxnSpPr/>
          <p:nvPr/>
        </p:nvCxnSpPr>
        <p:spPr>
          <a:xfrm>
            <a:off x="3461657" y="2690947"/>
            <a:ext cx="1867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5763094" y="2991393"/>
            <a:ext cx="0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5475514" y="2390502"/>
            <a:ext cx="627413" cy="4963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*</a:t>
            </a:r>
            <a:endParaRPr lang="es-PE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6220493" y="2690945"/>
            <a:ext cx="1867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/>
              <p:cNvSpPr/>
              <p:nvPr/>
            </p:nvSpPr>
            <p:spPr>
              <a:xfrm>
                <a:off x="5329646" y="4383290"/>
                <a:ext cx="1158241" cy="33380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2000" b="0" dirty="0" smtClean="0"/>
                  <a:t>w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𝑥h</m:t>
                    </m:r>
                  </m:oMath>
                </a14:m>
                <a:endParaRPr lang="es-PE" sz="2000" dirty="0"/>
              </a:p>
            </p:txBody>
          </p:sp>
        </mc:Choice>
        <mc:Fallback xmlns="">
          <p:sp>
            <p:nvSpPr>
              <p:cNvPr id="18" name="Rectá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646" y="4383290"/>
                <a:ext cx="1158241" cy="333804"/>
              </a:xfrm>
              <a:prstGeom prst="rect">
                <a:avLst/>
              </a:prstGeom>
              <a:blipFill>
                <a:blip r:embed="rId5"/>
                <a:stretch>
                  <a:fillRect t="-17544" b="-3859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ángulo 18"/>
          <p:cNvSpPr/>
          <p:nvPr/>
        </p:nvSpPr>
        <p:spPr>
          <a:xfrm>
            <a:off x="1834637" y="3050177"/>
            <a:ext cx="889661" cy="300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/>
              <a:t>m</a:t>
            </a:r>
            <a:r>
              <a:rPr lang="es-PE" sz="2000" dirty="0" smtClean="0"/>
              <a:t> x n</a:t>
            </a:r>
            <a:endParaRPr lang="es-PE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/>
              <p:cNvSpPr/>
              <p:nvPr/>
            </p:nvSpPr>
            <p:spPr>
              <a:xfrm>
                <a:off x="860564" y="4970314"/>
                <a:ext cx="5734594" cy="79683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2800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s-PE" sz="2800" dirty="0" smtClean="0">
                    <a:solidFill>
                      <a:schemeClr val="tx1"/>
                    </a:solidFill>
                  </a:rPr>
                  <a:t>=cv2.GaussianBlur(</a:t>
                </a:r>
                <a:r>
                  <a:rPr lang="es-PE" sz="2800" b="1" dirty="0" smtClean="0">
                    <a:solidFill>
                      <a:schemeClr val="tx1"/>
                    </a:solidFill>
                  </a:rPr>
                  <a:t>I</a:t>
                </a:r>
                <a:r>
                  <a:rPr lang="es-PE" sz="2800" dirty="0" smtClean="0">
                    <a:solidFill>
                      <a:schemeClr val="tx1"/>
                    </a:solidFill>
                  </a:rPr>
                  <a:t>,(</a:t>
                </a:r>
                <a:r>
                  <a:rPr lang="es-PE" sz="2800" dirty="0" err="1" smtClean="0">
                    <a:solidFill>
                      <a:schemeClr val="tx1"/>
                    </a:solidFill>
                  </a:rPr>
                  <a:t>w,h</a:t>
                </a:r>
                <a:r>
                  <a:rPr lang="es-PE" sz="2800" dirty="0" smtClean="0">
                    <a:solidFill>
                      <a:schemeClr val="tx1"/>
                    </a:solidFill>
                  </a:rPr>
                  <a:t>),</a:t>
                </a:r>
                <a:r>
                  <a:rPr lang="el-GR" sz="2800" dirty="0"/>
                  <a:t> </a:t>
                </a:r>
                <a14:m>
                  <m:oMath xmlns:m="http://schemas.openxmlformats.org/officeDocument/2006/math">
                    <m:r>
                      <a:rPr lang="el-G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s-PE" sz="2800" dirty="0" smtClean="0">
                    <a:solidFill>
                      <a:schemeClr val="tx1"/>
                    </a:solidFill>
                  </a:rPr>
                  <a:t>) </a:t>
                </a:r>
                <a:endParaRPr lang="es-P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64" y="4970314"/>
                <a:ext cx="5734594" cy="796834"/>
              </a:xfrm>
              <a:prstGeom prst="rect">
                <a:avLst/>
              </a:prstGeom>
              <a:blipFill>
                <a:blip r:embed="rId6"/>
                <a:stretch>
                  <a:fillRect b="-375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7680363" y="3824502"/>
                <a:ext cx="3448992" cy="61103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P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P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P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PE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PE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P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PE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P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s-P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i="1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s-PE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363" y="3824502"/>
                <a:ext cx="3448992" cy="611039"/>
              </a:xfrm>
              <a:prstGeom prst="rect">
                <a:avLst/>
              </a:prstGeom>
              <a:blipFill>
                <a:blip r:embed="rId7"/>
                <a:stretch>
                  <a:fillRect t="-971" b="-388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de flecha 19"/>
          <p:cNvCxnSpPr/>
          <p:nvPr/>
        </p:nvCxnSpPr>
        <p:spPr>
          <a:xfrm>
            <a:off x="6816730" y="4046570"/>
            <a:ext cx="675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/>
              <p:cNvSpPr/>
              <p:nvPr/>
            </p:nvSpPr>
            <p:spPr>
              <a:xfrm>
                <a:off x="7154486" y="5108281"/>
                <a:ext cx="4846320" cy="132296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l-GR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s-PE" sz="2800" dirty="0" smtClean="0">
                    <a:solidFill>
                      <a:schemeClr val="tx1"/>
                    </a:solidFill>
                  </a:rPr>
                  <a:t>:</a:t>
                </a:r>
                <a:r>
                  <a:rPr lang="es-PE" sz="2800" dirty="0" err="1" smtClean="0">
                    <a:solidFill>
                      <a:schemeClr val="tx1"/>
                    </a:solidFill>
                  </a:rPr>
                  <a:t>desvicación</a:t>
                </a:r>
                <a:r>
                  <a:rPr lang="es-PE" sz="2800" dirty="0" smtClean="0">
                    <a:solidFill>
                      <a:schemeClr val="tx1"/>
                    </a:solidFill>
                  </a:rPr>
                  <a:t> standard</a:t>
                </a:r>
              </a:p>
              <a:p>
                <a:r>
                  <a:rPr lang="es-PE" sz="2800" dirty="0" smtClean="0">
                    <a:solidFill>
                      <a:schemeClr val="tx1"/>
                    </a:solidFill>
                  </a:rPr>
                  <a:t>w:ancho del filtro(columnas)</a:t>
                </a:r>
              </a:p>
              <a:p>
                <a:r>
                  <a:rPr lang="es-PE" sz="2800" dirty="0">
                    <a:solidFill>
                      <a:schemeClr val="tx1"/>
                    </a:solidFill>
                  </a:rPr>
                  <a:t>h</a:t>
                </a:r>
                <a:r>
                  <a:rPr lang="es-PE" sz="2800" dirty="0" smtClean="0">
                    <a:solidFill>
                      <a:schemeClr val="tx1"/>
                    </a:solidFill>
                  </a:rPr>
                  <a:t>:largo del filtro (filas)</a:t>
                </a:r>
                <a:endParaRPr lang="es-P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á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486" y="5108281"/>
                <a:ext cx="4846320" cy="1322962"/>
              </a:xfrm>
              <a:prstGeom prst="rect">
                <a:avLst/>
              </a:prstGeom>
              <a:blipFill>
                <a:blip r:embed="rId8"/>
                <a:stretch>
                  <a:fillRect l="-2509" t="-5936" b="-1461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45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FILTRO MEDIANA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filtro de la mediana , realiza el calculo de la mediana de los pixeles bajo la región del filtro definido en la variable tamaño</a:t>
            </a: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>
            <a:off x="2335997" y="3116328"/>
            <a:ext cx="5734594" cy="796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chemeClr val="tx1"/>
                </a:solidFill>
              </a:rPr>
              <a:t>M</a:t>
            </a:r>
            <a:r>
              <a:rPr lang="es-PE" sz="2800" dirty="0" smtClean="0">
                <a:solidFill>
                  <a:schemeClr val="tx1"/>
                </a:solidFill>
              </a:rPr>
              <a:t>=cv2.medianBlur(</a:t>
            </a:r>
            <a:r>
              <a:rPr lang="es-PE" sz="2800" b="1" dirty="0" err="1" smtClean="0">
                <a:solidFill>
                  <a:schemeClr val="tx1"/>
                </a:solidFill>
              </a:rPr>
              <a:t>I</a:t>
            </a:r>
            <a:r>
              <a:rPr lang="es-PE" sz="2800" dirty="0" err="1" smtClean="0">
                <a:solidFill>
                  <a:schemeClr val="tx1"/>
                </a:solidFill>
              </a:rPr>
              <a:t>,tamaño</a:t>
            </a:r>
            <a:r>
              <a:rPr lang="es-PE" sz="2800" dirty="0" smtClean="0">
                <a:solidFill>
                  <a:schemeClr val="tx1"/>
                </a:solidFill>
              </a:rPr>
              <a:t>) </a:t>
            </a:r>
            <a:endParaRPr lang="es-P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9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FILTRADO GAUSSIANO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255" y="2423047"/>
            <a:ext cx="4914900" cy="3371850"/>
          </a:xfrm>
          <a:prstGeom prst="rect">
            <a:avLst/>
          </a:prstGeo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034" y="1221264"/>
            <a:ext cx="4889469" cy="234489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247" y="3709851"/>
            <a:ext cx="4833256" cy="295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7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FILTRADO GAUSSIANO</a:t>
            </a:r>
            <a:endParaRPr lang="es-PE" b="1" dirty="0">
              <a:solidFill>
                <a:srgbClr val="0070C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247" y="1691322"/>
            <a:ext cx="5189914" cy="48855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247" y="1802539"/>
            <a:ext cx="4990011" cy="486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5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FILTRADO DE RUIDO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0629" y="1854926"/>
            <a:ext cx="11230098" cy="4325211"/>
          </a:xfrm>
        </p:spPr>
        <p:txBody>
          <a:bodyPr/>
          <a:lstStyle/>
          <a:p>
            <a:r>
              <a:rPr lang="es-PE" dirty="0" smtClean="0"/>
              <a:t>El filtrado gaussiano permite </a:t>
            </a:r>
            <a:r>
              <a:rPr lang="es-PE" dirty="0" smtClean="0"/>
              <a:t>suavizar </a:t>
            </a:r>
            <a:r>
              <a:rPr lang="es-PE" dirty="0" smtClean="0"/>
              <a:t>una imagen con el fin de atenuar las altas variaciones que se ven reflejadas en el ruido añadido a una imagen.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051" y="3069771"/>
            <a:ext cx="3800475" cy="339982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74" y="3116193"/>
            <a:ext cx="3810000" cy="339982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695271" y="4495364"/>
            <a:ext cx="2573383" cy="5486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cv2.GaussianBlur()</a:t>
            </a:r>
          </a:p>
        </p:txBody>
      </p:sp>
    </p:spTree>
    <p:extLst>
      <p:ext uri="{BB962C8B-B14F-4D97-AF65-F5344CB8AC3E}">
        <p14:creationId xmlns:p14="http://schemas.microsoft.com/office/powerpoint/2010/main" val="14349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FILTER2D</a:t>
            </a:r>
            <a:endParaRPr lang="es-PE" b="1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 función filter2D permite realizar operaciones de filtrado entre una imagen de entrada y una matriz o </a:t>
            </a:r>
            <a:r>
              <a:rPr lang="es-PE" dirty="0" err="1" smtClean="0"/>
              <a:t>kernel</a:t>
            </a:r>
            <a:r>
              <a:rPr lang="es-PE" dirty="0" smtClean="0"/>
              <a:t> que se </a:t>
            </a:r>
            <a:r>
              <a:rPr lang="es-PE" dirty="0" err="1" smtClean="0"/>
              <a:t>convolucionara</a:t>
            </a:r>
            <a:r>
              <a:rPr lang="es-PE" dirty="0" smtClean="0"/>
              <a:t> con la imagen para generar otra imagen .</a:t>
            </a:r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3331027" y="3265715"/>
            <a:ext cx="5133703" cy="9405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Img2=cv2.filter2D(img1,-</a:t>
            </a:r>
            <a:r>
              <a:rPr lang="en-US" sz="2400" dirty="0">
                <a:solidFill>
                  <a:schemeClr val="bg1"/>
                </a:solidFill>
              </a:rPr>
              <a:t>1,kernel)</a:t>
            </a:r>
          </a:p>
        </p:txBody>
      </p:sp>
    </p:spTree>
    <p:extLst>
      <p:ext uri="{BB962C8B-B14F-4D97-AF65-F5344CB8AC3E}">
        <p14:creationId xmlns:p14="http://schemas.microsoft.com/office/powerpoint/2010/main" val="37183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D6F0-6076-5D40-B74E-2779A708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FUNCIONES DE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FAAE7-F265-1E4D-B587-EBF316C6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OBJETO PARA LA GRABACION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CREACION DE UNA MASCARA </a:t>
            </a:r>
          </a:p>
          <a:p>
            <a:endParaRPr lang="en-US" dirty="0"/>
          </a:p>
          <a:p>
            <a:r>
              <a:rPr lang="en-US" dirty="0"/>
              <a:t>OPERACION LOGICA AND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5795573" y="2142195"/>
            <a:ext cx="3439687" cy="597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cv2.VideoCapture()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FC5F5-1171-DC4B-B131-E6ECCA45E256}"/>
              </a:ext>
            </a:extLst>
          </p:cNvPr>
          <p:cNvSpPr/>
          <p:nvPr/>
        </p:nvSpPr>
        <p:spPr>
          <a:xfrm>
            <a:off x="5547696" y="3522953"/>
            <a:ext cx="4484082" cy="59740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cv2.inRange(</a:t>
            </a:r>
            <a:r>
              <a:rPr lang="en-US" sz="2400" dirty="0" err="1">
                <a:solidFill>
                  <a:srgbClr val="0070C0"/>
                </a:solidFill>
              </a:rPr>
              <a:t>img,lower,high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00EF2-F1A6-2545-A9F2-99D3685861C6}"/>
              </a:ext>
            </a:extLst>
          </p:cNvPr>
          <p:cNvSpPr/>
          <p:nvPr/>
        </p:nvSpPr>
        <p:spPr>
          <a:xfrm>
            <a:off x="5890486" y="4759452"/>
            <a:ext cx="3798502" cy="59740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cv2.bitwise_and()</a:t>
            </a:r>
          </a:p>
        </p:txBody>
      </p:sp>
    </p:spTree>
    <p:extLst>
      <p:ext uri="{BB962C8B-B14F-4D97-AF65-F5344CB8AC3E}">
        <p14:creationId xmlns:p14="http://schemas.microsoft.com/office/powerpoint/2010/main" val="39248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DIBUJAR FORMAS PARAMETRICAS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653" y="1691322"/>
            <a:ext cx="5091113" cy="34099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14" y="1691322"/>
            <a:ext cx="6350195" cy="455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4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ESPACIO DE COLOR HSV</a:t>
            </a:r>
            <a:endParaRPr lang="es-PE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Resultado de imagen para HSV COLOR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7"/>
          <a:stretch/>
        </p:blipFill>
        <p:spPr bwMode="auto">
          <a:xfrm>
            <a:off x="8934995" y="1848710"/>
            <a:ext cx="2843743" cy="407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6505304" y="1985554"/>
            <a:ext cx="2011680" cy="992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H:Tonalidad </a:t>
            </a:r>
            <a:endParaRPr lang="es-PE" sz="2400" b="1" dirty="0">
              <a:solidFill>
                <a:srgbClr val="0070C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05304" y="4741815"/>
            <a:ext cx="2011680" cy="992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V:Valor </a:t>
            </a:r>
            <a:endParaRPr lang="es-PE" sz="2400" b="1" dirty="0">
              <a:solidFill>
                <a:srgbClr val="0070C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505304" y="3272563"/>
            <a:ext cx="2011680" cy="992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S:Saturación </a:t>
            </a:r>
            <a:endParaRPr lang="es-PE" sz="2400" b="1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1933936"/>
            <a:ext cx="47910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TRANSFORMACÍONES GEOMETRICAS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Las transformaciones geométricas sobre una imagen implica que el nuevo pixel depende de otros pixeles situados en diferentes posiciones.</a:t>
            </a:r>
          </a:p>
          <a:p>
            <a:r>
              <a:rPr lang="es-PE" dirty="0" smtClean="0"/>
              <a:t>Las transformaciones de rotación , traslación y escalamiento son denominadas transformaciones afines .</a:t>
            </a:r>
          </a:p>
          <a:p>
            <a:r>
              <a:rPr lang="es-PE" dirty="0" smtClean="0"/>
              <a:t>Las transformaciones afines son aquellas operaciones en la cual las líneas de la imagen de entrada siguen siendo líneas en el resultado de la operación 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6262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>
                <a:solidFill>
                  <a:srgbClr val="0070C0"/>
                </a:solidFill>
              </a:rPr>
              <a:t>ESPACIO DE COLOR HSV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7395" y="2090352"/>
            <a:ext cx="4791075" cy="35147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09599" y="3847714"/>
            <a:ext cx="5760719" cy="992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0070C0"/>
                </a:solidFill>
              </a:rPr>
              <a:t>Saturation:determina</a:t>
            </a:r>
            <a:r>
              <a:rPr lang="es-PE" sz="2400" b="1" dirty="0" smtClean="0">
                <a:solidFill>
                  <a:srgbClr val="0070C0"/>
                </a:solidFill>
              </a:rPr>
              <a:t> el nivel de gris en una imagen se encuentra en el rango de </a:t>
            </a:r>
          </a:p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0 </a:t>
            </a:r>
            <a:r>
              <a:rPr lang="es-PE" sz="2400" b="1" dirty="0">
                <a:solidFill>
                  <a:srgbClr val="0070C0"/>
                </a:solidFill>
              </a:rPr>
              <a:t>-</a:t>
            </a:r>
            <a:r>
              <a:rPr lang="es-PE" sz="2400" b="1" dirty="0" smtClean="0">
                <a:solidFill>
                  <a:srgbClr val="0070C0"/>
                </a:solidFill>
              </a:rPr>
              <a:t> 255 .</a:t>
            </a:r>
            <a:endParaRPr lang="es-PE" sz="2400" b="1" dirty="0">
              <a:solidFill>
                <a:srgbClr val="0070C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09600" y="2425337"/>
            <a:ext cx="5760719" cy="992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0070C0"/>
                </a:solidFill>
              </a:rPr>
              <a:t>Hue:representa</a:t>
            </a:r>
            <a:r>
              <a:rPr lang="es-PE" sz="2400" b="1" dirty="0" smtClean="0">
                <a:solidFill>
                  <a:srgbClr val="0070C0"/>
                </a:solidFill>
              </a:rPr>
              <a:t> el tipo de color y se encuentra en un rango de 0 - 360 °</a:t>
            </a:r>
          </a:p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0 : color rojo </a:t>
            </a:r>
            <a:endParaRPr lang="es-PE" sz="2400" b="1" dirty="0">
              <a:solidFill>
                <a:srgbClr val="0070C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09599" y="5108688"/>
            <a:ext cx="5760719" cy="1422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0070C0"/>
                </a:solidFill>
              </a:rPr>
              <a:t>Value:Representa</a:t>
            </a:r>
            <a:r>
              <a:rPr lang="es-PE" sz="2400" b="1" dirty="0" smtClean="0">
                <a:solidFill>
                  <a:srgbClr val="0070C0"/>
                </a:solidFill>
              </a:rPr>
              <a:t> el nivel de brillo de una imagen y se encuentra en el rango de</a:t>
            </a:r>
          </a:p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0 </a:t>
            </a:r>
            <a:r>
              <a:rPr lang="es-PE" sz="2400" b="1" dirty="0">
                <a:solidFill>
                  <a:srgbClr val="0070C0"/>
                </a:solidFill>
              </a:rPr>
              <a:t>-</a:t>
            </a:r>
            <a:r>
              <a:rPr lang="es-PE" sz="2400" b="1" dirty="0" smtClean="0">
                <a:solidFill>
                  <a:srgbClr val="0070C0"/>
                </a:solidFill>
              </a:rPr>
              <a:t> 255 .</a:t>
            </a:r>
          </a:p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0 : oscuro , 255 : blanco</a:t>
            </a:r>
            <a:endParaRPr lang="es-PE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93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CONVERSION DE RGB A HSV</a:t>
            </a:r>
            <a:endParaRPr lang="es-P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PE" dirty="0" smtClean="0"/>
                  <a:t>Cmax=min(R,G,B)</a:t>
                </a:r>
              </a:p>
              <a:p>
                <a:r>
                  <a:rPr lang="es-PE" dirty="0" err="1" smtClean="0"/>
                  <a:t>Cmin</a:t>
                </a:r>
                <a:r>
                  <a:rPr lang="es-PE" dirty="0" smtClean="0"/>
                  <a:t>=min(R,G,B)</a:t>
                </a:r>
              </a:p>
              <a:p>
                <a:r>
                  <a:rPr lang="es-PE" dirty="0" err="1" smtClean="0"/>
                  <a:t>Cdif</a:t>
                </a:r>
                <a:r>
                  <a:rPr lang="es-PE" dirty="0" smtClean="0"/>
                  <a:t>=</a:t>
                </a:r>
                <a:r>
                  <a:rPr lang="es-PE" dirty="0" err="1" smtClean="0"/>
                  <a:t>Cmax-Cmin</a:t>
                </a:r>
                <a:endParaRPr lang="es-PE" dirty="0" smtClean="0"/>
              </a:p>
              <a:p>
                <a:r>
                  <a:rPr lang="es-PE" dirty="0" smtClean="0"/>
                  <a:t>S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s-PE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𝐶𝑑𝑖𝑓</m:t>
                                </m:r>
                              </m:num>
                              <m:den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𝐶𝑚𝑎𝑥</m:t>
                                </m:r>
                              </m:den>
                            </m:f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𝐶𝑚𝑎𝑥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0       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𝐶𝑚𝑎𝑥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s-PE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033" y="1306285"/>
            <a:ext cx="5691460" cy="42386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446" y="5593715"/>
            <a:ext cx="42195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3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CAMBIAR ESCALA DE COLOR RGB A HSV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endParaRPr lang="es-PE" dirty="0"/>
          </a:p>
          <a:p>
            <a:pPr marL="0" indent="0">
              <a:buNone/>
            </a:pPr>
            <a:endParaRPr lang="es-PE" dirty="0"/>
          </a:p>
          <a:p>
            <a:r>
              <a:rPr lang="es-PE" dirty="0" smtClean="0"/>
              <a:t>Se </a:t>
            </a:r>
            <a:r>
              <a:rPr lang="es-PE" dirty="0" smtClean="0"/>
              <a:t>requiere convertir la escala de color verde en </a:t>
            </a:r>
            <a:r>
              <a:rPr lang="es-PE" dirty="0" err="1" smtClean="0"/>
              <a:t>rgb</a:t>
            </a:r>
            <a:r>
              <a:rPr lang="es-PE" dirty="0" smtClean="0"/>
              <a:t> a </a:t>
            </a:r>
            <a:r>
              <a:rPr lang="es-PE" dirty="0" err="1" smtClean="0"/>
              <a:t>hsv</a:t>
            </a:r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881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DETECCIÓN DE COLOR</a:t>
            </a:r>
            <a:endParaRPr lang="es-PE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01436" y="2346213"/>
            <a:ext cx="664156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4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Rango de color azul en HSV</a:t>
            </a:r>
            <a:r>
              <a:rPr kumimoji="0" lang="es-PE" altLang="es-PE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PE" altLang="es-PE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PE" altLang="es-PE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lower_blue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s-PE" altLang="es-PE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PE" altLang="es-PE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upper_blue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PE" altLang="es-PE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s-PE" altLang="es-P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701436" y="4444979"/>
            <a:ext cx="647164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PE" altLang="es-PE" sz="24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Rango de color verde en HSV</a:t>
            </a:r>
            <a:br>
              <a:rPr lang="es-PE" altLang="es-PE" sz="24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s-PE" altLang="es-PE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lower_green</a:t>
            </a:r>
            <a: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PE" altLang="es-PE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s-PE" altLang="es-PE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45</a:t>
            </a:r>
            <a: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PE" altLang="es-PE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PE" altLang="es-PE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PE" altLang="es-PE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upper_green</a:t>
            </a:r>
            <a: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PE" altLang="es-PE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s-PE" altLang="es-PE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75</a:t>
            </a:r>
            <a: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PE" altLang="es-PE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250</a:t>
            </a:r>
            <a: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PE" altLang="es-PE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250</a:t>
            </a:r>
            <a: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s-PE" altLang="es-PE" sz="24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62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err="1" smtClean="0"/>
              <a:t>Binarización</a:t>
            </a:r>
            <a:r>
              <a:rPr lang="es-PE" b="1" dirty="0" smtClean="0"/>
              <a:t> </a:t>
            </a:r>
            <a:r>
              <a:rPr lang="es-PE" b="1" dirty="0" err="1" smtClean="0"/>
              <a:t>np.where</a:t>
            </a:r>
            <a:r>
              <a:rPr lang="es-PE" b="1" dirty="0" smtClean="0"/>
              <a:t>()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5451" y="1691322"/>
            <a:ext cx="11105276" cy="4488815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r>
              <a:rPr lang="es-PE" dirty="0"/>
              <a:t>L</a:t>
            </a:r>
            <a:r>
              <a:rPr lang="es-PE" dirty="0" smtClean="0"/>
              <a:t>a imagen binaria esta compuesta de solo dos valores , usualmente el valor de intensidad 255(blanco) y el valor de intensidad 0 (oscuro).</a:t>
            </a:r>
            <a:endParaRPr lang="es-PE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67054"/>
              </p:ext>
            </p:extLst>
          </p:nvPr>
        </p:nvGraphicFramePr>
        <p:xfrm>
          <a:off x="255451" y="4055912"/>
          <a:ext cx="3062514" cy="152694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20838">
                  <a:extLst>
                    <a:ext uri="{9D8B030D-6E8A-4147-A177-3AD203B41FA5}">
                      <a16:colId xmlns:a16="http://schemas.microsoft.com/office/drawing/2014/main" val="1674379486"/>
                    </a:ext>
                  </a:extLst>
                </a:gridCol>
                <a:gridCol w="1020838">
                  <a:extLst>
                    <a:ext uri="{9D8B030D-6E8A-4147-A177-3AD203B41FA5}">
                      <a16:colId xmlns:a16="http://schemas.microsoft.com/office/drawing/2014/main" val="1505312424"/>
                    </a:ext>
                  </a:extLst>
                </a:gridCol>
                <a:gridCol w="1020838">
                  <a:extLst>
                    <a:ext uri="{9D8B030D-6E8A-4147-A177-3AD203B41FA5}">
                      <a16:colId xmlns:a16="http://schemas.microsoft.com/office/drawing/2014/main" val="3352911113"/>
                    </a:ext>
                  </a:extLst>
                </a:gridCol>
              </a:tblGrid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31042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60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59500"/>
                  </a:ext>
                </a:extLst>
              </a:tr>
              <a:tr h="4296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035430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4366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559730"/>
              </p:ext>
            </p:extLst>
          </p:nvPr>
        </p:nvGraphicFramePr>
        <p:xfrm>
          <a:off x="8480371" y="3897014"/>
          <a:ext cx="2608215" cy="152694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69405">
                  <a:extLst>
                    <a:ext uri="{9D8B030D-6E8A-4147-A177-3AD203B41FA5}">
                      <a16:colId xmlns:a16="http://schemas.microsoft.com/office/drawing/2014/main" val="1674379486"/>
                    </a:ext>
                  </a:extLst>
                </a:gridCol>
                <a:gridCol w="869405">
                  <a:extLst>
                    <a:ext uri="{9D8B030D-6E8A-4147-A177-3AD203B41FA5}">
                      <a16:colId xmlns:a16="http://schemas.microsoft.com/office/drawing/2014/main" val="1505312424"/>
                    </a:ext>
                  </a:extLst>
                </a:gridCol>
                <a:gridCol w="869405">
                  <a:extLst>
                    <a:ext uri="{9D8B030D-6E8A-4147-A177-3AD203B41FA5}">
                      <a16:colId xmlns:a16="http://schemas.microsoft.com/office/drawing/2014/main" val="3352911113"/>
                    </a:ext>
                  </a:extLst>
                </a:gridCol>
              </a:tblGrid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31042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59500"/>
                  </a:ext>
                </a:extLst>
              </a:tr>
              <a:tr h="4296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035430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43665"/>
                  </a:ext>
                </a:extLst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8480371" y="2838988"/>
            <a:ext cx="2589346" cy="603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IMAGEN BINARIA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76942" y="3016884"/>
            <a:ext cx="2419532" cy="603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IMAGEN ESCALA DE GRISES</a:t>
            </a:r>
            <a:endParaRPr lang="es-PE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29176" y="3112945"/>
            <a:ext cx="506878" cy="560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accent3">
                    <a:lumMod val="50000"/>
                  </a:schemeClr>
                </a:solidFill>
              </a:rPr>
              <a:t>50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3944225" y="4226029"/>
            <a:ext cx="3606106" cy="862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/>
              <a:t>np</a:t>
            </a:r>
            <a:r>
              <a:rPr lang="es-PE" sz="2400" b="1" dirty="0" err="1" smtClean="0"/>
              <a:t>.where</a:t>
            </a:r>
            <a:r>
              <a:rPr lang="es-PE" sz="2400" b="1" dirty="0" smtClean="0"/>
              <a:t>(</a:t>
            </a:r>
            <a:r>
              <a:rPr lang="es-PE" sz="2400" b="1" dirty="0" err="1" smtClean="0"/>
              <a:t>img</a:t>
            </a:r>
            <a:r>
              <a:rPr lang="es-PE" sz="2400" b="1" dirty="0" smtClean="0"/>
              <a:t>&gt;50,255,0)</a:t>
            </a:r>
            <a:endParaRPr lang="es-PE" sz="2400" b="1" dirty="0"/>
          </a:p>
        </p:txBody>
      </p:sp>
      <p:sp>
        <p:nvSpPr>
          <p:cNvPr id="18" name="Flecha derecha 17"/>
          <p:cNvSpPr/>
          <p:nvPr/>
        </p:nvSpPr>
        <p:spPr>
          <a:xfrm>
            <a:off x="3366904" y="4632083"/>
            <a:ext cx="477208" cy="127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Flecha derecha 18"/>
          <p:cNvSpPr/>
          <p:nvPr/>
        </p:nvSpPr>
        <p:spPr>
          <a:xfrm>
            <a:off x="7745460" y="4593193"/>
            <a:ext cx="539782" cy="205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Flecha abajo 20"/>
          <p:cNvSpPr/>
          <p:nvPr/>
        </p:nvSpPr>
        <p:spPr>
          <a:xfrm>
            <a:off x="5285361" y="3830899"/>
            <a:ext cx="194508" cy="33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/>
          <p:cNvSpPr/>
          <p:nvPr/>
        </p:nvSpPr>
        <p:spPr>
          <a:xfrm>
            <a:off x="6060117" y="3112945"/>
            <a:ext cx="1867430" cy="560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accent3">
                    <a:lumMod val="50000"/>
                  </a:schemeClr>
                </a:solidFill>
              </a:rPr>
              <a:t>Umbral</a:t>
            </a:r>
            <a:endParaRPr lang="es-PE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74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IMAGEN BINARIA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Imagen cuyos pixeles pueden poseer solo 2 valores de intensidad , usualmente el valor de intensidad 0 y 255.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962" y="3716655"/>
            <a:ext cx="2966765" cy="25433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936" y="3760153"/>
            <a:ext cx="3125982" cy="25574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67" y="3855085"/>
            <a:ext cx="3617868" cy="232505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19672" y="3056709"/>
            <a:ext cx="2617981" cy="5215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IMAGEN EN ESCALA DE COLOR RGB</a:t>
            </a:r>
            <a:endParaRPr lang="es-PE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4793936" y="3056709"/>
            <a:ext cx="2617981" cy="5215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IMAGEN EN ESCALA DE GRIS</a:t>
            </a:r>
            <a:endParaRPr lang="es-PE" sz="2000" b="1" dirty="0"/>
          </a:p>
        </p:txBody>
      </p:sp>
      <p:sp>
        <p:nvSpPr>
          <p:cNvPr id="9" name="Rectángulo 8"/>
          <p:cNvSpPr/>
          <p:nvPr/>
        </p:nvSpPr>
        <p:spPr>
          <a:xfrm>
            <a:off x="8568353" y="3056709"/>
            <a:ext cx="2617981" cy="5215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IMAGEN BINARIA</a:t>
            </a:r>
            <a:endParaRPr lang="es-PE" sz="2000" b="1" dirty="0"/>
          </a:p>
        </p:txBody>
      </p:sp>
      <p:sp>
        <p:nvSpPr>
          <p:cNvPr id="10" name="Flecha derecha 9"/>
          <p:cNvSpPr/>
          <p:nvPr/>
        </p:nvSpPr>
        <p:spPr>
          <a:xfrm>
            <a:off x="3928103" y="5038884"/>
            <a:ext cx="611833" cy="158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Flecha derecha 10"/>
          <p:cNvSpPr/>
          <p:nvPr/>
        </p:nvSpPr>
        <p:spPr>
          <a:xfrm>
            <a:off x="7718085" y="4977885"/>
            <a:ext cx="611833" cy="158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38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IMAGEN BINARIA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Una imagen binaria se caracteriza por tener los niveles de </a:t>
            </a:r>
            <a:r>
              <a:rPr lang="es-PE" dirty="0" err="1" smtClean="0"/>
              <a:t>intesidad</a:t>
            </a:r>
            <a:r>
              <a:rPr lang="es-PE" dirty="0" smtClean="0"/>
              <a:t> de cada pixel con solo dos posibles valores </a:t>
            </a:r>
          </a:p>
          <a:p>
            <a:r>
              <a:rPr lang="es-PE" dirty="0" smtClean="0"/>
              <a:t>Normalmente los valores son 255 y 0 </a:t>
            </a:r>
          </a:p>
          <a:p>
            <a:r>
              <a:rPr lang="es-PE" dirty="0" smtClean="0"/>
              <a:t>255 indica color blanco</a:t>
            </a:r>
          </a:p>
          <a:p>
            <a:r>
              <a:rPr lang="es-PE" dirty="0" smtClean="0"/>
              <a:t>0 indica colo</a:t>
            </a:r>
            <a:r>
              <a:rPr lang="es-PE" dirty="0" smtClean="0"/>
              <a:t>r negro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0278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err="1" smtClean="0"/>
              <a:t>Binarización</a:t>
            </a:r>
            <a:r>
              <a:rPr lang="es-PE" b="1" dirty="0" smtClean="0"/>
              <a:t> cv2.inRange()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5451" y="1691322"/>
            <a:ext cx="11105276" cy="4488815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r>
              <a:rPr lang="es-PE" dirty="0"/>
              <a:t>L</a:t>
            </a:r>
            <a:r>
              <a:rPr lang="es-PE" dirty="0" smtClean="0"/>
              <a:t>a imagen binaria esta compuesta de solo dos valores , usualmente el valor de intensidad 255(blanco) y el valor de intensidad 0 (oscuro).</a:t>
            </a:r>
            <a:endParaRPr lang="es-PE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255451" y="4055912"/>
          <a:ext cx="3062514" cy="152694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20838">
                  <a:extLst>
                    <a:ext uri="{9D8B030D-6E8A-4147-A177-3AD203B41FA5}">
                      <a16:colId xmlns:a16="http://schemas.microsoft.com/office/drawing/2014/main" val="1674379486"/>
                    </a:ext>
                  </a:extLst>
                </a:gridCol>
                <a:gridCol w="1020838">
                  <a:extLst>
                    <a:ext uri="{9D8B030D-6E8A-4147-A177-3AD203B41FA5}">
                      <a16:colId xmlns:a16="http://schemas.microsoft.com/office/drawing/2014/main" val="1505312424"/>
                    </a:ext>
                  </a:extLst>
                </a:gridCol>
                <a:gridCol w="1020838">
                  <a:extLst>
                    <a:ext uri="{9D8B030D-6E8A-4147-A177-3AD203B41FA5}">
                      <a16:colId xmlns:a16="http://schemas.microsoft.com/office/drawing/2014/main" val="3352911113"/>
                    </a:ext>
                  </a:extLst>
                </a:gridCol>
              </a:tblGrid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31042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60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59500"/>
                  </a:ext>
                </a:extLst>
              </a:tr>
              <a:tr h="4296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035430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4366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/>
          </p:nvPr>
        </p:nvGraphicFramePr>
        <p:xfrm>
          <a:off x="8480371" y="3897014"/>
          <a:ext cx="2608215" cy="152694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69405">
                  <a:extLst>
                    <a:ext uri="{9D8B030D-6E8A-4147-A177-3AD203B41FA5}">
                      <a16:colId xmlns:a16="http://schemas.microsoft.com/office/drawing/2014/main" val="1674379486"/>
                    </a:ext>
                  </a:extLst>
                </a:gridCol>
                <a:gridCol w="869405">
                  <a:extLst>
                    <a:ext uri="{9D8B030D-6E8A-4147-A177-3AD203B41FA5}">
                      <a16:colId xmlns:a16="http://schemas.microsoft.com/office/drawing/2014/main" val="1505312424"/>
                    </a:ext>
                  </a:extLst>
                </a:gridCol>
                <a:gridCol w="869405">
                  <a:extLst>
                    <a:ext uri="{9D8B030D-6E8A-4147-A177-3AD203B41FA5}">
                      <a16:colId xmlns:a16="http://schemas.microsoft.com/office/drawing/2014/main" val="3352911113"/>
                    </a:ext>
                  </a:extLst>
                </a:gridCol>
              </a:tblGrid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31042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59500"/>
                  </a:ext>
                </a:extLst>
              </a:tr>
              <a:tr h="4296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035430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43665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5222439" y="5568311"/>
            <a:ext cx="514860" cy="497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480371" y="2838988"/>
            <a:ext cx="2589346" cy="603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IMAGEN BINARIA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76942" y="3016884"/>
            <a:ext cx="2419532" cy="603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IMAGEN ESCALA DE GRISES</a:t>
            </a:r>
            <a:endParaRPr lang="es-PE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86524" y="3112945"/>
            <a:ext cx="506878" cy="560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accent3">
                    <a:lumMod val="50000"/>
                  </a:schemeClr>
                </a:solidFill>
              </a:rPr>
              <a:t>50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325020" y="4229415"/>
            <a:ext cx="2617981" cy="862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/>
              <a:t>c</a:t>
            </a:r>
            <a:r>
              <a:rPr lang="es-PE" sz="2400" b="1" dirty="0" smtClean="0"/>
              <a:t>v2.inRange()</a:t>
            </a:r>
            <a:endParaRPr lang="es-PE" sz="2400" b="1" dirty="0"/>
          </a:p>
        </p:txBody>
      </p:sp>
      <p:sp>
        <p:nvSpPr>
          <p:cNvPr id="18" name="Flecha derecha 17"/>
          <p:cNvSpPr/>
          <p:nvPr/>
        </p:nvSpPr>
        <p:spPr>
          <a:xfrm>
            <a:off x="3366904" y="4632083"/>
            <a:ext cx="796834" cy="213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Flecha derecha 18"/>
          <p:cNvSpPr/>
          <p:nvPr/>
        </p:nvSpPr>
        <p:spPr>
          <a:xfrm>
            <a:off x="7175377" y="4546472"/>
            <a:ext cx="796834" cy="213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Flecha abajo 20"/>
          <p:cNvSpPr/>
          <p:nvPr/>
        </p:nvSpPr>
        <p:spPr>
          <a:xfrm>
            <a:off x="5285361" y="3830899"/>
            <a:ext cx="194508" cy="33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Flecha arriba 22"/>
          <p:cNvSpPr/>
          <p:nvPr/>
        </p:nvSpPr>
        <p:spPr>
          <a:xfrm>
            <a:off x="5381897" y="5188902"/>
            <a:ext cx="155320" cy="2999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/>
          <p:cNvSpPr/>
          <p:nvPr/>
        </p:nvSpPr>
        <p:spPr>
          <a:xfrm>
            <a:off x="6060117" y="3091604"/>
            <a:ext cx="1867430" cy="560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accent3">
                    <a:lumMod val="50000"/>
                  </a:schemeClr>
                </a:solidFill>
              </a:rPr>
              <a:t>Umbral máximo 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886468" y="5517547"/>
            <a:ext cx="1867430" cy="560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accent3">
                    <a:lumMod val="50000"/>
                  </a:schemeClr>
                </a:solidFill>
              </a:rPr>
              <a:t>Umbral </a:t>
            </a:r>
          </a:p>
          <a:p>
            <a:pPr algn="ctr"/>
            <a:r>
              <a:rPr lang="es-PE" sz="2000" b="1" dirty="0" err="1" smtClean="0">
                <a:solidFill>
                  <a:schemeClr val="accent3">
                    <a:lumMod val="50000"/>
                  </a:schemeClr>
                </a:solidFill>
              </a:rPr>
              <a:t>minimo</a:t>
            </a:r>
            <a:r>
              <a:rPr lang="es-PE" sz="2000" b="1" dirty="0" smtClean="0">
                <a:solidFill>
                  <a:schemeClr val="accent3">
                    <a:lumMod val="50000"/>
                  </a:schemeClr>
                </a:solidFill>
              </a:rPr>
              <a:t>  </a:t>
            </a:r>
            <a:endParaRPr lang="es-PE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3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/>
              <a:t>c</a:t>
            </a:r>
            <a:r>
              <a:rPr lang="es-PE" b="1" dirty="0" smtClean="0"/>
              <a:t>v2.inRange()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1028007" y="1691322"/>
            <a:ext cx="9261270" cy="6121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b="1" dirty="0" err="1" smtClean="0"/>
              <a:t>mask</a:t>
            </a:r>
            <a:r>
              <a:rPr lang="es-PE" sz="2800" b="1" dirty="0" smtClean="0"/>
              <a:t> </a:t>
            </a:r>
            <a:r>
              <a:rPr lang="es-PE" sz="2800" b="1" dirty="0"/>
              <a:t>= </a:t>
            </a:r>
            <a:r>
              <a:rPr lang="es-PE" sz="2800" b="1" dirty="0" smtClean="0"/>
              <a:t>cv2.inRange(Imagen , </a:t>
            </a:r>
            <a:r>
              <a:rPr lang="es-PE" sz="2800" b="1" dirty="0" err="1" smtClean="0"/>
              <a:t>array_min</a:t>
            </a:r>
            <a:r>
              <a:rPr lang="es-PE" sz="2800" b="1" dirty="0" smtClean="0"/>
              <a:t> , </a:t>
            </a:r>
            <a:r>
              <a:rPr lang="es-PE" sz="2800" b="1" dirty="0" err="1" smtClean="0"/>
              <a:t>array_max</a:t>
            </a:r>
            <a:r>
              <a:rPr lang="es-PE" sz="2800" b="1" dirty="0" smtClean="0"/>
              <a:t>) </a:t>
            </a:r>
            <a:endParaRPr lang="es-PE" sz="2800" b="1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255451" y="4653188"/>
          <a:ext cx="3062514" cy="152694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20838">
                  <a:extLst>
                    <a:ext uri="{9D8B030D-6E8A-4147-A177-3AD203B41FA5}">
                      <a16:colId xmlns:a16="http://schemas.microsoft.com/office/drawing/2014/main" val="1674379486"/>
                    </a:ext>
                  </a:extLst>
                </a:gridCol>
                <a:gridCol w="1020838">
                  <a:extLst>
                    <a:ext uri="{9D8B030D-6E8A-4147-A177-3AD203B41FA5}">
                      <a16:colId xmlns:a16="http://schemas.microsoft.com/office/drawing/2014/main" val="1505312424"/>
                    </a:ext>
                  </a:extLst>
                </a:gridCol>
                <a:gridCol w="1020838">
                  <a:extLst>
                    <a:ext uri="{9D8B030D-6E8A-4147-A177-3AD203B41FA5}">
                      <a16:colId xmlns:a16="http://schemas.microsoft.com/office/drawing/2014/main" val="3352911113"/>
                    </a:ext>
                  </a:extLst>
                </a:gridCol>
              </a:tblGrid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31042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60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59500"/>
                  </a:ext>
                </a:extLst>
              </a:tr>
              <a:tr h="4296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035430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4366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/>
          </p:nvPr>
        </p:nvGraphicFramePr>
        <p:xfrm>
          <a:off x="8634548" y="4653187"/>
          <a:ext cx="2608215" cy="152694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69405">
                  <a:extLst>
                    <a:ext uri="{9D8B030D-6E8A-4147-A177-3AD203B41FA5}">
                      <a16:colId xmlns:a16="http://schemas.microsoft.com/office/drawing/2014/main" val="1674379486"/>
                    </a:ext>
                  </a:extLst>
                </a:gridCol>
                <a:gridCol w="869405">
                  <a:extLst>
                    <a:ext uri="{9D8B030D-6E8A-4147-A177-3AD203B41FA5}">
                      <a16:colId xmlns:a16="http://schemas.microsoft.com/office/drawing/2014/main" val="1505312424"/>
                    </a:ext>
                  </a:extLst>
                </a:gridCol>
                <a:gridCol w="869405">
                  <a:extLst>
                    <a:ext uri="{9D8B030D-6E8A-4147-A177-3AD203B41FA5}">
                      <a16:colId xmlns:a16="http://schemas.microsoft.com/office/drawing/2014/main" val="3352911113"/>
                    </a:ext>
                  </a:extLst>
                </a:gridCol>
              </a:tblGrid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31042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59500"/>
                  </a:ext>
                </a:extLst>
              </a:tr>
              <a:tr h="4296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035430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43665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1470694" y="2742771"/>
            <a:ext cx="3096954" cy="497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accent3">
                    <a:lumMod val="50000"/>
                  </a:schemeClr>
                </a:solidFill>
              </a:rPr>
              <a:t>array_min</a:t>
            </a:r>
            <a:r>
              <a:rPr lang="es-PE" sz="2000" b="1" dirty="0" smtClean="0">
                <a:solidFill>
                  <a:schemeClr val="accent3">
                    <a:lumMod val="50000"/>
                  </a:schemeClr>
                </a:solidFill>
              </a:rPr>
              <a:t>=</a:t>
            </a:r>
            <a:r>
              <a:rPr lang="es-PE" sz="2000" b="1" dirty="0" err="1" smtClean="0">
                <a:solidFill>
                  <a:schemeClr val="accent3">
                    <a:lumMod val="50000"/>
                  </a:schemeClr>
                </a:solidFill>
              </a:rPr>
              <a:t>np.array</a:t>
            </a:r>
            <a:r>
              <a:rPr lang="es-PE" sz="2000" b="1" dirty="0" smtClean="0">
                <a:solidFill>
                  <a:schemeClr val="accent3">
                    <a:lumMod val="50000"/>
                  </a:schemeClr>
                </a:solidFill>
              </a:rPr>
              <a:t>([1])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04850" y="3892730"/>
            <a:ext cx="3400500" cy="577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>
                <a:solidFill>
                  <a:schemeClr val="tx1"/>
                </a:solidFill>
              </a:rPr>
              <a:t>IMAGEN ESCALA DE </a:t>
            </a:r>
            <a:r>
              <a:rPr lang="es-PE" sz="2000" b="1" dirty="0" smtClean="0">
                <a:solidFill>
                  <a:schemeClr val="tx1"/>
                </a:solidFill>
              </a:rPr>
              <a:t>GRISES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102927" y="2736651"/>
            <a:ext cx="3024579" cy="560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accent3">
                    <a:lumMod val="50000"/>
                  </a:schemeClr>
                </a:solidFill>
              </a:rPr>
              <a:t>array_max</a:t>
            </a:r>
            <a:r>
              <a:rPr lang="es-PE" sz="2000" b="1" dirty="0" smtClean="0">
                <a:solidFill>
                  <a:schemeClr val="accent3">
                    <a:lumMod val="50000"/>
                  </a:schemeClr>
                </a:solidFill>
              </a:rPr>
              <a:t>=</a:t>
            </a:r>
            <a:r>
              <a:rPr lang="es-PE" sz="2000" b="1" dirty="0" err="1" smtClean="0">
                <a:solidFill>
                  <a:schemeClr val="accent3">
                    <a:lumMod val="50000"/>
                  </a:schemeClr>
                </a:solidFill>
              </a:rPr>
              <a:t>np.array</a:t>
            </a:r>
            <a:r>
              <a:rPr lang="es-PE" sz="2000" b="1" dirty="0" smtClean="0">
                <a:solidFill>
                  <a:schemeClr val="accent3">
                    <a:lumMod val="50000"/>
                  </a:schemeClr>
                </a:solidFill>
              </a:rPr>
              <a:t>([50])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412739" y="4985587"/>
            <a:ext cx="2617981" cy="862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/>
              <a:t>c</a:t>
            </a:r>
            <a:r>
              <a:rPr lang="es-PE" sz="2400" b="1" dirty="0" smtClean="0"/>
              <a:t>v2.inRange()</a:t>
            </a:r>
            <a:endParaRPr lang="es-PE" sz="2400" b="1" dirty="0"/>
          </a:p>
        </p:txBody>
      </p:sp>
      <p:sp>
        <p:nvSpPr>
          <p:cNvPr id="13" name="Flecha derecha 12"/>
          <p:cNvSpPr/>
          <p:nvPr/>
        </p:nvSpPr>
        <p:spPr>
          <a:xfrm>
            <a:off x="3466935" y="5309946"/>
            <a:ext cx="796834" cy="213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Flecha derecha 13"/>
          <p:cNvSpPr/>
          <p:nvPr/>
        </p:nvSpPr>
        <p:spPr>
          <a:xfrm>
            <a:off x="7267043" y="5309946"/>
            <a:ext cx="796834" cy="213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/>
          <p:cNvSpPr/>
          <p:nvPr/>
        </p:nvSpPr>
        <p:spPr>
          <a:xfrm>
            <a:off x="8634548" y="4041038"/>
            <a:ext cx="2589346" cy="429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IMAGEN BINARIA</a:t>
            </a:r>
          </a:p>
        </p:txBody>
      </p:sp>
    </p:spTree>
    <p:extLst>
      <p:ext uri="{BB962C8B-B14F-4D97-AF65-F5344CB8AC3E}">
        <p14:creationId xmlns:p14="http://schemas.microsoft.com/office/powerpoint/2010/main" val="39064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cv2.bitwise_and()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endParaRPr lang="es-PE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s-PE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PE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PE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PE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PE" b="1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s-PE" b="1" dirty="0" smtClean="0">
                <a:solidFill>
                  <a:srgbClr val="0070C0"/>
                </a:solidFill>
              </a:rPr>
              <a:t>R</a:t>
            </a:r>
            <a:r>
              <a:rPr lang="es-PE" b="1" dirty="0" smtClean="0">
                <a:solidFill>
                  <a:srgbClr val="0070C0"/>
                </a:solidFill>
              </a:rPr>
              <a:t>esultado </a:t>
            </a:r>
            <a:r>
              <a:rPr lang="es-PE" b="1" dirty="0">
                <a:solidFill>
                  <a:srgbClr val="0070C0"/>
                </a:solidFill>
              </a:rPr>
              <a:t>= </a:t>
            </a:r>
            <a:r>
              <a:rPr lang="es-PE" b="1" dirty="0" smtClean="0">
                <a:solidFill>
                  <a:srgbClr val="0070C0"/>
                </a:solidFill>
              </a:rPr>
              <a:t>cv2.bitwise_and(</a:t>
            </a:r>
            <a:r>
              <a:rPr lang="es-PE" b="1" dirty="0" err="1" smtClean="0">
                <a:solidFill>
                  <a:srgbClr val="0070C0"/>
                </a:solidFill>
              </a:rPr>
              <a:t>img,img</a:t>
            </a:r>
            <a:r>
              <a:rPr lang="es-PE" b="1" dirty="0" smtClean="0">
                <a:solidFill>
                  <a:srgbClr val="0070C0"/>
                </a:solidFill>
              </a:rPr>
              <a:t>, </a:t>
            </a:r>
            <a:r>
              <a:rPr lang="es-PE" b="1" dirty="0" err="1">
                <a:solidFill>
                  <a:srgbClr val="0070C0"/>
                </a:solidFill>
              </a:rPr>
              <a:t>mask</a:t>
            </a:r>
            <a:r>
              <a:rPr lang="es-PE" b="1" dirty="0">
                <a:solidFill>
                  <a:srgbClr val="0070C0"/>
                </a:solidFill>
              </a:rPr>
              <a:t>= </a:t>
            </a:r>
            <a:r>
              <a:rPr lang="es-PE" b="1" dirty="0" smtClean="0">
                <a:solidFill>
                  <a:srgbClr val="0070C0"/>
                </a:solidFill>
              </a:rPr>
              <a:t>mascara)</a:t>
            </a:r>
            <a:endParaRPr lang="es-PE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07695"/>
              </p:ext>
            </p:extLst>
          </p:nvPr>
        </p:nvGraphicFramePr>
        <p:xfrm>
          <a:off x="4406933" y="3786823"/>
          <a:ext cx="2608215" cy="152694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69405">
                  <a:extLst>
                    <a:ext uri="{9D8B030D-6E8A-4147-A177-3AD203B41FA5}">
                      <a16:colId xmlns:a16="http://schemas.microsoft.com/office/drawing/2014/main" val="1674379486"/>
                    </a:ext>
                  </a:extLst>
                </a:gridCol>
                <a:gridCol w="869405">
                  <a:extLst>
                    <a:ext uri="{9D8B030D-6E8A-4147-A177-3AD203B41FA5}">
                      <a16:colId xmlns:a16="http://schemas.microsoft.com/office/drawing/2014/main" val="1505312424"/>
                    </a:ext>
                  </a:extLst>
                </a:gridCol>
                <a:gridCol w="869405">
                  <a:extLst>
                    <a:ext uri="{9D8B030D-6E8A-4147-A177-3AD203B41FA5}">
                      <a16:colId xmlns:a16="http://schemas.microsoft.com/office/drawing/2014/main" val="3352911113"/>
                    </a:ext>
                  </a:extLst>
                </a:gridCol>
              </a:tblGrid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31042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59500"/>
                  </a:ext>
                </a:extLst>
              </a:tr>
              <a:tr h="4296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035430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43665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591665"/>
              </p:ext>
            </p:extLst>
          </p:nvPr>
        </p:nvGraphicFramePr>
        <p:xfrm>
          <a:off x="1001485" y="1828800"/>
          <a:ext cx="2608215" cy="152694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69405">
                  <a:extLst>
                    <a:ext uri="{9D8B030D-6E8A-4147-A177-3AD203B41FA5}">
                      <a16:colId xmlns:a16="http://schemas.microsoft.com/office/drawing/2014/main" val="1674379486"/>
                    </a:ext>
                  </a:extLst>
                </a:gridCol>
                <a:gridCol w="869405">
                  <a:extLst>
                    <a:ext uri="{9D8B030D-6E8A-4147-A177-3AD203B41FA5}">
                      <a16:colId xmlns:a16="http://schemas.microsoft.com/office/drawing/2014/main" val="1505312424"/>
                    </a:ext>
                  </a:extLst>
                </a:gridCol>
                <a:gridCol w="869405">
                  <a:extLst>
                    <a:ext uri="{9D8B030D-6E8A-4147-A177-3AD203B41FA5}">
                      <a16:colId xmlns:a16="http://schemas.microsoft.com/office/drawing/2014/main" val="3352911113"/>
                    </a:ext>
                  </a:extLst>
                </a:gridCol>
              </a:tblGrid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31042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59500"/>
                  </a:ext>
                </a:extLst>
              </a:tr>
              <a:tr h="4296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035430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4366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40340"/>
              </p:ext>
            </p:extLst>
          </p:nvPr>
        </p:nvGraphicFramePr>
        <p:xfrm>
          <a:off x="7727076" y="1828799"/>
          <a:ext cx="2608215" cy="152694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69405">
                  <a:extLst>
                    <a:ext uri="{9D8B030D-6E8A-4147-A177-3AD203B41FA5}">
                      <a16:colId xmlns:a16="http://schemas.microsoft.com/office/drawing/2014/main" val="1674379486"/>
                    </a:ext>
                  </a:extLst>
                </a:gridCol>
                <a:gridCol w="869405">
                  <a:extLst>
                    <a:ext uri="{9D8B030D-6E8A-4147-A177-3AD203B41FA5}">
                      <a16:colId xmlns:a16="http://schemas.microsoft.com/office/drawing/2014/main" val="1505312424"/>
                    </a:ext>
                  </a:extLst>
                </a:gridCol>
                <a:gridCol w="869405">
                  <a:extLst>
                    <a:ext uri="{9D8B030D-6E8A-4147-A177-3AD203B41FA5}">
                      <a16:colId xmlns:a16="http://schemas.microsoft.com/office/drawing/2014/main" val="3352911113"/>
                    </a:ext>
                  </a:extLst>
                </a:gridCol>
              </a:tblGrid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31042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59500"/>
                  </a:ext>
                </a:extLst>
              </a:tr>
              <a:tr h="4296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035430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43665"/>
                  </a:ext>
                </a:extLst>
              </a:tr>
            </a:tbl>
          </a:graphicData>
        </a:graphic>
      </p:graphicFrame>
      <p:cxnSp>
        <p:nvCxnSpPr>
          <p:cNvPr id="10" name="Conector recto de flecha 9"/>
          <p:cNvCxnSpPr/>
          <p:nvPr/>
        </p:nvCxnSpPr>
        <p:spPr>
          <a:xfrm>
            <a:off x="3788229" y="2592273"/>
            <a:ext cx="8752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 flipV="1">
            <a:off x="5661857" y="2798400"/>
            <a:ext cx="4354" cy="782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5177245" y="2367378"/>
            <a:ext cx="969224" cy="287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and</a:t>
            </a:r>
            <a:endParaRPr lang="es-PE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6422966" y="2538651"/>
            <a:ext cx="8752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/>
              <a:t>TRANSFORMACIONES GLOBALES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0624" y="1650728"/>
            <a:ext cx="10515600" cy="4351337"/>
          </a:xfrm>
        </p:spPr>
        <p:txBody>
          <a:bodyPr/>
          <a:lstStyle/>
          <a:p>
            <a:r>
              <a:rPr lang="es-PE" dirty="0"/>
              <a:t>Las transformaciones globales realizan una operación global sobre cada pixel </a:t>
            </a:r>
          </a:p>
          <a:p>
            <a:r>
              <a:rPr lang="es-PE" dirty="0"/>
              <a:t>El valor del nuevo pixel calculado depende exclusivamente del mismo pixel y no de otros pixeles. </a:t>
            </a:r>
          </a:p>
          <a:p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1267097" y="4506686"/>
            <a:ext cx="3461657" cy="15283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7506789" y="4506686"/>
            <a:ext cx="3461657" cy="15283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2259874" y="3709851"/>
            <a:ext cx="2597331" cy="12932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6226825" y="3709851"/>
            <a:ext cx="2394661" cy="12932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2259873" y="4520468"/>
            <a:ext cx="0" cy="998186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1637210" y="4989467"/>
            <a:ext cx="1245326" cy="13607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8049590" y="4999151"/>
            <a:ext cx="1245326" cy="13607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8621486" y="4490374"/>
            <a:ext cx="0" cy="998186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5037909" y="3304903"/>
            <a:ext cx="960515" cy="6719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F(.)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2169027" y="4908797"/>
            <a:ext cx="1423060" cy="6719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chemeClr val="bg1"/>
                </a:solidFill>
              </a:rPr>
              <a:t>I1(</a:t>
            </a:r>
            <a:r>
              <a:rPr lang="es-PE" sz="2800" b="1" dirty="0" err="1" smtClean="0">
                <a:solidFill>
                  <a:schemeClr val="bg1"/>
                </a:solidFill>
              </a:rPr>
              <a:t>x,y</a:t>
            </a:r>
            <a:r>
              <a:rPr lang="es-PE" sz="2000" b="1" dirty="0" smtClean="0">
                <a:solidFill>
                  <a:schemeClr val="bg1"/>
                </a:solidFill>
              </a:rPr>
              <a:t>)</a:t>
            </a:r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8628907" y="4934880"/>
            <a:ext cx="1760222" cy="6719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chemeClr val="bg1"/>
                </a:solidFill>
              </a:rPr>
              <a:t>I2(</a:t>
            </a:r>
            <a:r>
              <a:rPr lang="es-PE" sz="2800" b="1" dirty="0" err="1" smtClean="0">
                <a:solidFill>
                  <a:schemeClr val="bg1"/>
                </a:solidFill>
              </a:rPr>
              <a:t>x,y</a:t>
            </a:r>
            <a:r>
              <a:rPr lang="es-PE" sz="2800" b="1" dirty="0" smtClean="0">
                <a:solidFill>
                  <a:schemeClr val="bg1"/>
                </a:solidFill>
              </a:rPr>
              <a:t>)</a:t>
            </a:r>
            <a:endParaRPr lang="es-P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1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TRANSFORMACIONES AFIN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Aquellas transformaciones en la cual líneas paralelas de la imagen de entrada permanecen siendo paralelas en la imagen modificada</a:t>
            </a:r>
            <a:endParaRPr lang="es-PE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1354202" y="3033305"/>
            <a:ext cx="7254221" cy="597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M=cv2.getAffineTransform((points1),(points2))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1454350" y="4606721"/>
            <a:ext cx="6200484" cy="597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cv2.warpAffine(</a:t>
            </a:r>
            <a:r>
              <a:rPr lang="en-US" sz="2400" dirty="0" err="1" smtClean="0">
                <a:solidFill>
                  <a:srgbClr val="0070C0"/>
                </a:solidFill>
              </a:rPr>
              <a:t>img,M</a:t>
            </a:r>
            <a:r>
              <a:rPr lang="en-US" sz="2400" dirty="0" smtClean="0">
                <a:solidFill>
                  <a:srgbClr val="0070C0"/>
                </a:solidFill>
              </a:rPr>
              <a:t>,(</a:t>
            </a:r>
            <a:r>
              <a:rPr lang="en-US" sz="2400" dirty="0" err="1" smtClean="0">
                <a:solidFill>
                  <a:srgbClr val="0070C0"/>
                </a:solidFill>
              </a:rPr>
              <a:t>cols,fils</a:t>
            </a:r>
            <a:r>
              <a:rPr lang="en-US" sz="2400" dirty="0" smtClean="0">
                <a:solidFill>
                  <a:srgbClr val="0070C0"/>
                </a:solidFill>
              </a:rPr>
              <a:t>))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51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TRANSFORMACIONES DE PERSPECTIVAS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Aquellas transformaciones en la cual líneas rectas permanecen siendo rectas en la imagen modificada , se requiere 4 puntos .</a:t>
            </a:r>
            <a:endParaRPr lang="es-PE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1354202" y="3033305"/>
            <a:ext cx="7254221" cy="597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M=cv2.getPerspectiveTransform((points1),(points2))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1454350" y="4606721"/>
            <a:ext cx="6200484" cy="597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0070C0"/>
                </a:solidFill>
              </a:rPr>
              <a:t>cv2.warpPerspective img,M</a:t>
            </a:r>
            <a:r>
              <a:rPr lang="en-US" sz="2400" dirty="0" smtClean="0">
                <a:solidFill>
                  <a:srgbClr val="0070C0"/>
                </a:solidFill>
              </a:rPr>
              <a:t>,(</a:t>
            </a:r>
            <a:r>
              <a:rPr lang="en-US" sz="2400" dirty="0" err="1" smtClean="0">
                <a:solidFill>
                  <a:srgbClr val="0070C0"/>
                </a:solidFill>
              </a:rPr>
              <a:t>cols,fils</a:t>
            </a:r>
            <a:r>
              <a:rPr lang="en-US" sz="2400" dirty="0" smtClean="0">
                <a:solidFill>
                  <a:srgbClr val="0070C0"/>
                </a:solidFill>
              </a:rPr>
              <a:t>))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99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67E0-F796-AB48-BEBD-00415CA9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IMAGEN A ESCALA DE GRISES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5FDDF-7EEC-1943-BC5B-4A1F3F5CD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 UNA ESCALA EQUIVALENTE QUE RESULTA DE REALIZAR UN CALCULO EN BASE A LAS 3 CAPAS </a:t>
            </a:r>
            <a:r>
              <a:rPr lang="en-US" dirty="0" smtClean="0"/>
              <a:t>DE </a:t>
            </a:r>
            <a:r>
              <a:rPr lang="en-US" dirty="0"/>
              <a:t>COLOR QUE CONSTITUYEN A LA IMAGEN (R,G,B</a:t>
            </a:r>
            <a:r>
              <a:rPr lang="en-US" dirty="0" smtClean="0"/>
              <a:t>)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29" y="3186545"/>
            <a:ext cx="5551343" cy="3319029"/>
          </a:xfrm>
          <a:prstGeom prst="rect">
            <a:avLst/>
          </a:prstGeom>
        </p:spPr>
      </p:pic>
      <p:pic>
        <p:nvPicPr>
          <p:cNvPr id="6" name="Picture 2" descr="Resultado de imagen para segmentation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4"/>
          <a:stretch/>
        </p:blipFill>
        <p:spPr bwMode="auto">
          <a:xfrm>
            <a:off x="462712" y="3208192"/>
            <a:ext cx="4538778" cy="3297382"/>
          </a:xfrm>
          <a:prstGeom prst="rect">
            <a:avLst/>
          </a:prstGeom>
          <a:noFill/>
          <a:effectLst>
            <a:outerShdw blurRad="50800" dir="1440000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20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01C7-9221-2544-87A9-C391D1A9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HISTOGRAMA DE UNA IMAGEN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51CC-1102-214E-B8B0-2E9388CD4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REPRESENTACION </a:t>
            </a:r>
            <a:r>
              <a:rPr lang="en-US" dirty="0"/>
              <a:t>GRAFICA DE LA TONALIDAD PRESENTE EN UNA IMAGEN ES DECIR: </a:t>
            </a:r>
          </a:p>
          <a:p>
            <a:r>
              <a:rPr lang="en-US" dirty="0"/>
              <a:t>MUESTRA LA CANTIAD DE PIXELES PRESENTES POR CADA TONALIDAD DE COLOR</a:t>
            </a:r>
          </a:p>
          <a:p>
            <a:r>
              <a:rPr lang="en-US" dirty="0"/>
              <a:t>EJE HORIZONTAL REPRESENTA LAS TONALIDADES (</a:t>
            </a:r>
            <a:r>
              <a:rPr lang="en-US" dirty="0" err="1"/>
              <a:t>ejemplo</a:t>
            </a:r>
            <a:r>
              <a:rPr lang="en-US" dirty="0"/>
              <a:t> 0 HASTA 255)</a:t>
            </a:r>
          </a:p>
          <a:p>
            <a:r>
              <a:rPr lang="en-US" dirty="0"/>
              <a:t>EJE VERTICAL REPRESENTA LA CANTIDAD DE PIXELES</a:t>
            </a:r>
          </a:p>
        </p:txBody>
      </p:sp>
    </p:spTree>
    <p:extLst>
      <p:ext uri="{BB962C8B-B14F-4D97-AF65-F5344CB8AC3E}">
        <p14:creationId xmlns:p14="http://schemas.microsoft.com/office/powerpoint/2010/main" val="112166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51A3-D527-FF46-895F-6DDA7BB46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317" y="368395"/>
            <a:ext cx="9144000" cy="171823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HISTOGRAMA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BCAEF-E587-0245-BA8B-90C23F396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930" y="2193367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DEFINICION: MEDIDAS ESTADISTICAS DE LA IMAGEN QUE REPRESENTA LA FRECUENCIA CON LA QUE SE PRESENTAN LOS VALORES DE INTENSIDAD (PIXELES) DE LA IMAGEN.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05324-D4E0-5C44-9159-0F8C525E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939" y="3361233"/>
            <a:ext cx="6844267" cy="20111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E0603A-F371-0D45-BCBD-5AA3AE84C015}"/>
              </a:ext>
            </a:extLst>
          </p:cNvPr>
          <p:cNvCxnSpPr/>
          <p:nvPr/>
        </p:nvCxnSpPr>
        <p:spPr>
          <a:xfrm flipV="1">
            <a:off x="2940441" y="3401610"/>
            <a:ext cx="0" cy="19303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019807-7371-DF4A-8750-05F52880BF97}"/>
              </a:ext>
            </a:extLst>
          </p:cNvPr>
          <p:cNvCxnSpPr>
            <a:cxnSpLocks/>
          </p:cNvCxnSpPr>
          <p:nvPr/>
        </p:nvCxnSpPr>
        <p:spPr>
          <a:xfrm>
            <a:off x="2881923" y="5372334"/>
            <a:ext cx="7019723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EAD18BA-AFC6-424B-BF36-A1DB26F88F3C}"/>
              </a:ext>
            </a:extLst>
          </p:cNvPr>
          <p:cNvSpPr/>
          <p:nvPr/>
        </p:nvSpPr>
        <p:spPr>
          <a:xfrm>
            <a:off x="5368164" y="5776042"/>
            <a:ext cx="2039815" cy="358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INTENSIDAD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78A7ED-D3F3-9E48-821B-BEC62A2ED871}"/>
              </a:ext>
            </a:extLst>
          </p:cNvPr>
          <p:cNvSpPr/>
          <p:nvPr/>
        </p:nvSpPr>
        <p:spPr>
          <a:xfrm>
            <a:off x="481127" y="3033643"/>
            <a:ext cx="2011606" cy="7359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CANTIDAD DE PIXELES</a:t>
            </a:r>
          </a:p>
        </p:txBody>
      </p:sp>
    </p:spTree>
    <p:extLst>
      <p:ext uri="{BB962C8B-B14F-4D97-AF65-F5344CB8AC3E}">
        <p14:creationId xmlns:p14="http://schemas.microsoft.com/office/powerpoint/2010/main" val="21004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51A3-D527-FF46-895F-6DDA7BB46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509" y="197707"/>
            <a:ext cx="9144000" cy="1718233"/>
          </a:xfrm>
        </p:spPr>
        <p:txBody>
          <a:bodyPr/>
          <a:lstStyle/>
          <a:p>
            <a:r>
              <a:rPr lang="en-US" dirty="0"/>
              <a:t>HISTOGRAMAS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BCAEF-E587-0245-BA8B-90C23F396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930" y="2193367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DEFINICION: MEDIDAS ESTADISTICAS DE LA IMAGEN QUE REPRESENTA LA FRECUENCIA CON LA QUE SE PRESENTAN LOS VALORES DE INTENSIDAD (PIXELES) DE LA IMAGEN.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83A41-F4E7-8749-9D30-485F1AFC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81" y="5470117"/>
            <a:ext cx="7289800" cy="5730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5F611A-7FC6-E749-8A11-164A8FAB2608}"/>
              </a:ext>
            </a:extLst>
          </p:cNvPr>
          <p:cNvSpPr/>
          <p:nvPr/>
        </p:nvSpPr>
        <p:spPr>
          <a:xfrm>
            <a:off x="1589281" y="3989210"/>
            <a:ext cx="6571488" cy="532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CALCULO USANDO FUNCIONES DE OPENCV</a:t>
            </a:r>
          </a:p>
        </p:txBody>
      </p:sp>
    </p:spTree>
    <p:extLst>
      <p:ext uri="{BB962C8B-B14F-4D97-AF65-F5344CB8AC3E}">
        <p14:creationId xmlns:p14="http://schemas.microsoft.com/office/powerpoint/2010/main" val="18615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B0C7-F370-3C47-A080-C25EA6C76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785" y="764201"/>
            <a:ext cx="9291215" cy="1049235"/>
          </a:xfrm>
        </p:spPr>
        <p:txBody>
          <a:bodyPr/>
          <a:lstStyle/>
          <a:p>
            <a:r>
              <a:rPr lang="en-US" b="1" dirty="0"/>
              <a:t>CALCULO DE HISTOGRAMA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61878-7134-CE47-A2CE-2BF5E4351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969" y="1828800"/>
            <a:ext cx="9640825" cy="363754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/>
              <a:t>1er </a:t>
            </a:r>
            <a:r>
              <a:rPr lang="en-US" b="1" dirty="0" err="1"/>
              <a:t>argumento</a:t>
            </a:r>
            <a:r>
              <a:rPr lang="en-US" b="1" dirty="0"/>
              <a:t>: </a:t>
            </a:r>
            <a:r>
              <a:rPr lang="en-US" b="1" dirty="0" err="1"/>
              <a:t>imagen</a:t>
            </a:r>
            <a:r>
              <a:rPr lang="en-US" b="1" dirty="0"/>
              <a:t> </a:t>
            </a:r>
            <a:r>
              <a:rPr lang="en-US" b="1" dirty="0" smtClean="0"/>
              <a:t>Fuente </a:t>
            </a:r>
            <a:r>
              <a:rPr lang="en-US" b="1" dirty="0" err="1" smtClean="0"/>
              <a:t>dentro</a:t>
            </a:r>
            <a:r>
              <a:rPr lang="en-US" b="1" dirty="0" smtClean="0"/>
              <a:t> de </a:t>
            </a:r>
            <a:r>
              <a:rPr lang="en-US" b="1" dirty="0" err="1" smtClean="0"/>
              <a:t>corchetes</a:t>
            </a:r>
            <a:endParaRPr lang="en-US" b="1" dirty="0"/>
          </a:p>
          <a:p>
            <a:r>
              <a:rPr lang="en-US" b="1" dirty="0"/>
              <a:t>2do </a:t>
            </a:r>
            <a:r>
              <a:rPr lang="en-US" b="1" dirty="0" err="1"/>
              <a:t>argumento</a:t>
            </a:r>
            <a:r>
              <a:rPr lang="en-US" b="1" dirty="0"/>
              <a:t>: </a:t>
            </a:r>
            <a:r>
              <a:rPr lang="en-US" b="1" dirty="0" err="1"/>
              <a:t>indice</a:t>
            </a:r>
            <a:r>
              <a:rPr lang="en-US" b="1" dirty="0"/>
              <a:t> </a:t>
            </a:r>
            <a:r>
              <a:rPr lang="en-US" b="1" dirty="0" smtClean="0"/>
              <a:t> , para </a:t>
            </a:r>
            <a:r>
              <a:rPr lang="en-US" b="1" dirty="0" err="1" smtClean="0"/>
              <a:t>grises</a:t>
            </a:r>
            <a:r>
              <a:rPr lang="en-US" b="1" dirty="0" smtClean="0"/>
              <a:t> [0]</a:t>
            </a:r>
            <a:endParaRPr lang="en-US" b="1" dirty="0"/>
          </a:p>
          <a:p>
            <a:r>
              <a:rPr lang="en-US" b="1" dirty="0"/>
              <a:t>3er </a:t>
            </a:r>
            <a:r>
              <a:rPr lang="en-US" b="1" dirty="0" err="1"/>
              <a:t>argumento:mascara</a:t>
            </a:r>
            <a:r>
              <a:rPr lang="en-US" b="1" dirty="0"/>
              <a:t> de la </a:t>
            </a:r>
            <a:r>
              <a:rPr lang="en-US" b="1" dirty="0" err="1"/>
              <a:t>imagen</a:t>
            </a:r>
            <a:r>
              <a:rPr lang="en-US" b="1" dirty="0"/>
              <a:t>  </a:t>
            </a:r>
            <a:r>
              <a:rPr lang="en-US" b="1" dirty="0" smtClean="0"/>
              <a:t>, None</a:t>
            </a:r>
            <a:endParaRPr lang="en-US" b="1" dirty="0"/>
          </a:p>
          <a:p>
            <a:r>
              <a:rPr lang="en-US" b="1" dirty="0"/>
              <a:t>4to </a:t>
            </a:r>
            <a:r>
              <a:rPr lang="en-US" b="1" dirty="0" err="1"/>
              <a:t>argumento</a:t>
            </a:r>
            <a:r>
              <a:rPr lang="en-US" b="1" dirty="0"/>
              <a:t>: </a:t>
            </a:r>
            <a:r>
              <a:rPr lang="en-US" b="1" dirty="0" err="1"/>
              <a:t>representa</a:t>
            </a:r>
            <a:r>
              <a:rPr lang="en-US" b="1" dirty="0"/>
              <a:t> el </a:t>
            </a:r>
            <a:r>
              <a:rPr lang="en-US" b="1" dirty="0" err="1" smtClean="0"/>
              <a:t>tamaño</a:t>
            </a:r>
            <a:r>
              <a:rPr lang="en-US" b="1" dirty="0" smtClean="0"/>
              <a:t> [256] </a:t>
            </a:r>
            <a:r>
              <a:rPr lang="en-US" b="1" dirty="0" err="1" smtClean="0"/>
              <a:t>número</a:t>
            </a:r>
            <a:r>
              <a:rPr lang="en-US" b="1" dirty="0" smtClean="0"/>
              <a:t> de </a:t>
            </a:r>
            <a:r>
              <a:rPr lang="en-US" b="1" dirty="0" err="1" smtClean="0"/>
              <a:t>elementos</a:t>
            </a:r>
            <a:endParaRPr lang="en-US" b="1" dirty="0"/>
          </a:p>
          <a:p>
            <a:r>
              <a:rPr lang="en-US" b="1" dirty="0"/>
              <a:t>5to </a:t>
            </a:r>
            <a:r>
              <a:rPr lang="en-US" b="1" dirty="0" err="1"/>
              <a:t>argumento</a:t>
            </a:r>
            <a:r>
              <a:rPr lang="en-US" b="1" dirty="0"/>
              <a:t>: </a:t>
            </a:r>
            <a:r>
              <a:rPr lang="en-US" b="1" dirty="0" err="1"/>
              <a:t>rango</a:t>
            </a:r>
            <a:r>
              <a:rPr lang="en-US" b="1" dirty="0"/>
              <a:t>  , </a:t>
            </a:r>
            <a:r>
              <a:rPr lang="en-US" b="1" dirty="0" err="1" smtClean="0"/>
              <a:t>normalmente</a:t>
            </a:r>
            <a:r>
              <a:rPr lang="en-US" b="1" dirty="0" smtClean="0"/>
              <a:t> </a:t>
            </a:r>
            <a:r>
              <a:rPr lang="en-US" b="1" dirty="0" err="1" smtClean="0"/>
              <a:t>es</a:t>
            </a:r>
            <a:r>
              <a:rPr lang="en-US" b="1" dirty="0" smtClean="0"/>
              <a:t> de  </a:t>
            </a:r>
            <a:r>
              <a:rPr lang="en-US" b="1" dirty="0"/>
              <a:t>[0,256]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2C6BE-39B5-9447-8F24-8B8E98788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889" y="2176875"/>
            <a:ext cx="7289800" cy="5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Orgánico</Template>
  <TotalTime>4910</TotalTime>
  <Words>1296</Words>
  <Application>Microsoft Office PowerPoint</Application>
  <PresentationFormat>Panorámica</PresentationFormat>
  <Paragraphs>320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Consolas</vt:lpstr>
      <vt:lpstr>Wingdings 2</vt:lpstr>
      <vt:lpstr>HDOfficeLightV0</vt:lpstr>
      <vt:lpstr> </vt:lpstr>
      <vt:lpstr>PROCESAMIENTO DIGITAL DE IMAGENES</vt:lpstr>
      <vt:lpstr>TRANSFORMACÍONES GEOMETRICAS</vt:lpstr>
      <vt:lpstr>TRANSFORMACIONES GLOBALES</vt:lpstr>
      <vt:lpstr>IMAGEN A ESCALA DE GRISES</vt:lpstr>
      <vt:lpstr>HISTOGRAMA DE UNA IMAGEN</vt:lpstr>
      <vt:lpstr>HISTOGRAMA</vt:lpstr>
      <vt:lpstr>HISTOGRAMAS</vt:lpstr>
      <vt:lpstr>CALCULO DE HISTOGRAMA</vt:lpstr>
      <vt:lpstr>IMAGEN CON BAJO BRILLO</vt:lpstr>
      <vt:lpstr>IMAGEN CON ALTO BRILLO</vt:lpstr>
      <vt:lpstr>ESCALAMIENTO</vt:lpstr>
      <vt:lpstr>ESCALAMIENTO</vt:lpstr>
      <vt:lpstr>ROTACIÓN</vt:lpstr>
      <vt:lpstr>cv2.getRotationMatrix2D</vt:lpstr>
      <vt:lpstr>cv2.warpAffine</vt:lpstr>
      <vt:lpstr>Transformación local</vt:lpstr>
      <vt:lpstr>TRANSFORMACIÓN LOCAL</vt:lpstr>
      <vt:lpstr>CONVOLUCIÓN 2D</vt:lpstr>
      <vt:lpstr>Función GaussianBlur</vt:lpstr>
      <vt:lpstr>FILTRADO GAUSSIANO 2D</vt:lpstr>
      <vt:lpstr>FILTRO MEDIANA</vt:lpstr>
      <vt:lpstr>FILTRADO GAUSSIANO</vt:lpstr>
      <vt:lpstr>FILTRADO GAUSSIANO</vt:lpstr>
      <vt:lpstr>FILTRADO DE RUIDO</vt:lpstr>
      <vt:lpstr>FILTER2D</vt:lpstr>
      <vt:lpstr>FUNCIONES DE OPENCV</vt:lpstr>
      <vt:lpstr>DIBUJAR FORMAS PARAMETRICAS</vt:lpstr>
      <vt:lpstr>ESPACIO DE COLOR HSV</vt:lpstr>
      <vt:lpstr>ESPACIO DE COLOR HSV</vt:lpstr>
      <vt:lpstr>CONVERSION DE RGB A HSV</vt:lpstr>
      <vt:lpstr>CAMBIAR ESCALA DE COLOR RGB A HSV</vt:lpstr>
      <vt:lpstr>DETECCIÓN DE COLOR</vt:lpstr>
      <vt:lpstr>Binarización np.where()</vt:lpstr>
      <vt:lpstr>IMAGEN BINARIA</vt:lpstr>
      <vt:lpstr>IMAGEN BINARIA</vt:lpstr>
      <vt:lpstr>Binarización cv2.inRange()</vt:lpstr>
      <vt:lpstr>cv2.inRange()</vt:lpstr>
      <vt:lpstr>cv2.bitwise_and()</vt:lpstr>
      <vt:lpstr>TRANSFORMACIONES AFIN</vt:lpstr>
      <vt:lpstr>TRANSFORMACIONES DE PERSPECTIVAS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orlando miranda ñahui</dc:creator>
  <cp:lastModifiedBy>jorge orlando miranda ñahui</cp:lastModifiedBy>
  <cp:revision>91</cp:revision>
  <dcterms:created xsi:type="dcterms:W3CDTF">2020-02-07T22:52:02Z</dcterms:created>
  <dcterms:modified xsi:type="dcterms:W3CDTF">2020-03-02T00:09:31Z</dcterms:modified>
</cp:coreProperties>
</file>