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1"/>
  </p:sldMasterIdLst>
  <p:sldIdLst>
    <p:sldId id="301" r:id="rId2"/>
    <p:sldId id="385" r:id="rId3"/>
    <p:sldId id="386" r:id="rId4"/>
    <p:sldId id="388" r:id="rId5"/>
    <p:sldId id="389" r:id="rId6"/>
    <p:sldId id="369" r:id="rId7"/>
    <p:sldId id="391" r:id="rId8"/>
    <p:sldId id="390" r:id="rId9"/>
    <p:sldId id="392" r:id="rId10"/>
    <p:sldId id="412" r:id="rId11"/>
    <p:sldId id="410" r:id="rId12"/>
    <p:sldId id="413" r:id="rId13"/>
    <p:sldId id="395" r:id="rId14"/>
    <p:sldId id="396" r:id="rId15"/>
    <p:sldId id="393" r:id="rId16"/>
    <p:sldId id="397" r:id="rId17"/>
    <p:sldId id="398" r:id="rId18"/>
    <p:sldId id="399" r:id="rId19"/>
    <p:sldId id="405" r:id="rId20"/>
    <p:sldId id="408" r:id="rId21"/>
    <p:sldId id="370" r:id="rId22"/>
    <p:sldId id="374" r:id="rId23"/>
    <p:sldId id="375" r:id="rId24"/>
    <p:sldId id="378" r:id="rId25"/>
    <p:sldId id="377" r:id="rId26"/>
    <p:sldId id="376" r:id="rId27"/>
    <p:sldId id="414" r:id="rId28"/>
    <p:sldId id="416" r:id="rId29"/>
    <p:sldId id="417" r:id="rId30"/>
    <p:sldId id="419" r:id="rId31"/>
    <p:sldId id="418" r:id="rId32"/>
    <p:sldId id="428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7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2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7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9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0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6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19368" y="3005805"/>
            <a:ext cx="1952542" cy="19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b="1" dirty="0" smtClean="0">
                <a:solidFill>
                  <a:srgbClr val="0070C0"/>
                </a:solidFill>
              </a:rPr>
              <a:t>CLASE 3</a:t>
            </a:r>
            <a:endParaRPr lang="es-PE" sz="40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0755" y="352792"/>
            <a:ext cx="5789769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PROCESAMIENTO DIGITAL DE IMAGENES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REGISTRO DE VIDEO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clase </a:t>
            </a:r>
            <a:r>
              <a:rPr lang="es-PE" dirty="0" err="1" smtClean="0"/>
              <a:t>VideoWriter</a:t>
            </a:r>
            <a:r>
              <a:rPr lang="es-PE" dirty="0" smtClean="0"/>
              <a:t>() permite poder crear un objeto para poder realizar el registro de un video .</a:t>
            </a:r>
          </a:p>
          <a:p>
            <a:r>
              <a:rPr lang="es-PE" dirty="0" smtClean="0"/>
              <a:t>El nombre: identifica con que nombre se guardara el video</a:t>
            </a:r>
          </a:p>
          <a:p>
            <a:r>
              <a:rPr lang="es-PE" dirty="0" smtClean="0"/>
              <a:t>Formato: representa formato de compresión del video.</a:t>
            </a:r>
          </a:p>
          <a:p>
            <a:r>
              <a:rPr lang="es-PE" dirty="0" err="1" smtClean="0"/>
              <a:t>Fps</a:t>
            </a:r>
            <a:r>
              <a:rPr lang="es-PE" dirty="0" smtClean="0"/>
              <a:t>: representa los </a:t>
            </a:r>
            <a:r>
              <a:rPr lang="es-PE" dirty="0" err="1" smtClean="0"/>
              <a:t>frames</a:t>
            </a:r>
            <a:r>
              <a:rPr lang="es-PE" dirty="0" smtClean="0"/>
              <a:t> por segundo.</a:t>
            </a:r>
          </a:p>
          <a:p>
            <a:r>
              <a:rPr lang="es-PE" dirty="0" err="1" smtClean="0"/>
              <a:t>Forma:representa</a:t>
            </a:r>
            <a:r>
              <a:rPr lang="es-PE" dirty="0" smtClean="0"/>
              <a:t> el tamaño de cada </a:t>
            </a:r>
            <a:r>
              <a:rPr lang="es-PE" dirty="0" err="1" smtClean="0"/>
              <a:t>frame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3004458" y="5062558"/>
            <a:ext cx="6962502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cap</a:t>
            </a:r>
            <a:r>
              <a:rPr lang="es-PE" sz="2400" b="1" dirty="0" smtClean="0"/>
              <a:t>=cv2.VideoWriter(</a:t>
            </a:r>
            <a:r>
              <a:rPr lang="es-PE" sz="2400" b="1" dirty="0" err="1" smtClean="0"/>
              <a:t>nombre,Formato,Fps,forma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4262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UNPACKING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operador &lt;*&gt; permite poder desempacar los datos de un elemento iterable como pueden ser las listas y </a:t>
            </a:r>
            <a:r>
              <a:rPr lang="es-PE" dirty="0" err="1" smtClean="0"/>
              <a:t>tuplas</a:t>
            </a:r>
            <a:r>
              <a:rPr lang="es-PE" dirty="0" smtClean="0"/>
              <a:t> .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4" y="3210332"/>
            <a:ext cx="3924300" cy="2867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269" y="5049066"/>
            <a:ext cx="3200400" cy="70485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923064" y="5212080"/>
            <a:ext cx="283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5042263" y="5753916"/>
            <a:ext cx="2717074" cy="32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VideoCapture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892731" y="1975789"/>
            <a:ext cx="5982789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cap</a:t>
            </a:r>
            <a:r>
              <a:rPr lang="es-PE" sz="2400" b="1" dirty="0" smtClean="0"/>
              <a:t>=cv2.VideoCapture(</a:t>
            </a:r>
            <a:r>
              <a:rPr lang="es-PE" sz="2400" b="1" dirty="0" err="1" smtClean="0"/>
              <a:t>nombre_video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71304" y="3965278"/>
            <a:ext cx="1676400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/>
              <a:t>r</a:t>
            </a:r>
            <a:r>
              <a:rPr lang="es-PE" sz="2400" b="1" dirty="0" err="1" smtClean="0"/>
              <a:t>ead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387636" y="3965278"/>
            <a:ext cx="1676400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release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99465" y="3965278"/>
            <a:ext cx="1240969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get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7410994" y="4004468"/>
            <a:ext cx="1733006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isOpened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481943" y="2804160"/>
            <a:ext cx="2756263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4767943" y="2804160"/>
            <a:ext cx="731522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603966" y="2899954"/>
            <a:ext cx="692331" cy="83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499465" y="2804160"/>
            <a:ext cx="2286000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1036321" y="5228021"/>
            <a:ext cx="1676400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Lectura de los </a:t>
            </a:r>
            <a:r>
              <a:rPr lang="es-PE" sz="2400" b="1" dirty="0" err="1" smtClean="0"/>
              <a:t>frames</a:t>
            </a:r>
            <a:endParaRPr lang="es-PE" sz="2400" b="1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387636" y="5228021"/>
            <a:ext cx="1676400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Liberar uso</a:t>
            </a:r>
            <a:endParaRPr lang="es-PE" sz="2400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281748" y="5228021"/>
            <a:ext cx="1968137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Conseguir propiedades</a:t>
            </a:r>
            <a:endParaRPr lang="es-PE" sz="2400" b="1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785465" y="5239191"/>
            <a:ext cx="1968137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Determinar si esta activo</a:t>
            </a:r>
            <a:endParaRPr lang="es-PE" sz="2400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44939" y="182244"/>
            <a:ext cx="3186536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70C0"/>
                </a:solidFill>
              </a:rPr>
              <a:t>LECTURA DE VIDEO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BINARIA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Imagen cuyos pixeles pueden poseer solo 2 valores de intensidad , usualmente el valor de intensidad 0 y 255.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62" y="3716655"/>
            <a:ext cx="2966765" cy="254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36" y="3760153"/>
            <a:ext cx="3125982" cy="25574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7" y="3855085"/>
            <a:ext cx="3617868" cy="23250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19672" y="3056709"/>
            <a:ext cx="2617981" cy="521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IMAGEN EN ESCALA DE COLOR RGB</a:t>
            </a:r>
            <a:endParaRPr lang="es-PE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4793936" y="3056709"/>
            <a:ext cx="2617981" cy="521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IMAGEN EN ESCALA DE GRIS</a:t>
            </a:r>
            <a:endParaRPr lang="es-PE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8568353" y="3056709"/>
            <a:ext cx="2617981" cy="521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IMAGEN BINARIA</a:t>
            </a:r>
            <a:endParaRPr lang="es-PE" sz="2000" b="1" dirty="0"/>
          </a:p>
        </p:txBody>
      </p:sp>
      <p:sp>
        <p:nvSpPr>
          <p:cNvPr id="10" name="Flecha derecha 9"/>
          <p:cNvSpPr/>
          <p:nvPr/>
        </p:nvSpPr>
        <p:spPr>
          <a:xfrm>
            <a:off x="3928103" y="5038884"/>
            <a:ext cx="611833" cy="1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>
            <a:off x="7718085" y="4977885"/>
            <a:ext cx="611833" cy="1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69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BINARIA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imagen binaria se caracteriza por tener los niveles de </a:t>
            </a:r>
            <a:r>
              <a:rPr lang="es-PE" dirty="0" err="1" smtClean="0"/>
              <a:t>intesidad</a:t>
            </a:r>
            <a:r>
              <a:rPr lang="es-PE" dirty="0" smtClean="0"/>
              <a:t> de cada pixel con solo dos posibles valores </a:t>
            </a:r>
          </a:p>
          <a:p>
            <a:r>
              <a:rPr lang="es-PE" dirty="0" smtClean="0"/>
              <a:t>Normalmente los valores son 255 y 0 </a:t>
            </a:r>
          </a:p>
          <a:p>
            <a:r>
              <a:rPr lang="es-PE" dirty="0" smtClean="0"/>
              <a:t>255 indica color blanco</a:t>
            </a:r>
          </a:p>
          <a:p>
            <a:r>
              <a:rPr lang="es-PE" dirty="0" smtClean="0"/>
              <a:t>0 indica color negro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18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OBJETO PARA LA GRABACION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CREACION DE UNA MASCARA </a:t>
            </a:r>
          </a:p>
          <a:p>
            <a:endParaRPr lang="en-US" dirty="0"/>
          </a:p>
          <a:p>
            <a:r>
              <a:rPr lang="en-US" dirty="0"/>
              <a:t>OPERACION LOGICA 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795573" y="2142195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cv2.VideoCapture()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5547696" y="3522953"/>
            <a:ext cx="448408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cv2.inRange(</a:t>
            </a:r>
            <a:r>
              <a:rPr lang="en-US" sz="2400" dirty="0" err="1">
                <a:solidFill>
                  <a:srgbClr val="0070C0"/>
                </a:solidFill>
              </a:rPr>
              <a:t>img,lower,high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5890486" y="4759452"/>
            <a:ext cx="3798502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cv2.bitwise_and()</a:t>
            </a:r>
          </a:p>
        </p:txBody>
      </p:sp>
    </p:spTree>
    <p:extLst>
      <p:ext uri="{BB962C8B-B14F-4D97-AF65-F5344CB8AC3E}">
        <p14:creationId xmlns:p14="http://schemas.microsoft.com/office/powerpoint/2010/main" val="29619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OPERACIONES MORFOLICAS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PE" dirty="0" smtClean="0"/>
              <a:t>Los filtros morfológicos son capaces de influir sobre estructuras de la imagen , designadas previamente mediante el uso de un elemento estructural.</a:t>
            </a:r>
          </a:p>
          <a:p>
            <a:pPr>
              <a:buFont typeface="Courier New" panose="02070309020205020404" pitchFamily="49" charset="0"/>
              <a:buChar char="o"/>
            </a:pPr>
            <a:endParaRPr lang="es-P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 smtClean="0"/>
              <a:t>Los filtros morfológicos son utilizados para realizar las operaciones de reducción y aumento sobre imágenes binarias.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40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EROSIÓN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r>
              <a:rPr lang="es-PE" b="1" dirty="0" smtClean="0"/>
              <a:t>Reducción</a:t>
            </a:r>
            <a:r>
              <a:rPr lang="es-PE" b="1" dirty="0"/>
              <a:t>: </a:t>
            </a:r>
          </a:p>
          <a:p>
            <a:pPr marL="0" indent="0">
              <a:buNone/>
            </a:pPr>
            <a:r>
              <a:rPr lang="es-PE" dirty="0"/>
              <a:t>Operación por el cual las estructuras de las imágenes son reducidas , de lo cual resulta que estructuras pequeñas son eliminadas </a:t>
            </a:r>
            <a:r>
              <a:rPr lang="es-PE" dirty="0" smtClean="0"/>
              <a:t>.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3455531" y="4611075"/>
            <a:ext cx="5294792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cv2.erode(</a:t>
            </a:r>
            <a:r>
              <a:rPr lang="en-US" sz="2400" dirty="0" err="1" smtClean="0">
                <a:solidFill>
                  <a:srgbClr val="0070C0"/>
                </a:solidFill>
              </a:rPr>
              <a:t>imagen,kernel,iterations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DILATACIÓN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Aumento</a:t>
            </a:r>
            <a:r>
              <a:rPr lang="es-PE" dirty="0" smtClean="0"/>
              <a:t>:</a:t>
            </a:r>
          </a:p>
          <a:p>
            <a:pPr marL="0" indent="0">
              <a:buNone/>
            </a:pPr>
            <a:r>
              <a:rPr lang="es-PE" dirty="0" smtClean="0"/>
              <a:t>Operación que agrega capas de pixeles blanco a las estructuras presentes en una imagen binaria , con esto se ve un incremento en los pixeles blancos </a:t>
            </a: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3104625" y="4480447"/>
            <a:ext cx="5294792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cv2.dilate(</a:t>
            </a:r>
            <a:r>
              <a:rPr lang="en-US" sz="2400" dirty="0" err="1" smtClean="0">
                <a:solidFill>
                  <a:srgbClr val="0070C0"/>
                </a:solidFill>
              </a:rPr>
              <a:t>imagen,kernel,iterations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Cierre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Operación de dilatación seguida de erosión, usando la misma estructura de referencia.</a:t>
            </a: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806951" y="3407060"/>
            <a:ext cx="8591952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cv2.morphologyEx(imagen,cv2.MORPH_CLOSE</a:t>
            </a:r>
            <a:r>
              <a:rPr lang="en-US" sz="2800" dirty="0" smtClean="0">
                <a:solidFill>
                  <a:srgbClr val="0070C0"/>
                </a:solidFill>
              </a:rPr>
              <a:t>,</a:t>
            </a:r>
            <a:r>
              <a:rPr lang="en-US" sz="2800" b="1" dirty="0" smtClean="0">
                <a:solidFill>
                  <a:srgbClr val="0070C0"/>
                </a:solidFill>
              </a:rPr>
              <a:t>kernel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498412" y="4162924"/>
            <a:ext cx="2464091" cy="927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</a:t>
            </a:r>
            <a:r>
              <a:rPr lang="es-PE" dirty="0" smtClean="0"/>
              <a:t>v2.morphologyEx()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583870" y="4478346"/>
            <a:ext cx="1959428" cy="444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binaria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8822850" y="4349931"/>
            <a:ext cx="1959428" cy="444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binaria</a:t>
            </a:r>
          </a:p>
          <a:p>
            <a:pPr algn="ctr"/>
            <a:r>
              <a:rPr lang="es-PE" dirty="0" smtClean="0"/>
              <a:t>resultante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565607" y="5859796"/>
            <a:ext cx="1074640" cy="557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kernel</a:t>
            </a:r>
            <a:endParaRPr lang="es-PE" dirty="0" smtClean="0"/>
          </a:p>
          <a:p>
            <a:pPr algn="ctr"/>
            <a:endParaRPr lang="es-PE" dirty="0"/>
          </a:p>
        </p:txBody>
      </p:sp>
      <p:sp>
        <p:nvSpPr>
          <p:cNvPr id="10" name="Flecha derecha 9"/>
          <p:cNvSpPr/>
          <p:nvPr/>
        </p:nvSpPr>
        <p:spPr>
          <a:xfrm>
            <a:off x="2804555" y="4506686"/>
            <a:ext cx="145393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arriba 10"/>
          <p:cNvSpPr/>
          <p:nvPr/>
        </p:nvSpPr>
        <p:spPr>
          <a:xfrm>
            <a:off x="6102927" y="5248843"/>
            <a:ext cx="232559" cy="44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>
            <a:off x="7107657" y="4413032"/>
            <a:ext cx="145393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9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VideoCapture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clase </a:t>
            </a:r>
            <a:r>
              <a:rPr lang="es-PE" b="1" dirty="0" err="1" smtClean="0"/>
              <a:t>VideoCapture</a:t>
            </a:r>
            <a:r>
              <a:rPr lang="es-PE" dirty="0" smtClean="0"/>
              <a:t> permite poder manipular videos o las cámaras conectadas al ordenador .</a:t>
            </a:r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3748624" y="2907311"/>
            <a:ext cx="5046599" cy="83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cv2.VideoCapture(</a:t>
            </a:r>
            <a:r>
              <a:rPr lang="en-US" sz="2800" b="1" dirty="0" err="1" smtClean="0">
                <a:solidFill>
                  <a:srgbClr val="0070C0"/>
                </a:solidFill>
              </a:rPr>
              <a:t>argumento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68262" y="4821960"/>
            <a:ext cx="2240253" cy="83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argumento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4299886" y="4193765"/>
            <a:ext cx="3642332" cy="83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Indice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una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camara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4327311" y="5658097"/>
            <a:ext cx="3889226" cy="83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Nombre</a:t>
            </a:r>
            <a:r>
              <a:rPr lang="en-US" sz="2800" dirty="0" smtClean="0">
                <a:solidFill>
                  <a:schemeClr val="tx1"/>
                </a:solidFill>
              </a:rPr>
              <a:t> de un </a:t>
            </a:r>
            <a:r>
              <a:rPr lang="en-US" sz="2800" dirty="0" err="1" smtClean="0">
                <a:solidFill>
                  <a:schemeClr val="tx1"/>
                </a:solidFill>
              </a:rPr>
              <a:t>archivo</a:t>
            </a:r>
            <a:r>
              <a:rPr lang="en-US" sz="2800" dirty="0" smtClean="0">
                <a:solidFill>
                  <a:schemeClr val="tx1"/>
                </a:solidFill>
              </a:rPr>
              <a:t> de video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3148149" y="4506686"/>
            <a:ext cx="1005840" cy="52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197050" y="5355771"/>
            <a:ext cx="817799" cy="53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Apertura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Operación de erosión seguida de dilatación, usando la misma estructura de referencia.</a:t>
            </a: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806951" y="3407060"/>
            <a:ext cx="8591952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cv2.morphologyEx(imagen,cv2.MORPH_OPEN</a:t>
            </a:r>
            <a:r>
              <a:rPr lang="en-US" sz="2800" dirty="0" smtClean="0">
                <a:solidFill>
                  <a:srgbClr val="0070C0"/>
                </a:solidFill>
              </a:rPr>
              <a:t>,</a:t>
            </a:r>
            <a:r>
              <a:rPr lang="en-US" sz="2800" b="1" dirty="0" smtClean="0">
                <a:solidFill>
                  <a:srgbClr val="0070C0"/>
                </a:solidFill>
              </a:rPr>
              <a:t>kernel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498412" y="4162924"/>
            <a:ext cx="2464091" cy="927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</a:t>
            </a:r>
            <a:r>
              <a:rPr lang="es-PE" dirty="0" smtClean="0"/>
              <a:t>v2.morphologyEx()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583870" y="4478346"/>
            <a:ext cx="1959428" cy="444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binaria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8822850" y="4349931"/>
            <a:ext cx="1959428" cy="444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binaria</a:t>
            </a:r>
          </a:p>
          <a:p>
            <a:pPr algn="ctr"/>
            <a:r>
              <a:rPr lang="es-PE" dirty="0" smtClean="0"/>
              <a:t>resultante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565607" y="5859796"/>
            <a:ext cx="1074640" cy="557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kernel</a:t>
            </a:r>
            <a:endParaRPr lang="es-PE" dirty="0" smtClean="0"/>
          </a:p>
          <a:p>
            <a:pPr algn="ctr"/>
            <a:endParaRPr lang="es-PE" dirty="0"/>
          </a:p>
        </p:txBody>
      </p:sp>
      <p:sp>
        <p:nvSpPr>
          <p:cNvPr id="10" name="Flecha derecha 9"/>
          <p:cNvSpPr/>
          <p:nvPr/>
        </p:nvSpPr>
        <p:spPr>
          <a:xfrm>
            <a:off x="2804555" y="4506686"/>
            <a:ext cx="145393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arriba 10"/>
          <p:cNvSpPr/>
          <p:nvPr/>
        </p:nvSpPr>
        <p:spPr>
          <a:xfrm>
            <a:off x="6102927" y="5248843"/>
            <a:ext cx="232559" cy="44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>
            <a:off x="7107657" y="4413032"/>
            <a:ext cx="145393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99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 DE COLOR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HSV COL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 bwMode="auto">
          <a:xfrm>
            <a:off x="8934995" y="1848710"/>
            <a:ext cx="2843743" cy="40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505304" y="1985554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H:Tonalidad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05304" y="4741815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V:Valor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05304" y="3272563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S:Saturación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933936"/>
            <a:ext cx="4791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DETECCIÓN DE COLOR</a:t>
            </a:r>
            <a:endParaRPr lang="es-PE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1436" y="2346213"/>
            <a:ext cx="664156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Rango de color azul en HSV</a:t>
            </a:r>
            <a:r>
              <a:rPr kumimoji="0" lang="es-PE" altLang="es-PE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PE" altLang="es-PE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lower_blue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upper_blue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PE" alt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01436" y="4444979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Rango de color verde en HSV</a:t>
            </a:r>
            <a:b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lower_green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upper_green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75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s-PE" altLang="es-PE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Binarización</a:t>
            </a:r>
            <a:r>
              <a:rPr lang="es-PE" b="1" dirty="0" smtClean="0"/>
              <a:t> </a:t>
            </a:r>
            <a:r>
              <a:rPr lang="es-PE" b="1" dirty="0" err="1" smtClean="0"/>
              <a:t>np.where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451" y="1691322"/>
            <a:ext cx="11105276" cy="448881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dirty="0"/>
              <a:t>L</a:t>
            </a:r>
            <a:r>
              <a:rPr lang="es-PE" dirty="0" smtClean="0"/>
              <a:t>a imagen binaria esta compuesta de solo dos valores , usualmente el valor de intensidad 255(blanco) y el valor de intensidad 0 (oscuro).</a:t>
            </a:r>
            <a:endParaRPr lang="es-PE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67054"/>
              </p:ext>
            </p:extLst>
          </p:nvPr>
        </p:nvGraphicFramePr>
        <p:xfrm>
          <a:off x="255451" y="4055912"/>
          <a:ext cx="3062514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20838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59730"/>
              </p:ext>
            </p:extLst>
          </p:nvPr>
        </p:nvGraphicFramePr>
        <p:xfrm>
          <a:off x="8480371" y="3897014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8480371" y="2838988"/>
            <a:ext cx="2589346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BINARIA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76942" y="3016884"/>
            <a:ext cx="2419532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ESCALA DE GRISES</a:t>
            </a:r>
            <a:endParaRPr lang="es-PE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29176" y="3112945"/>
            <a:ext cx="506878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50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944225" y="4226029"/>
            <a:ext cx="3606106" cy="862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np.where</a:t>
            </a:r>
            <a:r>
              <a:rPr lang="es-PE" sz="2400" b="1" dirty="0" smtClean="0"/>
              <a:t>(</a:t>
            </a:r>
            <a:r>
              <a:rPr lang="es-PE" sz="2400" b="1" dirty="0" err="1" smtClean="0"/>
              <a:t>img</a:t>
            </a:r>
            <a:r>
              <a:rPr lang="es-PE" sz="2400" b="1" dirty="0" smtClean="0"/>
              <a:t>&gt;50,255,0)</a:t>
            </a:r>
            <a:endParaRPr lang="es-PE" sz="2400" b="1" dirty="0"/>
          </a:p>
        </p:txBody>
      </p:sp>
      <p:sp>
        <p:nvSpPr>
          <p:cNvPr id="18" name="Flecha derecha 17"/>
          <p:cNvSpPr/>
          <p:nvPr/>
        </p:nvSpPr>
        <p:spPr>
          <a:xfrm>
            <a:off x="3366904" y="4632083"/>
            <a:ext cx="477208" cy="12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derecha 18"/>
          <p:cNvSpPr/>
          <p:nvPr/>
        </p:nvSpPr>
        <p:spPr>
          <a:xfrm>
            <a:off x="7745460" y="4593193"/>
            <a:ext cx="539782" cy="205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Flecha abajo 20"/>
          <p:cNvSpPr/>
          <p:nvPr/>
        </p:nvSpPr>
        <p:spPr>
          <a:xfrm>
            <a:off x="5285361" y="3830899"/>
            <a:ext cx="194508" cy="33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6060117" y="3112945"/>
            <a:ext cx="1867430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Umbral</a:t>
            </a:r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Binarización</a:t>
            </a:r>
            <a:r>
              <a:rPr lang="es-PE" b="1" dirty="0" smtClean="0"/>
              <a:t> cv2.inRange()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451" y="1691322"/>
            <a:ext cx="11105276" cy="448881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dirty="0"/>
              <a:t>L</a:t>
            </a:r>
            <a:r>
              <a:rPr lang="es-PE" dirty="0" smtClean="0"/>
              <a:t>a imagen binaria esta compuesta de solo dos valores , usualmente el valor de intensidad 255(blanco) y el valor de intensidad 0 (oscuro).</a:t>
            </a:r>
            <a:endParaRPr lang="es-PE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55451" y="4055912"/>
          <a:ext cx="3062514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20838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8480371" y="3897014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5222439" y="5568311"/>
            <a:ext cx="514860" cy="49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80371" y="2838988"/>
            <a:ext cx="2589346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BINARIA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76942" y="3016884"/>
            <a:ext cx="2419532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ESCALA DE GRISES</a:t>
            </a:r>
            <a:endParaRPr lang="es-PE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86524" y="3112945"/>
            <a:ext cx="506878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50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25020" y="4229415"/>
            <a:ext cx="2617981" cy="862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c</a:t>
            </a:r>
            <a:r>
              <a:rPr lang="es-PE" sz="2400" b="1" dirty="0" smtClean="0"/>
              <a:t>v2.inRange()</a:t>
            </a:r>
            <a:endParaRPr lang="es-PE" sz="2400" b="1" dirty="0"/>
          </a:p>
        </p:txBody>
      </p:sp>
      <p:sp>
        <p:nvSpPr>
          <p:cNvPr id="18" name="Flecha derecha 17"/>
          <p:cNvSpPr/>
          <p:nvPr/>
        </p:nvSpPr>
        <p:spPr>
          <a:xfrm>
            <a:off x="3366904" y="4632083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derecha 18"/>
          <p:cNvSpPr/>
          <p:nvPr/>
        </p:nvSpPr>
        <p:spPr>
          <a:xfrm>
            <a:off x="7175377" y="4546472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Flecha abajo 20"/>
          <p:cNvSpPr/>
          <p:nvPr/>
        </p:nvSpPr>
        <p:spPr>
          <a:xfrm>
            <a:off x="5285361" y="3830899"/>
            <a:ext cx="194508" cy="33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 arriba 22"/>
          <p:cNvSpPr/>
          <p:nvPr/>
        </p:nvSpPr>
        <p:spPr>
          <a:xfrm>
            <a:off x="5381897" y="5188902"/>
            <a:ext cx="155320" cy="299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6060117" y="3091604"/>
            <a:ext cx="1867430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Umbral máximo 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86468" y="5517547"/>
            <a:ext cx="1867430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Umbral </a:t>
            </a:r>
          </a:p>
          <a:p>
            <a:pPr algn="ctr"/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minimo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</a:t>
            </a:r>
            <a:r>
              <a:rPr lang="es-PE" b="1" dirty="0" smtClean="0"/>
              <a:t>v2.inRange()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028007" y="1691322"/>
            <a:ext cx="9261270" cy="612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/>
              <a:t>mask</a:t>
            </a:r>
            <a:r>
              <a:rPr lang="es-PE" sz="2800" b="1" dirty="0" smtClean="0"/>
              <a:t> </a:t>
            </a:r>
            <a:r>
              <a:rPr lang="es-PE" sz="2800" b="1" dirty="0"/>
              <a:t>= </a:t>
            </a:r>
            <a:r>
              <a:rPr lang="es-PE" sz="2800" b="1" dirty="0" smtClean="0"/>
              <a:t>cv2.inRange(Imagen , </a:t>
            </a:r>
            <a:r>
              <a:rPr lang="es-PE" sz="2800" b="1" dirty="0" err="1" smtClean="0"/>
              <a:t>array_min</a:t>
            </a:r>
            <a:r>
              <a:rPr lang="es-PE" sz="2800" b="1" dirty="0" smtClean="0"/>
              <a:t> , </a:t>
            </a:r>
            <a:r>
              <a:rPr lang="es-PE" sz="2800" b="1" dirty="0" err="1" smtClean="0"/>
              <a:t>array_max</a:t>
            </a:r>
            <a:r>
              <a:rPr lang="es-PE" sz="2800" b="1" dirty="0" smtClean="0"/>
              <a:t>) </a:t>
            </a:r>
            <a:endParaRPr lang="es-PE" sz="28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55451" y="4653188"/>
          <a:ext cx="3062514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20838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8634548" y="4653187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470694" y="2742771"/>
            <a:ext cx="3096954" cy="49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array_min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np.array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([1])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04850" y="3892730"/>
            <a:ext cx="3400500" cy="57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chemeClr val="tx1"/>
                </a:solidFill>
              </a:rPr>
              <a:t>IMAGEN ESCALA DE </a:t>
            </a:r>
            <a:r>
              <a:rPr lang="es-PE" sz="2000" b="1" dirty="0" smtClean="0">
                <a:solidFill>
                  <a:schemeClr val="tx1"/>
                </a:solidFill>
              </a:rPr>
              <a:t>GRISES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02927" y="2736651"/>
            <a:ext cx="3024579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array_max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np.array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([50])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12739" y="4985587"/>
            <a:ext cx="2617981" cy="862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c</a:t>
            </a:r>
            <a:r>
              <a:rPr lang="es-PE" sz="2400" b="1" dirty="0" smtClean="0"/>
              <a:t>v2.inRange()</a:t>
            </a:r>
            <a:endParaRPr lang="es-PE" sz="2400" b="1" dirty="0"/>
          </a:p>
        </p:txBody>
      </p:sp>
      <p:sp>
        <p:nvSpPr>
          <p:cNvPr id="13" name="Flecha derecha 12"/>
          <p:cNvSpPr/>
          <p:nvPr/>
        </p:nvSpPr>
        <p:spPr>
          <a:xfrm>
            <a:off x="3466935" y="5309946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derecha 13"/>
          <p:cNvSpPr/>
          <p:nvPr/>
        </p:nvSpPr>
        <p:spPr>
          <a:xfrm>
            <a:off x="7267043" y="5309946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8634548" y="4041038"/>
            <a:ext cx="2589346" cy="429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BINARIA</a:t>
            </a:r>
          </a:p>
        </p:txBody>
      </p:sp>
    </p:spTree>
    <p:extLst>
      <p:ext uri="{BB962C8B-B14F-4D97-AF65-F5344CB8AC3E}">
        <p14:creationId xmlns:p14="http://schemas.microsoft.com/office/powerpoint/2010/main" val="390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cv2.bitwise_and()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PE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PE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s-PE" b="1" dirty="0" smtClean="0">
                <a:solidFill>
                  <a:srgbClr val="0070C0"/>
                </a:solidFill>
              </a:rPr>
              <a:t>Resultado </a:t>
            </a:r>
            <a:r>
              <a:rPr lang="es-PE" b="1" dirty="0">
                <a:solidFill>
                  <a:srgbClr val="0070C0"/>
                </a:solidFill>
              </a:rPr>
              <a:t>= </a:t>
            </a:r>
            <a:r>
              <a:rPr lang="es-PE" b="1" dirty="0" smtClean="0">
                <a:solidFill>
                  <a:srgbClr val="0070C0"/>
                </a:solidFill>
              </a:rPr>
              <a:t>cv2.bitwise_and(</a:t>
            </a:r>
            <a:r>
              <a:rPr lang="es-PE" b="1" dirty="0" err="1" smtClean="0">
                <a:solidFill>
                  <a:srgbClr val="0070C0"/>
                </a:solidFill>
              </a:rPr>
              <a:t>img,img</a:t>
            </a:r>
            <a:r>
              <a:rPr lang="es-PE" b="1" dirty="0" smtClean="0">
                <a:solidFill>
                  <a:srgbClr val="0070C0"/>
                </a:solidFill>
              </a:rPr>
              <a:t>, </a:t>
            </a:r>
            <a:r>
              <a:rPr lang="es-PE" b="1" dirty="0" err="1">
                <a:solidFill>
                  <a:srgbClr val="0070C0"/>
                </a:solidFill>
              </a:rPr>
              <a:t>mask</a:t>
            </a:r>
            <a:r>
              <a:rPr lang="es-PE" b="1" dirty="0">
                <a:solidFill>
                  <a:srgbClr val="0070C0"/>
                </a:solidFill>
              </a:rPr>
              <a:t>= </a:t>
            </a:r>
            <a:r>
              <a:rPr lang="es-PE" b="1" dirty="0" smtClean="0">
                <a:solidFill>
                  <a:srgbClr val="0070C0"/>
                </a:solidFill>
              </a:rPr>
              <a:t>mascara)</a:t>
            </a:r>
            <a:endParaRPr lang="es-PE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07695"/>
              </p:ext>
            </p:extLst>
          </p:nvPr>
        </p:nvGraphicFramePr>
        <p:xfrm>
          <a:off x="4406933" y="3786823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91665"/>
              </p:ext>
            </p:extLst>
          </p:nvPr>
        </p:nvGraphicFramePr>
        <p:xfrm>
          <a:off x="1001485" y="1828800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40340"/>
              </p:ext>
            </p:extLst>
          </p:nvPr>
        </p:nvGraphicFramePr>
        <p:xfrm>
          <a:off x="7727076" y="1828799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>
            <a:off x="3788229" y="2592273"/>
            <a:ext cx="8752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5661857" y="2798400"/>
            <a:ext cx="4354" cy="782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177245" y="2367378"/>
            <a:ext cx="969224" cy="28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and</a:t>
            </a:r>
            <a:endParaRPr lang="es-PE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422966" y="2538651"/>
            <a:ext cx="8752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CONVOLUCIÓN 2D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>
            <a:off x="3461657" y="2690947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763094" y="2991393"/>
            <a:ext cx="0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475514" y="2390502"/>
            <a:ext cx="627413" cy="4963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*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220493" y="2690945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638299" y="5136126"/>
                <a:ext cx="5464628" cy="11814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s-PE" sz="2000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PE" sz="2000" dirty="0"/>
              </a:p>
              <a:p>
                <a:pPr algn="ctr"/>
                <a:endParaRPr lang="es-PE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9" y="5136126"/>
                <a:ext cx="5464628" cy="1181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𝑀𝑥𝑁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1834637" y="3050177"/>
                <a:ext cx="889661" cy="3004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𝐹𝑥𝐶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37" y="3050177"/>
                <a:ext cx="889661" cy="300445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7968045" y="3684428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𝐾𝐸𝑅𝑁𝐸𝐿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45" y="3684428"/>
                <a:ext cx="1763485" cy="6008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FILTER2D</a:t>
            </a:r>
            <a:endParaRPr lang="es-PE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filter2D permite realizar operaciones de filtrado entre una imagen de entrada y una matriz o </a:t>
            </a:r>
            <a:r>
              <a:rPr lang="es-PE" dirty="0" err="1" smtClean="0"/>
              <a:t>kernel</a:t>
            </a:r>
            <a:r>
              <a:rPr lang="es-PE" dirty="0" smtClean="0"/>
              <a:t> que se </a:t>
            </a:r>
            <a:r>
              <a:rPr lang="es-PE" dirty="0" err="1" smtClean="0"/>
              <a:t>convolucionara</a:t>
            </a:r>
            <a:r>
              <a:rPr lang="es-PE" dirty="0" smtClean="0"/>
              <a:t> con la imagen para generar otra imagen .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3331027" y="3265715"/>
            <a:ext cx="5133703" cy="94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Img2=cv2.filter2D(img1,-</a:t>
            </a:r>
            <a:r>
              <a:rPr lang="en-US" sz="2400" dirty="0">
                <a:solidFill>
                  <a:schemeClr val="bg1"/>
                </a:solidFill>
              </a:rPr>
              <a:t>1,kernel)</a:t>
            </a:r>
          </a:p>
        </p:txBody>
      </p:sp>
    </p:spTree>
    <p:extLst>
      <p:ext uri="{BB962C8B-B14F-4D97-AF65-F5344CB8AC3E}">
        <p14:creationId xmlns:p14="http://schemas.microsoft.com/office/powerpoint/2010/main" val="6887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Kernel</a:t>
            </a:r>
            <a:r>
              <a:rPr lang="es-PE" b="1" dirty="0" smtClean="0"/>
              <a:t>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el caso de la operación de </a:t>
            </a:r>
            <a:r>
              <a:rPr lang="es-PE" dirty="0" err="1" smtClean="0"/>
              <a:t>convolución</a:t>
            </a:r>
            <a:r>
              <a:rPr lang="es-PE" dirty="0" smtClean="0"/>
              <a:t> , el </a:t>
            </a:r>
            <a:r>
              <a:rPr lang="es-PE" dirty="0" err="1" smtClean="0"/>
              <a:t>kernel</a:t>
            </a:r>
            <a:r>
              <a:rPr lang="es-PE" dirty="0" smtClean="0"/>
              <a:t> es una matriz cuyos elementos se crearan de acuerdo a las características que se desea extraer de una imagen de entrada.</a:t>
            </a:r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07306"/>
              </p:ext>
            </p:extLst>
          </p:nvPr>
        </p:nvGraphicFramePr>
        <p:xfrm>
          <a:off x="3749435" y="3448208"/>
          <a:ext cx="237018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0061">
                  <a:extLst>
                    <a:ext uri="{9D8B030D-6E8A-4147-A177-3AD203B41FA5}">
                      <a16:colId xmlns:a16="http://schemas.microsoft.com/office/drawing/2014/main" val="1541063309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788076085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82716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1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7770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32548"/>
              </p:ext>
            </p:extLst>
          </p:nvPr>
        </p:nvGraphicFramePr>
        <p:xfrm>
          <a:off x="3612606" y="5205095"/>
          <a:ext cx="237018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0061">
                  <a:extLst>
                    <a:ext uri="{9D8B030D-6E8A-4147-A177-3AD203B41FA5}">
                      <a16:colId xmlns:a16="http://schemas.microsoft.com/office/drawing/2014/main" val="1541063309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788076085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82716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1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77709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731520" y="3448208"/>
            <a:ext cx="1698171" cy="823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Hx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31520" y="5349682"/>
            <a:ext cx="1698171" cy="823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Hy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7822672" y="4560728"/>
            <a:ext cx="1698171" cy="823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PREWITT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549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VideoCapture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manipular cámaras externas o del ordenador se requiere determinar un índice que identifica a la cámara  a utilizar.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44939" y="182244"/>
            <a:ext cx="3186536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70C0"/>
                </a:solidFill>
              </a:rPr>
              <a:t>ACCESO A CAMARA INTERNA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5" y="3174274"/>
            <a:ext cx="6324600" cy="330912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360229" y="3461657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CAMARA DEL ORDENADOR</a:t>
            </a:r>
            <a:endParaRPr lang="es-PE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631475" y="3717084"/>
            <a:ext cx="4833256" cy="27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8360229" y="4275873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 </a:t>
            </a:r>
            <a:r>
              <a:rPr lang="es-PE" b="1" dirty="0" err="1" smtClean="0"/>
              <a:t>isOpened</a:t>
            </a:r>
            <a:r>
              <a:rPr lang="es-PE" b="1" dirty="0" smtClean="0"/>
              <a:t>()</a:t>
            </a:r>
            <a:endParaRPr lang="es-PE" b="1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6283234" y="4531301"/>
            <a:ext cx="1632857" cy="13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4637314" y="5267896"/>
            <a:ext cx="2717619" cy="66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8286404" y="5040806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 </a:t>
            </a:r>
            <a:r>
              <a:rPr lang="es-PE" b="1" dirty="0" err="1" smtClean="0"/>
              <a:t>get</a:t>
            </a:r>
            <a:r>
              <a:rPr lang="es-PE" b="1" dirty="0" smtClean="0"/>
              <a:t>()</a:t>
            </a:r>
            <a:endParaRPr lang="es-PE" b="1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3631475" y="6290794"/>
            <a:ext cx="4284616" cy="6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60229" y="5923901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 </a:t>
            </a:r>
            <a:r>
              <a:rPr lang="es-PE" b="1" dirty="0" err="1" smtClean="0"/>
              <a:t>release</a:t>
            </a:r>
            <a:r>
              <a:rPr lang="es-PE" b="1" dirty="0" smtClean="0"/>
              <a:t>()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8075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Kernel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el caso de la operación de </a:t>
            </a:r>
            <a:r>
              <a:rPr lang="es-PE" dirty="0" err="1" smtClean="0"/>
              <a:t>convolución</a:t>
            </a:r>
            <a:r>
              <a:rPr lang="es-PE" dirty="0" smtClean="0"/>
              <a:t> , el </a:t>
            </a:r>
            <a:r>
              <a:rPr lang="es-PE" dirty="0" err="1" smtClean="0"/>
              <a:t>kernel</a:t>
            </a:r>
            <a:r>
              <a:rPr lang="es-PE" dirty="0" smtClean="0"/>
              <a:t> es una matriz cuyos elementos se crearan de acuerdo a las características que se desea extraer de una imagen de entrada.</a:t>
            </a:r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59753"/>
              </p:ext>
            </p:extLst>
          </p:nvPr>
        </p:nvGraphicFramePr>
        <p:xfrm>
          <a:off x="3749435" y="3448208"/>
          <a:ext cx="237018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0061">
                  <a:extLst>
                    <a:ext uri="{9D8B030D-6E8A-4147-A177-3AD203B41FA5}">
                      <a16:colId xmlns:a16="http://schemas.microsoft.com/office/drawing/2014/main" val="1541063309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788076085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82716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1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7770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95702"/>
              </p:ext>
            </p:extLst>
          </p:nvPr>
        </p:nvGraphicFramePr>
        <p:xfrm>
          <a:off x="3612606" y="5205095"/>
          <a:ext cx="237018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0061">
                  <a:extLst>
                    <a:ext uri="{9D8B030D-6E8A-4147-A177-3AD203B41FA5}">
                      <a16:colId xmlns:a16="http://schemas.microsoft.com/office/drawing/2014/main" val="1541063309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788076085"/>
                    </a:ext>
                  </a:extLst>
                </a:gridCol>
                <a:gridCol w="790061">
                  <a:extLst>
                    <a:ext uri="{9D8B030D-6E8A-4147-A177-3AD203B41FA5}">
                      <a16:colId xmlns:a16="http://schemas.microsoft.com/office/drawing/2014/main" val="282716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1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77709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731520" y="3448208"/>
            <a:ext cx="1698171" cy="823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Hx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31520" y="5349682"/>
            <a:ext cx="1698171" cy="823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Hy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7822672" y="4560728"/>
            <a:ext cx="1698171" cy="823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SOBEL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10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PROCESO DE FILTRADO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68690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91887" y="3495016"/>
            <a:ext cx="1162594" cy="1018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I(</a:t>
            </a:r>
            <a:r>
              <a:rPr lang="es-PE" dirty="0" err="1" smtClean="0"/>
              <a:t>x,y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4432664" y="2247513"/>
            <a:ext cx="775062" cy="64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Bx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550625" y="5027439"/>
            <a:ext cx="788125" cy="5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B</a:t>
            </a:r>
            <a:r>
              <a:rPr lang="es-PE" dirty="0" err="1" smtClean="0"/>
              <a:t>y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276011" y="3260235"/>
                <a:ext cx="1616425" cy="10189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𝐵𝑥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11" y="3260235"/>
                <a:ext cx="1616425" cy="1018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/>
          <p:cNvCxnSpPr/>
          <p:nvPr/>
        </p:nvCxnSpPr>
        <p:spPr>
          <a:xfrm flipV="1">
            <a:off x="1876697" y="2567553"/>
            <a:ext cx="0" cy="927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1924595" y="4454434"/>
            <a:ext cx="0" cy="927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753395" y="2527663"/>
            <a:ext cx="679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753395" y="5271279"/>
            <a:ext cx="679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883428" y="1426958"/>
            <a:ext cx="775062" cy="401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Hx</a:t>
            </a:r>
            <a:endParaRPr lang="es-PE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1876697" y="2527663"/>
            <a:ext cx="679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838599" y="2233815"/>
            <a:ext cx="864721" cy="6393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*</a:t>
            </a:r>
            <a:endParaRPr lang="es-PE" dirty="0"/>
          </a:p>
        </p:txBody>
      </p:sp>
      <p:sp>
        <p:nvSpPr>
          <p:cNvPr id="17" name="Elipse 16"/>
          <p:cNvSpPr/>
          <p:nvPr/>
        </p:nvSpPr>
        <p:spPr>
          <a:xfrm>
            <a:off x="2770713" y="4819228"/>
            <a:ext cx="864721" cy="6393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*</a:t>
            </a:r>
            <a:endParaRPr lang="es-PE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270959" y="1828800"/>
            <a:ext cx="0" cy="405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876697" y="5410200"/>
            <a:ext cx="679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2887584" y="6097984"/>
            <a:ext cx="775062" cy="401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Hx</a:t>
            </a:r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338750" y="2752520"/>
            <a:ext cx="1845821" cy="74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465221" y="4004468"/>
            <a:ext cx="1810790" cy="133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9993085" y="3502599"/>
            <a:ext cx="1084217" cy="549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B(</a:t>
            </a:r>
            <a:r>
              <a:rPr lang="es-PE" dirty="0" err="1" smtClean="0"/>
              <a:t>x,y</a:t>
            </a:r>
            <a:r>
              <a:rPr lang="es-PE" dirty="0" smtClean="0"/>
              <a:t>)</a:t>
            </a:r>
            <a:endParaRPr lang="es-PE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 flipV="1">
            <a:off x="3269275" y="5480026"/>
            <a:ext cx="58386" cy="617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9026435" y="3732675"/>
            <a:ext cx="679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ELEMENTOS BASICOS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48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9262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smtClean="0"/>
              <a:t>El widget </a:t>
            </a:r>
            <a:r>
              <a:rPr lang="es-PE" dirty="0" err="1" smtClean="0"/>
              <a:t>label</a:t>
            </a:r>
            <a:r>
              <a:rPr lang="es-PE" dirty="0" smtClean="0"/>
              <a:t> es una etiqueta que mostrara algún texto en alguna posición de la interfaz grafica .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A diferencia de un botón , el widget LABEL no invoca a una función ya que solo muestra algún mensaje en alguna parte de la interfaz grafica .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14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LABEL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2369038"/>
            <a:ext cx="11372850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El widget Text permite poder mostrar mensajes y también ingresar con el fin de poder interactuar con alguna parte del código.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102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TEXT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021" y="2398138"/>
            <a:ext cx="3463443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201"/>
            <a:ext cx="676588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CANVAS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Es un widget de propósito general </a:t>
            </a:r>
            <a:endParaRPr lang="es-PE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 smtClean="0"/>
              <a:t>El </a:t>
            </a:r>
            <a:r>
              <a:rPr lang="es-PE" sz="2000" b="1" dirty="0" err="1" smtClean="0"/>
              <a:t>canvas</a:t>
            </a:r>
            <a:r>
              <a:rPr lang="es-PE" sz="2000" b="1" dirty="0" smtClean="0"/>
              <a:t> es usado para mostrar y editar gráficos , textos e </a:t>
            </a:r>
            <a:r>
              <a:rPr lang="es-PE" sz="2000" b="1" dirty="0" err="1" smtClean="0"/>
              <a:t>imagenes</a:t>
            </a:r>
            <a:r>
              <a:rPr lang="es-PE" sz="2000" b="1" dirty="0" smtClean="0"/>
              <a:t>.</a:t>
            </a: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89383" y="4683141"/>
            <a:ext cx="5314802" cy="1175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objetocanvas</a:t>
            </a:r>
            <a:r>
              <a:rPr lang="es-PE" sz="2400" b="1" dirty="0" smtClean="0"/>
              <a:t>.(</a:t>
            </a:r>
            <a:r>
              <a:rPr lang="es-PE" sz="2400" b="1" dirty="0" err="1" smtClean="0"/>
              <a:t>master,options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633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PAQUETE PIL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/>
              <a:t>La Liberia PIL permite al interprete de Python poder manipular imágenes debido a que tiene definido varios módulos de edición de imágenes  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6286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VideoCapture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892731" y="1975789"/>
            <a:ext cx="4049485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cap</a:t>
            </a:r>
            <a:r>
              <a:rPr lang="es-PE" sz="2400" b="1" dirty="0" smtClean="0"/>
              <a:t>=cv2.VideoCapture(</a:t>
            </a:r>
            <a:r>
              <a:rPr lang="es-PE" sz="2400" b="1" dirty="0" err="1" smtClean="0"/>
              <a:t>index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71304" y="3965278"/>
            <a:ext cx="1676400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/>
              <a:t>r</a:t>
            </a:r>
            <a:r>
              <a:rPr lang="es-PE" sz="2400" b="1" dirty="0" err="1" smtClean="0"/>
              <a:t>ead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387636" y="3965278"/>
            <a:ext cx="1676400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release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99465" y="3965278"/>
            <a:ext cx="1240969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get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7410994" y="4004468"/>
            <a:ext cx="1733006" cy="5486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isOpened</a:t>
            </a:r>
            <a:r>
              <a:rPr lang="es-PE" sz="2400" b="1" dirty="0" smtClean="0"/>
              <a:t>()</a:t>
            </a:r>
            <a:endParaRPr lang="es-PE" sz="2400" b="1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481943" y="2804160"/>
            <a:ext cx="2756263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4767943" y="2804160"/>
            <a:ext cx="731522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603966" y="2899954"/>
            <a:ext cx="692331" cy="83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499465" y="2804160"/>
            <a:ext cx="2286000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1036321" y="5228021"/>
            <a:ext cx="1676400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Lectura de los </a:t>
            </a:r>
            <a:r>
              <a:rPr lang="es-PE" sz="2400" b="1" dirty="0" err="1" smtClean="0"/>
              <a:t>frames</a:t>
            </a:r>
            <a:endParaRPr lang="es-PE" sz="2400" b="1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387636" y="5228021"/>
            <a:ext cx="1676400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Liberar </a:t>
            </a:r>
            <a:r>
              <a:rPr lang="es-PE" sz="2400" b="1" dirty="0" err="1" smtClean="0"/>
              <a:t>camara</a:t>
            </a:r>
            <a:endParaRPr lang="es-PE" sz="2400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281748" y="5228021"/>
            <a:ext cx="1968137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Conseguir propiedades</a:t>
            </a:r>
            <a:endParaRPr lang="es-PE" sz="2400" b="1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785465" y="5239191"/>
            <a:ext cx="1968137" cy="7939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Determinar si esta activo</a:t>
            </a:r>
            <a:endParaRPr lang="es-PE" sz="2400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44939" y="182244"/>
            <a:ext cx="3186536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70C0"/>
                </a:solidFill>
              </a:rPr>
              <a:t>MÉTODO DE </a:t>
            </a:r>
            <a:r>
              <a:rPr lang="es-PE" sz="2800" b="1" dirty="0" err="1" smtClean="0">
                <a:solidFill>
                  <a:srgbClr val="0070C0"/>
                </a:solidFill>
              </a:rPr>
              <a:t>VideoCapture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PIL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Image.py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ImageTk.py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39523" y="322557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PIL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ImageTk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036822" cy="12401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128862"/>
            <a:ext cx="8057552" cy="1185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3243884" y="353471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3300867" y="501018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1887861" y="3817708"/>
            <a:ext cx="7582711" cy="74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VideoCapture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manipular cámaras externas o del ordenador se requiere determinar un índice que identifica a la cámara  a utilizar.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44939" y="182244"/>
            <a:ext cx="3186536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70C0"/>
                </a:solidFill>
              </a:rPr>
              <a:t>ACCESO A CAMARA EXTERNA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360229" y="3461657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CAMARA DEL ORDENADOR</a:t>
            </a:r>
            <a:endParaRPr lang="es-PE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8360229" y="4275873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 </a:t>
            </a:r>
            <a:r>
              <a:rPr lang="es-PE" b="1" dirty="0" err="1" smtClean="0"/>
              <a:t>isOpened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8286404" y="5040806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 </a:t>
            </a:r>
            <a:r>
              <a:rPr lang="es-PE" b="1" dirty="0" err="1" smtClean="0"/>
              <a:t>get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8360229" y="5923901"/>
            <a:ext cx="3148148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 </a:t>
            </a:r>
            <a:r>
              <a:rPr lang="es-PE" b="1" dirty="0" err="1" smtClean="0"/>
              <a:t>release</a:t>
            </a:r>
            <a:r>
              <a:rPr lang="es-PE" b="1" dirty="0" smtClean="0"/>
              <a:t>()</a:t>
            </a:r>
            <a:endParaRPr lang="es-PE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5" y="2795004"/>
            <a:ext cx="6743700" cy="3686175"/>
          </a:xfrm>
          <a:prstGeom prst="rect">
            <a:avLst/>
          </a:prstGeom>
        </p:spPr>
      </p:pic>
      <p:cxnSp>
        <p:nvCxnSpPr>
          <p:cNvPr id="24" name="Conector recto de flecha 23"/>
          <p:cNvCxnSpPr/>
          <p:nvPr/>
        </p:nvCxnSpPr>
        <p:spPr>
          <a:xfrm flipV="1">
            <a:off x="3801291" y="3717085"/>
            <a:ext cx="4663440" cy="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7077336" y="4521175"/>
            <a:ext cx="1050742" cy="96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4624251" y="5232650"/>
            <a:ext cx="2730682" cy="3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2860766" y="6290795"/>
            <a:ext cx="5055325" cy="26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DIBUJAR FORMAS PARAMETRICAS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53" y="1691322"/>
            <a:ext cx="5091113" cy="3409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4" y="1691322"/>
            <a:ext cx="6350195" cy="45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CIRCULOS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081846" y="2060313"/>
            <a:ext cx="5130734" cy="35436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000" b="1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091048" y="2060313"/>
            <a:ext cx="0" cy="9594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077984" y="2063931"/>
            <a:ext cx="1045029" cy="72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2838004" y="1554478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0,0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17818" y="1515290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Eje x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078876" y="2704010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Eje y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157056" y="2652461"/>
            <a:ext cx="3030583" cy="2704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Conector recto 16"/>
          <p:cNvCxnSpPr/>
          <p:nvPr/>
        </p:nvCxnSpPr>
        <p:spPr>
          <a:xfrm>
            <a:off x="5672347" y="4190614"/>
            <a:ext cx="503120" cy="1106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5596841" y="4416265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ro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775758" y="5878285"/>
            <a:ext cx="6564185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cv2.circle(</a:t>
            </a:r>
            <a:r>
              <a:rPr lang="es-PE" sz="2400" b="1" dirty="0" err="1" smtClean="0"/>
              <a:t>img</a:t>
            </a:r>
            <a:r>
              <a:rPr lang="es-PE" sz="2400" b="1" dirty="0" smtClean="0"/>
              <a:t>,(</a:t>
            </a:r>
            <a:r>
              <a:rPr lang="es-PE" sz="2400" b="1" dirty="0" err="1" smtClean="0"/>
              <a:t>xo,yo</a:t>
            </a:r>
            <a:r>
              <a:rPr lang="es-PE" sz="2400" b="1" dirty="0" smtClean="0"/>
              <a:t>),ro1,(</a:t>
            </a:r>
            <a:r>
              <a:rPr lang="es-PE" sz="2400" b="1" dirty="0" err="1" smtClean="0"/>
              <a:t>b,g,r</a:t>
            </a:r>
            <a:r>
              <a:rPr lang="es-PE" sz="2400" b="1" dirty="0" smtClean="0"/>
              <a:t>),grosor)</a:t>
            </a:r>
            <a:endParaRPr lang="es-PE" sz="2400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177444" y="3730146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xo,yo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7768050" y="1511672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img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CIRCULOS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7" y="2259874"/>
            <a:ext cx="5229102" cy="41162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27" y="2223181"/>
            <a:ext cx="3810000" cy="41529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858000" y="2586446"/>
            <a:ext cx="2597727" cy="1854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5963395" y="1780266"/>
            <a:ext cx="1012172" cy="548641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xo,yo</a:t>
            </a:r>
            <a:endParaRPr lang="es-PE" sz="2400" b="1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9455727" y="4441371"/>
            <a:ext cx="981496" cy="1306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9746477" y="4820193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ro2</a:t>
            </a:r>
            <a:endParaRPr lang="es-PE" sz="2400" b="1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9455727" y="4317978"/>
            <a:ext cx="174172" cy="12339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9144200" y="3892729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ro1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4461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RECTANGULO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081846" y="2060313"/>
            <a:ext cx="5130734" cy="35436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000" b="1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077984" y="2060313"/>
            <a:ext cx="0" cy="9594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077984" y="2063931"/>
            <a:ext cx="1045029" cy="72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2838004" y="1554478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0,0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17818" y="1515290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Eje x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078876" y="2704010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Eje y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775758" y="5878285"/>
            <a:ext cx="6564185" cy="542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cv2.rectangle(</a:t>
            </a:r>
            <a:r>
              <a:rPr lang="es-PE" sz="2400" b="1" dirty="0" err="1" smtClean="0"/>
              <a:t>img</a:t>
            </a:r>
            <a:r>
              <a:rPr lang="es-PE" sz="2400" b="1" dirty="0" smtClean="0"/>
              <a:t>,(</a:t>
            </a:r>
            <a:r>
              <a:rPr lang="es-PE" sz="2400" b="1" dirty="0" err="1" smtClean="0"/>
              <a:t>xo,yo</a:t>
            </a:r>
            <a:r>
              <a:rPr lang="es-PE" sz="2400" b="1" dirty="0" smtClean="0"/>
              <a:t>),(x1,y1),(</a:t>
            </a:r>
            <a:r>
              <a:rPr lang="es-PE" sz="2400" b="1" dirty="0" err="1" smtClean="0"/>
              <a:t>b,g,r</a:t>
            </a:r>
            <a:r>
              <a:rPr lang="es-PE" sz="2400" b="1" dirty="0" smtClean="0"/>
              <a:t>),grosor)</a:t>
            </a:r>
            <a:endParaRPr lang="es-PE" sz="2400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799956" y="2332822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xo,yo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7768050" y="1511672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img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07973" y="2897533"/>
            <a:ext cx="3231868" cy="21042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7035689" y="4847935"/>
            <a:ext cx="1012172" cy="548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x1,y1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5391</TotalTime>
  <Words>1152</Words>
  <Application>Microsoft Office PowerPoint</Application>
  <PresentationFormat>Panorámica</PresentationFormat>
  <Paragraphs>392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Wingdings 2</vt:lpstr>
      <vt:lpstr>HDOfficeLightV0</vt:lpstr>
      <vt:lpstr> </vt:lpstr>
      <vt:lpstr>VideoCapture</vt:lpstr>
      <vt:lpstr>VideoCapture</vt:lpstr>
      <vt:lpstr>VideoCapture</vt:lpstr>
      <vt:lpstr>VideoCapture</vt:lpstr>
      <vt:lpstr>DIBUJAR FORMAS PARAMETRICAS</vt:lpstr>
      <vt:lpstr>CIRCULOS</vt:lpstr>
      <vt:lpstr>CIRCULOS</vt:lpstr>
      <vt:lpstr>RECTANGULO</vt:lpstr>
      <vt:lpstr>REGISTRO DE VIDEO</vt:lpstr>
      <vt:lpstr>UNPACKING</vt:lpstr>
      <vt:lpstr>VideoCapture</vt:lpstr>
      <vt:lpstr>IMAGEN BINARIA</vt:lpstr>
      <vt:lpstr>IMAGEN BINARIA</vt:lpstr>
      <vt:lpstr>FUNCIONES DE OPENCV</vt:lpstr>
      <vt:lpstr>OPERACIONES MORFOLICAS</vt:lpstr>
      <vt:lpstr>EROSIÓN</vt:lpstr>
      <vt:lpstr>DILATACIÓN</vt:lpstr>
      <vt:lpstr>Cierre</vt:lpstr>
      <vt:lpstr>Apertura</vt:lpstr>
      <vt:lpstr>ESPACIO DE COLOR HSV</vt:lpstr>
      <vt:lpstr>DETECCIÓN DE COLOR</vt:lpstr>
      <vt:lpstr>Binarización np.where()</vt:lpstr>
      <vt:lpstr>Binarización cv2.inRange()</vt:lpstr>
      <vt:lpstr>cv2.inRange()</vt:lpstr>
      <vt:lpstr>cv2.bitwise_and()</vt:lpstr>
      <vt:lpstr>CONVOLUCIÓN 2D</vt:lpstr>
      <vt:lpstr>FILTER2D</vt:lpstr>
      <vt:lpstr>Kernel </vt:lpstr>
      <vt:lpstr>Kernel</vt:lpstr>
      <vt:lpstr>PROCESO DE FILTRADO</vt:lpstr>
      <vt:lpstr>ELEMENTOS BASICOS</vt:lpstr>
      <vt:lpstr>BUTTON</vt:lpstr>
      <vt:lpstr>LABEL</vt:lpstr>
      <vt:lpstr>LABEL</vt:lpstr>
      <vt:lpstr>TEXT</vt:lpstr>
      <vt:lpstr>TEXT</vt:lpstr>
      <vt:lpstr>CANVAS</vt:lpstr>
      <vt:lpstr>PAQUETE PIL</vt:lpstr>
      <vt:lpstr>PAQUETE PIL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109</cp:revision>
  <dcterms:created xsi:type="dcterms:W3CDTF">2020-02-07T22:52:02Z</dcterms:created>
  <dcterms:modified xsi:type="dcterms:W3CDTF">2020-03-09T00:15:42Z</dcterms:modified>
</cp:coreProperties>
</file>