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267" r:id="rId3"/>
    <p:sldId id="432" r:id="rId4"/>
    <p:sldId id="431" r:id="rId5"/>
    <p:sldId id="437" r:id="rId6"/>
    <p:sldId id="438" r:id="rId7"/>
    <p:sldId id="439" r:id="rId8"/>
    <p:sldId id="433" r:id="rId9"/>
    <p:sldId id="435" r:id="rId10"/>
    <p:sldId id="436" r:id="rId11"/>
    <p:sldId id="434" r:id="rId12"/>
    <p:sldId id="440" r:id="rId13"/>
    <p:sldId id="441" r:id="rId14"/>
    <p:sldId id="453" r:id="rId15"/>
    <p:sldId id="447" r:id="rId16"/>
    <p:sldId id="470" r:id="rId17"/>
    <p:sldId id="442" r:id="rId18"/>
    <p:sldId id="454" r:id="rId19"/>
    <p:sldId id="455" r:id="rId20"/>
    <p:sldId id="452" r:id="rId21"/>
    <p:sldId id="446" r:id="rId22"/>
    <p:sldId id="449" r:id="rId23"/>
    <p:sldId id="448" r:id="rId24"/>
    <p:sldId id="451" r:id="rId25"/>
    <p:sldId id="472" r:id="rId26"/>
    <p:sldId id="481" r:id="rId27"/>
    <p:sldId id="444" r:id="rId28"/>
    <p:sldId id="458" r:id="rId29"/>
    <p:sldId id="463" r:id="rId30"/>
    <p:sldId id="464" r:id="rId31"/>
    <p:sldId id="486" r:id="rId32"/>
    <p:sldId id="487" r:id="rId33"/>
    <p:sldId id="488" r:id="rId34"/>
    <p:sldId id="489" r:id="rId35"/>
    <p:sldId id="457" r:id="rId36"/>
    <p:sldId id="466" r:id="rId37"/>
    <p:sldId id="467" r:id="rId38"/>
    <p:sldId id="468" r:id="rId39"/>
    <p:sldId id="456" r:id="rId40"/>
    <p:sldId id="403" r:id="rId41"/>
    <p:sldId id="462" r:id="rId42"/>
    <p:sldId id="459" r:id="rId43"/>
    <p:sldId id="460" r:id="rId44"/>
    <p:sldId id="461" r:id="rId45"/>
    <p:sldId id="475" r:id="rId46"/>
    <p:sldId id="476" r:id="rId47"/>
    <p:sldId id="477" r:id="rId48"/>
    <p:sldId id="478" r:id="rId49"/>
    <p:sldId id="479" r:id="rId50"/>
    <p:sldId id="473" r:id="rId51"/>
    <p:sldId id="474" r:id="rId52"/>
    <p:sldId id="482" r:id="rId53"/>
    <p:sldId id="483" r:id="rId54"/>
    <p:sldId id="484" r:id="rId5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5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869" y="202535"/>
            <a:ext cx="2708379" cy="178731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MASTER EN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5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INSTANCIACIÓN DE OBJETOS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2" y="2492729"/>
            <a:ext cx="6915150" cy="309562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4807132" y="5243091"/>
            <a:ext cx="3614057" cy="10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4580709" y="3039291"/>
            <a:ext cx="3840480" cy="161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8608424" y="2222287"/>
            <a:ext cx="1737360" cy="8170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 1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8773887" y="4889137"/>
            <a:ext cx="1737360" cy="8170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 2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métodos representan funciones definidas dentro de una clase .</a:t>
            </a:r>
          </a:p>
          <a:p>
            <a:r>
              <a:rPr lang="es-PE" dirty="0" smtClean="0"/>
              <a:t>Los métodos se definen mediante la palabra reservada </a:t>
            </a:r>
            <a:r>
              <a:rPr lang="es-PE" sz="2000" dirty="0" err="1" smtClean="0">
                <a:solidFill>
                  <a:srgbClr val="00B0F0"/>
                </a:solidFill>
              </a:rPr>
              <a:t>def</a:t>
            </a:r>
            <a:endParaRPr lang="es-PE" dirty="0" smtClean="0">
              <a:solidFill>
                <a:srgbClr val="00B0F0"/>
              </a:solidFill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18903" y="4885509"/>
            <a:ext cx="2690949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Métodos de Instancia</a:t>
            </a:r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4280263" y="4885509"/>
            <a:ext cx="2690949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Métodos de clase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541623" y="4885509"/>
            <a:ext cx="2690949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Métodos estáticos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3940468" y="3851130"/>
            <a:ext cx="3644538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TIPOS DE MÉTODOS</a:t>
            </a:r>
            <a:endParaRPr lang="es-PE" b="1" dirty="0">
              <a:solidFill>
                <a:srgbClr val="0070C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709853" y="4336974"/>
            <a:ext cx="431073" cy="49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7541623" y="4296402"/>
            <a:ext cx="407286" cy="49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5625738" y="4294343"/>
            <a:ext cx="11840" cy="53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 DE INSTANCIA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8011" y="1554481"/>
            <a:ext cx="10955275" cy="4304318"/>
          </a:xfrm>
        </p:spPr>
        <p:txBody>
          <a:bodyPr>
            <a:normAutofit fontScale="92500" lnSpcReduction="20000"/>
          </a:bodyPr>
          <a:lstStyle/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Los métodos de instancia indican que para que puedan ser invocados se debe de instanciar un objeto.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Se definen utilizando la palabra reservada </a:t>
            </a:r>
            <a:r>
              <a:rPr lang="es-PE" b="1" dirty="0" err="1" smtClean="0">
                <a:solidFill>
                  <a:srgbClr val="00B0F0"/>
                </a:solidFill>
              </a:rPr>
              <a:t>def</a:t>
            </a:r>
            <a:r>
              <a:rPr lang="es-PE" dirty="0" smtClean="0"/>
              <a:t> dentro de una clase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Métodos que siempre recibirán un argumento conocido como </a:t>
            </a:r>
            <a:r>
              <a:rPr lang="es-PE" b="1" dirty="0" err="1" smtClean="0">
                <a:solidFill>
                  <a:srgbClr val="00B0F0"/>
                </a:solidFill>
              </a:rPr>
              <a:t>self</a:t>
            </a:r>
            <a:endParaRPr lang="es-PE" b="1" dirty="0" smtClean="0">
              <a:solidFill>
                <a:srgbClr val="00B0F0"/>
              </a:solidFill>
            </a:endParaRP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 DE INSTANCIA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5"/>
          <a:stretch/>
        </p:blipFill>
        <p:spPr>
          <a:xfrm>
            <a:off x="5988193" y="2370905"/>
            <a:ext cx="5173186" cy="3807825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6727371" y="2860767"/>
            <a:ext cx="0" cy="14891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4248583" y="3605350"/>
            <a:ext cx="17396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870708" y="3161755"/>
            <a:ext cx="2873828" cy="74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CUERPO DE LA CLASE</a:t>
            </a:r>
            <a:endParaRPr lang="es-PE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953589" y="4647179"/>
            <a:ext cx="2873828" cy="74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INSTANCIAR</a:t>
            </a:r>
            <a:r>
              <a:rPr lang="es-PE" dirty="0" smtClean="0"/>
              <a:t> OBJETO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53589" y="5650455"/>
            <a:ext cx="2873828" cy="74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INVOCAR</a:t>
            </a:r>
            <a:r>
              <a:rPr lang="es-PE" dirty="0" smtClean="0"/>
              <a:t> MÉTODO</a:t>
            </a:r>
            <a:endParaRPr lang="es-PE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4248583" y="5215413"/>
            <a:ext cx="17396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4248583" y="6022746"/>
            <a:ext cx="17396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INVOCACIÓN DE MÉTODOS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944982" y="3694376"/>
            <a:ext cx="3827417" cy="692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OBJETO1.MÉTODO(argumentos)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124998" y="2348795"/>
            <a:ext cx="8416728" cy="809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Después de haber instanciado un objeto se procederá a utilizar sus métodos.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Los métodos de instancia se acceden mediante la siguiente sintaxis</a:t>
            </a:r>
            <a:endParaRPr lang="es-PE" sz="3600" b="1" dirty="0">
              <a:solidFill>
                <a:schemeClr val="tx1"/>
              </a:solidFill>
            </a:endParaRPr>
          </a:p>
        </p:txBody>
      </p:sp>
      <p:cxnSp>
        <p:nvCxnSpPr>
          <p:cNvPr id="12" name="Conector curvado 11"/>
          <p:cNvCxnSpPr/>
          <p:nvPr/>
        </p:nvCxnSpPr>
        <p:spPr>
          <a:xfrm>
            <a:off x="2481943" y="4040542"/>
            <a:ext cx="2129246" cy="12650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44137" y="3694376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OBJETO</a:t>
            </a:r>
            <a:endParaRPr lang="es-PE" b="1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9451" y="5459174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MÉTODO</a:t>
            </a:r>
            <a:endParaRPr lang="es-PE" b="1" dirty="0"/>
          </a:p>
        </p:txBody>
      </p:sp>
      <p:cxnSp>
        <p:nvCxnSpPr>
          <p:cNvPr id="15" name="Conector curvado 14"/>
          <p:cNvCxnSpPr/>
          <p:nvPr/>
        </p:nvCxnSpPr>
        <p:spPr>
          <a:xfrm flipV="1">
            <a:off x="2586446" y="4283411"/>
            <a:ext cx="3631474" cy="1781981"/>
          </a:xfrm>
          <a:prstGeom prst="curvedConnector3">
            <a:avLst>
              <a:gd name="adj1" fmla="val 1053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400" dirty="0" smtClean="0">
                <a:solidFill>
                  <a:srgbClr val="FFFF00"/>
                </a:solidFill>
              </a:rPr>
              <a:t>Parámetro </a:t>
            </a:r>
            <a:r>
              <a:rPr lang="es-PE" sz="4400" dirty="0" err="1" smtClean="0">
                <a:solidFill>
                  <a:srgbClr val="FFFF00"/>
                </a:solidFill>
              </a:rPr>
              <a:t>self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/>
              <a:t>El primer argumento denominado </a:t>
            </a:r>
            <a:r>
              <a:rPr lang="es-PE" sz="2000" dirty="0" err="1" smtClean="0">
                <a:solidFill>
                  <a:srgbClr val="00B0F0"/>
                </a:solidFill>
              </a:rPr>
              <a:t>self</a:t>
            </a:r>
            <a:r>
              <a:rPr lang="es-PE" sz="2000" dirty="0" smtClean="0"/>
              <a:t> hace referencia a la instancia actual de la clase .</a:t>
            </a:r>
          </a:p>
          <a:p>
            <a:endParaRPr lang="es-PE" sz="2000" dirty="0"/>
          </a:p>
          <a:p>
            <a:r>
              <a:rPr lang="es-PE" sz="2000" dirty="0" smtClean="0"/>
              <a:t>Mediante el </a:t>
            </a:r>
            <a:r>
              <a:rPr lang="es-PE" sz="2000" dirty="0" err="1" smtClean="0">
                <a:solidFill>
                  <a:srgbClr val="00B0F0"/>
                </a:solidFill>
              </a:rPr>
              <a:t>self</a:t>
            </a:r>
            <a:r>
              <a:rPr lang="es-PE" sz="2000" dirty="0" smtClean="0"/>
              <a:t> podemos acceder a los atributos y métodos dentro de una clase .</a:t>
            </a:r>
          </a:p>
          <a:p>
            <a:endParaRPr lang="es-PE" sz="2000" dirty="0"/>
          </a:p>
          <a:p>
            <a:r>
              <a:rPr lang="es-PE" sz="2000" dirty="0" smtClean="0"/>
              <a:t>Usar el nombre </a:t>
            </a:r>
            <a:r>
              <a:rPr lang="es-PE" sz="2000" dirty="0" err="1" smtClean="0">
                <a:solidFill>
                  <a:srgbClr val="00B0F0"/>
                </a:solidFill>
              </a:rPr>
              <a:t>self</a:t>
            </a:r>
            <a:r>
              <a:rPr lang="es-PE" sz="2000" dirty="0" smtClean="0"/>
              <a:t> es una convención es decir se puede utilizar otra palabra en lugar de </a:t>
            </a:r>
            <a:r>
              <a:rPr lang="es-PE" sz="2000" dirty="0" err="1" smtClean="0">
                <a:solidFill>
                  <a:srgbClr val="00B0F0"/>
                </a:solidFill>
              </a:rPr>
              <a:t>self</a:t>
            </a:r>
            <a:r>
              <a:rPr lang="es-PE" sz="2000" dirty="0"/>
              <a:t> </a:t>
            </a:r>
            <a:r>
              <a:rPr lang="es-PE" sz="2000" dirty="0" smtClean="0"/>
              <a:t>, pero para fines de legibilidad se utiliza por convención el </a:t>
            </a:r>
            <a:r>
              <a:rPr lang="es-PE" sz="2000" dirty="0" err="1" smtClean="0">
                <a:solidFill>
                  <a:srgbClr val="00B0F0"/>
                </a:solidFill>
              </a:rPr>
              <a:t>self</a:t>
            </a:r>
            <a:r>
              <a:rPr lang="es-PE" sz="2000" dirty="0" smtClean="0"/>
              <a:t> </a:t>
            </a:r>
            <a:endParaRPr lang="es-PE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Parámetro </a:t>
            </a:r>
            <a:r>
              <a:rPr lang="es-PE" dirty="0" err="1" smtClean="0">
                <a:solidFill>
                  <a:srgbClr val="FFFF00"/>
                </a:solidFill>
              </a:rPr>
              <a:t>self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5"/>
          <a:stretch/>
        </p:blipFill>
        <p:spPr>
          <a:xfrm>
            <a:off x="5988193" y="2370905"/>
            <a:ext cx="5173186" cy="3807825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6727371" y="2860767"/>
            <a:ext cx="0" cy="14891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13" idx="3"/>
          </p:cNvCxnSpPr>
          <p:nvPr/>
        </p:nvCxnSpPr>
        <p:spPr>
          <a:xfrm>
            <a:off x="3907370" y="3422469"/>
            <a:ext cx="502762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84902" y="3050178"/>
            <a:ext cx="3422468" cy="74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 parámetro </a:t>
            </a:r>
            <a:r>
              <a:rPr lang="es-PE" b="1" dirty="0" err="1" smtClean="0">
                <a:solidFill>
                  <a:srgbClr val="0070C0"/>
                </a:solidFill>
              </a:rPr>
              <a:t>self</a:t>
            </a:r>
            <a:r>
              <a:rPr lang="es-PE" dirty="0" smtClean="0"/>
              <a:t> referencia al objeto cuyo método se ha invocado</a:t>
            </a:r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  <p:sp>
        <p:nvSpPr>
          <p:cNvPr id="19" name="Rectángulo redondeado 18"/>
          <p:cNvSpPr/>
          <p:nvPr/>
        </p:nvSpPr>
        <p:spPr>
          <a:xfrm>
            <a:off x="389108" y="5055009"/>
            <a:ext cx="3422468" cy="744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 parámetro </a:t>
            </a:r>
            <a:r>
              <a:rPr lang="es-PE" b="1" dirty="0" err="1" smtClean="0">
                <a:solidFill>
                  <a:srgbClr val="0070C0"/>
                </a:solidFill>
              </a:rPr>
              <a:t>self</a:t>
            </a:r>
            <a:r>
              <a:rPr lang="es-PE" dirty="0" smtClean="0"/>
              <a:t> no se utiliza al momento de invocar a un método </a:t>
            </a:r>
            <a:endParaRPr lang="es-PE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3582187" y="5427300"/>
            <a:ext cx="4595162" cy="1828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ATRIBUTOS DE UNA 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atributos de una clase representan variables que expresan las características que ofrece una clase y que los objetos instanciados derivaran.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319347" y="4750061"/>
            <a:ext cx="3095898" cy="7576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DE INSTANCIA</a:t>
            </a:r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6189562" y="4750061"/>
            <a:ext cx="3095898" cy="7576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DE CLASE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35965" y="3757607"/>
            <a:ext cx="3644538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TIPOS DE ATRIBUTOS</a:t>
            </a:r>
            <a:endParaRPr lang="es-PE" b="1" dirty="0">
              <a:solidFill>
                <a:srgbClr val="0070C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3648782" y="4195693"/>
            <a:ext cx="1267098" cy="55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189562" y="4166589"/>
            <a:ext cx="918755" cy="36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1. ACCESO A LOS ATRIBUTOS DE INSTANCIA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158237" y="3678901"/>
            <a:ext cx="3827417" cy="692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OBJETO1.AtributoDeInstancia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124998" y="2348795"/>
            <a:ext cx="8416728" cy="809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Después de haber instanciado un objeto se procederá a acceder a sus atributos de instancia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Los métodos de instancia se acceden mediante la siguiente sintaxis</a:t>
            </a:r>
            <a:endParaRPr lang="es-PE" sz="3600" b="1" dirty="0">
              <a:solidFill>
                <a:schemeClr val="tx1"/>
              </a:solidFill>
            </a:endParaRPr>
          </a:p>
        </p:txBody>
      </p:sp>
      <p:cxnSp>
        <p:nvCxnSpPr>
          <p:cNvPr id="12" name="Conector curvado 11"/>
          <p:cNvCxnSpPr/>
          <p:nvPr/>
        </p:nvCxnSpPr>
        <p:spPr>
          <a:xfrm>
            <a:off x="2481943" y="4040542"/>
            <a:ext cx="2129246" cy="12650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44137" y="3694376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9451" y="5459174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ATRIBUTO</a:t>
            </a:r>
            <a:endParaRPr lang="es-PE" dirty="0"/>
          </a:p>
        </p:txBody>
      </p:sp>
      <p:cxnSp>
        <p:nvCxnSpPr>
          <p:cNvPr id="15" name="Conector curvado 14"/>
          <p:cNvCxnSpPr/>
          <p:nvPr/>
        </p:nvCxnSpPr>
        <p:spPr>
          <a:xfrm flipV="1">
            <a:off x="2586446" y="4283411"/>
            <a:ext cx="3631474" cy="1781981"/>
          </a:xfrm>
          <a:prstGeom prst="curvedConnector3">
            <a:avLst>
              <a:gd name="adj1" fmla="val 1053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8373291" y="3892731"/>
            <a:ext cx="3579223" cy="2612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. SI UN OBJETO MODIFICA SU VALOR SOLO SE MODIFICARA PARA EL OBJETO EN ESPECIFICO PERO NO PARA TODOS</a:t>
            </a:r>
            <a:endParaRPr lang="es-PE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 2. ACCESO A LOS ATRIBUTOS DE</a:t>
            </a:r>
            <a:br>
              <a:rPr lang="es-PE" dirty="0" smtClean="0">
                <a:solidFill>
                  <a:srgbClr val="FFFF00"/>
                </a:solidFill>
              </a:rPr>
            </a:br>
            <a:r>
              <a:rPr lang="es-PE" dirty="0" smtClean="0">
                <a:solidFill>
                  <a:srgbClr val="FFFF00"/>
                </a:solidFill>
              </a:rPr>
              <a:t> 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537857" y="3589404"/>
            <a:ext cx="4571999" cy="692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OBJETO1.__class__.AtributoDeClase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124998" y="2348795"/>
            <a:ext cx="8416728" cy="809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No es necesario instanciar un objeto para poder acceder a un atributo de clase .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Los métodos de instancia se acceden mediante la siguiente sintaxis</a:t>
            </a:r>
            <a:endParaRPr lang="es-PE" sz="3600" b="1" dirty="0">
              <a:solidFill>
                <a:schemeClr val="tx1"/>
              </a:solidFill>
            </a:endParaRPr>
          </a:p>
        </p:txBody>
      </p:sp>
      <p:cxnSp>
        <p:nvCxnSpPr>
          <p:cNvPr id="12" name="Conector curvado 11"/>
          <p:cNvCxnSpPr/>
          <p:nvPr/>
        </p:nvCxnSpPr>
        <p:spPr>
          <a:xfrm>
            <a:off x="2481943" y="4040542"/>
            <a:ext cx="2129246" cy="12650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44137" y="3694376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OBJETO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9451" y="5459174"/>
            <a:ext cx="1972492" cy="7992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ATRIBUTO</a:t>
            </a:r>
            <a:endParaRPr lang="es-PE" dirty="0"/>
          </a:p>
        </p:txBody>
      </p:sp>
      <p:cxnSp>
        <p:nvCxnSpPr>
          <p:cNvPr id="15" name="Conector curvado 14"/>
          <p:cNvCxnSpPr/>
          <p:nvPr/>
        </p:nvCxnSpPr>
        <p:spPr>
          <a:xfrm flipV="1">
            <a:off x="2586446" y="4283411"/>
            <a:ext cx="3631474" cy="1781981"/>
          </a:xfrm>
          <a:prstGeom prst="curvedConnector3">
            <a:avLst>
              <a:gd name="adj1" fmla="val 1053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redondeado 4"/>
          <p:cNvSpPr/>
          <p:nvPr/>
        </p:nvSpPr>
        <p:spPr>
          <a:xfrm>
            <a:off x="8373291" y="3892731"/>
            <a:ext cx="3579223" cy="2612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. SI UN OBJETO MODIFICA SU VALOR TAMBIEN SE MODIFICARA PARA TODOS LOS OBJETOS.</a:t>
            </a:r>
            <a:endParaRPr lang="es-PE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/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r>
              <a:rPr lang="es-PE" sz="2400" b="1" dirty="0" smtClean="0">
                <a:solidFill>
                  <a:srgbClr val="0070C0"/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Fuertemente </a:t>
            </a: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487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CREACIÓN DE ATRIBUTOS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7561162" y="2124427"/>
            <a:ext cx="3095898" cy="7576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DE CLASE</a:t>
            </a:r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7561162" y="4535218"/>
            <a:ext cx="3095898" cy="7576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DE INSTANCIA</a:t>
            </a:r>
            <a:endParaRPr lang="es-PE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2222287"/>
            <a:ext cx="6419850" cy="4461442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V="1">
            <a:off x="2364377" y="2503251"/>
            <a:ext cx="5196785" cy="8082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5956663" y="4607976"/>
            <a:ext cx="1604499" cy="447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6589667" y="5465302"/>
            <a:ext cx="4630838" cy="11855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Atributos que pertenece a una instancia u objeto </a:t>
            </a:r>
          </a:p>
          <a:p>
            <a:pPr algn="ctr"/>
            <a:r>
              <a:rPr lang="es-PE" b="1" dirty="0" smtClean="0"/>
              <a:t>Los objetos no compartirán el mismo valor de este atributo</a:t>
            </a:r>
            <a:endParaRPr lang="es-PE" b="1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6882520" y="2941766"/>
            <a:ext cx="4337985" cy="1355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Atributo que pertenece a toda la clase.</a:t>
            </a:r>
          </a:p>
          <a:p>
            <a:pPr algn="ctr"/>
            <a:r>
              <a:rPr lang="es-PE" b="1" dirty="0" smtClean="0"/>
              <a:t>Los objetos compartirán el mismo valor de este atributo</a:t>
            </a:r>
            <a:endParaRPr lang="es-PE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PE" dirty="0" smtClean="0">
                <a:solidFill>
                  <a:srgbClr val="FFFF00"/>
                </a:solidFill>
              </a:rPr>
              <a:t>MÉTODOS ESPECIALES DE LA 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r>
              <a:rPr lang="es-PE" sz="2000" b="1" dirty="0" smtClean="0"/>
              <a:t>Conocidos como métodos mágicos </a:t>
            </a:r>
          </a:p>
          <a:p>
            <a:endParaRPr lang="es-PE" sz="2000" b="1" dirty="0"/>
          </a:p>
          <a:p>
            <a:r>
              <a:rPr lang="es-PE" sz="2000" b="1" dirty="0" smtClean="0"/>
              <a:t> Se definen de la siguiente manera:</a:t>
            </a:r>
            <a:endParaRPr lang="es-PE" sz="2000" b="1" dirty="0"/>
          </a:p>
          <a:p>
            <a:endParaRPr lang="es-PE" sz="2000" b="1" dirty="0" smtClean="0"/>
          </a:p>
          <a:p>
            <a:r>
              <a:rPr lang="es-PE" sz="2000" b="1" dirty="0" smtClean="0"/>
              <a:t>Son métodos que realizan alguna tarea en particular y que Python los utiliza como palabras reservadas</a:t>
            </a:r>
            <a:endParaRPr lang="es-PE" sz="2000" b="1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095999" y="3387400"/>
            <a:ext cx="2847703" cy="653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/>
              <a:t>__método__(</a:t>
            </a:r>
            <a:r>
              <a:rPr lang="es-PE" sz="2000" b="1" dirty="0" err="1"/>
              <a:t>self</a:t>
            </a:r>
            <a:r>
              <a:rPr lang="es-PE" sz="2000" b="1" dirty="0" smtClean="0"/>
              <a:t>):</a:t>
            </a:r>
            <a:endParaRPr lang="es-PE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 __</a:t>
            </a:r>
            <a:r>
              <a:rPr lang="es-PE" dirty="0" err="1" smtClean="0">
                <a:solidFill>
                  <a:srgbClr val="FFFF00"/>
                </a:solidFill>
              </a:rPr>
              <a:t>str</a:t>
            </a:r>
            <a:r>
              <a:rPr lang="es-PE" dirty="0" smtClean="0">
                <a:solidFill>
                  <a:srgbClr val="FFFF00"/>
                </a:solidFill>
              </a:rPr>
              <a:t>__(</a:t>
            </a:r>
            <a:r>
              <a:rPr lang="es-PE" dirty="0" err="1" smtClean="0">
                <a:solidFill>
                  <a:srgbClr val="FFFF00"/>
                </a:solidFill>
              </a:rPr>
              <a:t>self</a:t>
            </a:r>
            <a:r>
              <a:rPr lang="es-PE" dirty="0" smtClean="0">
                <a:solidFill>
                  <a:srgbClr val="FFFF00"/>
                </a:solidFill>
              </a:rPr>
              <a:t>)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Método que retorna la representación en </a:t>
            </a:r>
            <a:r>
              <a:rPr lang="es-PE" dirty="0" err="1" smtClean="0"/>
              <a:t>string</a:t>
            </a:r>
            <a:r>
              <a:rPr lang="es-PE" dirty="0" smtClean="0"/>
              <a:t> de un objeto. Es invocado cuando se utiliza las funciones </a:t>
            </a:r>
            <a:r>
              <a:rPr lang="es-PE" dirty="0" err="1" smtClean="0"/>
              <a:t>print</a:t>
            </a:r>
            <a:r>
              <a:rPr lang="es-PE" dirty="0" smtClean="0"/>
              <a:t> () y  </a:t>
            </a:r>
            <a:r>
              <a:rPr lang="es-PE" dirty="0" err="1" smtClean="0"/>
              <a:t>str</a:t>
            </a:r>
            <a:r>
              <a:rPr lang="es-PE" dirty="0" smtClean="0"/>
              <a:t>()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34" y="3558131"/>
            <a:ext cx="7001589" cy="2981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301" y="5170427"/>
            <a:ext cx="4056969" cy="102870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4024528" y="5519511"/>
            <a:ext cx="3795773" cy="881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 __</a:t>
            </a:r>
            <a:r>
              <a:rPr lang="es-PE" dirty="0" err="1" smtClean="0">
                <a:solidFill>
                  <a:srgbClr val="FFFF00"/>
                </a:solidFill>
              </a:rPr>
              <a:t>init</a:t>
            </a:r>
            <a:r>
              <a:rPr lang="es-PE" dirty="0" smtClean="0">
                <a:solidFill>
                  <a:srgbClr val="FFFF00"/>
                </a:solidFill>
              </a:rPr>
              <a:t>__(</a:t>
            </a:r>
            <a:r>
              <a:rPr lang="es-PE" dirty="0" err="1" smtClean="0">
                <a:solidFill>
                  <a:srgbClr val="FFFF00"/>
                </a:solidFill>
              </a:rPr>
              <a:t>self</a:t>
            </a:r>
            <a:r>
              <a:rPr lang="es-PE" dirty="0" smtClean="0">
                <a:solidFill>
                  <a:srgbClr val="FFFF00"/>
                </a:solidFill>
              </a:rPr>
              <a:t>)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7" y="1789611"/>
            <a:ext cx="11112029" cy="4898572"/>
          </a:xfrm>
        </p:spPr>
        <p:txBody>
          <a:bodyPr/>
          <a:lstStyle/>
          <a:p>
            <a:r>
              <a:rPr lang="es-PE" dirty="0" smtClean="0"/>
              <a:t>Método conocido como constructor , tiene como objetivo realizar alguna inicialización al momento de crear o instanciar un objeto.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3513910"/>
            <a:ext cx="5721532" cy="33440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773533"/>
            <a:ext cx="5895704" cy="29146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 __</a:t>
            </a:r>
            <a:r>
              <a:rPr lang="es-PE" dirty="0" err="1" smtClean="0">
                <a:solidFill>
                  <a:srgbClr val="FFFF00"/>
                </a:solidFill>
              </a:rPr>
              <a:t>init</a:t>
            </a:r>
            <a:r>
              <a:rPr lang="es-PE" dirty="0" smtClean="0">
                <a:solidFill>
                  <a:srgbClr val="FFFF00"/>
                </a:solidFill>
              </a:rPr>
              <a:t>__(</a:t>
            </a:r>
            <a:r>
              <a:rPr lang="es-PE" dirty="0" err="1" smtClean="0">
                <a:solidFill>
                  <a:srgbClr val="FFFF00"/>
                </a:solidFill>
              </a:rPr>
              <a:t>self</a:t>
            </a:r>
            <a:r>
              <a:rPr lang="es-PE" dirty="0" smtClean="0">
                <a:solidFill>
                  <a:srgbClr val="FFFF00"/>
                </a:solidFill>
              </a:rPr>
              <a:t>)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7" y="1789611"/>
            <a:ext cx="11112029" cy="4898572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0608" t="-896" r="1626" b="896"/>
          <a:stretch/>
        </p:blipFill>
        <p:spPr>
          <a:xfrm>
            <a:off x="6133554" y="2569101"/>
            <a:ext cx="5403723" cy="2914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31946"/>
          <a:stretch/>
        </p:blipFill>
        <p:spPr>
          <a:xfrm>
            <a:off x="6095999" y="5859169"/>
            <a:ext cx="4838700" cy="7519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6" y="5839575"/>
            <a:ext cx="3609975" cy="771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6" y="2695033"/>
            <a:ext cx="4576463" cy="3164136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483326" y="2116183"/>
            <a:ext cx="3788228" cy="452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con método __</a:t>
            </a:r>
            <a:r>
              <a:rPr lang="es-PE" b="1" dirty="0" err="1" smtClean="0">
                <a:solidFill>
                  <a:schemeClr val="tx1"/>
                </a:solidFill>
              </a:rPr>
              <a:t>init</a:t>
            </a:r>
            <a:r>
              <a:rPr lang="es-PE" b="1" dirty="0" smtClean="0">
                <a:solidFill>
                  <a:schemeClr val="tx1"/>
                </a:solidFill>
              </a:rPr>
              <a:t>__(</a:t>
            </a:r>
            <a:r>
              <a:rPr lang="es-PE" b="1" dirty="0" err="1" smtClean="0">
                <a:solidFill>
                  <a:schemeClr val="tx1"/>
                </a:solidFill>
              </a:rPr>
              <a:t>self</a:t>
            </a:r>
            <a:r>
              <a:rPr lang="es-PE" b="1" dirty="0" smtClean="0">
                <a:solidFill>
                  <a:schemeClr val="tx1"/>
                </a:solidFill>
              </a:rPr>
              <a:t>)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435635" y="2014799"/>
            <a:ext cx="3788228" cy="4529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sin método __</a:t>
            </a:r>
            <a:r>
              <a:rPr lang="es-PE" b="1" dirty="0" err="1" smtClean="0">
                <a:solidFill>
                  <a:schemeClr val="tx1"/>
                </a:solidFill>
              </a:rPr>
              <a:t>init</a:t>
            </a:r>
            <a:r>
              <a:rPr lang="es-PE" b="1" dirty="0" smtClean="0">
                <a:solidFill>
                  <a:schemeClr val="tx1"/>
                </a:solidFill>
              </a:rPr>
              <a:t>__(</a:t>
            </a:r>
            <a:r>
              <a:rPr lang="es-PE" b="1" dirty="0" err="1" smtClean="0">
                <a:solidFill>
                  <a:schemeClr val="tx1"/>
                </a:solidFill>
              </a:rPr>
              <a:t>self</a:t>
            </a:r>
            <a:r>
              <a:rPr lang="es-PE" b="1" dirty="0" smtClean="0">
                <a:solidFill>
                  <a:schemeClr val="tx1"/>
                </a:solidFill>
              </a:rPr>
              <a:t>)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38064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 __</a:t>
            </a:r>
            <a:r>
              <a:rPr lang="es-PE" dirty="0" err="1" smtClean="0">
                <a:solidFill>
                  <a:srgbClr val="FFFF00"/>
                </a:solidFill>
              </a:rPr>
              <a:t>call</a:t>
            </a:r>
            <a:r>
              <a:rPr lang="es-PE" dirty="0" smtClean="0">
                <a:solidFill>
                  <a:srgbClr val="FFFF00"/>
                </a:solidFill>
              </a:rPr>
              <a:t>__(</a:t>
            </a:r>
            <a:r>
              <a:rPr lang="es-PE" dirty="0" err="1" smtClean="0">
                <a:solidFill>
                  <a:srgbClr val="FFFF00"/>
                </a:solidFill>
              </a:rPr>
              <a:t>self</a:t>
            </a:r>
            <a:r>
              <a:rPr lang="es-PE" dirty="0" smtClean="0">
                <a:solidFill>
                  <a:srgbClr val="FFFF00"/>
                </a:solidFill>
              </a:rPr>
              <a:t>)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7" y="1789611"/>
            <a:ext cx="11112029" cy="4898572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38064"/>
            <a:ext cx="2708379" cy="1787310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3923157" y="2978330"/>
            <a:ext cx="3788228" cy="2272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El método __</a:t>
            </a:r>
            <a:r>
              <a:rPr lang="es-PE" b="1" dirty="0" err="1" smtClean="0">
                <a:solidFill>
                  <a:schemeClr val="tx1"/>
                </a:solidFill>
              </a:rPr>
              <a:t>call</a:t>
            </a:r>
            <a:r>
              <a:rPr lang="es-PE" b="1" dirty="0" smtClean="0">
                <a:solidFill>
                  <a:schemeClr val="tx1"/>
                </a:solidFill>
              </a:rPr>
              <a:t>__(</a:t>
            </a:r>
            <a:r>
              <a:rPr lang="es-PE" b="1" dirty="0" err="1" smtClean="0">
                <a:solidFill>
                  <a:schemeClr val="tx1"/>
                </a:solidFill>
              </a:rPr>
              <a:t>self</a:t>
            </a:r>
            <a:r>
              <a:rPr lang="es-PE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Permite poder ejecutar objetos como si fueran funciones .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 __</a:t>
            </a:r>
            <a:r>
              <a:rPr lang="es-PE" dirty="0" err="1" smtClean="0">
                <a:solidFill>
                  <a:srgbClr val="FFFF00"/>
                </a:solidFill>
              </a:rPr>
              <a:t>add</a:t>
            </a:r>
            <a:r>
              <a:rPr lang="es-PE" dirty="0" smtClean="0">
                <a:solidFill>
                  <a:srgbClr val="FFFF00"/>
                </a:solidFill>
              </a:rPr>
              <a:t>__(</a:t>
            </a:r>
            <a:r>
              <a:rPr lang="es-PE" dirty="0" err="1" smtClean="0">
                <a:solidFill>
                  <a:srgbClr val="FFFF00"/>
                </a:solidFill>
              </a:rPr>
              <a:t>self</a:t>
            </a:r>
            <a:r>
              <a:rPr lang="es-PE" dirty="0" smtClean="0">
                <a:solidFill>
                  <a:srgbClr val="FFFF00"/>
                </a:solidFill>
              </a:rPr>
              <a:t>)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7" y="1789611"/>
            <a:ext cx="11112029" cy="4898572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38064"/>
            <a:ext cx="2708379" cy="178731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097677"/>
            <a:ext cx="6958692" cy="4282439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68380" y="4617719"/>
            <a:ext cx="3496498" cy="12083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/>
              <a:t>a+b</a:t>
            </a:r>
            <a:endParaRPr lang="es-PE" sz="2800" b="1" dirty="0" smtClean="0"/>
          </a:p>
          <a:p>
            <a:pPr algn="ctr"/>
            <a:endParaRPr lang="es-PE" sz="2800" b="1" dirty="0" smtClean="0"/>
          </a:p>
          <a:p>
            <a:pPr algn="ctr"/>
            <a:r>
              <a:rPr lang="es-PE" sz="2800" dirty="0" smtClean="0"/>
              <a:t>a.__</a:t>
            </a:r>
            <a:r>
              <a:rPr lang="es-PE" sz="2800" dirty="0" err="1" smtClean="0"/>
              <a:t>add</a:t>
            </a:r>
            <a:r>
              <a:rPr lang="es-PE" sz="2800" dirty="0" smtClean="0"/>
              <a:t>__(b)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054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HERENCIA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47884"/>
          </a:xfrm>
        </p:spPr>
        <p:txBody>
          <a:bodyPr/>
          <a:lstStyle/>
          <a:p>
            <a:r>
              <a:rPr lang="es-PE" dirty="0" smtClean="0"/>
              <a:t>La herencia permite poder crear nuevas sub clases a partir de clases existentes</a:t>
            </a:r>
          </a:p>
          <a:p>
            <a:r>
              <a:rPr lang="es-PE" dirty="0" err="1" smtClean="0"/>
              <a:t>Syntaxis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El principal uso es poder redifinir los métodos de una clase anterior . 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3892733" y="3802091"/>
            <a:ext cx="4062548" cy="8882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B0F0"/>
                </a:solidFill>
              </a:rPr>
              <a:t>class</a:t>
            </a:r>
            <a:r>
              <a:rPr lang="es-PE" sz="2400" dirty="0" smtClean="0"/>
              <a:t> </a:t>
            </a:r>
            <a:r>
              <a:rPr lang="es-PE" sz="2400" dirty="0" err="1" smtClean="0"/>
              <a:t>sub_clase</a:t>
            </a:r>
            <a:r>
              <a:rPr lang="es-PE" sz="2400" dirty="0" smtClean="0"/>
              <a:t>(clase): </a:t>
            </a:r>
            <a:endParaRPr lang="es-PE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HERENCIA 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462" y="1987369"/>
            <a:ext cx="6828104" cy="436118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991394" y="2456386"/>
            <a:ext cx="16589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719462" y="2468880"/>
            <a:ext cx="0" cy="13062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4771130" y="4437017"/>
            <a:ext cx="0" cy="18200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2991395" y="4535936"/>
            <a:ext cx="16589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810000" y="2013495"/>
            <a:ext cx="1920137" cy="442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CLASE</a:t>
            </a:r>
            <a:endParaRPr lang="es-PE" dirty="0"/>
          </a:p>
        </p:txBody>
      </p:sp>
      <p:sp>
        <p:nvSpPr>
          <p:cNvPr id="14" name="Rectángulo 13"/>
          <p:cNvSpPr/>
          <p:nvPr/>
        </p:nvSpPr>
        <p:spPr>
          <a:xfrm>
            <a:off x="809999" y="4131895"/>
            <a:ext cx="1920137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SUB-CLASE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200400" y="5105668"/>
            <a:ext cx="2638697" cy="800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504960" y="5483902"/>
            <a:ext cx="2969761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Invocando a un método de la clase ancestro</a:t>
            </a:r>
            <a:endParaRPr lang="es-PE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2917251" y="4653798"/>
            <a:ext cx="2508325" cy="479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01981" y="4807898"/>
            <a:ext cx="3503813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Redefiniendo a un método de la clase ancestro</a:t>
            </a:r>
            <a:endParaRPr lang="es-PE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>
                <a:solidFill>
                  <a:srgbClr val="FFFF00"/>
                </a:solidFill>
              </a:rPr>
              <a:t>Busqueda</a:t>
            </a:r>
            <a:r>
              <a:rPr lang="es-PE" dirty="0" smtClean="0">
                <a:solidFill>
                  <a:srgbClr val="FFFF00"/>
                </a:solidFill>
              </a:rPr>
              <a:t> de métodos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dirty="0" smtClean="0"/>
              <a:t>Una función muy útil a la hora de conocer los métodos asociado a un objeto es la función </a:t>
            </a:r>
            <a:r>
              <a:rPr lang="es-PE" sz="2800" dirty="0" err="1" smtClean="0"/>
              <a:t>dir</a:t>
            </a:r>
            <a:r>
              <a:rPr lang="es-PE" sz="2800" dirty="0" smtClean="0"/>
              <a:t>()</a:t>
            </a:r>
          </a:p>
          <a:p>
            <a:endParaRPr lang="es-PE" sz="2800" dirty="0"/>
          </a:p>
          <a:p>
            <a:r>
              <a:rPr lang="es-PE" sz="2800" dirty="0" smtClean="0"/>
              <a:t>La función </a:t>
            </a:r>
            <a:r>
              <a:rPr lang="es-PE" sz="2800" dirty="0" err="1" smtClean="0"/>
              <a:t>dir</a:t>
            </a:r>
            <a:r>
              <a:rPr lang="es-PE" sz="2800" dirty="0" smtClean="0"/>
              <a:t>(objeto) devuelve </a:t>
            </a:r>
            <a:r>
              <a:rPr lang="es-PE" sz="2800" dirty="0" smtClean="0"/>
              <a:t>todo el contenido</a:t>
            </a:r>
            <a:r>
              <a:rPr lang="es-PE" sz="2800" dirty="0" smtClean="0"/>
              <a:t> </a:t>
            </a:r>
            <a:r>
              <a:rPr lang="es-PE" sz="2800" dirty="0" smtClean="0"/>
              <a:t>del objeto.</a:t>
            </a:r>
          </a:p>
          <a:p>
            <a:endParaRPr lang="es-PE" sz="2800" dirty="0"/>
          </a:p>
          <a:p>
            <a:endParaRPr lang="es-PE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PE" sz="3600" dirty="0" smtClean="0">
                <a:solidFill>
                  <a:srgbClr val="FFFF00"/>
                </a:solidFill>
              </a:rPr>
              <a:t>PROGRAMACIÓN ORIENTADA A OBJETOS</a:t>
            </a:r>
            <a:endParaRPr lang="es-PE" sz="3600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4206025" y="2127215"/>
            <a:ext cx="7889966" cy="9492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4206025" y="3716253"/>
            <a:ext cx="7889966" cy="10122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redondeado 6"/>
          <p:cNvSpPr/>
          <p:nvPr/>
        </p:nvSpPr>
        <p:spPr>
          <a:xfrm>
            <a:off x="4384765" y="2204904"/>
            <a:ext cx="2416628" cy="72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Encapsulamiento</a:t>
            </a:r>
            <a:endParaRPr lang="es-PE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4384765" y="3828601"/>
            <a:ext cx="1711234" cy="72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Polimorfismo </a:t>
            </a:r>
            <a:endParaRPr lang="es-PE" b="1" dirty="0"/>
          </a:p>
        </p:txBody>
      </p:sp>
      <p:sp>
        <p:nvSpPr>
          <p:cNvPr id="9" name="Rectángulo 8"/>
          <p:cNvSpPr/>
          <p:nvPr/>
        </p:nvSpPr>
        <p:spPr>
          <a:xfrm>
            <a:off x="4245214" y="5359167"/>
            <a:ext cx="7889966" cy="10931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redondeado 9"/>
          <p:cNvSpPr/>
          <p:nvPr/>
        </p:nvSpPr>
        <p:spPr>
          <a:xfrm>
            <a:off x="4447795" y="5544686"/>
            <a:ext cx="1746069" cy="72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Herencia </a:t>
            </a:r>
            <a:endParaRPr lang="es-PE" b="1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912320" y="2240783"/>
            <a:ext cx="4981303" cy="722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Dividir el código en una interfaz publica y una implementación privada de la interfaz</a:t>
            </a:r>
            <a:endParaRPr lang="es-PE" b="1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496487" y="5483461"/>
            <a:ext cx="5377543" cy="722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Habilidad de crear subclases que deriven el comportamiento de otra clase y customizar sus funcionalidades.</a:t>
            </a:r>
            <a:endParaRPr lang="es-PE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694606" y="3828600"/>
            <a:ext cx="4981303" cy="722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Poder sobrecargar las operaciones de tal manera que tengan un comportamiento basado en su contexto</a:t>
            </a:r>
            <a:endParaRPr lang="es-PE" b="1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1023150" y="3546964"/>
            <a:ext cx="2181497" cy="987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La POO esta orientado al: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251402" y="2944362"/>
            <a:ext cx="1103704" cy="901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251402" y="4399112"/>
            <a:ext cx="1103704" cy="1062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4" idx="3"/>
          </p:cNvCxnSpPr>
          <p:nvPr/>
        </p:nvCxnSpPr>
        <p:spPr>
          <a:xfrm>
            <a:off x="3204647" y="4040542"/>
            <a:ext cx="8709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2068" y="20366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</a:t>
            </a:r>
            <a:r>
              <a:rPr lang="es-PE" dirty="0" err="1" smtClean="0">
                <a:solidFill>
                  <a:srgbClr val="FFFF00"/>
                </a:solidFill>
              </a:rPr>
              <a:t>hasattr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Función que permite determinar si un atributo o método pertenece a algún objeto.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Devuelve un valor Booleano , True si pertenece y False si no pertenece.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818712" y="2534195"/>
            <a:ext cx="4349932" cy="7184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err="1"/>
              <a:t>h</a:t>
            </a:r>
            <a:r>
              <a:rPr lang="es-PE" sz="2400" b="1" dirty="0" err="1" smtClean="0"/>
              <a:t>asattr</a:t>
            </a:r>
            <a:r>
              <a:rPr lang="es-PE" sz="2400" b="1" dirty="0" smtClean="0"/>
              <a:t>(</a:t>
            </a:r>
            <a:r>
              <a:rPr lang="es-PE" sz="2400" b="1" dirty="0" err="1" smtClean="0"/>
              <a:t>objeto,string</a:t>
            </a:r>
            <a:r>
              <a:rPr lang="es-PE" sz="2400" b="1" dirty="0" smtClean="0"/>
              <a:t>)</a:t>
            </a:r>
            <a:endParaRPr lang="es-PE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</a:t>
            </a:r>
            <a:r>
              <a:rPr lang="es-PE" dirty="0" smtClean="0">
                <a:solidFill>
                  <a:srgbClr val="FFFF00"/>
                </a:solidFill>
              </a:rPr>
              <a:t>PIL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/>
              <a:t>La Liberia PIL permite al interprete de Python poder manipular imágenes debido a que tiene definido varios módulos de edición de imágenes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9999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PIL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69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PIL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74762" y="3568754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Image.py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74761" y="5000811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7030A0"/>
                </a:solidFill>
              </a:rPr>
              <a:t>ImageTk.py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74763" y="283707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__init__.py</a:t>
            </a:r>
            <a:endParaRPr lang="es-PE" sz="2000" b="1" dirty="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2595259" y="3737934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2612780" y="51844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6239523" y="3225571"/>
            <a:ext cx="5610279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C0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PIL </a:t>
            </a:r>
            <a:r>
              <a:rPr lang="es-PE" sz="2400" b="1" dirty="0" err="1" smtClean="0">
                <a:solidFill>
                  <a:srgbClr val="C0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</a:rPr>
              <a:t> ,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ImageTk</a:t>
            </a:r>
            <a:endParaRPr lang="es-P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986397" y="2254495"/>
            <a:ext cx="3435532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IMPORTAR EL MODULO </a:t>
            </a:r>
          </a:p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moduloB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2644138" y="2254495"/>
            <a:ext cx="5036822" cy="124014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2364377" y="4128862"/>
            <a:ext cx="8057552" cy="11857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redondeado 33"/>
          <p:cNvSpPr/>
          <p:nvPr/>
        </p:nvSpPr>
        <p:spPr>
          <a:xfrm>
            <a:off x="3243884" y="353471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Modulo 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3300867" y="501018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Modulo 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V="1">
            <a:off x="1887861" y="3817708"/>
            <a:ext cx="7582711" cy="749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>
                <a:solidFill>
                  <a:srgbClr val="FFFF00"/>
                </a:solidFill>
              </a:rPr>
              <a:t>Image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2"/>
                </a:solidFill>
              </a:rPr>
              <a:t>Modulo que pertenece al paquete PIL utilizado para manipular imágenes digitales utilizando Python </a:t>
            </a: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426630" y="3018863"/>
            <a:ext cx="304901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bg1"/>
                </a:solidFill>
              </a:rPr>
              <a:t>Img</a:t>
            </a:r>
            <a:r>
              <a:rPr lang="es-PE" sz="2000" b="1" dirty="0" smtClean="0">
                <a:solidFill>
                  <a:schemeClr val="bg1"/>
                </a:solidFill>
              </a:rPr>
              <a:t>=open(“ruta.jpg”)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412101" y="2996256"/>
            <a:ext cx="621792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Función que retorna un objeto representando a la imagen especificado en la ruta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320229" y="5683237"/>
            <a:ext cx="2191919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bg1"/>
                </a:solidFill>
              </a:rPr>
              <a:t>r</a:t>
            </a:r>
            <a:r>
              <a:rPr lang="es-PE" sz="2000" b="1" dirty="0" err="1" smtClean="0">
                <a:solidFill>
                  <a:schemeClr val="bg1"/>
                </a:solidFill>
              </a:rPr>
              <a:t>esize</a:t>
            </a:r>
            <a:r>
              <a:rPr lang="es-PE" sz="2000" b="1" dirty="0" smtClean="0">
                <a:solidFill>
                  <a:schemeClr val="bg1"/>
                </a:solidFill>
              </a:rPr>
              <a:t>((</a:t>
            </a:r>
            <a:r>
              <a:rPr lang="es-PE" sz="2000" b="1" dirty="0" err="1" smtClean="0">
                <a:solidFill>
                  <a:schemeClr val="bg1"/>
                </a:solidFill>
              </a:rPr>
              <a:t>fil,col</a:t>
            </a:r>
            <a:r>
              <a:rPr lang="es-PE" sz="2000" b="1" dirty="0" smtClean="0">
                <a:solidFill>
                  <a:schemeClr val="bg1"/>
                </a:solidFill>
              </a:rPr>
              <a:t>))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867631" y="5711526"/>
            <a:ext cx="128221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show()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32593" y="5683237"/>
            <a:ext cx="89403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bg1"/>
                </a:solidFill>
              </a:rPr>
              <a:t>size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8521060" y="5683237"/>
            <a:ext cx="2719025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bg1"/>
                </a:solidFill>
              </a:rPr>
              <a:t>save</a:t>
            </a:r>
            <a:r>
              <a:rPr lang="es-PE" sz="2000" b="1" dirty="0" smtClean="0">
                <a:solidFill>
                  <a:schemeClr val="bg1"/>
                </a:solidFill>
              </a:rPr>
              <a:t>(“name.jpg”)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25129" y="4161192"/>
            <a:ext cx="304901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bg1"/>
                </a:solidFill>
              </a:rPr>
              <a:t>img</a:t>
            </a:r>
            <a:endParaRPr lang="es-PE" sz="2000" b="1" dirty="0">
              <a:solidFill>
                <a:schemeClr val="bg1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4290647" y="4813243"/>
            <a:ext cx="1406768" cy="673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349811" y="4920432"/>
            <a:ext cx="63963" cy="610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620769" y="4865738"/>
            <a:ext cx="1524420" cy="436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631852" y="4715373"/>
            <a:ext cx="3035981" cy="771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3471133" y="5656890"/>
            <a:ext cx="128221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bg1"/>
                </a:solidFill>
              </a:rPr>
              <a:t>rotate</a:t>
            </a:r>
            <a:r>
              <a:rPr lang="es-PE" sz="2000" b="1" dirty="0" smtClean="0">
                <a:solidFill>
                  <a:schemeClr val="bg1"/>
                </a:solidFill>
              </a:rPr>
              <a:t>()</a:t>
            </a:r>
            <a:endParaRPr lang="es-P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RESIZE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350932"/>
            <a:ext cx="4029075" cy="3190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93" y="4386887"/>
            <a:ext cx="1943100" cy="19240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98806" y="2391508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de entrada</a:t>
            </a:r>
          </a:p>
          <a:p>
            <a:pPr algn="ctr"/>
            <a:r>
              <a:rPr lang="es-PE" dirty="0" smtClean="0"/>
              <a:t>“imagen1.jpg”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7059637" y="2454813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nueva</a:t>
            </a:r>
          </a:p>
          <a:p>
            <a:pPr algn="ctr"/>
            <a:r>
              <a:rPr lang="es-PE" dirty="0" smtClean="0"/>
              <a:t>“imagen2.jpg”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32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 PICKLE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dirty="0" smtClean="0"/>
              <a:t>El modulo </a:t>
            </a:r>
            <a:r>
              <a:rPr lang="es-PE" sz="2000" dirty="0" err="1" smtClean="0"/>
              <a:t>pickle</a:t>
            </a:r>
            <a:r>
              <a:rPr lang="es-PE" sz="2000" dirty="0" smtClean="0"/>
              <a:t> es utilizado para realizar una conversión de objetos de Python en flujo de bytes y viceversa.</a:t>
            </a:r>
          </a:p>
          <a:p>
            <a:endParaRPr lang="es-PE" sz="2000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010297" y="3866606"/>
            <a:ext cx="3069772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SERIALIZACIÓN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010297" y="5339604"/>
            <a:ext cx="3069772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DE-SERIALIZACIÓN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321040" y="3866606"/>
            <a:ext cx="2090057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FLUJO DE BYTES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360228" y="5339603"/>
            <a:ext cx="2090057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OBJETOS DE PYTHON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288975" y="5249231"/>
            <a:ext cx="1911426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FLUJO DE BYTES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288975" y="3866605"/>
            <a:ext cx="1911426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OBJETOS DE PYTHON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3285309" y="4155057"/>
            <a:ext cx="640079" cy="18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 derecha 10"/>
          <p:cNvSpPr/>
          <p:nvPr/>
        </p:nvSpPr>
        <p:spPr>
          <a:xfrm>
            <a:off x="7367453" y="4143651"/>
            <a:ext cx="640079" cy="18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derecha 11"/>
          <p:cNvSpPr/>
          <p:nvPr/>
        </p:nvSpPr>
        <p:spPr>
          <a:xfrm>
            <a:off x="7295608" y="5628054"/>
            <a:ext cx="640079" cy="18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 derecha 12"/>
          <p:cNvSpPr/>
          <p:nvPr/>
        </p:nvSpPr>
        <p:spPr>
          <a:xfrm>
            <a:off x="3285309" y="5550952"/>
            <a:ext cx="640079" cy="18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11938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 PICKLE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dirty="0" smtClean="0"/>
              <a:t>El proceso de convertir una variable de Python en un flujo de bytes es denominado </a:t>
            </a:r>
            <a:r>
              <a:rPr lang="es-PE" sz="2000" dirty="0" err="1" smtClean="0"/>
              <a:t>serialización</a:t>
            </a:r>
            <a:r>
              <a:rPr lang="es-PE" sz="2000" dirty="0" smtClean="0"/>
              <a:t> y es realizado por la función </a:t>
            </a:r>
            <a:r>
              <a:rPr lang="es-PE" sz="2000" dirty="0" err="1" smtClean="0"/>
              <a:t>dumps</a:t>
            </a:r>
            <a:r>
              <a:rPr lang="es-PE" sz="2000" dirty="0"/>
              <a:t> </a:t>
            </a:r>
            <a:r>
              <a:rPr lang="es-PE" sz="2000" dirty="0" smtClean="0"/>
              <a:t>().</a:t>
            </a:r>
          </a:p>
          <a:p>
            <a:endParaRPr lang="es-PE" sz="2000" dirty="0"/>
          </a:p>
          <a:p>
            <a:pPr marL="0" indent="0">
              <a:buNone/>
            </a:pPr>
            <a:endParaRPr lang="es-PE" sz="2000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003767" y="3487783"/>
            <a:ext cx="1894114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d</a:t>
            </a:r>
            <a:r>
              <a:rPr lang="es-PE" b="1" dirty="0" err="1" smtClean="0">
                <a:solidFill>
                  <a:schemeClr val="tx1"/>
                </a:solidFill>
              </a:rPr>
              <a:t>umps</a:t>
            </a:r>
            <a:r>
              <a:rPr lang="es-PE" b="1" dirty="0" smtClean="0">
                <a:solidFill>
                  <a:schemeClr val="tx1"/>
                </a:solidFill>
              </a:rPr>
              <a:t>()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650645" y="4872446"/>
            <a:ext cx="4600358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Función que realizara la conversión de una variable a flujo de bytes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11938"/>
            <a:ext cx="2708379" cy="1787310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9487884" y="471976"/>
            <a:ext cx="1894114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>
                <a:solidFill>
                  <a:schemeClr val="tx1"/>
                </a:solidFill>
              </a:rPr>
              <a:t>d</a:t>
            </a:r>
            <a:r>
              <a:rPr lang="es-PE" sz="2400" b="1" dirty="0" err="1" smtClean="0">
                <a:solidFill>
                  <a:schemeClr val="tx1"/>
                </a:solidFill>
              </a:rPr>
              <a:t>umps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 PICKLE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dirty="0" smtClean="0"/>
              <a:t>El proceso inverso al de serializar se realiza mediante la función </a:t>
            </a:r>
            <a:r>
              <a:rPr lang="es-PE" sz="2000" dirty="0" err="1" smtClean="0"/>
              <a:t>loads</a:t>
            </a:r>
            <a:r>
              <a:rPr lang="es-PE" sz="2000" dirty="0" smtClean="0"/>
              <a:t>().</a:t>
            </a:r>
            <a:endParaRPr lang="es-PE" sz="2000" dirty="0"/>
          </a:p>
          <a:p>
            <a:pPr marL="0" indent="0">
              <a:buNone/>
            </a:pPr>
            <a:endParaRPr lang="es-PE" sz="2000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003767" y="3487783"/>
            <a:ext cx="1894114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loads</a:t>
            </a:r>
            <a:r>
              <a:rPr lang="es-PE" b="1" dirty="0" smtClean="0">
                <a:solidFill>
                  <a:schemeClr val="tx1"/>
                </a:solidFill>
              </a:rPr>
              <a:t>()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650645" y="4872446"/>
            <a:ext cx="4600358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Función que realizara la conversión de flujo de bytes a un objeto de </a:t>
            </a:r>
            <a:r>
              <a:rPr lang="es-PE" b="1" dirty="0" err="1" smtClean="0">
                <a:solidFill>
                  <a:schemeClr val="tx1"/>
                </a:solidFill>
              </a:rPr>
              <a:t>python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11938"/>
            <a:ext cx="2708379" cy="1787310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9487884" y="471976"/>
            <a:ext cx="1894114" cy="75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loads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EJEMPLO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718" y="2383632"/>
            <a:ext cx="7095173" cy="33147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496389" y="3644537"/>
            <a:ext cx="3696788" cy="5225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Objeto </a:t>
            </a:r>
            <a:r>
              <a:rPr lang="es-PE" sz="2400" b="1" dirty="0" smtClean="0"/>
              <a:t>-&gt;</a:t>
            </a:r>
            <a:r>
              <a:rPr lang="es-PE" b="1" dirty="0" smtClean="0"/>
              <a:t> bytes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496389" y="4881154"/>
            <a:ext cx="3553097" cy="600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Objeto </a:t>
            </a:r>
            <a:r>
              <a:rPr lang="es-PE" sz="2400" b="1" dirty="0" smtClean="0"/>
              <a:t>&lt;-</a:t>
            </a:r>
            <a:r>
              <a:rPr lang="es-PE" b="1" dirty="0" smtClean="0"/>
              <a:t>  bytes</a:t>
            </a:r>
            <a:endParaRPr lang="es-PE" b="1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4284617" y="3905794"/>
            <a:ext cx="559661" cy="1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4193177" y="5181600"/>
            <a:ext cx="559661" cy="1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MODULOS UTILIZANDO CLASES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/>
              <a:t>Modulo socket</a:t>
            </a:r>
          </a:p>
          <a:p>
            <a:endParaRPr lang="es-PE" dirty="0"/>
          </a:p>
          <a:p>
            <a:r>
              <a:rPr lang="es-PE" dirty="0" smtClean="0"/>
              <a:t>El modulo socket se utilizara para implementar una forma de IPC (inter </a:t>
            </a:r>
            <a:r>
              <a:rPr lang="es-PE" dirty="0" err="1" smtClean="0"/>
              <a:t>process</a:t>
            </a:r>
            <a:r>
              <a:rPr lang="es-PE" dirty="0" smtClean="0"/>
              <a:t> </a:t>
            </a:r>
            <a:r>
              <a:rPr lang="es-PE" dirty="0" err="1" smtClean="0"/>
              <a:t>communication</a:t>
            </a:r>
            <a:r>
              <a:rPr lang="es-PE" dirty="0" smtClean="0"/>
              <a:t>) utilizando capas de transporte TCP y UDP.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509" y="1881051"/>
            <a:ext cx="11059777" cy="3977747"/>
          </a:xfrm>
        </p:spPr>
        <p:txBody>
          <a:bodyPr>
            <a:normAutofit fontScale="92500" lnSpcReduction="10000"/>
          </a:bodyPr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sz="2000" dirty="0" smtClean="0"/>
              <a:t>La clase es un molde o plantilla a partir del cual crearemos objetos . 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r>
              <a:rPr lang="es-PE" sz="2000" dirty="0" smtClean="0"/>
              <a:t>La clase esta constituido de métodos y atributos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 smtClean="0"/>
              <a:t> </a:t>
            </a:r>
          </a:p>
          <a:p>
            <a:r>
              <a:rPr lang="es-PE" sz="2000" dirty="0" smtClean="0"/>
              <a:t>Los objetos que se crean a partir de una clase , adquirirán las definiciones de esa clase.</a:t>
            </a:r>
            <a:endParaRPr lang="es-PE" sz="2000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ORGANIZÁCIÓN DE UN MODULO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5" y="2096941"/>
            <a:ext cx="10798522" cy="437445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rgbClr val="0070C0"/>
                </a:solidFill>
              </a:rPr>
              <a:t>m</a:t>
            </a:r>
            <a:r>
              <a:rPr lang="es-PE" sz="2000" b="1" dirty="0" smtClean="0">
                <a:solidFill>
                  <a:srgbClr val="0070C0"/>
                </a:solidFill>
              </a:rPr>
              <a:t>imodulo.py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13951" y="2936200"/>
            <a:ext cx="2534198" cy="8650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rgbClr val="0070C0"/>
                </a:solidFill>
              </a:rPr>
              <a:t>def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funcion1(x</a:t>
            </a:r>
            <a:r>
              <a:rPr lang="es-PE" sz="2000" b="1" dirty="0" smtClean="0">
                <a:solidFill>
                  <a:srgbClr val="0070C0"/>
                </a:solidFill>
              </a:rPr>
              <a:t>):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 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val=2*x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  </a:t>
            </a:r>
            <a:r>
              <a:rPr lang="es-PE" sz="2000" b="1" dirty="0" err="1" smtClean="0">
                <a:solidFill>
                  <a:srgbClr val="0070C0"/>
                </a:solidFill>
              </a:rPr>
              <a:t>return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val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74764" y="4299907"/>
            <a:ext cx="2939146" cy="720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rgbClr val="0070C0"/>
                </a:solidFill>
              </a:rPr>
              <a:t>def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funcion2():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 </a:t>
            </a:r>
            <a:r>
              <a:rPr lang="es-PE" sz="2000" b="1" dirty="0" err="1" smtClean="0">
                <a:solidFill>
                  <a:srgbClr val="0070C0"/>
                </a:solidFill>
              </a:rPr>
              <a:t>print</a:t>
            </a:r>
            <a:r>
              <a:rPr lang="es-PE" sz="2000" b="1" dirty="0" smtClean="0">
                <a:solidFill>
                  <a:srgbClr val="0070C0"/>
                </a:solidFill>
              </a:rPr>
              <a:t>(“PYTHON”)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74764" y="5354563"/>
            <a:ext cx="2939146" cy="1123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rgbClr val="0070C0"/>
                </a:solidFill>
              </a:rPr>
              <a:t>class</a:t>
            </a:r>
            <a:r>
              <a:rPr lang="es-PE" sz="2000" b="1" dirty="0" smtClean="0">
                <a:solidFill>
                  <a:srgbClr val="0070C0"/>
                </a:solidFill>
              </a:rPr>
              <a:t> clase1():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   </a:t>
            </a:r>
            <a:r>
              <a:rPr lang="es-PE" sz="2000" b="1" dirty="0" err="1" smtClean="0">
                <a:solidFill>
                  <a:srgbClr val="0070C0"/>
                </a:solidFill>
              </a:rPr>
              <a:t>def</a:t>
            </a:r>
            <a:r>
              <a:rPr lang="es-PE" sz="2000" b="1" dirty="0" smtClean="0">
                <a:solidFill>
                  <a:srgbClr val="0070C0"/>
                </a:solidFill>
              </a:rPr>
              <a:t> __</a:t>
            </a:r>
            <a:r>
              <a:rPr lang="es-PE" sz="2000" b="1" dirty="0" err="1" smtClean="0">
                <a:solidFill>
                  <a:srgbClr val="0070C0"/>
                </a:solidFill>
              </a:rPr>
              <a:t>init</a:t>
            </a:r>
            <a:r>
              <a:rPr lang="es-PE" sz="2000" b="1" dirty="0" smtClean="0">
                <a:solidFill>
                  <a:srgbClr val="0070C0"/>
                </a:solidFill>
              </a:rPr>
              <a:t>__(</a:t>
            </a:r>
            <a:r>
              <a:rPr lang="es-PE" sz="2000" b="1" dirty="0" err="1" smtClean="0">
                <a:solidFill>
                  <a:srgbClr val="0070C0"/>
                </a:solidFill>
              </a:rPr>
              <a:t>self</a:t>
            </a:r>
            <a:r>
              <a:rPr lang="es-PE" sz="2000" b="1" dirty="0" smtClean="0">
                <a:solidFill>
                  <a:srgbClr val="0070C0"/>
                </a:solidFill>
              </a:rPr>
              <a:t>):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            </a:t>
            </a:r>
            <a:r>
              <a:rPr lang="es-PE" sz="2000" b="1" dirty="0" err="1" smtClean="0">
                <a:solidFill>
                  <a:srgbClr val="0070C0"/>
                </a:solidFill>
              </a:rPr>
              <a:t>pass</a:t>
            </a:r>
            <a:endParaRPr lang="es-PE" sz="2000" b="1" dirty="0" smtClean="0">
              <a:solidFill>
                <a:srgbClr val="0070C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986397" y="2254495"/>
            <a:ext cx="3435532" cy="90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Uso de la función </a:t>
            </a:r>
            <a:r>
              <a:rPr lang="es-PE" sz="2000" b="1" dirty="0" smtClean="0">
                <a:solidFill>
                  <a:schemeClr val="tx1"/>
                </a:solidFill>
              </a:rPr>
              <a:t>funcion1</a:t>
            </a:r>
            <a:r>
              <a:rPr lang="es-PE" sz="2000" b="1" dirty="0" smtClean="0">
                <a:solidFill>
                  <a:srgbClr val="0070C0"/>
                </a:solidFill>
              </a:rPr>
              <a:t> de modulo </a:t>
            </a:r>
            <a:r>
              <a:rPr lang="es-PE" sz="2000" b="1" dirty="0" err="1" smtClean="0">
                <a:solidFill>
                  <a:schemeClr val="tx1"/>
                </a:solidFill>
              </a:rPr>
              <a:t>mimodulo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557393" y="5418399"/>
            <a:ext cx="4691797" cy="10529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mimodulo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400" b="1" dirty="0" err="1" smtClean="0">
                <a:solidFill>
                  <a:srgbClr val="FF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clase1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objeto1=clase1()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629402" y="3376262"/>
            <a:ext cx="4691797" cy="1190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mimodulo</a:t>
            </a:r>
            <a:endParaRPr lang="es-PE" sz="2000" b="1" dirty="0" smtClean="0">
              <a:solidFill>
                <a:srgbClr val="0070C0"/>
              </a:solidFill>
            </a:endParaRP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y=</a:t>
            </a:r>
            <a:r>
              <a:rPr lang="es-PE" sz="2000" b="1" dirty="0" smtClean="0">
                <a:solidFill>
                  <a:schemeClr val="tx1"/>
                </a:solidFill>
              </a:rPr>
              <a:t>mimodulo</a:t>
            </a:r>
            <a:r>
              <a:rPr lang="es-PE" sz="2000" b="1" dirty="0" smtClean="0">
                <a:solidFill>
                  <a:srgbClr val="0070C0"/>
                </a:solidFill>
              </a:rPr>
              <a:t>.funcion1(20)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677886" y="2438176"/>
            <a:ext cx="5218611" cy="108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7896497" y="3865523"/>
            <a:ext cx="195943" cy="285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573381" y="5536530"/>
            <a:ext cx="7511145" cy="31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COMUNICACIÓN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73" y="2220248"/>
            <a:ext cx="8140610" cy="363855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984172" y="3918857"/>
            <a:ext cx="2338251" cy="62701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PROTOCOLO DE TRANSPORTE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293223" y="2416629"/>
            <a:ext cx="2168434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IP origen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512629" y="4545874"/>
            <a:ext cx="2168434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IP DESTINO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7593874" y="2220686"/>
            <a:ext cx="2168434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TCP</a:t>
            </a:r>
            <a:endParaRPr lang="es-PE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4911634" y="2508069"/>
            <a:ext cx="3291840" cy="12331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SOCKETS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1645919"/>
            <a:ext cx="10554574" cy="4212879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838200" y="3666309"/>
            <a:ext cx="2377440" cy="128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SOCKET </a:t>
            </a:r>
          </a:p>
          <a:p>
            <a:pPr algn="ctr"/>
            <a:r>
              <a:rPr lang="es-PE" sz="2400" b="1" dirty="0" smtClean="0"/>
              <a:t>CLIENTE</a:t>
            </a:r>
            <a:endParaRPr lang="es-PE" sz="24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7715795" y="3666309"/>
            <a:ext cx="2377440" cy="128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SOCKET </a:t>
            </a:r>
          </a:p>
          <a:p>
            <a:pPr algn="ctr"/>
            <a:r>
              <a:rPr lang="es-PE" sz="2400" b="1" dirty="0" smtClean="0"/>
              <a:t>SERVER</a:t>
            </a:r>
            <a:endParaRPr lang="es-PE" sz="2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3215640" y="3894909"/>
            <a:ext cx="1034141" cy="674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IP</a:t>
            </a:r>
          </a:p>
          <a:p>
            <a:pPr algn="ctr"/>
            <a:r>
              <a:rPr lang="es-PE" b="1" dirty="0" smtClean="0"/>
              <a:t>PORT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6681654" y="3968932"/>
            <a:ext cx="1034141" cy="6749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IP</a:t>
            </a:r>
          </a:p>
          <a:p>
            <a:pPr algn="ctr"/>
            <a:r>
              <a:rPr lang="es-PE" b="1" dirty="0" smtClean="0"/>
              <a:t>PORT</a:t>
            </a:r>
            <a:endParaRPr lang="es-PE" b="1" dirty="0"/>
          </a:p>
        </p:txBody>
      </p:sp>
      <p:sp>
        <p:nvSpPr>
          <p:cNvPr id="8" name="Redondear rectángulo de esquina sencilla 7"/>
          <p:cNvSpPr/>
          <p:nvPr/>
        </p:nvSpPr>
        <p:spPr>
          <a:xfrm>
            <a:off x="4249781" y="4114800"/>
            <a:ext cx="2431873" cy="191589"/>
          </a:xfrm>
          <a:prstGeom prst="round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4680311" y="3096114"/>
            <a:ext cx="1920240" cy="339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Flujo de bytes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3732710" y="5242389"/>
            <a:ext cx="3815443" cy="1121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Utilizaremos el protocolo TCP para el transporte y encaminamiento de los datos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34338" y="5121639"/>
            <a:ext cx="2439491" cy="573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 conectara el servidor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003172" y="5121638"/>
            <a:ext cx="2439491" cy="573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Escuchara a los clientes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6705598" y="3057060"/>
            <a:ext cx="1685109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192.168.0.5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8904515" y="2834856"/>
            <a:ext cx="1306286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SERVIDOR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848303" y="3013211"/>
            <a:ext cx="1619194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192.168.0.1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310694" y="2797673"/>
            <a:ext cx="1306286" cy="431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CLIENTE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SOCKETS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 smtClean="0"/>
              <a:t>Para el uso de los sockets utilizaremos el modulo socket que ya esta instalado en sus respectivos ordenadores .</a:t>
            </a:r>
          </a:p>
          <a:p>
            <a:r>
              <a:rPr lang="es-PE" dirty="0" smtClean="0"/>
              <a:t>El modulo socket ofrece la clase socket que utilizaremos para instanciar o crear un objeto del tipo socket (en ambos archivos cliente y servidor)-</a:t>
            </a:r>
          </a:p>
          <a:p>
            <a:endParaRPr lang="es-PE" dirty="0"/>
          </a:p>
          <a:p>
            <a:r>
              <a:rPr lang="es-PE" dirty="0" smtClean="0"/>
              <a:t>Los objetos tipos socket poseen varios métodos para la conexión a un servidor , para leer datos , para enviar datos entre otras cosas.</a:t>
            </a:r>
          </a:p>
          <a:p>
            <a:r>
              <a:rPr lang="es-PE" b="1" dirty="0" err="1" smtClean="0"/>
              <a:t>Localhost</a:t>
            </a:r>
            <a:r>
              <a:rPr lang="es-PE" b="1" dirty="0" smtClean="0"/>
              <a:t> (127.0.0.1)</a:t>
            </a:r>
            <a:r>
              <a:rPr lang="es-PE" dirty="0" smtClean="0"/>
              <a:t> indica que estaremos implementado el servidor y cliente en el mismo ordenador</a:t>
            </a:r>
          </a:p>
          <a:p>
            <a:r>
              <a:rPr lang="es-PE" dirty="0" smtClean="0"/>
              <a:t>Se puede también utilizaremos diferentes ordenadores y realizar una comunicación de datos entre diferentes ordenadores que se encuentren conectados en la misma RED.</a:t>
            </a:r>
            <a:endParaRPr lang="es-PE" dirty="0"/>
          </a:p>
          <a:p>
            <a:endParaRPr lang="es-PE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SOCKETS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417638"/>
            <a:ext cx="12666508" cy="5074602"/>
          </a:xfrm>
        </p:spPr>
        <p:txBody>
          <a:bodyPr>
            <a:normAutofit fontScale="25000" lnSpcReduction="20000"/>
          </a:bodyPr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sz="12000" dirty="0" smtClean="0"/>
          </a:p>
          <a:p>
            <a:endParaRPr lang="es-PE" sz="12000" dirty="0"/>
          </a:p>
          <a:p>
            <a:pPr marL="0" indent="0">
              <a:buNone/>
            </a:pPr>
            <a:endParaRPr lang="es-PE" sz="12000" dirty="0"/>
          </a:p>
          <a:p>
            <a:r>
              <a:rPr lang="es-PE" sz="9600" b="1" dirty="0" smtClean="0"/>
              <a:t>Elementos importantes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/>
              <a:t>s</a:t>
            </a:r>
            <a:r>
              <a:rPr lang="es-PE" sz="9600" dirty="0" smtClean="0"/>
              <a:t>ocket() : se usa para crear una objeto de la clase socket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/>
              <a:t>b</a:t>
            </a:r>
            <a:r>
              <a:rPr lang="es-PE" sz="9600" dirty="0" err="1" smtClean="0"/>
              <a:t>ind</a:t>
            </a:r>
            <a:r>
              <a:rPr lang="es-PE" sz="9600" dirty="0" smtClean="0"/>
              <a:t>()  : se usa para vincular el servidor a un HOST e 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/>
              <a:t>a</a:t>
            </a:r>
            <a:r>
              <a:rPr lang="es-PE" sz="9600" dirty="0" err="1" smtClean="0"/>
              <a:t>ccept</a:t>
            </a:r>
            <a:r>
              <a:rPr lang="es-PE" sz="9600" dirty="0" smtClean="0"/>
              <a:t>() : se usa para aceptar una conexión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/>
              <a:t>c</a:t>
            </a:r>
            <a:r>
              <a:rPr lang="es-PE" sz="9600" dirty="0" err="1" smtClean="0"/>
              <a:t>onnect</a:t>
            </a:r>
            <a:r>
              <a:rPr lang="es-PE" sz="9600" dirty="0" smtClean="0"/>
              <a:t>(): se usa para conectarse con un servidor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/>
              <a:t>c</a:t>
            </a:r>
            <a:r>
              <a:rPr lang="es-PE" sz="9600" dirty="0" err="1" smtClean="0"/>
              <a:t>lose</a:t>
            </a:r>
            <a:r>
              <a:rPr lang="es-PE" sz="9600" dirty="0" smtClean="0"/>
              <a:t>() : se usa para cerrar un recurso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 smtClean="0"/>
              <a:t>sendall</a:t>
            </a:r>
            <a:r>
              <a:rPr lang="es-PE" sz="9600" dirty="0" smtClean="0"/>
              <a:t>() : utilizado para enviar datos en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9600" dirty="0" err="1" smtClean="0"/>
              <a:t>recv</a:t>
            </a:r>
            <a:r>
              <a:rPr lang="es-PE" sz="9600" dirty="0" smtClean="0"/>
              <a:t>() : se usa para leer los datos en bytes 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COMUNICACIÓN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73" y="2220248"/>
            <a:ext cx="8140610" cy="363855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675121" y="2103120"/>
            <a:ext cx="2338251" cy="62701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RED WIFI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293223" y="2416629"/>
            <a:ext cx="2168434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IP origen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512629" y="4545874"/>
            <a:ext cx="2168434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IP DESTINO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EXPLORANDO NUESTRA IP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IR AL INICIO Y TIPEAR </a:t>
            </a:r>
            <a:r>
              <a:rPr lang="es-PE" dirty="0" err="1" smtClean="0"/>
              <a:t>cmd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59239"/>
          <a:stretch/>
        </p:blipFill>
        <p:spPr>
          <a:xfrm>
            <a:off x="1027717" y="3236051"/>
            <a:ext cx="6877050" cy="129676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3605349" y="3435531"/>
            <a:ext cx="3866605" cy="9405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7904766" y="2821576"/>
            <a:ext cx="3890993" cy="10842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i</a:t>
            </a:r>
            <a:r>
              <a:rPr lang="es-PE" sz="2000" b="1" dirty="0" err="1" smtClean="0">
                <a:solidFill>
                  <a:srgbClr val="FFFF00"/>
                </a:solidFill>
              </a:rPr>
              <a:t>pconfig</a:t>
            </a:r>
            <a:r>
              <a:rPr lang="es-PE" dirty="0" smtClean="0"/>
              <a:t> muestra información sobre nuestra conectividad hacia una red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20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DIRECCIÓN IP DEL PRIMER ORDENADOR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98" y="2983570"/>
            <a:ext cx="6870960" cy="31337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904766" y="2821576"/>
            <a:ext cx="3890993" cy="10842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192.168.0.5 </a:t>
            </a:r>
            <a:r>
              <a:rPr lang="es-PE" sz="2000" b="1" dirty="0" smtClean="0">
                <a:solidFill>
                  <a:schemeClr val="bg1"/>
                </a:solidFill>
              </a:rPr>
              <a:t>es la IP del primer ordenador ordenador 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4924697" y="3435531"/>
            <a:ext cx="2547257" cy="1946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8004915" y="4839788"/>
            <a:ext cx="3890993" cy="10842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192.168.0.1 </a:t>
            </a:r>
            <a:r>
              <a:rPr lang="es-PE" sz="2000" b="1" dirty="0" smtClean="0">
                <a:solidFill>
                  <a:schemeClr val="bg1"/>
                </a:solidFill>
              </a:rPr>
              <a:t>es la IP del </a:t>
            </a:r>
            <a:r>
              <a:rPr lang="es-PE" sz="2000" b="1" dirty="0" err="1" smtClean="0">
                <a:solidFill>
                  <a:schemeClr val="bg1"/>
                </a:solidFill>
              </a:rPr>
              <a:t>router</a:t>
            </a:r>
            <a:r>
              <a:rPr lang="es-PE" sz="2000" b="1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4923389" y="5185954"/>
            <a:ext cx="3081526" cy="7380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4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DIRECCIÓN IP DEL SEGUNDO ORDENADOR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98" y="2983570"/>
            <a:ext cx="6870960" cy="31337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904766" y="2821576"/>
            <a:ext cx="3890993" cy="10842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192.168.0.10 </a:t>
            </a:r>
            <a:r>
              <a:rPr lang="es-PE" sz="2000" b="1" dirty="0" smtClean="0">
                <a:solidFill>
                  <a:schemeClr val="bg1"/>
                </a:solidFill>
              </a:rPr>
              <a:t>es la IP del segundo ordenador 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4924697" y="3435531"/>
            <a:ext cx="2547257" cy="1946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8004915" y="4839788"/>
            <a:ext cx="3890993" cy="10842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192.168.0.1 </a:t>
            </a:r>
            <a:r>
              <a:rPr lang="es-PE" sz="2000" b="1" dirty="0" smtClean="0">
                <a:solidFill>
                  <a:schemeClr val="bg1"/>
                </a:solidFill>
              </a:rPr>
              <a:t>es la IP del </a:t>
            </a:r>
            <a:r>
              <a:rPr lang="es-PE" sz="2000" b="1" dirty="0" err="1" smtClean="0">
                <a:solidFill>
                  <a:schemeClr val="bg1"/>
                </a:solidFill>
              </a:rPr>
              <a:t>router</a:t>
            </a:r>
            <a:r>
              <a:rPr lang="es-PE" sz="2000" b="1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4923389" y="5185954"/>
            <a:ext cx="3081526" cy="7380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3591632" y="5316581"/>
            <a:ext cx="1332411" cy="1306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192.168.0.10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49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COMUNICACIÓN CON SOCKETS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73" y="2220248"/>
            <a:ext cx="8140610" cy="363855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675121" y="2103120"/>
            <a:ext cx="2338251" cy="62701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RED WIFI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293223" y="2416629"/>
            <a:ext cx="2168434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IP origen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512629" y="4545874"/>
            <a:ext cx="2168434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IP DESTINO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750" y="25001"/>
            <a:ext cx="2708379" cy="1787310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41093" y="3676438"/>
            <a:ext cx="2168434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192.168.0.5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8512629" y="5927432"/>
            <a:ext cx="2168434" cy="3918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192.168.0.10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31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CLASE Y OBJETOS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" y="5092307"/>
            <a:ext cx="3448050" cy="1323975"/>
          </a:xfrm>
          <a:prstGeom prst="rect">
            <a:avLst/>
          </a:prstGeom>
        </p:spPr>
      </p:pic>
      <p:pic>
        <p:nvPicPr>
          <p:cNvPr id="1028" name="Picture 4" descr="Image result for carro toyota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8" b="12672"/>
          <a:stretch/>
        </p:blipFill>
        <p:spPr bwMode="auto">
          <a:xfrm>
            <a:off x="3498404" y="5092307"/>
            <a:ext cx="2847975" cy="13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719077" y="3967618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NISSAN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96990" y="400990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TOYOTA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679370" y="2052548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VEHICULO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6095999" y="2372588"/>
            <a:ext cx="22511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8446801" y="2093338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CLASE</a:t>
            </a:r>
            <a:endParaRPr lang="es-PE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8546436" y="3988736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OBJETOS</a:t>
            </a:r>
            <a:endParaRPr lang="es-PE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6095999" y="4329679"/>
            <a:ext cx="22511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2455817" y="2886891"/>
            <a:ext cx="1606732" cy="901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4600100" y="2800669"/>
            <a:ext cx="21771" cy="1053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CLIENTE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En la comunicación socket , el cliente es el dispositivo que inicia una comunicación y realiza alguna solicitud  de un servicio .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58" y="2888281"/>
            <a:ext cx="6803948" cy="3827417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017520" y="3762103"/>
            <a:ext cx="1567543" cy="731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431074" y="3213463"/>
            <a:ext cx="2429692" cy="80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CONECTANDOSE CON EL SERVIDOR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5377542" y="3461657"/>
            <a:ext cx="1767841" cy="300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192.168.0.10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8508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SERVIDOR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Por otro lado el servidor es el dispositivo que ofrece algún servicio y por lo tanto esta escuchando solicitudes de comunicación de los clientes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12" y="2403566"/>
            <a:ext cx="6680155" cy="409035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31074" y="3213463"/>
            <a:ext cx="2429692" cy="80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ESCUCHANDO CONEXIONES </a:t>
            </a:r>
            <a:endParaRPr lang="es-PE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017520" y="3762103"/>
            <a:ext cx="1849892" cy="35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VARIABLES DE ENTORNO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914" y="2103121"/>
            <a:ext cx="6757852" cy="4532811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399417" y="2821576"/>
            <a:ext cx="3383280" cy="16589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Editar y agregar las rutas de Python y del Script </a:t>
            </a:r>
            <a:endParaRPr lang="es-PE" sz="2400" b="1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6296297" y="3905794"/>
            <a:ext cx="2233749" cy="1815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VARIABLES DE ENTORNO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222500"/>
            <a:ext cx="6565768" cy="4387306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5917474" y="3383280"/>
            <a:ext cx="2286000" cy="692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8399417" y="2821576"/>
            <a:ext cx="3383280" cy="16589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Editar y agregar las rutas de Python y del Script 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27842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AGREGAR RUTAS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28" y="1987368"/>
            <a:ext cx="7916092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ATRIBUTOS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79" y="2215121"/>
            <a:ext cx="3448050" cy="1323975"/>
          </a:xfrm>
          <a:prstGeom prst="rect">
            <a:avLst/>
          </a:prstGeom>
        </p:spPr>
      </p:pic>
      <p:pic>
        <p:nvPicPr>
          <p:cNvPr id="1028" name="Picture 4" descr="Image result for carro toyota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8" b="12672"/>
          <a:stretch/>
        </p:blipFill>
        <p:spPr bwMode="auto">
          <a:xfrm>
            <a:off x="7945408" y="2222287"/>
            <a:ext cx="2847975" cy="13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4507306" y="372050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NISSAN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317835" y="369354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TOYOTA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05259" y="2236099"/>
            <a:ext cx="2103120" cy="871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CLASE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VEHICULO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4507306" y="4515132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2060"/>
                </a:solidFill>
              </a:rPr>
              <a:t>COLOR</a:t>
            </a:r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  <a:r>
              <a:rPr lang="es-PE" b="1" dirty="0" smtClean="0">
                <a:solidFill>
                  <a:schemeClr val="bg1">
                    <a:lumMod val="50000"/>
                  </a:schemeClr>
                </a:solidFill>
              </a:rPr>
              <a:t>GRIS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317835" y="4459403"/>
            <a:ext cx="2103120" cy="5828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2060"/>
                </a:solidFill>
              </a:rPr>
              <a:t>COLOR</a:t>
            </a:r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  <a:r>
              <a:rPr lang="es-PE" b="1" dirty="0" smtClean="0">
                <a:solidFill>
                  <a:srgbClr val="FF0000"/>
                </a:solidFill>
              </a:rPr>
              <a:t>ROJO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507306" y="5331667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GNV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317835" y="5331666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GLP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788229" y="4624251"/>
            <a:ext cx="0" cy="12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81356" y="4829210"/>
            <a:ext cx="2181497" cy="966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rgbClr val="00B0F0"/>
                </a:solidFill>
              </a:rPr>
              <a:t>ATRIBUTOS</a:t>
            </a:r>
            <a:endParaRPr lang="es-PE" sz="2800" b="1" dirty="0">
              <a:solidFill>
                <a:srgbClr val="00B0F0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MÉTODOS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79" y="2215121"/>
            <a:ext cx="3448050" cy="1323975"/>
          </a:xfrm>
          <a:prstGeom prst="rect">
            <a:avLst/>
          </a:prstGeom>
        </p:spPr>
      </p:pic>
      <p:pic>
        <p:nvPicPr>
          <p:cNvPr id="1028" name="Picture 4" descr="Image result for carro toyota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8" b="12672"/>
          <a:stretch/>
        </p:blipFill>
        <p:spPr bwMode="auto">
          <a:xfrm>
            <a:off x="7945408" y="2222287"/>
            <a:ext cx="2847975" cy="13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4507306" y="372050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NISSAN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317835" y="3693542"/>
            <a:ext cx="2103120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TOYOTA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01122" y="2227390"/>
            <a:ext cx="2103120" cy="871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CLASE</a:t>
            </a:r>
          </a:p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VEHICULO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4507306" y="4515132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2060"/>
                </a:solidFill>
              </a:rPr>
              <a:t>Avanzar()</a:t>
            </a:r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317835" y="4459403"/>
            <a:ext cx="2103120" cy="5828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2060"/>
                </a:solidFill>
              </a:rPr>
              <a:t>Avanzar()</a:t>
            </a:r>
            <a:endParaRPr lang="es-PE" b="1" dirty="0">
              <a:solidFill>
                <a:srgbClr val="FF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507306" y="5331667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70C0"/>
                </a:solidFill>
              </a:rPr>
              <a:t>Retroceder()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8317835" y="5331666"/>
            <a:ext cx="2103120" cy="527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s-PE" b="1" dirty="0" smtClean="0">
                <a:solidFill>
                  <a:srgbClr val="0070C0"/>
                </a:solidFill>
              </a:rPr>
              <a:t>Retroceder()</a:t>
            </a:r>
            <a:endParaRPr lang="es-PE" b="1" dirty="0">
              <a:solidFill>
                <a:srgbClr val="0070C0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3788229" y="4624251"/>
            <a:ext cx="0" cy="123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39634" y="4781005"/>
            <a:ext cx="2181497" cy="9666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rgbClr val="00B0F0"/>
                </a:solidFill>
              </a:rPr>
              <a:t>MÉTODOS</a:t>
            </a:r>
            <a:endParaRPr lang="es-PE" sz="2800" b="1" dirty="0">
              <a:solidFill>
                <a:srgbClr val="00B0F0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CREACIÓN DE CLASE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La palabra reservada </a:t>
            </a:r>
            <a:r>
              <a:rPr lang="es-PE" b="1" dirty="0" err="1" smtClean="0">
                <a:solidFill>
                  <a:srgbClr val="00B0F0"/>
                </a:solidFill>
              </a:rPr>
              <a:t>class</a:t>
            </a:r>
            <a:r>
              <a:rPr lang="es-PE" dirty="0" smtClean="0"/>
              <a:t> permite definir una clase llamada </a:t>
            </a:r>
            <a:r>
              <a:rPr lang="es-PE" dirty="0" err="1" smtClean="0">
                <a:solidFill>
                  <a:srgbClr val="00B0F0"/>
                </a:solidFill>
              </a:rPr>
              <a:t>vehiculo</a:t>
            </a:r>
            <a:endParaRPr lang="es-PE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/>
              <a:t>La palabra reservada </a:t>
            </a:r>
            <a:r>
              <a:rPr lang="es-PE" b="1" dirty="0" err="1" smtClean="0">
                <a:solidFill>
                  <a:srgbClr val="00B0F0"/>
                </a:solidFill>
              </a:rPr>
              <a:t>pass</a:t>
            </a:r>
            <a:r>
              <a:rPr lang="es-PE" b="1" dirty="0" smtClean="0">
                <a:solidFill>
                  <a:srgbClr val="00B0F0"/>
                </a:solidFill>
              </a:rPr>
              <a:t> </a:t>
            </a:r>
            <a:r>
              <a:rPr lang="es-PE" dirty="0" smtClean="0"/>
              <a:t>no realiza nada en especifico , solo permite definir clase y funciones sin el requerimiento de pasarle una o mas instrucción 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51" y="2851191"/>
            <a:ext cx="5438775" cy="1447800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3640726" y="2860766"/>
            <a:ext cx="749875" cy="5355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6187438" y="2860766"/>
            <a:ext cx="1663339" cy="391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3640726" y="4200992"/>
            <a:ext cx="1009651" cy="414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OBJETO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objeto representa una variable en particular que ha sido creada invocando a una clase.</a:t>
            </a:r>
          </a:p>
          <a:p>
            <a:endParaRPr lang="es-PE" dirty="0"/>
          </a:p>
          <a:p>
            <a:r>
              <a:rPr lang="es-PE" dirty="0" smtClean="0"/>
              <a:t>El termino utilizando al crear un objeto se le conoce como instanciar .</a:t>
            </a:r>
          </a:p>
          <a:p>
            <a:endParaRPr lang="es-PE" dirty="0"/>
          </a:p>
          <a:p>
            <a:r>
              <a:rPr lang="es-PE" dirty="0" smtClean="0"/>
              <a:t>El objeto creado derivara las características definidas de su clase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4965</TotalTime>
  <Words>1624</Words>
  <Application>Microsoft Office PowerPoint</Application>
  <PresentationFormat>Panorámica</PresentationFormat>
  <Paragraphs>431</Paragraphs>
  <Slides>54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9" baseType="lpstr">
      <vt:lpstr>Arial</vt:lpstr>
      <vt:lpstr>Century Gothic</vt:lpstr>
      <vt:lpstr>Wingdings</vt:lpstr>
      <vt:lpstr>Wingdings 2</vt:lpstr>
      <vt:lpstr>Citable</vt:lpstr>
      <vt:lpstr> </vt:lpstr>
      <vt:lpstr>PYTHON</vt:lpstr>
      <vt:lpstr>PROGRAMACIÓN ORIENTADA A OBJETOS</vt:lpstr>
      <vt:lpstr>CLASE</vt:lpstr>
      <vt:lpstr>CLASE Y OBJETOS</vt:lpstr>
      <vt:lpstr>ATRIBUTOS</vt:lpstr>
      <vt:lpstr>MÉTODOS</vt:lpstr>
      <vt:lpstr>CREACIÓN DE CLASE</vt:lpstr>
      <vt:lpstr>OBJETO</vt:lpstr>
      <vt:lpstr>INSTANCIACIÓN DE OBJETOS</vt:lpstr>
      <vt:lpstr>MÉTODOS</vt:lpstr>
      <vt:lpstr>MÉTODOS DE INSTANCIA</vt:lpstr>
      <vt:lpstr>MÉTODOS DE INSTANCIA</vt:lpstr>
      <vt:lpstr>INVOCACIÓN DE MÉTODOS</vt:lpstr>
      <vt:lpstr>Parámetro self</vt:lpstr>
      <vt:lpstr>Parámetro self</vt:lpstr>
      <vt:lpstr>ATRIBUTOS DE UNA CLASE</vt:lpstr>
      <vt:lpstr>1. ACCESO A LOS ATRIBUTOS DE INSTANCIA</vt:lpstr>
      <vt:lpstr> 2. ACCESO A LOS ATRIBUTOS DE  CLASE</vt:lpstr>
      <vt:lpstr>CREACIÓN DE ATRIBUTOS</vt:lpstr>
      <vt:lpstr>MÉTODOS ESPECIALES DE LA CLASE</vt:lpstr>
      <vt:lpstr>MÉTODO __str__(self)</vt:lpstr>
      <vt:lpstr>MÉTODO __init__(self)</vt:lpstr>
      <vt:lpstr>MÉTODO __init__(self)</vt:lpstr>
      <vt:lpstr>MÉTODO __call__(self)</vt:lpstr>
      <vt:lpstr>MÉTODO __add__(self)</vt:lpstr>
      <vt:lpstr>HERENCIA</vt:lpstr>
      <vt:lpstr>HERENCIA </vt:lpstr>
      <vt:lpstr>Busqueda de métodos </vt:lpstr>
      <vt:lpstr>Función hasattr</vt:lpstr>
      <vt:lpstr>PAQUETE PIL</vt:lpstr>
      <vt:lpstr>PAQUETE PIL</vt:lpstr>
      <vt:lpstr>Image</vt:lpstr>
      <vt:lpstr>RESIZE</vt:lpstr>
      <vt:lpstr>MODULO PICKLE</vt:lpstr>
      <vt:lpstr>MODULO PICKLE</vt:lpstr>
      <vt:lpstr>MODULO PICKLE</vt:lpstr>
      <vt:lpstr>EJEMPLO</vt:lpstr>
      <vt:lpstr>MODULOS UTILIZANDO CLASES</vt:lpstr>
      <vt:lpstr>ORGANIZÁCIÓN DE UN MODULO</vt:lpstr>
      <vt:lpstr>COMUNICACIÓN </vt:lpstr>
      <vt:lpstr>SOCKETS</vt:lpstr>
      <vt:lpstr>SOCKETS</vt:lpstr>
      <vt:lpstr>SOCKETS</vt:lpstr>
      <vt:lpstr>COMUNICACIÓN </vt:lpstr>
      <vt:lpstr>EXPLORANDO NUESTRA IP</vt:lpstr>
      <vt:lpstr>DIRECCIÓN IP DEL PRIMER ORDENADOR</vt:lpstr>
      <vt:lpstr>DIRECCIÓN IP DEL SEGUNDO ORDENADOR</vt:lpstr>
      <vt:lpstr>COMUNICACIÓN CON SOCKETS</vt:lpstr>
      <vt:lpstr>CLIENTE</vt:lpstr>
      <vt:lpstr>SERVIDOR</vt:lpstr>
      <vt:lpstr>VARIABLES DE ENTORNO</vt:lpstr>
      <vt:lpstr>VARIABLES DE ENTORNO</vt:lpstr>
      <vt:lpstr>AGREGAR RUTAS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189</cp:revision>
  <dcterms:created xsi:type="dcterms:W3CDTF">2019-08-08T16:11:01Z</dcterms:created>
  <dcterms:modified xsi:type="dcterms:W3CDTF">2020-02-15T17:34:28Z</dcterms:modified>
</cp:coreProperties>
</file>