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4" r:id="rId1"/>
  </p:sldMasterIdLst>
  <p:sldIdLst>
    <p:sldId id="256" r:id="rId2"/>
    <p:sldId id="267" r:id="rId3"/>
    <p:sldId id="355" r:id="rId4"/>
    <p:sldId id="377" r:id="rId5"/>
    <p:sldId id="380" r:id="rId6"/>
    <p:sldId id="382" r:id="rId7"/>
    <p:sldId id="387" r:id="rId8"/>
    <p:sldId id="386" r:id="rId9"/>
    <p:sldId id="384" r:id="rId10"/>
    <p:sldId id="394" r:id="rId11"/>
    <p:sldId id="443" r:id="rId12"/>
    <p:sldId id="444" r:id="rId13"/>
    <p:sldId id="445" r:id="rId14"/>
    <p:sldId id="446" r:id="rId15"/>
    <p:sldId id="390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29" r:id="rId26"/>
    <p:sldId id="398" r:id="rId27"/>
    <p:sldId id="403" r:id="rId28"/>
    <p:sldId id="397" r:id="rId29"/>
    <p:sldId id="401" r:id="rId30"/>
    <p:sldId id="395" r:id="rId31"/>
    <p:sldId id="396" r:id="rId32"/>
    <p:sldId id="400" r:id="rId33"/>
    <p:sldId id="426" r:id="rId34"/>
    <p:sldId id="427" r:id="rId35"/>
    <p:sldId id="428" r:id="rId36"/>
    <p:sldId id="432" r:id="rId37"/>
    <p:sldId id="430" r:id="rId38"/>
    <p:sldId id="406" r:id="rId39"/>
    <p:sldId id="408" r:id="rId40"/>
    <p:sldId id="431" r:id="rId41"/>
    <p:sldId id="407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56" r:id="rId52"/>
    <p:sldId id="457" r:id="rId53"/>
    <p:sldId id="458" r:id="rId5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8/02/2020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01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8/02/2020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2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8/02/2020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403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8/02/2020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02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8/02/2020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83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8/02/2020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8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8/02/2020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9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8/02/2020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120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8/02/2020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4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8/02/2020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32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8/02/2020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349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8/02/2020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4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8/02/2020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861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5B05F3-249C-4B2F-9B74-589515308C93}" type="datetimeFigureOut">
              <a:rPr lang="es-PE" smtClean="0"/>
              <a:t>8/02/2020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27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5B05F3-249C-4B2F-9B74-589515308C93}" type="datetimeFigureOut">
              <a:rPr lang="es-PE" smtClean="0"/>
              <a:t>8/02/2020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99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  <p:sldLayoutId id="2147484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280288" y="2923104"/>
            <a:ext cx="2556491" cy="25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6869" y="202535"/>
            <a:ext cx="2708379" cy="178731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CURSO DE </a:t>
            </a:r>
          </a:p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MASTER EN PYTHON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UMAKER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CLASE 4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785305" y="5334596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PYTHON</a:t>
            </a:r>
            <a:endParaRPr lang="es-P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PYC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2731227" y="2717074"/>
            <a:ext cx="1972491" cy="139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compilador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6616233" y="2824842"/>
            <a:ext cx="1972491" cy="139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Maquina virtual de </a:t>
            </a:r>
            <a:r>
              <a:rPr lang="es-PE" dirty="0" err="1" smtClean="0"/>
              <a:t>python</a:t>
            </a:r>
            <a:endParaRPr lang="es-PE" dirty="0"/>
          </a:p>
        </p:txBody>
      </p:sp>
      <p:sp>
        <p:nvSpPr>
          <p:cNvPr id="7" name="Flecha derecha 6"/>
          <p:cNvSpPr/>
          <p:nvPr/>
        </p:nvSpPr>
        <p:spPr>
          <a:xfrm>
            <a:off x="2037806" y="3308168"/>
            <a:ext cx="587829" cy="215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Flecha derecha 7"/>
          <p:cNvSpPr/>
          <p:nvPr/>
        </p:nvSpPr>
        <p:spPr>
          <a:xfrm>
            <a:off x="4855024" y="3389810"/>
            <a:ext cx="1454335" cy="166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 derecha 8"/>
          <p:cNvSpPr/>
          <p:nvPr/>
        </p:nvSpPr>
        <p:spPr>
          <a:xfrm>
            <a:off x="8739051" y="3332660"/>
            <a:ext cx="992778" cy="223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627017" y="3017520"/>
            <a:ext cx="1410789" cy="7053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codigo</a:t>
            </a:r>
            <a:r>
              <a:rPr lang="es-PE" b="1" dirty="0" smtClean="0">
                <a:solidFill>
                  <a:srgbClr val="0070C0"/>
                </a:solidFill>
              </a:rPr>
              <a:t>.py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825984" y="2684416"/>
            <a:ext cx="1512414" cy="7053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codigo</a:t>
            </a:r>
            <a:r>
              <a:rPr lang="es-PE" b="1" dirty="0" err="1" smtClean="0">
                <a:solidFill>
                  <a:srgbClr val="0070C0"/>
                </a:solidFill>
              </a:rPr>
              <a:t>.pyc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9966960" y="2638697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9882156" y="2818309"/>
            <a:ext cx="1890634" cy="13977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Maquina física (ordenador)</a:t>
            </a:r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365760" y="2325189"/>
            <a:ext cx="8373291" cy="239050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redondeado 15"/>
          <p:cNvSpPr/>
          <p:nvPr/>
        </p:nvSpPr>
        <p:spPr>
          <a:xfrm>
            <a:off x="419208" y="5122271"/>
            <a:ext cx="8699863" cy="1332411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 smtClean="0"/>
              <a:t>El código fuente escrito en Python con extensión</a:t>
            </a:r>
            <a:r>
              <a:rPr lang="es-PE" b="1" dirty="0" smtClean="0">
                <a:solidFill>
                  <a:srgbClr val="0070C0"/>
                </a:solidFill>
              </a:rPr>
              <a:t> .</a:t>
            </a:r>
            <a:r>
              <a:rPr lang="es-PE" b="1" dirty="0" err="1" smtClean="0">
                <a:solidFill>
                  <a:srgbClr val="0070C0"/>
                </a:solidFill>
              </a:rPr>
              <a:t>py</a:t>
            </a:r>
            <a:r>
              <a:rPr lang="es-PE" b="1" dirty="0" smtClean="0">
                <a:solidFill>
                  <a:srgbClr val="0070C0"/>
                </a:solidFill>
              </a:rPr>
              <a:t> </a:t>
            </a:r>
            <a:r>
              <a:rPr lang="es-PE" dirty="0" smtClean="0"/>
              <a:t>es compilado , resultando en un archivo denominado </a:t>
            </a:r>
            <a:r>
              <a:rPr lang="es-PE" b="1" dirty="0" err="1" smtClean="0">
                <a:solidFill>
                  <a:srgbClr val="0070C0"/>
                </a:solidFill>
              </a:rPr>
              <a:t>bytecodes</a:t>
            </a:r>
            <a:r>
              <a:rPr lang="es-PE" dirty="0" smtClean="0"/>
              <a:t> cuya extensión es </a:t>
            </a:r>
            <a:r>
              <a:rPr lang="es-PE" b="1" dirty="0" smtClean="0">
                <a:solidFill>
                  <a:srgbClr val="0070C0"/>
                </a:solidFill>
              </a:rPr>
              <a:t>.</a:t>
            </a:r>
            <a:r>
              <a:rPr lang="es-PE" b="1" dirty="0" err="1" smtClean="0">
                <a:solidFill>
                  <a:srgbClr val="0070C0"/>
                </a:solidFill>
              </a:rPr>
              <a:t>pyc</a:t>
            </a:r>
            <a:r>
              <a:rPr lang="es-PE" b="1" dirty="0" smtClean="0">
                <a:solidFill>
                  <a:srgbClr val="0070C0"/>
                </a:solidFill>
              </a:rPr>
              <a:t>.</a:t>
            </a:r>
          </a:p>
          <a:p>
            <a:pPr algn="ctr"/>
            <a:endParaRPr lang="es-PE" b="1" dirty="0" smtClean="0">
              <a:solidFill>
                <a:srgbClr val="0070C0"/>
              </a:solidFill>
            </a:endParaRPr>
          </a:p>
          <a:p>
            <a:r>
              <a:rPr lang="es-PE" dirty="0" smtClean="0">
                <a:solidFill>
                  <a:schemeClr val="tx1"/>
                </a:solidFill>
              </a:rPr>
              <a:t>La maquina virtual de Python procesan e interpretan estas instrucciones de los </a:t>
            </a:r>
            <a:r>
              <a:rPr lang="es-PE" dirty="0" err="1" smtClean="0">
                <a:solidFill>
                  <a:schemeClr val="tx1"/>
                </a:solidFill>
              </a:rPr>
              <a:t>bytecodes</a:t>
            </a:r>
            <a:r>
              <a:rPr lang="es-PE" dirty="0" smtClean="0">
                <a:solidFill>
                  <a:schemeClr val="tx1"/>
                </a:solidFill>
              </a:rPr>
              <a:t> que se encuentran en el archivo con extensión </a:t>
            </a:r>
            <a:r>
              <a:rPr lang="es-PE" b="1" dirty="0" smtClean="0">
                <a:solidFill>
                  <a:schemeClr val="tx1"/>
                </a:solidFill>
              </a:rPr>
              <a:t>.</a:t>
            </a:r>
            <a:r>
              <a:rPr lang="es-PE" b="1" dirty="0" err="1" smtClean="0">
                <a:solidFill>
                  <a:schemeClr val="tx1"/>
                </a:solidFill>
              </a:rPr>
              <a:t>pyc</a:t>
            </a:r>
            <a:r>
              <a:rPr lang="es-PE" b="1" dirty="0" smtClean="0">
                <a:solidFill>
                  <a:schemeClr val="tx1"/>
                </a:solidFill>
              </a:rPr>
              <a:t> </a:t>
            </a:r>
            <a:r>
              <a:rPr lang="es-PE" dirty="0" smtClean="0">
                <a:solidFill>
                  <a:schemeClr val="tx1"/>
                </a:solidFill>
              </a:rPr>
              <a:t>con el fin de que nuestro ordenador puede realizar la tarea que se ha definido en el código fuente (archivo con extensión .</a:t>
            </a:r>
            <a:r>
              <a:rPr lang="es-PE" b="1" dirty="0" err="1" smtClean="0">
                <a:solidFill>
                  <a:srgbClr val="0070C0"/>
                </a:solidFill>
              </a:rPr>
              <a:t>py</a:t>
            </a:r>
            <a:r>
              <a:rPr lang="es-PE" dirty="0" smtClean="0">
                <a:solidFill>
                  <a:schemeClr val="tx1"/>
                </a:solidFill>
              </a:rPr>
              <a:t>)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STRINGS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un elemento iterable de solo caracteres , contiene un conjunto de métodos disponibles para realizar alguna tarea en especifica sobre un </a:t>
            </a:r>
            <a:r>
              <a:rPr lang="es-PE" dirty="0" err="1" smtClean="0"/>
              <a:t>string</a:t>
            </a:r>
            <a:r>
              <a:rPr lang="es-PE" dirty="0" smtClean="0"/>
              <a:t> .</a:t>
            </a:r>
            <a:endParaRPr lang="es-PE" dirty="0"/>
          </a:p>
          <a:p>
            <a:endParaRPr lang="es-PE" dirty="0"/>
          </a:p>
          <a:p>
            <a:endParaRPr lang="es-PE" dirty="0"/>
          </a:p>
          <a:p>
            <a:r>
              <a:rPr lang="es-PE" dirty="0" smtClean="0"/>
              <a:t>En Python el </a:t>
            </a:r>
            <a:r>
              <a:rPr lang="es-PE" dirty="0" err="1" smtClean="0"/>
              <a:t>string</a:t>
            </a:r>
            <a:r>
              <a:rPr lang="es-PE" dirty="0" smtClean="0"/>
              <a:t> pertenece a la clase &lt;</a:t>
            </a:r>
            <a:r>
              <a:rPr lang="es-PE" dirty="0" err="1" smtClean="0"/>
              <a:t>str</a:t>
            </a:r>
            <a:r>
              <a:rPr lang="es-PE" dirty="0" smtClean="0"/>
              <a:t>&gt; , eso lo podemos saber usando la función </a:t>
            </a:r>
            <a:r>
              <a:rPr lang="es-PE" dirty="0" err="1" smtClean="0"/>
              <a:t>type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6308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METODOS DE STRINGS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7315201" y="2151429"/>
            <a:ext cx="2969518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Metodo</a:t>
            </a:r>
            <a:r>
              <a:rPr lang="es-PE" sz="2400" b="1" dirty="0" smtClean="0">
                <a:solidFill>
                  <a:schemeClr val="tx1"/>
                </a:solidFill>
              </a:rPr>
              <a:t> </a:t>
            </a:r>
            <a:r>
              <a:rPr lang="es-PE" sz="2400" b="1" dirty="0" err="1" smtClean="0">
                <a:solidFill>
                  <a:schemeClr val="tx1"/>
                </a:solidFill>
              </a:rPr>
              <a:t>lower</a:t>
            </a:r>
            <a:r>
              <a:rPr lang="es-PE" sz="2400" b="1" dirty="0" smtClean="0">
                <a:solidFill>
                  <a:schemeClr val="tx1"/>
                </a:solidFill>
              </a:rPr>
              <a:t>()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314990" y="2134324"/>
            <a:ext cx="3048004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Metodo</a:t>
            </a:r>
            <a:r>
              <a:rPr lang="es-PE" sz="2400" b="1" dirty="0" smtClean="0">
                <a:solidFill>
                  <a:schemeClr val="tx1"/>
                </a:solidFill>
              </a:rPr>
              <a:t> </a:t>
            </a:r>
            <a:r>
              <a:rPr lang="es-PE" sz="2400" b="1" dirty="0" err="1" smtClean="0">
                <a:solidFill>
                  <a:schemeClr val="tx1"/>
                </a:solidFill>
              </a:rPr>
              <a:t>upper</a:t>
            </a:r>
            <a:r>
              <a:rPr lang="es-PE" sz="2400" b="1" dirty="0" smtClean="0">
                <a:solidFill>
                  <a:schemeClr val="tx1"/>
                </a:solidFill>
              </a:rPr>
              <a:t>()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314990" y="4804551"/>
            <a:ext cx="2477591" cy="4503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syntaxis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7910645" y="4804551"/>
            <a:ext cx="1625241" cy="383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syntaxis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05391" y="3341632"/>
            <a:ext cx="4963889" cy="10590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chemeClr val="tx1"/>
                </a:solidFill>
              </a:rPr>
              <a:t>Devuelve un </a:t>
            </a:r>
            <a:r>
              <a:rPr lang="es-PE" sz="2400" dirty="0" err="1" smtClean="0">
                <a:solidFill>
                  <a:schemeClr val="tx1"/>
                </a:solidFill>
              </a:rPr>
              <a:t>string</a:t>
            </a:r>
            <a:r>
              <a:rPr lang="es-PE" sz="2400" dirty="0" smtClean="0">
                <a:solidFill>
                  <a:schemeClr val="tx1"/>
                </a:solidFill>
              </a:rPr>
              <a:t> con los caracteres en mayúscula</a:t>
            </a:r>
            <a:endParaRPr lang="es-PE" sz="2400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13949" y="5512609"/>
            <a:ext cx="3879674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 smtClean="0">
                <a:solidFill>
                  <a:schemeClr val="tx1"/>
                </a:solidFill>
              </a:rPr>
              <a:t>string</a:t>
            </a:r>
            <a:r>
              <a:rPr lang="es-PE" sz="2400" b="1" dirty="0" err="1" smtClean="0">
                <a:solidFill>
                  <a:srgbClr val="002060"/>
                </a:solidFill>
              </a:rPr>
              <a:t>.upper</a:t>
            </a:r>
            <a:r>
              <a:rPr lang="es-PE" sz="2400" b="1" dirty="0" smtClean="0">
                <a:solidFill>
                  <a:srgbClr val="002060"/>
                </a:solidFill>
              </a:rPr>
              <a:t>()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6770803" y="5492744"/>
            <a:ext cx="3879674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 smtClean="0">
                <a:solidFill>
                  <a:schemeClr val="tx1"/>
                </a:solidFill>
              </a:rPr>
              <a:t>string</a:t>
            </a:r>
            <a:r>
              <a:rPr lang="es-PE" sz="2400" b="1" dirty="0" err="1" smtClean="0">
                <a:solidFill>
                  <a:srgbClr val="002060"/>
                </a:solidFill>
              </a:rPr>
              <a:t>.lower</a:t>
            </a:r>
            <a:r>
              <a:rPr lang="es-PE" sz="2400" b="1" dirty="0" smtClean="0">
                <a:solidFill>
                  <a:srgbClr val="002060"/>
                </a:solidFill>
              </a:rPr>
              <a:t>()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6197125" y="3085385"/>
            <a:ext cx="5027029" cy="15442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chemeClr val="tx1"/>
                </a:solidFill>
              </a:rPr>
              <a:t>Devuelve un </a:t>
            </a:r>
            <a:r>
              <a:rPr lang="es-PE" sz="2400" dirty="0" err="1" smtClean="0">
                <a:solidFill>
                  <a:schemeClr val="tx1"/>
                </a:solidFill>
              </a:rPr>
              <a:t>string</a:t>
            </a:r>
            <a:r>
              <a:rPr lang="es-PE" sz="2400" dirty="0" smtClean="0">
                <a:solidFill>
                  <a:schemeClr val="tx1"/>
                </a:solidFill>
              </a:rPr>
              <a:t> con los caracteres en minúscula </a:t>
            </a:r>
            <a:endParaRPr lang="es-P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METODOS DE STRINGS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7807127" y="2151429"/>
            <a:ext cx="2477591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Metodo</a:t>
            </a:r>
            <a:r>
              <a:rPr lang="es-PE" sz="2400" b="1" dirty="0" smtClean="0">
                <a:solidFill>
                  <a:schemeClr val="tx1"/>
                </a:solidFill>
              </a:rPr>
              <a:t> </a:t>
            </a:r>
            <a:r>
              <a:rPr lang="es-PE" sz="2400" b="1" dirty="0" err="1" smtClean="0">
                <a:solidFill>
                  <a:schemeClr val="tx1"/>
                </a:solidFill>
              </a:rPr>
              <a:t>join</a:t>
            </a:r>
            <a:r>
              <a:rPr lang="es-PE" sz="2400" b="1" dirty="0" smtClean="0">
                <a:solidFill>
                  <a:schemeClr val="tx1"/>
                </a:solidFill>
              </a:rPr>
              <a:t>()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314990" y="2134324"/>
            <a:ext cx="2477591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Metodo</a:t>
            </a:r>
            <a:r>
              <a:rPr lang="es-PE" sz="2400" b="1" dirty="0" smtClean="0">
                <a:solidFill>
                  <a:schemeClr val="tx1"/>
                </a:solidFill>
              </a:rPr>
              <a:t> </a:t>
            </a:r>
            <a:r>
              <a:rPr lang="es-PE" sz="2400" b="1" dirty="0" err="1" smtClean="0">
                <a:solidFill>
                  <a:schemeClr val="tx1"/>
                </a:solidFill>
              </a:rPr>
              <a:t>split</a:t>
            </a:r>
            <a:r>
              <a:rPr lang="es-PE" sz="2400" b="1" dirty="0" smtClean="0">
                <a:solidFill>
                  <a:schemeClr val="tx1"/>
                </a:solidFill>
              </a:rPr>
              <a:t>()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314990" y="4804551"/>
            <a:ext cx="2477591" cy="4503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syntaxis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7910645" y="4804551"/>
            <a:ext cx="1625241" cy="383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syntaxis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05391" y="3341632"/>
            <a:ext cx="4963889" cy="10590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Separa un </a:t>
            </a:r>
            <a:r>
              <a:rPr lang="es-PE" sz="2400" b="1" dirty="0" err="1" smtClean="0">
                <a:solidFill>
                  <a:schemeClr val="tx1"/>
                </a:solidFill>
              </a:rPr>
              <a:t>string</a:t>
            </a:r>
            <a:r>
              <a:rPr lang="es-PE" sz="2400" b="1" dirty="0" smtClean="0">
                <a:solidFill>
                  <a:schemeClr val="tx1"/>
                </a:solidFill>
              </a:rPr>
              <a:t> mediante un elemento separador y devuelve una </a:t>
            </a:r>
            <a:r>
              <a:rPr lang="es-PE" sz="2400" b="1" dirty="0" smtClean="0">
                <a:solidFill>
                  <a:srgbClr val="0070C0"/>
                </a:solidFill>
              </a:rPr>
              <a:t>lista</a:t>
            </a:r>
            <a:r>
              <a:rPr lang="es-PE" sz="2400" b="1" dirty="0" smtClean="0">
                <a:solidFill>
                  <a:schemeClr val="tx1"/>
                </a:solidFill>
              </a:rPr>
              <a:t> con los elementos separados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13949" y="5512609"/>
            <a:ext cx="3879674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 smtClean="0">
                <a:solidFill>
                  <a:schemeClr val="tx1"/>
                </a:solidFill>
              </a:rPr>
              <a:t>string</a:t>
            </a:r>
            <a:r>
              <a:rPr lang="es-PE" sz="2400" b="1" dirty="0" err="1" smtClean="0">
                <a:solidFill>
                  <a:srgbClr val="002060"/>
                </a:solidFill>
              </a:rPr>
              <a:t>.split</a:t>
            </a:r>
            <a:r>
              <a:rPr lang="es-PE" sz="2400" b="1" dirty="0" smtClean="0">
                <a:solidFill>
                  <a:srgbClr val="002060"/>
                </a:solidFill>
              </a:rPr>
              <a:t>(</a:t>
            </a:r>
            <a:r>
              <a:rPr lang="es-PE" sz="2400" b="1" dirty="0" err="1" smtClean="0">
                <a:solidFill>
                  <a:srgbClr val="002060"/>
                </a:solidFill>
              </a:rPr>
              <a:t>sep</a:t>
            </a:r>
            <a:r>
              <a:rPr lang="es-PE" sz="2400" b="1" dirty="0" smtClean="0">
                <a:solidFill>
                  <a:srgbClr val="002060"/>
                </a:solidFill>
              </a:rPr>
              <a:t>=“ ”)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6770803" y="5492744"/>
            <a:ext cx="3879674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>
                <a:solidFill>
                  <a:schemeClr val="tx1"/>
                </a:solidFill>
              </a:rPr>
              <a:t>s</a:t>
            </a:r>
            <a:r>
              <a:rPr lang="es-PE" sz="2400" dirty="0" err="1" smtClean="0">
                <a:solidFill>
                  <a:schemeClr val="tx1"/>
                </a:solidFill>
              </a:rPr>
              <a:t>tring</a:t>
            </a:r>
            <a:r>
              <a:rPr lang="es-PE" sz="2400" b="1" dirty="0" err="1" smtClean="0">
                <a:solidFill>
                  <a:srgbClr val="002060"/>
                </a:solidFill>
              </a:rPr>
              <a:t>.join</a:t>
            </a:r>
            <a:r>
              <a:rPr lang="es-PE" sz="2400" b="1" dirty="0" smtClean="0">
                <a:solidFill>
                  <a:srgbClr val="002060"/>
                </a:solidFill>
              </a:rPr>
              <a:t>(iterable)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6068621" y="2956078"/>
            <a:ext cx="5027029" cy="15442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Junta todos los elementos de un iterable y le agrega un </a:t>
            </a:r>
            <a:r>
              <a:rPr lang="es-PE" sz="2400" b="1" dirty="0" err="1" smtClean="0">
                <a:solidFill>
                  <a:schemeClr val="tx1"/>
                </a:solidFill>
              </a:rPr>
              <a:t>string</a:t>
            </a:r>
            <a:r>
              <a:rPr lang="es-PE" sz="2400" b="1" dirty="0" smtClean="0">
                <a:solidFill>
                  <a:schemeClr val="tx1"/>
                </a:solidFill>
              </a:rPr>
              <a:t> entre cada elemento , devolviendo un solo </a:t>
            </a:r>
            <a:r>
              <a:rPr lang="es-PE" sz="2400" b="1" dirty="0" err="1" smtClean="0">
                <a:solidFill>
                  <a:srgbClr val="0070C0"/>
                </a:solidFill>
              </a:rPr>
              <a:t>string</a:t>
            </a:r>
            <a:r>
              <a:rPr lang="es-PE" sz="2400" b="1" dirty="0" smtClean="0">
                <a:solidFill>
                  <a:schemeClr val="tx1"/>
                </a:solidFill>
              </a:rPr>
              <a:t> 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DICCIONARIOS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ES UNA COLECCIÓN QUE SE CARACTERIZA POR SER DESORDENADA ,INDEXADA Y MODIFICABLE.</a:t>
            </a:r>
          </a:p>
          <a:p>
            <a:r>
              <a:rPr lang="es-PE" b="1" dirty="0" smtClean="0"/>
              <a:t>ESTA CONSTITUIDO POR PARES ORDENADOS DENOMINADOS KEY Y VALUE </a:t>
            </a:r>
          </a:p>
          <a:p>
            <a:r>
              <a:rPr lang="es-PE" b="1" dirty="0" smtClean="0"/>
              <a:t>EL KEY INDICA LA VARIABLE Y EL VALUE INDICA EL VALOR ALMACENADO EN EL KEY.</a:t>
            </a:r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678956" y="3963337"/>
            <a:ext cx="1314996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CAMPO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3460105" y="3974369"/>
            <a:ext cx="1386840" cy="6592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chemeClr val="tx1"/>
                </a:solidFill>
              </a:rPr>
              <a:t>VALOR</a:t>
            </a:r>
            <a:endParaRPr lang="es-PE" sz="2400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199071" y="3993522"/>
            <a:ext cx="1055915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 smtClean="0">
                <a:solidFill>
                  <a:srgbClr val="92D050"/>
                </a:solidFill>
              </a:rPr>
              <a:t>:</a:t>
            </a:r>
            <a:endParaRPr lang="es-PE" sz="4800" dirty="0">
              <a:solidFill>
                <a:srgbClr val="92D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43545" y="5204425"/>
            <a:ext cx="3242852" cy="3515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SYNTAXIS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5003799" y="4513750"/>
            <a:ext cx="6843997" cy="1732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Diccionario</a:t>
            </a:r>
            <a:r>
              <a:rPr lang="es-PE" dirty="0" smtClean="0"/>
              <a:t>={</a:t>
            </a:r>
            <a:r>
              <a:rPr lang="es-PE" b="1" dirty="0" smtClean="0">
                <a:solidFill>
                  <a:srgbClr val="0070C0"/>
                </a:solidFill>
              </a:rPr>
              <a:t>campo1</a:t>
            </a:r>
            <a:r>
              <a:rPr lang="es-PE" dirty="0" smtClean="0"/>
              <a:t>: </a:t>
            </a:r>
            <a:r>
              <a:rPr lang="es-PE" b="1" dirty="0" smtClean="0">
                <a:solidFill>
                  <a:srgbClr val="C00000"/>
                </a:solidFill>
              </a:rPr>
              <a:t>valor1</a:t>
            </a:r>
            <a:r>
              <a:rPr lang="es-PE" dirty="0" smtClean="0"/>
              <a:t> </a:t>
            </a:r>
            <a:r>
              <a:rPr lang="es-PE" sz="2000" b="1" dirty="0" smtClean="0"/>
              <a:t>,</a:t>
            </a:r>
            <a:endParaRPr lang="es-PE" b="1" dirty="0" smtClean="0"/>
          </a:p>
          <a:p>
            <a:pPr algn="ctr"/>
            <a:r>
              <a:rPr lang="es-PE" dirty="0" smtClean="0"/>
              <a:t>                      </a:t>
            </a:r>
            <a:r>
              <a:rPr lang="es-PE" b="1" dirty="0" smtClean="0">
                <a:solidFill>
                  <a:srgbClr val="0070C0"/>
                </a:solidFill>
              </a:rPr>
              <a:t>campo2</a:t>
            </a:r>
            <a:r>
              <a:rPr lang="es-PE" dirty="0" smtClean="0"/>
              <a:t>:  </a:t>
            </a:r>
            <a:r>
              <a:rPr lang="es-PE" b="1" dirty="0" smtClean="0">
                <a:solidFill>
                  <a:srgbClr val="C00000"/>
                </a:solidFill>
              </a:rPr>
              <a:t>valo2</a:t>
            </a:r>
            <a:r>
              <a:rPr lang="es-PE" dirty="0" smtClean="0"/>
              <a:t> </a:t>
            </a:r>
            <a:r>
              <a:rPr lang="es-PE" sz="2000" b="1" dirty="0" smtClean="0"/>
              <a:t>,</a:t>
            </a:r>
          </a:p>
          <a:p>
            <a:pPr algn="ctr"/>
            <a:r>
              <a:rPr lang="es-PE" dirty="0" smtClean="0"/>
              <a:t>                      </a:t>
            </a:r>
            <a:r>
              <a:rPr lang="es-PE" b="1" dirty="0" smtClean="0">
                <a:solidFill>
                  <a:srgbClr val="0070C0"/>
                </a:solidFill>
              </a:rPr>
              <a:t>campo3</a:t>
            </a:r>
            <a:r>
              <a:rPr lang="es-PE" dirty="0" smtClean="0"/>
              <a:t>: </a:t>
            </a:r>
            <a:r>
              <a:rPr lang="es-PE" b="1" dirty="0" smtClean="0">
                <a:solidFill>
                  <a:srgbClr val="C00000"/>
                </a:solidFill>
              </a:rPr>
              <a:t>valor3</a:t>
            </a:r>
            <a:r>
              <a:rPr lang="es-PE" dirty="0" smtClean="0"/>
              <a:t> }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ESTRUCTURA DE DATOS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DICCIONARIO (DICT)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CONJUNTO (SET)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4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DICCIONARIOS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ES UNA COLECCIÓN QUE SE CARACTERIZA POR SER DESORDENADA ,INDEXADA Y MODIFICABLE.</a:t>
            </a:r>
          </a:p>
          <a:p>
            <a:r>
              <a:rPr lang="es-PE" b="1" dirty="0" smtClean="0"/>
              <a:t>ESTA CONSTITUIDO POR PARES ORDENADOS DENOMINADOS KEY Y VALUE </a:t>
            </a:r>
          </a:p>
          <a:p>
            <a:r>
              <a:rPr lang="es-PE" b="1" dirty="0" smtClean="0"/>
              <a:t>EL KEY INDICA LA VARIABLE Y EL VALUE INDICA EL VALOR ALMACENADO EN EL KEY.</a:t>
            </a:r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678956" y="3963337"/>
            <a:ext cx="1314996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CAMPO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3460105" y="3974369"/>
            <a:ext cx="1386840" cy="6592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chemeClr val="tx1"/>
                </a:solidFill>
              </a:rPr>
              <a:t>VALOR</a:t>
            </a:r>
            <a:endParaRPr lang="es-PE" sz="2400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199071" y="3993522"/>
            <a:ext cx="1055915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 smtClean="0">
                <a:solidFill>
                  <a:srgbClr val="92D050"/>
                </a:solidFill>
              </a:rPr>
              <a:t>:</a:t>
            </a:r>
            <a:endParaRPr lang="es-PE" sz="4800" dirty="0">
              <a:solidFill>
                <a:srgbClr val="92D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43545" y="5204425"/>
            <a:ext cx="3242852" cy="3515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SYNTAXIS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5003799" y="4513750"/>
            <a:ext cx="6843997" cy="1732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Diccionario</a:t>
            </a:r>
            <a:r>
              <a:rPr lang="es-PE" dirty="0" smtClean="0"/>
              <a:t>={</a:t>
            </a:r>
            <a:r>
              <a:rPr lang="es-PE" b="1" dirty="0" smtClean="0">
                <a:solidFill>
                  <a:srgbClr val="0070C0"/>
                </a:solidFill>
              </a:rPr>
              <a:t>campo1</a:t>
            </a:r>
            <a:r>
              <a:rPr lang="es-PE" dirty="0" smtClean="0"/>
              <a:t>: </a:t>
            </a:r>
            <a:r>
              <a:rPr lang="es-PE" b="1" dirty="0" smtClean="0">
                <a:solidFill>
                  <a:srgbClr val="C00000"/>
                </a:solidFill>
              </a:rPr>
              <a:t>valor1</a:t>
            </a:r>
            <a:r>
              <a:rPr lang="es-PE" dirty="0" smtClean="0"/>
              <a:t> </a:t>
            </a:r>
            <a:r>
              <a:rPr lang="es-PE" sz="2000" b="1" dirty="0" smtClean="0"/>
              <a:t>,</a:t>
            </a:r>
            <a:endParaRPr lang="es-PE" b="1" dirty="0" smtClean="0"/>
          </a:p>
          <a:p>
            <a:pPr algn="ctr"/>
            <a:r>
              <a:rPr lang="es-PE" dirty="0" smtClean="0"/>
              <a:t>                      </a:t>
            </a:r>
            <a:r>
              <a:rPr lang="es-PE" b="1" dirty="0" smtClean="0">
                <a:solidFill>
                  <a:srgbClr val="0070C0"/>
                </a:solidFill>
              </a:rPr>
              <a:t>campo2</a:t>
            </a:r>
            <a:r>
              <a:rPr lang="es-PE" dirty="0" smtClean="0"/>
              <a:t>:  </a:t>
            </a:r>
            <a:r>
              <a:rPr lang="es-PE" b="1" dirty="0" smtClean="0">
                <a:solidFill>
                  <a:srgbClr val="C00000"/>
                </a:solidFill>
              </a:rPr>
              <a:t>valo2</a:t>
            </a:r>
            <a:r>
              <a:rPr lang="es-PE" dirty="0" smtClean="0"/>
              <a:t> </a:t>
            </a:r>
            <a:r>
              <a:rPr lang="es-PE" sz="2000" b="1" dirty="0" smtClean="0"/>
              <a:t>,</a:t>
            </a:r>
          </a:p>
          <a:p>
            <a:pPr algn="ctr"/>
            <a:r>
              <a:rPr lang="es-PE" dirty="0" smtClean="0"/>
              <a:t>                      </a:t>
            </a:r>
            <a:r>
              <a:rPr lang="es-PE" b="1" dirty="0" smtClean="0">
                <a:solidFill>
                  <a:srgbClr val="0070C0"/>
                </a:solidFill>
              </a:rPr>
              <a:t>campo3</a:t>
            </a:r>
            <a:r>
              <a:rPr lang="es-PE" dirty="0" smtClean="0"/>
              <a:t>: </a:t>
            </a:r>
            <a:r>
              <a:rPr lang="es-PE" b="1" dirty="0" smtClean="0">
                <a:solidFill>
                  <a:srgbClr val="C00000"/>
                </a:solidFill>
              </a:rPr>
              <a:t>valor3</a:t>
            </a:r>
            <a:r>
              <a:rPr lang="es-PE" dirty="0" smtClean="0"/>
              <a:t> }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3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DICCIONARIOS</a:t>
            </a:r>
            <a:endParaRPr lang="es-PE" b="1" dirty="0">
              <a:solidFill>
                <a:srgbClr val="FFFF00"/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968828" y="3118850"/>
          <a:ext cx="10513422" cy="74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4474">
                  <a:extLst>
                    <a:ext uri="{9D8B030D-6E8A-4147-A177-3AD203B41FA5}">
                      <a16:colId xmlns:a16="http://schemas.microsoft.com/office/drawing/2014/main" val="2926074222"/>
                    </a:ext>
                  </a:extLst>
                </a:gridCol>
                <a:gridCol w="3504474">
                  <a:extLst>
                    <a:ext uri="{9D8B030D-6E8A-4147-A177-3AD203B41FA5}">
                      <a16:colId xmlns:a16="http://schemas.microsoft.com/office/drawing/2014/main" val="3604948539"/>
                    </a:ext>
                  </a:extLst>
                </a:gridCol>
                <a:gridCol w="3504474">
                  <a:extLst>
                    <a:ext uri="{9D8B030D-6E8A-4147-A177-3AD203B41FA5}">
                      <a16:colId xmlns:a16="http://schemas.microsoft.com/office/drawing/2014/main" val="185994854"/>
                    </a:ext>
                  </a:extLst>
                </a:gridCol>
              </a:tblGrid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“TEMPERATURA”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HUMEDAD RELATIVA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LUGAR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22366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/>
                        <a:t>umaker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42435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653143" y="4273261"/>
            <a:ext cx="10700658" cy="173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diccionario={“TEMPERATURA”: 25 </a:t>
            </a:r>
            <a:r>
              <a:rPr lang="es-PE" sz="2400" b="1" dirty="0" smtClean="0">
                <a:solidFill>
                  <a:schemeClr val="tx1"/>
                </a:solidFill>
              </a:rPr>
              <a:t>,</a:t>
            </a:r>
            <a:r>
              <a:rPr lang="es-PE" sz="2000" b="1" dirty="0" smtClean="0">
                <a:solidFill>
                  <a:schemeClr val="tx1"/>
                </a:solidFill>
              </a:rPr>
              <a:t> “HUMEDAD RELATIVA” : 80 , “LUGAR” : “</a:t>
            </a:r>
            <a:r>
              <a:rPr lang="es-PE" sz="2000" b="1" dirty="0" err="1" smtClean="0">
                <a:solidFill>
                  <a:schemeClr val="tx1"/>
                </a:solidFill>
              </a:rPr>
              <a:t>umaker</a:t>
            </a:r>
            <a:r>
              <a:rPr lang="es-PE" sz="2000" b="1" dirty="0" smtClean="0">
                <a:solidFill>
                  <a:schemeClr val="tx1"/>
                </a:solidFill>
              </a:rPr>
              <a:t>” }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245429" y="2045540"/>
            <a:ext cx="3291840" cy="718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tx1"/>
                </a:solidFill>
              </a:rPr>
              <a:t>diccionario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3943" y="99052"/>
            <a:ext cx="10515600" cy="1325563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CREACIÓN DE UN DICCIONARIO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687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838200" y="2870939"/>
            <a:ext cx="3119846" cy="556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C000"/>
                </a:solidFill>
              </a:rPr>
              <a:t>PROGRAMA</a:t>
            </a:r>
            <a:endParaRPr lang="es-PE" sz="2400" b="1" dirty="0">
              <a:solidFill>
                <a:srgbClr val="FFC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077892" y="2870938"/>
            <a:ext cx="4021183" cy="556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C000"/>
                </a:solidFill>
              </a:rPr>
              <a:t>RESULTADO</a:t>
            </a:r>
            <a:endParaRPr lang="es-PE" sz="2400" b="1" dirty="0">
              <a:solidFill>
                <a:srgbClr val="FFC00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4178"/>
          <a:stretch/>
        </p:blipFill>
        <p:spPr>
          <a:xfrm>
            <a:off x="517629" y="3821294"/>
            <a:ext cx="4381500" cy="25464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303" y="4585063"/>
            <a:ext cx="4593772" cy="10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MÉTODOS</a:t>
            </a:r>
            <a:r>
              <a:rPr lang="es-PE" b="1" dirty="0" smtClean="0">
                <a:solidFill>
                  <a:srgbClr val="00B0F0"/>
                </a:solidFill>
              </a:rPr>
              <a:t> 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640" y="2222287"/>
            <a:ext cx="10824646" cy="4231909"/>
          </a:xfrm>
        </p:spPr>
        <p:txBody>
          <a:bodyPr>
            <a:normAutofit/>
          </a:bodyPr>
          <a:lstStyle/>
          <a:p>
            <a:r>
              <a:rPr lang="es-PE" sz="2000" dirty="0" smtClean="0"/>
              <a:t>RETORNAR UNA COPIA DE UN DICCIONARIO</a:t>
            </a:r>
          </a:p>
          <a:p>
            <a:endParaRPr lang="es-PE" sz="2400" dirty="0"/>
          </a:p>
          <a:p>
            <a:endParaRPr lang="es-PE" sz="2400" dirty="0" smtClean="0"/>
          </a:p>
          <a:p>
            <a:endParaRPr lang="es-PE" sz="2400" dirty="0"/>
          </a:p>
          <a:p>
            <a:r>
              <a:rPr lang="es-PE" sz="2000" dirty="0" smtClean="0"/>
              <a:t>DEVUELVE UN ELEMENTO DENOMINADO (</a:t>
            </a:r>
            <a:r>
              <a:rPr lang="es-PE" sz="2000" dirty="0" err="1" smtClean="0"/>
              <a:t>dict_keys</a:t>
            </a:r>
            <a:r>
              <a:rPr lang="es-PE" sz="2000" dirty="0" smtClean="0"/>
              <a:t>) QUE CONTIENE LOS KEYS DE UN DICCIONARIO Y REFLEJAN ALGUN CAMBIO QUE SE HAYA REALIZADO SOBRE LOS KEYS EN EL DICCIONARIO</a:t>
            </a:r>
          </a:p>
          <a:p>
            <a:pPr marL="0" indent="0">
              <a:buNone/>
            </a:pPr>
            <a:endParaRPr lang="es-PE" sz="24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5503814" y="3230645"/>
            <a:ext cx="3653247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>
                <a:solidFill>
                  <a:srgbClr val="92D050"/>
                </a:solidFill>
              </a:rPr>
              <a:t>diccionario</a:t>
            </a:r>
            <a:r>
              <a:rPr lang="es-PE" sz="2800" b="1" dirty="0" err="1" smtClean="0">
                <a:solidFill>
                  <a:srgbClr val="FFC000"/>
                </a:solidFill>
              </a:rPr>
              <a:t>.</a:t>
            </a:r>
            <a:r>
              <a:rPr lang="es-PE" sz="2800" b="1" dirty="0" err="1" smtClean="0">
                <a:solidFill>
                  <a:srgbClr val="00B0F0"/>
                </a:solidFill>
              </a:rPr>
              <a:t>copy</a:t>
            </a:r>
            <a:r>
              <a:rPr lang="es-PE" sz="2800" b="1" dirty="0" smtClean="0">
                <a:solidFill>
                  <a:srgbClr val="00B0F0"/>
                </a:solidFill>
              </a:rPr>
              <a:t>()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503814" y="5487544"/>
            <a:ext cx="3182984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92D050"/>
                </a:solidFill>
              </a:rPr>
              <a:t>diccionario</a:t>
            </a:r>
            <a:r>
              <a:rPr lang="es-PE" sz="2400" b="1" dirty="0" err="1" smtClean="0">
                <a:solidFill>
                  <a:srgbClr val="FFC000"/>
                </a:solidFill>
              </a:rPr>
              <a:t>.</a:t>
            </a:r>
            <a:r>
              <a:rPr lang="es-PE" sz="2400" b="1" dirty="0" err="1" smtClean="0">
                <a:solidFill>
                  <a:srgbClr val="00B0F0"/>
                </a:solidFill>
              </a:rPr>
              <a:t>keys</a:t>
            </a:r>
            <a:r>
              <a:rPr lang="es-PE" sz="2400" b="1" dirty="0" smtClean="0">
                <a:solidFill>
                  <a:srgbClr val="00B0F0"/>
                </a:solidFill>
              </a:rPr>
              <a:t>()</a:t>
            </a:r>
            <a:endParaRPr lang="es-PE" sz="1600" b="1" dirty="0">
              <a:solidFill>
                <a:srgbClr val="00B0F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417638"/>
            <a:ext cx="11225244" cy="4976737"/>
          </a:xfrm>
        </p:spPr>
        <p:txBody>
          <a:bodyPr>
            <a:normAutofit/>
          </a:bodyPr>
          <a:lstStyle/>
          <a:p>
            <a:endParaRPr lang="es-PE" dirty="0"/>
          </a:p>
          <a:p>
            <a:r>
              <a:rPr lang="es-PE" sz="3600" b="1" dirty="0" smtClean="0"/>
              <a:t>Características: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Multiplataforma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Orientado a objetos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Interpretado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r>
              <a:rPr lang="es-PE" sz="2400" b="1" dirty="0" smtClean="0">
                <a:solidFill>
                  <a:srgbClr val="0070C0"/>
                </a:solidFill>
              </a:rPr>
              <a:t> dinámico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Fuertemente </a:t>
            </a: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endParaRPr lang="es-PE" sz="2400" b="1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4872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CLASE </a:t>
            </a:r>
            <a:r>
              <a:rPr lang="es-PE" dirty="0" err="1" smtClean="0">
                <a:solidFill>
                  <a:srgbClr val="FFFF00"/>
                </a:solidFill>
              </a:rPr>
              <a:t>dict_keys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3290" y="1946367"/>
            <a:ext cx="11164280" cy="3912432"/>
          </a:xfrm>
        </p:spPr>
        <p:txBody>
          <a:bodyPr/>
          <a:lstStyle/>
          <a:p>
            <a:r>
              <a:rPr lang="es-PE" dirty="0" smtClean="0"/>
              <a:t>Las variables que son del tipo </a:t>
            </a:r>
            <a:r>
              <a:rPr lang="es-PE" b="1" dirty="0" err="1" smtClean="0">
                <a:solidFill>
                  <a:srgbClr val="0070C0"/>
                </a:solidFill>
              </a:rPr>
              <a:t>dict_keys</a:t>
            </a:r>
            <a:r>
              <a:rPr lang="es-PE" dirty="0" smtClean="0"/>
              <a:t> reflejan en sus valores  los cambios sucedidos en los diccionarios .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" y="3383280"/>
            <a:ext cx="5956663" cy="30042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637" y="3902583"/>
            <a:ext cx="4715691" cy="86878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10000" y="2854551"/>
            <a:ext cx="3119846" cy="370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C000"/>
                </a:solidFill>
              </a:rPr>
              <a:t>PROGRAMA</a:t>
            </a:r>
            <a:endParaRPr lang="es-PE" sz="2400" b="1" dirty="0">
              <a:solidFill>
                <a:srgbClr val="FFC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077892" y="2870938"/>
            <a:ext cx="4021183" cy="556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C000"/>
                </a:solidFill>
              </a:rPr>
              <a:t>RESULTADO</a:t>
            </a:r>
            <a:endParaRPr lang="es-PE" sz="2400" b="1" dirty="0">
              <a:solidFill>
                <a:srgbClr val="FFC00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4572000" y="4193177"/>
            <a:ext cx="2505892" cy="1528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4492484" y="4679930"/>
            <a:ext cx="2505892" cy="1528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DICCIONARIOS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Con el fin de tratar a los </a:t>
            </a:r>
            <a:r>
              <a:rPr lang="es-PE" b="1" dirty="0" err="1" smtClean="0">
                <a:solidFill>
                  <a:srgbClr val="002060"/>
                </a:solidFill>
              </a:rPr>
              <a:t>dict_keys</a:t>
            </a:r>
            <a:r>
              <a:rPr lang="es-PE" dirty="0" smtClean="0"/>
              <a:t> como listas se deberá hacer uso de un conversión del tipo de datos </a:t>
            </a:r>
            <a:r>
              <a:rPr lang="es-PE" b="1" dirty="0" err="1" smtClean="0">
                <a:solidFill>
                  <a:srgbClr val="002060"/>
                </a:solidFill>
              </a:rPr>
              <a:t>dict_keys</a:t>
            </a:r>
            <a:r>
              <a:rPr lang="es-PE" dirty="0" smtClean="0"/>
              <a:t> al tipo </a:t>
            </a:r>
            <a:r>
              <a:rPr lang="es-PE" b="1" dirty="0" err="1" smtClean="0">
                <a:solidFill>
                  <a:srgbClr val="002060"/>
                </a:solidFill>
              </a:rPr>
              <a:t>list</a:t>
            </a:r>
            <a:r>
              <a:rPr lang="es-PE" b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s-PE" b="1" dirty="0" smtClean="0">
              <a:solidFill>
                <a:srgbClr val="002060"/>
              </a:solidFill>
            </a:endParaRPr>
          </a:p>
          <a:p>
            <a:endParaRPr lang="es-PE" b="1" dirty="0">
              <a:solidFill>
                <a:srgbClr val="002060"/>
              </a:solidFill>
            </a:endParaRPr>
          </a:p>
          <a:p>
            <a:endParaRPr lang="es-PE" b="1" dirty="0" smtClean="0">
              <a:solidFill>
                <a:srgbClr val="002060"/>
              </a:solidFill>
            </a:endParaRPr>
          </a:p>
          <a:p>
            <a:endParaRPr lang="es-PE" b="1" dirty="0">
              <a:solidFill>
                <a:srgbClr val="002060"/>
              </a:solidFill>
            </a:endParaRPr>
          </a:p>
          <a:p>
            <a:endParaRPr lang="es-PE" b="1" dirty="0" smtClean="0">
              <a:solidFill>
                <a:srgbClr val="002060"/>
              </a:solidFill>
            </a:endParaRPr>
          </a:p>
          <a:p>
            <a:endParaRPr lang="es-PE" b="1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72" y="4142855"/>
            <a:ext cx="4532709" cy="23101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455" t="836" r="2872" b="-836"/>
          <a:stretch/>
        </p:blipFill>
        <p:spPr>
          <a:xfrm>
            <a:off x="5969726" y="4269158"/>
            <a:ext cx="5547252" cy="1739756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2090057" y="3548602"/>
            <a:ext cx="2264336" cy="4258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rgbClr val="92D050"/>
                </a:solidFill>
              </a:rPr>
              <a:t>programa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7033532" y="3470840"/>
            <a:ext cx="2188845" cy="4024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rgbClr val="92D050"/>
                </a:solidFill>
              </a:rPr>
              <a:t>resultado</a:t>
            </a:r>
            <a:endParaRPr lang="es-PE" dirty="0">
              <a:solidFill>
                <a:srgbClr val="00B0F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2886891" y="4577471"/>
            <a:ext cx="4389120" cy="359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886891" y="5206393"/>
            <a:ext cx="3997235" cy="38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DICCIONARIOS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3108960"/>
            <a:ext cx="5058319" cy="340964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76275" y="2031140"/>
            <a:ext cx="3653247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solidFill>
                  <a:srgbClr val="92D050"/>
                </a:solidFill>
              </a:rPr>
              <a:t>programa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7438481" y="2098056"/>
            <a:ext cx="3653247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solidFill>
                  <a:srgbClr val="92D050"/>
                </a:solidFill>
              </a:rPr>
              <a:t>resultado</a:t>
            </a:r>
            <a:endParaRPr lang="es-PE" dirty="0">
              <a:solidFill>
                <a:srgbClr val="00B0F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391" y="4725323"/>
            <a:ext cx="5305425" cy="1133475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V="1">
            <a:off x="4232366" y="5185954"/>
            <a:ext cx="2782388" cy="862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7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1802" y="460251"/>
            <a:ext cx="10571998" cy="970450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DICCIONARIOS CON LISTAS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0263" y="1828799"/>
            <a:ext cx="10883537" cy="4348163"/>
          </a:xfrm>
        </p:spPr>
        <p:txBody>
          <a:bodyPr/>
          <a:lstStyle/>
          <a:p>
            <a:r>
              <a:rPr lang="es-PE" dirty="0" smtClean="0">
                <a:solidFill>
                  <a:srgbClr val="00B0F0"/>
                </a:solidFill>
              </a:rPr>
              <a:t>MEDIANTE EL USO DE LISTAS Y DICCIONARIO SE CREARA LA SIGUIENTE TABLA</a:t>
            </a:r>
            <a:endParaRPr lang="es-PE" dirty="0">
              <a:solidFill>
                <a:srgbClr val="00B0F0"/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/>
          </p:nvPr>
        </p:nvGraphicFramePr>
        <p:xfrm>
          <a:off x="470263" y="3393170"/>
          <a:ext cx="10513422" cy="259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4474">
                  <a:extLst>
                    <a:ext uri="{9D8B030D-6E8A-4147-A177-3AD203B41FA5}">
                      <a16:colId xmlns:a16="http://schemas.microsoft.com/office/drawing/2014/main" val="2926074222"/>
                    </a:ext>
                  </a:extLst>
                </a:gridCol>
                <a:gridCol w="3504474">
                  <a:extLst>
                    <a:ext uri="{9D8B030D-6E8A-4147-A177-3AD203B41FA5}">
                      <a16:colId xmlns:a16="http://schemas.microsoft.com/office/drawing/2014/main" val="3604948539"/>
                    </a:ext>
                  </a:extLst>
                </a:gridCol>
                <a:gridCol w="3504474">
                  <a:extLst>
                    <a:ext uri="{9D8B030D-6E8A-4147-A177-3AD203B41FA5}">
                      <a16:colId xmlns:a16="http://schemas.microsoft.com/office/drawing/2014/main" val="185994854"/>
                    </a:ext>
                  </a:extLst>
                </a:gridCol>
              </a:tblGrid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TEMPERATURA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HUMEDAD RELATIVA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LUGAR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22366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Salaverry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42435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Salaverry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341554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25.2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Lince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51581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26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Lince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698362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21106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152760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390901" y="1643410"/>
            <a:ext cx="11353800" cy="1437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chemeClr val="tx1"/>
                </a:solidFill>
              </a:rPr>
              <a:t>Diccionario={</a:t>
            </a:r>
            <a:r>
              <a:rPr lang="es-PE" sz="2000" b="1" dirty="0" smtClean="0">
                <a:solidFill>
                  <a:schemeClr val="tx1"/>
                </a:solidFill>
              </a:rPr>
              <a:t>“TEMPERATURA”</a:t>
            </a:r>
            <a:r>
              <a:rPr lang="es-PE" sz="2000" dirty="0" smtClean="0">
                <a:solidFill>
                  <a:schemeClr val="tx1"/>
                </a:solidFill>
              </a:rPr>
              <a:t>: </a:t>
            </a:r>
            <a:r>
              <a:rPr lang="es-PE" sz="2000" dirty="0" err="1" smtClean="0">
                <a:solidFill>
                  <a:schemeClr val="tx1"/>
                </a:solidFill>
              </a:rPr>
              <a:t>list</a:t>
            </a:r>
            <a:r>
              <a:rPr lang="es-PE" sz="2000" dirty="0" smtClean="0">
                <a:solidFill>
                  <a:schemeClr val="tx1"/>
                </a:solidFill>
              </a:rPr>
              <a:t>() , “</a:t>
            </a:r>
            <a:r>
              <a:rPr lang="es-PE" sz="2000" b="1" dirty="0" smtClean="0">
                <a:solidFill>
                  <a:schemeClr val="tx1"/>
                </a:solidFill>
              </a:rPr>
              <a:t>HUMEDAD RELATIVA</a:t>
            </a:r>
            <a:r>
              <a:rPr lang="es-PE" sz="2000" dirty="0" smtClean="0">
                <a:solidFill>
                  <a:schemeClr val="tx1"/>
                </a:solidFill>
              </a:rPr>
              <a:t>” : </a:t>
            </a:r>
            <a:r>
              <a:rPr lang="es-PE" sz="2000" dirty="0" err="1" smtClean="0">
                <a:solidFill>
                  <a:schemeClr val="tx1"/>
                </a:solidFill>
              </a:rPr>
              <a:t>list</a:t>
            </a:r>
            <a:r>
              <a:rPr lang="es-PE" sz="2000" dirty="0" smtClean="0">
                <a:solidFill>
                  <a:schemeClr val="tx1"/>
                </a:solidFill>
              </a:rPr>
              <a:t>(), “</a:t>
            </a:r>
            <a:r>
              <a:rPr lang="es-PE" sz="2000" b="1" dirty="0" smtClean="0">
                <a:solidFill>
                  <a:schemeClr val="tx1"/>
                </a:solidFill>
              </a:rPr>
              <a:t>LUGAR</a:t>
            </a:r>
            <a:r>
              <a:rPr lang="es-PE" sz="2000" dirty="0" smtClean="0">
                <a:solidFill>
                  <a:schemeClr val="tx1"/>
                </a:solidFill>
              </a:rPr>
              <a:t>” :  </a:t>
            </a:r>
            <a:r>
              <a:rPr lang="es-PE" sz="2000" dirty="0" err="1" smtClean="0">
                <a:solidFill>
                  <a:schemeClr val="tx1"/>
                </a:solidFill>
              </a:rPr>
              <a:t>list</a:t>
            </a:r>
            <a:r>
              <a:rPr lang="es-PE" sz="2000" dirty="0" smtClean="0">
                <a:solidFill>
                  <a:schemeClr val="tx1"/>
                </a:solidFill>
              </a:rPr>
              <a:t>()}</a:t>
            </a:r>
            <a:endParaRPr lang="es-PE" sz="2000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EJEMPLO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5943" y="2090057"/>
            <a:ext cx="11177343" cy="376874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s-PE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 requiere realizar un programa que registre datos de 2 variables y almacenarlo como campos dentro de un diccionario cada 2 segundos  . El programa solo debe registrar datos durante 30 segundos .</a:t>
            </a:r>
          </a:p>
          <a:p>
            <a:endParaRPr lang="es-PE" sz="2000" dirty="0"/>
          </a:p>
          <a:p>
            <a:pPr marL="0" indent="0">
              <a:buNone/>
            </a:pPr>
            <a:endParaRPr lang="es-PE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PE" sz="2000" dirty="0" smtClean="0"/>
              <a:t>Las 2 primeras variables que serán 2 campos del diccionario indicaran temperatura y humedad.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sz="2000" dirty="0" smtClean="0"/>
              <a:t>Un tercer campo almacenara la información de la fecha y hora del registro de temperatura y humedad .</a:t>
            </a:r>
          </a:p>
          <a:p>
            <a:pPr marL="0" indent="0">
              <a:buNone/>
            </a:pPr>
            <a:r>
              <a:rPr lang="es-PE" sz="2000" dirty="0" smtClean="0"/>
              <a:t> 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929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PYCHARM PYTHON INTERPRETER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222" y="2327003"/>
            <a:ext cx="8799795" cy="399542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 flipV="1">
            <a:off x="4781006" y="4911634"/>
            <a:ext cx="6270172" cy="783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MODULOS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 modulo es un archivo de Python </a:t>
            </a:r>
            <a:r>
              <a:rPr lang="es-PE" dirty="0"/>
              <a:t>(</a:t>
            </a:r>
            <a:r>
              <a:rPr lang="es-PE" dirty="0" smtClean="0"/>
              <a:t>archivo con extensión .</a:t>
            </a:r>
            <a:r>
              <a:rPr lang="es-PE" dirty="0" err="1" smtClean="0"/>
              <a:t>py</a:t>
            </a:r>
            <a:r>
              <a:rPr lang="es-PE" dirty="0" smtClean="0"/>
              <a:t> ) y que contiene definición de funciones y variables que podremos hacer uso desde otro archivo de trabajo .</a:t>
            </a:r>
          </a:p>
          <a:p>
            <a:pPr marL="0" indent="0">
              <a:buNone/>
            </a:pPr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FFF00"/>
                </a:solidFill>
              </a:rPr>
              <a:t>ORGANIZÁCIÓN DE UN MODULO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1255" y="2096941"/>
            <a:ext cx="10798522" cy="4374456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5460274" cy="4190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solidFill>
                  <a:srgbClr val="0070C0"/>
                </a:solidFill>
              </a:rPr>
              <a:t>m</a:t>
            </a:r>
            <a:r>
              <a:rPr lang="es-PE" sz="2000" b="1" dirty="0" smtClean="0">
                <a:solidFill>
                  <a:srgbClr val="0070C0"/>
                </a:solidFill>
              </a:rPr>
              <a:t>imodulo.py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13951" y="2936200"/>
            <a:ext cx="2534198" cy="8650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err="1" smtClean="0">
                <a:solidFill>
                  <a:srgbClr val="0070C0"/>
                </a:solidFill>
              </a:rPr>
              <a:t>def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funcion1(x</a:t>
            </a:r>
            <a:r>
              <a:rPr lang="es-PE" sz="2000" b="1" dirty="0" smtClean="0">
                <a:solidFill>
                  <a:srgbClr val="0070C0"/>
                </a:solidFill>
              </a:rPr>
              <a:t>):</a:t>
            </a:r>
          </a:p>
          <a:p>
            <a:r>
              <a:rPr lang="es-PE" sz="2000" b="1" dirty="0" smtClean="0">
                <a:solidFill>
                  <a:srgbClr val="0070C0"/>
                </a:solidFill>
              </a:rPr>
              <a:t>    </a:t>
            </a: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val=2*x</a:t>
            </a:r>
          </a:p>
          <a:p>
            <a:r>
              <a:rPr lang="es-PE" sz="2000" b="1" dirty="0" smtClean="0">
                <a:solidFill>
                  <a:srgbClr val="0070C0"/>
                </a:solidFill>
              </a:rPr>
              <a:t>    </a:t>
            </a:r>
            <a:r>
              <a:rPr lang="es-PE" sz="2000" b="1" dirty="0" err="1" smtClean="0">
                <a:solidFill>
                  <a:srgbClr val="0070C0"/>
                </a:solidFill>
              </a:rPr>
              <a:t>return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val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13951" y="4243156"/>
            <a:ext cx="2939146" cy="720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err="1" smtClean="0">
                <a:solidFill>
                  <a:srgbClr val="0070C0"/>
                </a:solidFill>
              </a:rPr>
              <a:t>def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funcion2():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   </a:t>
            </a:r>
            <a:r>
              <a:rPr lang="es-PE" sz="2000" b="1" dirty="0" err="1" smtClean="0">
                <a:solidFill>
                  <a:srgbClr val="0070C0"/>
                </a:solidFill>
              </a:rPr>
              <a:t>print</a:t>
            </a:r>
            <a:r>
              <a:rPr lang="es-PE" sz="2000" b="1" dirty="0" smtClean="0">
                <a:solidFill>
                  <a:srgbClr val="0070C0"/>
                </a:solidFill>
              </a:rPr>
              <a:t>(“PYTHON”)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13951" y="5348216"/>
            <a:ext cx="2939146" cy="720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b="1" dirty="0" smtClean="0">
                <a:solidFill>
                  <a:srgbClr val="0070C0"/>
                </a:solidFill>
              </a:rPr>
              <a:t>VARIABLE1=“2020”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986397" y="2254495"/>
            <a:ext cx="3435532" cy="906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Uso de la función </a:t>
            </a:r>
            <a:r>
              <a:rPr lang="es-PE" sz="2000" b="1" dirty="0" smtClean="0">
                <a:solidFill>
                  <a:schemeClr val="tx1"/>
                </a:solidFill>
              </a:rPr>
              <a:t>funcion1</a:t>
            </a:r>
            <a:r>
              <a:rPr lang="es-PE" sz="2000" b="1" dirty="0" smtClean="0">
                <a:solidFill>
                  <a:srgbClr val="0070C0"/>
                </a:solidFill>
              </a:rPr>
              <a:t> de modulo </a:t>
            </a:r>
            <a:r>
              <a:rPr lang="es-PE" sz="2000" b="1" dirty="0" err="1" smtClean="0">
                <a:solidFill>
                  <a:schemeClr val="tx1"/>
                </a:solidFill>
              </a:rPr>
              <a:t>mimodulo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557393" y="5418399"/>
            <a:ext cx="4691797" cy="906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FF0000"/>
                </a:solidFill>
              </a:rPr>
              <a:t>from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rgbClr val="0070C0"/>
                </a:solidFill>
              </a:rPr>
              <a:t>mimodulo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400" b="1" dirty="0" err="1" smtClean="0">
                <a:solidFill>
                  <a:srgbClr val="FF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funcion1</a:t>
            </a:r>
          </a:p>
          <a:p>
            <a:r>
              <a:rPr lang="es-PE" sz="2000" b="1" dirty="0" smtClean="0">
                <a:solidFill>
                  <a:srgbClr val="0070C0"/>
                </a:solidFill>
              </a:rPr>
              <a:t>  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  y=funcion1(20)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6629402" y="3376262"/>
            <a:ext cx="4691797" cy="1190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err="1" smtClean="0">
                <a:solidFill>
                  <a:srgbClr val="FF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rgbClr val="0070C0"/>
                </a:solidFill>
              </a:rPr>
              <a:t>mimodulo</a:t>
            </a:r>
            <a:endParaRPr lang="es-PE" sz="2000" b="1" dirty="0" smtClean="0">
              <a:solidFill>
                <a:srgbClr val="0070C0"/>
              </a:solidFill>
            </a:endParaRPr>
          </a:p>
          <a:p>
            <a:r>
              <a:rPr lang="es-PE" sz="2000" b="1" dirty="0" smtClean="0">
                <a:solidFill>
                  <a:srgbClr val="0070C0"/>
                </a:solidFill>
              </a:rPr>
              <a:t>  </a:t>
            </a:r>
          </a:p>
          <a:p>
            <a:r>
              <a:rPr lang="es-PE" sz="2000" b="1" dirty="0">
                <a:solidFill>
                  <a:srgbClr val="0070C0"/>
                </a:solidFill>
              </a:rPr>
              <a:t> </a:t>
            </a:r>
            <a:r>
              <a:rPr lang="es-PE" sz="2000" b="1" dirty="0" smtClean="0">
                <a:solidFill>
                  <a:srgbClr val="0070C0"/>
                </a:solidFill>
              </a:rPr>
              <a:t>y=</a:t>
            </a:r>
            <a:r>
              <a:rPr lang="es-PE" sz="2000" b="1" dirty="0" smtClean="0">
                <a:solidFill>
                  <a:schemeClr val="tx1"/>
                </a:solidFill>
              </a:rPr>
              <a:t>mimodulo</a:t>
            </a:r>
            <a:r>
              <a:rPr lang="es-PE" sz="2000" b="1" dirty="0" smtClean="0">
                <a:solidFill>
                  <a:srgbClr val="0070C0"/>
                </a:solidFill>
              </a:rPr>
              <a:t>.funcion1(20)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677886" y="2438176"/>
            <a:ext cx="5218611" cy="10878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7896497" y="3865523"/>
            <a:ext cx="195943" cy="2858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1985554" y="3344891"/>
            <a:ext cx="7955280" cy="2016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PAQUETES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Los paquetes permiten estructurar diferentes módulos , la organización de los módulos dentro un paquete sigue un orden jerárquico basado en sub paquetes 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ORGANIZACIÓN DE UN PAQUETE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8696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5460274" cy="4190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PAQUETE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74762" y="3568754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PAQUETE1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574761" y="5000811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7030A0"/>
                </a:solidFill>
              </a:rPr>
              <a:t>PAQUETE2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74763" y="2837073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__init__.py</a:t>
            </a:r>
            <a:endParaRPr lang="es-PE" sz="2000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3533500" y="3180293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__init__.py</a:t>
            </a:r>
            <a:endParaRPr lang="es-PE" b="1" dirty="0"/>
          </a:p>
        </p:txBody>
      </p:sp>
      <p:sp>
        <p:nvSpPr>
          <p:cNvPr id="10" name="Rectángulo redondeado 9"/>
          <p:cNvSpPr/>
          <p:nvPr/>
        </p:nvSpPr>
        <p:spPr>
          <a:xfrm>
            <a:off x="3533499" y="3858760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moduloA.py</a:t>
            </a:r>
            <a:endParaRPr lang="es-PE" b="1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3627117" y="561556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accent1">
                    <a:lumMod val="50000"/>
                  </a:schemeClr>
                </a:solidFill>
              </a:rPr>
              <a:t>moduloB.py</a:t>
            </a:r>
            <a:endParaRPr lang="es-P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3627118" y="4559282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__init__.py</a:t>
            </a:r>
            <a:endParaRPr lang="es-PE" b="1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017520" y="4138003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3017520" y="3275927"/>
            <a:ext cx="0" cy="862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3039396" y="3291191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2595259" y="3737934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2612780" y="5184491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3089357" y="4779681"/>
            <a:ext cx="0" cy="862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3089357" y="5641756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V="1">
            <a:off x="3124185" y="4774423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6278985" y="4245652"/>
            <a:ext cx="5610279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C00000"/>
                </a:solidFill>
              </a:rPr>
              <a:t>from</a:t>
            </a:r>
            <a:r>
              <a:rPr lang="es-PE" sz="2000" b="1" dirty="0" smtClean="0">
                <a:solidFill>
                  <a:srgbClr val="0070C0"/>
                </a:solidFill>
              </a:rPr>
              <a:t> PAQUETE.</a:t>
            </a:r>
            <a:r>
              <a:rPr lang="es-PE" sz="2000" b="1" dirty="0" smtClean="0">
                <a:solidFill>
                  <a:srgbClr val="7030A0"/>
                </a:solidFill>
              </a:rPr>
              <a:t>PAQUETE2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400" b="1" dirty="0" err="1" smtClean="0">
                <a:solidFill>
                  <a:srgbClr val="C0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chemeClr val="accent1">
                    <a:lumMod val="50000"/>
                  </a:schemeClr>
                </a:solidFill>
              </a:rPr>
              <a:t>moduloB</a:t>
            </a:r>
            <a:endParaRPr lang="es-PE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6986397" y="2254495"/>
            <a:ext cx="3435532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IMPORTAR EL MODULO </a:t>
            </a:r>
          </a:p>
          <a:p>
            <a:pPr algn="ctr"/>
            <a:r>
              <a:rPr lang="es-PE" sz="2000" b="1" dirty="0" err="1" smtClean="0">
                <a:solidFill>
                  <a:srgbClr val="0070C0"/>
                </a:solidFill>
              </a:rPr>
              <a:t>moduloB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2644138" y="2254495"/>
            <a:ext cx="4945382" cy="213188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2364377" y="4834146"/>
            <a:ext cx="6339786" cy="4804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V="1">
            <a:off x="5756341" y="4903344"/>
            <a:ext cx="5320962" cy="859056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PROGRAMACIÓN FUNCIONAL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Las funciones permiten encapsular un conjunto de instrucciones que realizaran alguna tarea en especifica , de acuerdo a la aplicación se crearan funciones que reciban uno o mas argumentos , que retornen uno o mas valores o que simplemente no reciban argumento ni retornen algún valor en especifico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REPOSITORIO PYPI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repositorio </a:t>
            </a:r>
            <a:r>
              <a:rPr lang="es-PE" dirty="0" err="1" smtClean="0"/>
              <a:t>Pypi</a:t>
            </a:r>
            <a:r>
              <a:rPr lang="es-PE" dirty="0" smtClean="0"/>
              <a:t> es la pagina web donde podremos hacer uso de los recursos que ofrecen como son los paquetes y módulos que se requiere para una determinada aplicación utilizando el lenguaje de programación Python 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03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INSTALADOR DE PAQUETES PIP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dirty="0" smtClean="0"/>
              <a:t>El instalador de paquetes conocido como </a:t>
            </a:r>
            <a:r>
              <a:rPr lang="es-PE" sz="2000" b="1" dirty="0" err="1" smtClean="0">
                <a:solidFill>
                  <a:srgbClr val="0070C0"/>
                </a:solidFill>
              </a:rPr>
              <a:t>pip</a:t>
            </a:r>
            <a:r>
              <a:rPr lang="es-PE" sz="2000" b="1" dirty="0" smtClean="0">
                <a:solidFill>
                  <a:srgbClr val="FFFF00"/>
                </a:solidFill>
              </a:rPr>
              <a:t> </a:t>
            </a:r>
            <a:r>
              <a:rPr lang="es-PE" sz="2000" dirty="0" smtClean="0"/>
              <a:t>permite instalar paquetes destinados para Python , </a:t>
            </a:r>
            <a:r>
              <a:rPr lang="es-PE" sz="2000" b="1" dirty="0" err="1" smtClean="0">
                <a:solidFill>
                  <a:srgbClr val="0070C0"/>
                </a:solidFill>
              </a:rPr>
              <a:t>pip</a:t>
            </a:r>
            <a:r>
              <a:rPr lang="es-PE" sz="2000" b="1" dirty="0" smtClean="0">
                <a:solidFill>
                  <a:srgbClr val="FFFF00"/>
                </a:solidFill>
              </a:rPr>
              <a:t> </a:t>
            </a:r>
            <a:r>
              <a:rPr lang="es-PE" sz="2000" dirty="0" smtClean="0"/>
              <a:t>instalar los paquetes desde el repositorio </a:t>
            </a:r>
            <a:r>
              <a:rPr lang="es-PE" sz="2000" dirty="0" smtClean="0">
                <a:solidFill>
                  <a:srgbClr val="0070C0"/>
                </a:solidFill>
              </a:rPr>
              <a:t>PYPI</a:t>
            </a:r>
            <a:r>
              <a:rPr lang="es-PE" sz="2000" dirty="0" smtClean="0"/>
              <a:t> .</a:t>
            </a:r>
          </a:p>
          <a:p>
            <a:r>
              <a:rPr lang="es-PE" sz="2000" dirty="0" smtClean="0"/>
              <a:t>En el terminal de nuestro sistema operativo . Ejecutamos la siguiente línea de código con el fin de instalar algún paquete en especifico</a:t>
            </a:r>
          </a:p>
          <a:p>
            <a:endParaRPr lang="es-PE" sz="2000" dirty="0"/>
          </a:p>
          <a:p>
            <a:endParaRPr lang="es-PE" sz="2000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966651" y="4513323"/>
            <a:ext cx="4676503" cy="12670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dirty="0" err="1"/>
              <a:t>p</a:t>
            </a:r>
            <a:r>
              <a:rPr lang="es-PE" sz="2800" dirty="0" err="1" smtClean="0"/>
              <a:t>ip</a:t>
            </a:r>
            <a:r>
              <a:rPr lang="es-PE" sz="2800" dirty="0" smtClean="0"/>
              <a:t> </a:t>
            </a:r>
            <a:r>
              <a:rPr lang="es-PE" sz="2800" dirty="0" err="1" smtClean="0"/>
              <a:t>install</a:t>
            </a:r>
            <a:r>
              <a:rPr lang="es-PE" sz="2800" dirty="0" smtClean="0"/>
              <a:t> paquete</a:t>
            </a:r>
            <a:endParaRPr lang="es-PE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FFF00"/>
                </a:solidFill>
              </a:rPr>
              <a:t>INSTALACIÓN DE PAQUETES Y MODULOS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INSTALACIÓN DE NUMPY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INSTALACIÓN DE SCIPY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 smtClean="0"/>
              <a:t>INSTALACIÓN DE MATPLOTLIB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179" y="2222288"/>
            <a:ext cx="5524500" cy="11218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661" y="3673625"/>
            <a:ext cx="6143625" cy="13033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661" y="5102707"/>
            <a:ext cx="5667375" cy="920857"/>
          </a:xfrm>
          <a:prstGeom prst="rect">
            <a:avLst/>
          </a:prstGeom>
        </p:spPr>
      </p:pic>
      <p:cxnSp>
        <p:nvCxnSpPr>
          <p:cNvPr id="15" name="Conector recto 14"/>
          <p:cNvCxnSpPr/>
          <p:nvPr/>
        </p:nvCxnSpPr>
        <p:spPr>
          <a:xfrm>
            <a:off x="6858000" y="3174274"/>
            <a:ext cx="1841863" cy="26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857999" y="4623177"/>
            <a:ext cx="1841863" cy="26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857999" y="6026496"/>
            <a:ext cx="1841863" cy="26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5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INSTALAR PAQUETES 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363" y="2562973"/>
            <a:ext cx="9477375" cy="1466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69" y="4639083"/>
            <a:ext cx="8239125" cy="183832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 flipV="1">
            <a:off x="5094514" y="3122023"/>
            <a:ext cx="186417" cy="1802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INSTALAR PAQUETES 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609"/>
          <a:stretch/>
        </p:blipFill>
        <p:spPr>
          <a:xfrm>
            <a:off x="587829" y="2170248"/>
            <a:ext cx="5777740" cy="38909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52" y="3233193"/>
            <a:ext cx="5391002" cy="2638425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4402184" y="2170248"/>
            <a:ext cx="2534193" cy="3701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7145383" y="1894114"/>
            <a:ext cx="3030583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Elegir </a:t>
            </a:r>
            <a:r>
              <a:rPr lang="es-PE" dirty="0" err="1" smtClean="0"/>
              <a:t>programs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22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INSTALAR PAQUETES 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014" y="2503350"/>
            <a:ext cx="4331034" cy="1495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39575"/>
            <a:ext cx="5449013" cy="27527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40526" y="5512526"/>
            <a:ext cx="9562011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En el terminal ir a la siguiente ruta para poder instalar paquetes usando </a:t>
            </a:r>
            <a:r>
              <a:rPr lang="es-PE" dirty="0" err="1" smtClean="0"/>
              <a:t>pip</a:t>
            </a:r>
            <a:endParaRPr lang="es-PE" dirty="0" smtClean="0"/>
          </a:p>
          <a:p>
            <a:pPr algn="ctr"/>
            <a:r>
              <a:rPr lang="es-PE" dirty="0" smtClean="0"/>
              <a:t>C</a:t>
            </a:r>
            <a:r>
              <a:rPr lang="es-PE" dirty="0"/>
              <a:t>:\Users\pdsjo\AppData\Local\Programs\Python\Python38-32\Scripts</a:t>
            </a:r>
          </a:p>
        </p:txBody>
      </p:sp>
    </p:spTree>
    <p:extLst>
      <p:ext uri="{BB962C8B-B14F-4D97-AF65-F5344CB8AC3E}">
        <p14:creationId xmlns:p14="http://schemas.microsoft.com/office/powerpoint/2010/main" val="33321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PAQUETE MATPLOTLIB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8696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5460274" cy="4190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rgbClr val="0070C0"/>
                </a:solidFill>
              </a:rPr>
              <a:t>matplotlib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10142" y="3602303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solidFill>
                  <a:srgbClr val="0070C0"/>
                </a:solidFill>
              </a:rPr>
              <a:t>p</a:t>
            </a:r>
            <a:r>
              <a:rPr lang="es-PE" sz="2000" b="1" dirty="0" smtClean="0">
                <a:solidFill>
                  <a:srgbClr val="0070C0"/>
                </a:solidFill>
              </a:rPr>
              <a:t>yplot.py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10142" y="283604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__init__.py</a:t>
            </a:r>
            <a:endParaRPr lang="es-PE" sz="2000" b="1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6278986" y="3483581"/>
            <a:ext cx="5610279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C00000"/>
                </a:solidFill>
              </a:rPr>
              <a:t>from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rgbClr val="0070C0"/>
                </a:solidFill>
              </a:rPr>
              <a:t>matplotlib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400" b="1" dirty="0" err="1" smtClean="0">
                <a:solidFill>
                  <a:srgbClr val="C0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chemeClr val="accent1">
                    <a:lumMod val="50000"/>
                  </a:schemeClr>
                </a:solidFill>
              </a:rPr>
              <a:t>pyplot</a:t>
            </a:r>
            <a:endParaRPr lang="es-PE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6986397" y="2254495"/>
            <a:ext cx="3435532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IMPORTAR EL MODULO </a:t>
            </a:r>
          </a:p>
          <a:p>
            <a:pPr algn="ctr"/>
            <a:r>
              <a:rPr lang="es-PE" sz="2000" b="1" dirty="0" err="1" smtClean="0">
                <a:solidFill>
                  <a:srgbClr val="0070C0"/>
                </a:solidFill>
              </a:rPr>
              <a:t>moduloB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2644138" y="2254495"/>
            <a:ext cx="5167451" cy="134780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V="1">
            <a:off x="3095897" y="4226635"/>
            <a:ext cx="7158446" cy="78527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redondeado 32"/>
          <p:cNvSpPr/>
          <p:nvPr/>
        </p:nvSpPr>
        <p:spPr>
          <a:xfrm>
            <a:off x="645521" y="4700522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>
                <a:solidFill>
                  <a:srgbClr val="0070C0"/>
                </a:solidFill>
              </a:rPr>
              <a:t>a</a:t>
            </a:r>
            <a:r>
              <a:rPr lang="es-PE" sz="2000" b="1" dirty="0" smtClean="0">
                <a:solidFill>
                  <a:srgbClr val="0070C0"/>
                </a:solidFill>
              </a:rPr>
              <a:t>nimation.py</a:t>
            </a:r>
            <a:endParaRPr lang="es-PE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PAQUETE MATPLOTLIB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246" y="2222287"/>
            <a:ext cx="6795951" cy="413714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45029" y="2651760"/>
            <a:ext cx="2860765" cy="1110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 paquete </a:t>
            </a:r>
            <a:r>
              <a:rPr lang="es-PE" dirty="0" err="1" smtClean="0">
                <a:solidFill>
                  <a:srgbClr val="0070C0"/>
                </a:solidFill>
              </a:rPr>
              <a:t>matplotlib</a:t>
            </a:r>
            <a:r>
              <a:rPr lang="es-PE" dirty="0" smtClean="0"/>
              <a:t> tiene el modulo </a:t>
            </a:r>
            <a:r>
              <a:rPr lang="es-PE" dirty="0" err="1" smtClean="0">
                <a:solidFill>
                  <a:srgbClr val="0070C0"/>
                </a:solidFill>
              </a:rPr>
              <a:t>pyplot</a:t>
            </a:r>
            <a:r>
              <a:rPr lang="es-PE" dirty="0" smtClean="0"/>
              <a:t> que permite realizar graficas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577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ERRORES Y EXCEPCIONES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56444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Los errores y excepciones se pueden manejar en Python gracias a las siguientes palabras reservadas:</a:t>
            </a:r>
          </a:p>
          <a:p>
            <a:r>
              <a:rPr lang="es-PE" b="1" dirty="0" err="1">
                <a:solidFill>
                  <a:srgbClr val="0070C0"/>
                </a:solidFill>
              </a:rPr>
              <a:t>a</a:t>
            </a:r>
            <a:r>
              <a:rPr lang="es-PE" b="1" dirty="0" err="1" smtClean="0">
                <a:solidFill>
                  <a:srgbClr val="0070C0"/>
                </a:solidFill>
              </a:rPr>
              <a:t>ssert</a:t>
            </a:r>
            <a:endParaRPr lang="es-PE" b="1" dirty="0" smtClean="0">
              <a:solidFill>
                <a:srgbClr val="0070C0"/>
              </a:solidFill>
            </a:endParaRPr>
          </a:p>
          <a:p>
            <a:r>
              <a:rPr lang="es-PE" b="1" dirty="0" smtClean="0">
                <a:solidFill>
                  <a:srgbClr val="0070C0"/>
                </a:solidFill>
              </a:rPr>
              <a:t>try</a:t>
            </a:r>
          </a:p>
          <a:p>
            <a:r>
              <a:rPr lang="es-PE" b="1" dirty="0">
                <a:solidFill>
                  <a:srgbClr val="0070C0"/>
                </a:solidFill>
              </a:rPr>
              <a:t>c</a:t>
            </a:r>
            <a:r>
              <a:rPr lang="es-PE" b="1" dirty="0" smtClean="0">
                <a:solidFill>
                  <a:srgbClr val="0070C0"/>
                </a:solidFill>
              </a:rPr>
              <a:t>atch</a:t>
            </a:r>
          </a:p>
          <a:p>
            <a:r>
              <a:rPr lang="es-PE" b="1" dirty="0" err="1">
                <a:solidFill>
                  <a:srgbClr val="0070C0"/>
                </a:solidFill>
              </a:rPr>
              <a:t>e</a:t>
            </a:r>
            <a:r>
              <a:rPr lang="es-PE" b="1" dirty="0" err="1" smtClean="0">
                <a:solidFill>
                  <a:srgbClr val="0070C0"/>
                </a:solidFill>
              </a:rPr>
              <a:t>xcept</a:t>
            </a:r>
            <a:endParaRPr lang="es-PE" b="1" dirty="0" smtClean="0">
              <a:solidFill>
                <a:srgbClr val="0070C0"/>
              </a:solidFill>
            </a:endParaRPr>
          </a:p>
          <a:p>
            <a:r>
              <a:rPr lang="es-PE" b="1" dirty="0" err="1" smtClean="0">
                <a:solidFill>
                  <a:srgbClr val="0070C0"/>
                </a:solidFill>
              </a:rPr>
              <a:t>finally</a:t>
            </a:r>
            <a:r>
              <a:rPr lang="es-PE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es-PE" dirty="0" err="1"/>
              <a:t>e</a:t>
            </a:r>
            <a:r>
              <a:rPr lang="es-PE" dirty="0" err="1" smtClean="0"/>
              <a:t>lse</a:t>
            </a:r>
            <a:endParaRPr lang="es-PE" dirty="0" smtClean="0"/>
          </a:p>
          <a:p>
            <a:r>
              <a:rPr lang="es-PE" dirty="0" err="1"/>
              <a:t>r</a:t>
            </a:r>
            <a:r>
              <a:rPr lang="es-PE" dirty="0" err="1" smtClean="0"/>
              <a:t>aise</a:t>
            </a:r>
            <a:endParaRPr lang="es-PE" dirty="0" smtClean="0"/>
          </a:p>
          <a:p>
            <a:r>
              <a:rPr lang="es-PE" dirty="0" smtClean="0"/>
              <a:t>Estas palabras reservadas nos facilitan el poder tomar control sobre algún error que haya podido ocurrir en alguna parte de nuestro código 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TRY-EXCEPT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bloque </a:t>
            </a:r>
            <a:r>
              <a:rPr lang="es-PE" b="1" dirty="0">
                <a:solidFill>
                  <a:srgbClr val="00B0F0"/>
                </a:solidFill>
              </a:rPr>
              <a:t>try – </a:t>
            </a:r>
            <a:r>
              <a:rPr lang="es-PE" b="1" dirty="0" err="1">
                <a:solidFill>
                  <a:srgbClr val="00B0F0"/>
                </a:solidFill>
              </a:rPr>
              <a:t>except</a:t>
            </a:r>
            <a:r>
              <a:rPr lang="es-PE" dirty="0">
                <a:solidFill>
                  <a:srgbClr val="00B0F0"/>
                </a:solidFill>
              </a:rPr>
              <a:t> </a:t>
            </a:r>
            <a:r>
              <a:rPr lang="es-PE" dirty="0"/>
              <a:t>es utilizado para el manejo de errores en Python y que se describe de la siguiente manera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endParaRPr lang="es-PE" dirty="0"/>
          </a:p>
          <a:p>
            <a:r>
              <a:rPr lang="es-PE" dirty="0"/>
              <a:t>En el </a:t>
            </a:r>
            <a:r>
              <a:rPr lang="es-PE" b="1" dirty="0">
                <a:solidFill>
                  <a:srgbClr val="FF0000"/>
                </a:solidFill>
              </a:rPr>
              <a:t>bloque try </a:t>
            </a:r>
            <a:r>
              <a:rPr lang="es-PE" dirty="0"/>
              <a:t>se coloca las líneas de código que probablemente pueda generar algún tipo de error y </a:t>
            </a:r>
            <a:r>
              <a:rPr lang="es-PE" dirty="0" smtClean="0"/>
              <a:t>que se </a:t>
            </a:r>
            <a:r>
              <a:rPr lang="es-PE" dirty="0"/>
              <a:t>requiere </a:t>
            </a:r>
            <a:r>
              <a:rPr lang="es-PE" dirty="0" smtClean="0"/>
              <a:t>manipularlo.</a:t>
            </a:r>
          </a:p>
          <a:p>
            <a:endParaRPr lang="es-PE" dirty="0"/>
          </a:p>
          <a:p>
            <a:r>
              <a:rPr lang="es-PE" dirty="0" smtClean="0"/>
              <a:t>El </a:t>
            </a:r>
            <a:r>
              <a:rPr lang="es-PE" b="1" dirty="0" smtClean="0">
                <a:solidFill>
                  <a:srgbClr val="0070C0"/>
                </a:solidFill>
              </a:rPr>
              <a:t>bloque </a:t>
            </a:r>
            <a:r>
              <a:rPr lang="es-PE" b="1" dirty="0" err="1" smtClean="0">
                <a:solidFill>
                  <a:srgbClr val="0070C0"/>
                </a:solidFill>
              </a:rPr>
              <a:t>except</a:t>
            </a:r>
            <a:r>
              <a:rPr lang="es-PE" b="1" dirty="0" smtClean="0">
                <a:solidFill>
                  <a:srgbClr val="0070C0"/>
                </a:solidFill>
              </a:rPr>
              <a:t> </a:t>
            </a:r>
            <a:r>
              <a:rPr lang="es-PE" dirty="0" smtClean="0"/>
              <a:t>se ejecuta cuando se haya originado algún error dentro del </a:t>
            </a:r>
            <a:r>
              <a:rPr lang="es-PE" b="1" dirty="0" smtClean="0">
                <a:solidFill>
                  <a:srgbClr val="FF0000"/>
                </a:solidFill>
              </a:rPr>
              <a:t>bloque try </a:t>
            </a:r>
            <a:endParaRPr lang="es-PE" b="1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Python es posible pasarle varios argumentos a una función y también retornar múltiples salidas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428308" y="3553094"/>
            <a:ext cx="2599509" cy="12932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FUNCIÓN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651018" y="3853541"/>
            <a:ext cx="2599509" cy="692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ARGUMENTOS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8205598" y="3851131"/>
            <a:ext cx="2599509" cy="692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SALIDAS</a:t>
            </a:r>
            <a:endParaRPr lang="es-PE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3418221" y="4040542"/>
            <a:ext cx="756449" cy="348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 derecha 8"/>
          <p:cNvSpPr/>
          <p:nvPr/>
        </p:nvSpPr>
        <p:spPr>
          <a:xfrm>
            <a:off x="7195511" y="4023008"/>
            <a:ext cx="756449" cy="348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83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TRY-EXCEPT-FINALLY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213" y="2377440"/>
            <a:ext cx="6257925" cy="3864669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431075" y="2651760"/>
            <a:ext cx="4006048" cy="5617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Bloque que se encarga de intentar ejecutar las sentencias 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431075" y="4447585"/>
            <a:ext cx="3840480" cy="5617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Código que se ejecuta cuando hay un error en el bloque try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627017" y="5577946"/>
            <a:ext cx="3810106" cy="5617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Código que se ejecutara siempre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18913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ASSERT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función </a:t>
            </a:r>
            <a:r>
              <a:rPr lang="es-PE" b="1" dirty="0" err="1" smtClean="0">
                <a:solidFill>
                  <a:srgbClr val="0070C0"/>
                </a:solidFill>
              </a:rPr>
              <a:t>assert</a:t>
            </a:r>
            <a:r>
              <a:rPr lang="es-PE" dirty="0" smtClean="0"/>
              <a:t> analiza alguna condición , si en caso es verdadero el programa continua con normalidad , si en caso es falso se genera un error y el programa termina.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APLICACIÓN BASICA CON TKINTER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Tkinter</a:t>
            </a:r>
            <a:r>
              <a:rPr lang="es-PE" dirty="0" smtClean="0"/>
              <a:t> es considerado un standard para el desarrollo de aplicaciones de interfaz grafica de usuario en Python </a:t>
            </a:r>
          </a:p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r>
              <a:rPr lang="es-PE" dirty="0" smtClean="0"/>
              <a:t>Viene por defecto en la instalación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97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TKINTER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538"/>
          <a:stretch/>
        </p:blipFill>
        <p:spPr>
          <a:xfrm>
            <a:off x="168592" y="3066489"/>
            <a:ext cx="11306175" cy="3596958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92331" y="2222287"/>
            <a:ext cx="3592286" cy="677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CODIGO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193280" y="2222287"/>
            <a:ext cx="3592286" cy="677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INTERFAZ GRAFICA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605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FFF00"/>
                </a:solidFill>
              </a:rPr>
              <a:t>INTERFAZ GRAFICA CON TKINTER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EVENTOS SINCRONOS</a:t>
            </a:r>
          </a:p>
          <a:p>
            <a:pPr marL="0" indent="0">
              <a:buNone/>
            </a:pPr>
            <a:r>
              <a:rPr lang="es-PE" dirty="0" smtClean="0"/>
              <a:t>El uso de la interfaz grafica con funcionamiento síncrono indica que solo podremos interactuar con el código de Python usando los elementos de la interfaz grafica , bloqueando otras acciones que no se encuentren definidos dentro de ella.</a:t>
            </a:r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EVENTOS ASINCRONOS</a:t>
            </a:r>
          </a:p>
          <a:p>
            <a:pPr marL="0" indent="0">
              <a:buNone/>
            </a:pPr>
            <a:r>
              <a:rPr lang="es-PE" dirty="0" smtClean="0"/>
              <a:t>En esta opción podemos interactuar con la interfaz grafica sin la necesidad bloquear otras acciones que el programa puede realizar , ejemplo leer datos de un sensor , enviar datos hacia un archivo de texto  , etc.</a:t>
            </a:r>
          </a:p>
        </p:txBody>
      </p:sp>
    </p:spTree>
    <p:extLst>
      <p:ext uri="{BB962C8B-B14F-4D97-AF65-F5344CB8AC3E}">
        <p14:creationId xmlns:p14="http://schemas.microsoft.com/office/powerpoint/2010/main" val="24202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ELEMENTOS BASICOS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7401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538"/>
          <a:stretch/>
        </p:blipFill>
        <p:spPr>
          <a:xfrm>
            <a:off x="4654841" y="2325189"/>
            <a:ext cx="7232360" cy="419456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74320" y="2103120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CREACIÓN DEL OBJETO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274320" y="3167425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EL TAMAÑO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304797" y="4248089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EL TITULO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91491" y="5635412"/>
            <a:ext cx="3836129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QUE SIEMPRE SE ENCUENTRA ACTIVO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BUTTON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Un botón es widget que permite llamar o invocar una función cuando el botón se haya presionado . Podemos interactuar con el código simplemente utilizando botones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3200399"/>
            <a:ext cx="4791075" cy="32526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BUTTON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 smtClean="0"/>
              <a:t>PASOS PARA USAR UN BOTON</a:t>
            </a:r>
            <a:endParaRPr lang="es-PE" dirty="0"/>
          </a:p>
          <a:p>
            <a:pPr>
              <a:buFont typeface="Arial" panose="020B0604020202020204" pitchFamily="34" charset="0"/>
              <a:buChar char="•"/>
            </a:pPr>
            <a:r>
              <a:rPr lang="es-PE" dirty="0" smtClean="0"/>
              <a:t>Primero </a:t>
            </a:r>
            <a:r>
              <a:rPr lang="es-PE" dirty="0"/>
              <a:t>se debe crear una función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Segundo se debe crear un botón e indicar que el botón invoque a una función cuando el evento se lleve a cabo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Tercero indicar el lugar donde se ubicara el </a:t>
            </a:r>
            <a:r>
              <a:rPr lang="es-PE" dirty="0" err="1"/>
              <a:t>boton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BUTTON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14" y="2784202"/>
            <a:ext cx="7377102" cy="3636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337" y="2784202"/>
            <a:ext cx="4284617" cy="353246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2508069" y="4127863"/>
            <a:ext cx="6126480" cy="13585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7759336" y="3082834"/>
            <a:ext cx="444137" cy="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759337" y="3082834"/>
            <a:ext cx="0" cy="4848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7328495" y="2784202"/>
            <a:ext cx="861679" cy="29863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0,0</a:t>
            </a:r>
            <a:endParaRPr lang="es-PE" dirty="0"/>
          </a:p>
        </p:txBody>
      </p:sp>
      <p:cxnSp>
        <p:nvCxnSpPr>
          <p:cNvPr id="22" name="Conector recto 21"/>
          <p:cNvCxnSpPr/>
          <p:nvPr/>
        </p:nvCxnSpPr>
        <p:spPr>
          <a:xfrm>
            <a:off x="8634549" y="3090273"/>
            <a:ext cx="0" cy="933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759336" y="4023361"/>
            <a:ext cx="875213" cy="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8777769" y="3325266"/>
            <a:ext cx="875682" cy="515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y</a:t>
            </a:r>
            <a:r>
              <a:rPr lang="es-PE" sz="1600" dirty="0" smtClean="0"/>
              <a:t>=100</a:t>
            </a:r>
            <a:endParaRPr lang="es-PE" sz="1600" dirty="0"/>
          </a:p>
        </p:txBody>
      </p:sp>
      <p:sp>
        <p:nvSpPr>
          <p:cNvPr id="34" name="Rectángulo 33"/>
          <p:cNvSpPr/>
          <p:nvPr/>
        </p:nvSpPr>
        <p:spPr>
          <a:xfrm>
            <a:off x="7732974" y="3629935"/>
            <a:ext cx="875682" cy="515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x=100</a:t>
            </a:r>
            <a:endParaRPr lang="es-PE" sz="16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LABEL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widget </a:t>
            </a:r>
            <a:r>
              <a:rPr lang="es-PE" dirty="0" err="1" smtClean="0"/>
              <a:t>label</a:t>
            </a:r>
            <a:r>
              <a:rPr lang="es-PE" dirty="0" smtClean="0"/>
              <a:t> es una etiqueta que mostrara algún texto en alguna posición de la interfaz grafica .</a:t>
            </a:r>
          </a:p>
          <a:p>
            <a:endParaRPr lang="es-PE" dirty="0" smtClean="0"/>
          </a:p>
          <a:p>
            <a:r>
              <a:rPr lang="es-PE" dirty="0" smtClean="0"/>
              <a:t>A diferencia de un botón , el widget LABEL no invoca a una función ya que solo muestra algún mensaje en alguna parte de la interfaz grafica .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SIN ARGUMENTOS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Las funciones sin argumentos se define mediante la siguiente sintaxis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00446" y="3367912"/>
            <a:ext cx="4219302" cy="254725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rgbClr val="0070C0"/>
                </a:solidFill>
              </a:rPr>
              <a:t>d</a:t>
            </a:r>
            <a:r>
              <a:rPr lang="es-PE" sz="2800" b="1" dirty="0" err="1" smtClean="0">
                <a:solidFill>
                  <a:srgbClr val="0070C0"/>
                </a:solidFill>
              </a:rPr>
              <a:t>ef</a:t>
            </a:r>
            <a:r>
              <a:rPr lang="es-PE" sz="2800" dirty="0" smtClean="0"/>
              <a:t> </a:t>
            </a:r>
            <a:r>
              <a:rPr lang="es-PE" sz="2800" b="1" dirty="0" smtClean="0">
                <a:solidFill>
                  <a:srgbClr val="7030A0"/>
                </a:solidFill>
              </a:rPr>
              <a:t>función()</a:t>
            </a:r>
            <a:r>
              <a:rPr lang="es-PE" sz="2800" dirty="0" smtClean="0"/>
              <a:t>:</a:t>
            </a:r>
          </a:p>
          <a:p>
            <a:pPr algn="ctr"/>
            <a:r>
              <a:rPr lang="es-PE" sz="2800" dirty="0" smtClean="0"/>
              <a:t>   codigo1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2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3 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4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6844936" y="3622531"/>
            <a:ext cx="1711235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Funcion</a:t>
            </a:r>
            <a:r>
              <a:rPr lang="es-PE" b="1" dirty="0" smtClean="0"/>
              <a:t>()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5865222" y="4845191"/>
            <a:ext cx="4846321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Su uso se da cuando solo se requiere hacer una tarea en especifica sin recibir ni devolver nada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9849394" y="261257"/>
            <a:ext cx="2076995" cy="141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tx1"/>
                </a:solidFill>
              </a:rPr>
              <a:t>SIN RETURN</a:t>
            </a:r>
            <a:endParaRPr lang="es-PE" sz="3600" b="1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3691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LABEL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4" y="2222286"/>
            <a:ext cx="11372850" cy="46357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TEXT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widget Text permite poder mostrar mensajes y también ingresar con el fin de poder interactuar con alguna parte del código.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TEXT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0097" y="1961242"/>
            <a:ext cx="4300646" cy="44134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8579"/>
            <a:ext cx="6765880" cy="3390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INTERACCIÓN TKINTER Y ARCHIVOS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Crear 1 botón para escribir datos dentro de un archivo de texto</a:t>
            </a:r>
          </a:p>
          <a:p>
            <a:r>
              <a:rPr lang="es-PE" dirty="0" smtClean="0"/>
              <a:t>Crear 1 botón que permite cerrar la aplicación </a:t>
            </a:r>
          </a:p>
          <a:p>
            <a:r>
              <a:rPr lang="es-PE" dirty="0" smtClean="0"/>
              <a:t>Crear 2 </a:t>
            </a:r>
            <a:r>
              <a:rPr lang="es-PE" dirty="0" err="1" smtClean="0"/>
              <a:t>Label</a:t>
            </a:r>
            <a:r>
              <a:rPr lang="es-PE" dirty="0" smtClean="0"/>
              <a:t> donde indique un mensaje de modificar archivo y cerrar aplicación respectivamente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976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CON ARGUMENTOS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funciones sin argumentos se define mediante la siguiente sintaxis</a:t>
            </a:r>
          </a:p>
          <a:p>
            <a:r>
              <a:rPr lang="es-PE" dirty="0" smtClean="0"/>
              <a:t>Función que recibe argumentos pero no retorna nada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00445" y="3367912"/>
            <a:ext cx="4903033" cy="254725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rgbClr val="0070C0"/>
                </a:solidFill>
              </a:rPr>
              <a:t>d</a:t>
            </a:r>
            <a:r>
              <a:rPr lang="es-PE" sz="2800" b="1" dirty="0" err="1" smtClean="0">
                <a:solidFill>
                  <a:srgbClr val="0070C0"/>
                </a:solidFill>
              </a:rPr>
              <a:t>ef</a:t>
            </a:r>
            <a:r>
              <a:rPr lang="es-PE" sz="2800" dirty="0" smtClean="0"/>
              <a:t> </a:t>
            </a:r>
            <a:r>
              <a:rPr lang="es-PE" sz="2800" b="1" dirty="0" smtClean="0">
                <a:solidFill>
                  <a:srgbClr val="7030A0"/>
                </a:solidFill>
              </a:rPr>
              <a:t>función(argumento)</a:t>
            </a:r>
            <a:r>
              <a:rPr lang="es-PE" sz="2800" dirty="0" smtClean="0"/>
              <a:t>:</a:t>
            </a:r>
          </a:p>
          <a:p>
            <a:pPr algn="ctr"/>
            <a:r>
              <a:rPr lang="es-PE" sz="2800" dirty="0" smtClean="0"/>
              <a:t>   codigo1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2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3 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4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7567691" y="3815850"/>
            <a:ext cx="1711235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función()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5865222" y="4845191"/>
            <a:ext cx="4846321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Su uso se da cuando se requiera hacer una tarea en especifica en base a uno o mas argumentos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5473331" y="4040542"/>
            <a:ext cx="1456517" cy="418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argumento</a:t>
            </a:r>
            <a:endParaRPr lang="es-PE" b="1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012522" y="4233861"/>
            <a:ext cx="4724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9849394" y="261257"/>
            <a:ext cx="2076995" cy="141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tx1"/>
                </a:solidFill>
              </a:rPr>
              <a:t>SIN RETURN</a:t>
            </a:r>
            <a:endParaRPr lang="es-PE" sz="3600" b="1" dirty="0">
              <a:solidFill>
                <a:schemeClr val="tx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RETURN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b="1" dirty="0" smtClean="0"/>
              <a:t>Palabra reservada que retorna uno o mas valores al finalizar una función.</a:t>
            </a:r>
          </a:p>
          <a:p>
            <a:pPr marL="0" indent="0">
              <a:buNone/>
            </a:pPr>
            <a:endParaRPr lang="es-PE" sz="2000" dirty="0" smtClean="0"/>
          </a:p>
          <a:p>
            <a:endParaRPr lang="es-PE" sz="2000" dirty="0" smtClean="0"/>
          </a:p>
          <a:p>
            <a:r>
              <a:rPr lang="es-PE" sz="2000" b="1" dirty="0" smtClean="0"/>
              <a:t>Su uso principal es cuando queremos que retornar algún valor que es el resultado de alguna operación sobre parámetros que se encuentran como entradas.</a:t>
            </a:r>
            <a:endParaRPr lang="es-PE" sz="2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116" y="408430"/>
            <a:ext cx="10571998" cy="970450"/>
          </a:xfrm>
        </p:spPr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 ANIDADAS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61257" y="2195741"/>
            <a:ext cx="11112029" cy="3663058"/>
          </a:xfrm>
        </p:spPr>
        <p:txBody>
          <a:bodyPr>
            <a:normAutofit/>
          </a:bodyPr>
          <a:lstStyle/>
          <a:p>
            <a:r>
              <a:rPr lang="es-PE" sz="2000" dirty="0" smtClean="0"/>
              <a:t> </a:t>
            </a:r>
            <a:r>
              <a:rPr lang="es-PE" sz="2400" dirty="0" smtClean="0"/>
              <a:t>Las funciones anidadas es un concepto que refiere a que podemos definir 'funciones dentro de otra función.</a:t>
            </a:r>
          </a:p>
          <a:p>
            <a:endParaRPr lang="es-PE" sz="2400" b="1" dirty="0" smtClean="0"/>
          </a:p>
          <a:p>
            <a:r>
              <a:rPr lang="es-PE" sz="2400" dirty="0" smtClean="0"/>
              <a:t>La función definida internamente son llamadas funciones anidadas. </a:t>
            </a:r>
          </a:p>
          <a:p>
            <a:endParaRPr lang="es-PE" sz="2400" b="1" dirty="0"/>
          </a:p>
          <a:p>
            <a:r>
              <a:rPr lang="es-PE" sz="2400" dirty="0" smtClean="0"/>
              <a:t>Solo se requiere las palabras reservadas </a:t>
            </a:r>
            <a:r>
              <a:rPr lang="es-PE" sz="2400" b="1" dirty="0" err="1" smtClean="0">
                <a:solidFill>
                  <a:srgbClr val="00B0F0"/>
                </a:solidFill>
              </a:rPr>
              <a:t>def</a:t>
            </a:r>
            <a:r>
              <a:rPr lang="es-PE" sz="2400" b="1" dirty="0" smtClean="0"/>
              <a:t> y </a:t>
            </a:r>
            <a:r>
              <a:rPr lang="es-PE" sz="2400" b="1" dirty="0" err="1" smtClean="0">
                <a:solidFill>
                  <a:srgbClr val="00B0F0"/>
                </a:solidFill>
              </a:rPr>
              <a:t>return</a:t>
            </a:r>
            <a:r>
              <a:rPr lang="es-PE" sz="2400" b="1" dirty="0" smtClean="0"/>
              <a:t> .</a:t>
            </a:r>
            <a:endParaRPr lang="es-PE" sz="2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NESTED FUNCTIONS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531222" y="2678739"/>
            <a:ext cx="4968242" cy="339875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b="1" dirty="0" smtClean="0"/>
              <a:t>FUNCIÓN EXTERNA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1267094" y="3936040"/>
            <a:ext cx="3631477" cy="182468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b="1" dirty="0" smtClean="0"/>
              <a:t>FUNCIÓN ANIDADA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6492240" y="2222287"/>
            <a:ext cx="5264331" cy="4074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b="1" dirty="0" smtClean="0">
                <a:solidFill>
                  <a:srgbClr val="0070C0"/>
                </a:solidFill>
              </a:rPr>
              <a:t>       </a:t>
            </a:r>
            <a:r>
              <a:rPr lang="es-PE" b="1" dirty="0" err="1" smtClean="0">
                <a:solidFill>
                  <a:srgbClr val="0070C0"/>
                </a:solidFill>
              </a:rPr>
              <a:t>def</a:t>
            </a:r>
            <a:r>
              <a:rPr lang="es-PE" dirty="0" smtClean="0"/>
              <a:t> </a:t>
            </a:r>
            <a:r>
              <a:rPr lang="es-PE" b="1" dirty="0" err="1" smtClean="0"/>
              <a:t>función_externa</a:t>
            </a:r>
            <a:r>
              <a:rPr lang="es-PE" dirty="0" smtClean="0"/>
              <a:t>()</a:t>
            </a:r>
          </a:p>
          <a:p>
            <a:r>
              <a:rPr lang="es-PE" dirty="0" smtClean="0"/>
              <a:t>               Instrucción1</a:t>
            </a:r>
          </a:p>
          <a:p>
            <a:r>
              <a:rPr lang="es-PE" dirty="0" smtClean="0"/>
              <a:t>               Instrucción 2</a:t>
            </a:r>
          </a:p>
          <a:p>
            <a:r>
              <a:rPr lang="es-PE" dirty="0" smtClean="0"/>
              <a:t>               Instrucción 3</a:t>
            </a:r>
          </a:p>
          <a:p>
            <a:r>
              <a:rPr lang="es-PE" b="1" dirty="0">
                <a:solidFill>
                  <a:srgbClr val="0070C0"/>
                </a:solidFill>
              </a:rPr>
              <a:t> </a:t>
            </a:r>
            <a:r>
              <a:rPr lang="es-PE" b="1" dirty="0" smtClean="0">
                <a:solidFill>
                  <a:srgbClr val="0070C0"/>
                </a:solidFill>
              </a:rPr>
              <a:t>              </a:t>
            </a:r>
            <a:r>
              <a:rPr lang="es-PE" b="1" dirty="0" err="1" smtClean="0">
                <a:solidFill>
                  <a:srgbClr val="0070C0"/>
                </a:solidFill>
              </a:rPr>
              <a:t>def</a:t>
            </a:r>
            <a:r>
              <a:rPr lang="es-PE" dirty="0" smtClean="0"/>
              <a:t> </a:t>
            </a:r>
            <a:r>
              <a:rPr lang="es-PE" b="1" dirty="0" err="1" smtClean="0"/>
              <a:t>función_interna</a:t>
            </a:r>
            <a:r>
              <a:rPr lang="es-PE" b="1" dirty="0" smtClean="0"/>
              <a:t>(</a:t>
            </a:r>
            <a:r>
              <a:rPr lang="es-PE" b="1" dirty="0" err="1" smtClean="0"/>
              <a:t>a,b</a:t>
            </a:r>
            <a:r>
              <a:rPr lang="es-PE" dirty="0" smtClean="0"/>
              <a:t>):</a:t>
            </a:r>
          </a:p>
          <a:p>
            <a:r>
              <a:rPr lang="es-PE" dirty="0" smtClean="0"/>
              <a:t>                      Instrucción x</a:t>
            </a:r>
          </a:p>
          <a:p>
            <a:r>
              <a:rPr lang="es-PE" dirty="0" smtClean="0"/>
              <a:t>                      Instrucción y</a:t>
            </a:r>
          </a:p>
          <a:p>
            <a:r>
              <a:rPr lang="es-PE" dirty="0" smtClean="0"/>
              <a:t>                      </a:t>
            </a:r>
          </a:p>
          <a:p>
            <a:r>
              <a:rPr lang="es-PE" dirty="0"/>
              <a:t> </a:t>
            </a:r>
            <a:r>
              <a:rPr lang="es-PE" dirty="0" smtClean="0"/>
              <a:t>               </a:t>
            </a:r>
            <a:r>
              <a:rPr lang="es-PE" b="1" dirty="0" err="1" smtClean="0">
                <a:solidFill>
                  <a:srgbClr val="0070C0"/>
                </a:solidFill>
              </a:rPr>
              <a:t>return</a:t>
            </a:r>
            <a:r>
              <a:rPr lang="es-PE" dirty="0" smtClean="0"/>
              <a:t> </a:t>
            </a:r>
            <a:r>
              <a:rPr lang="es-PE" dirty="0" err="1" smtClean="0"/>
              <a:t>a+b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/>
              <a:t> </a:t>
            </a:r>
            <a:r>
              <a:rPr lang="es-PE" dirty="0" smtClean="0"/>
              <a:t>               c=</a:t>
            </a:r>
            <a:r>
              <a:rPr lang="es-PE" dirty="0" err="1" smtClean="0"/>
              <a:t>función_interna</a:t>
            </a:r>
            <a:r>
              <a:rPr lang="es-PE" dirty="0" smtClean="0"/>
              <a:t>(10,20)</a:t>
            </a:r>
          </a:p>
          <a:p>
            <a:r>
              <a:rPr lang="es-PE" dirty="0"/>
              <a:t> </a:t>
            </a:r>
            <a:r>
              <a:rPr lang="es-PE" dirty="0" smtClean="0"/>
              <a:t>      </a:t>
            </a:r>
            <a:r>
              <a:rPr lang="es-PE" b="1" dirty="0" err="1" smtClean="0">
                <a:solidFill>
                  <a:srgbClr val="0070C0"/>
                </a:solidFill>
              </a:rPr>
              <a:t>return</a:t>
            </a:r>
            <a:r>
              <a:rPr lang="es-PE" dirty="0" smtClean="0"/>
              <a:t> c</a:t>
            </a:r>
          </a:p>
          <a:p>
            <a:pPr algn="ctr"/>
            <a:endParaRPr lang="es-PE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9189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3895</TotalTime>
  <Words>1716</Words>
  <Application>Microsoft Office PowerPoint</Application>
  <PresentationFormat>Panorámica</PresentationFormat>
  <Paragraphs>388</Paragraphs>
  <Slides>53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8" baseType="lpstr">
      <vt:lpstr>Arial</vt:lpstr>
      <vt:lpstr>Century Gothic</vt:lpstr>
      <vt:lpstr>Wingdings</vt:lpstr>
      <vt:lpstr>Wingdings 2</vt:lpstr>
      <vt:lpstr>Citable</vt:lpstr>
      <vt:lpstr> </vt:lpstr>
      <vt:lpstr>PYTHON</vt:lpstr>
      <vt:lpstr>PROGRAMACIÓN FUNCIONAL</vt:lpstr>
      <vt:lpstr>FUNCIONES</vt:lpstr>
      <vt:lpstr>FUNCIÓN SIN ARGUMENTOS</vt:lpstr>
      <vt:lpstr>FUNCIÓN CON ARGUMENTOS</vt:lpstr>
      <vt:lpstr>RETURN</vt:lpstr>
      <vt:lpstr>FUNCIONES ANIDADAS</vt:lpstr>
      <vt:lpstr>NESTED FUNCTIONS </vt:lpstr>
      <vt:lpstr>PYC</vt:lpstr>
      <vt:lpstr>STRINGS</vt:lpstr>
      <vt:lpstr>METODOS DE STRINGS</vt:lpstr>
      <vt:lpstr>METODOS DE STRINGS</vt:lpstr>
      <vt:lpstr>DICCIONARIOS</vt:lpstr>
      <vt:lpstr>ESTRUCTURA DE DATOS</vt:lpstr>
      <vt:lpstr>DICCIONARIOS</vt:lpstr>
      <vt:lpstr>DICCIONARIOS</vt:lpstr>
      <vt:lpstr>CREACIÓN DE UN DICCIONARIO</vt:lpstr>
      <vt:lpstr>MÉTODOS </vt:lpstr>
      <vt:lpstr>CLASE dict_keys</vt:lpstr>
      <vt:lpstr>DICCIONARIOS</vt:lpstr>
      <vt:lpstr>DICCIONARIOS</vt:lpstr>
      <vt:lpstr>DICCIONARIOS CON LISTAS</vt:lpstr>
      <vt:lpstr>EJEMPLO</vt:lpstr>
      <vt:lpstr>PYCHARM PYTHON INTERPRETER</vt:lpstr>
      <vt:lpstr>MODULOS</vt:lpstr>
      <vt:lpstr>ORGANIZÁCIÓN DE UN MODULO</vt:lpstr>
      <vt:lpstr>PAQUETES</vt:lpstr>
      <vt:lpstr>ORGANIZACIÓN DE UN PAQUETE</vt:lpstr>
      <vt:lpstr>REPOSITORIO PYPI</vt:lpstr>
      <vt:lpstr>INSTALADOR DE PAQUETES PIP</vt:lpstr>
      <vt:lpstr>INSTALACIÓN DE PAQUETES Y MODULOS</vt:lpstr>
      <vt:lpstr>INSTALAR PAQUETES </vt:lpstr>
      <vt:lpstr>INSTALAR PAQUETES </vt:lpstr>
      <vt:lpstr>INSTALAR PAQUETES </vt:lpstr>
      <vt:lpstr>PAQUETE MATPLOTLIB</vt:lpstr>
      <vt:lpstr>PAQUETE MATPLOTLIB</vt:lpstr>
      <vt:lpstr>ERRORES Y EXCEPCIONES</vt:lpstr>
      <vt:lpstr>TRY-EXCEPT</vt:lpstr>
      <vt:lpstr>TRY-EXCEPT-FINALLY</vt:lpstr>
      <vt:lpstr>ASSERT</vt:lpstr>
      <vt:lpstr>APLICACIÓN BASICA CON TKINTER</vt:lpstr>
      <vt:lpstr>TKINTER </vt:lpstr>
      <vt:lpstr>INTERFAZ GRAFICA CON TKINTER</vt:lpstr>
      <vt:lpstr>ELEMENTOS BASICOS</vt:lpstr>
      <vt:lpstr>BUTTON</vt:lpstr>
      <vt:lpstr>BUTTON</vt:lpstr>
      <vt:lpstr>BUTTON</vt:lpstr>
      <vt:lpstr>LABEL</vt:lpstr>
      <vt:lpstr>LABEL</vt:lpstr>
      <vt:lpstr>TEXT</vt:lpstr>
      <vt:lpstr>TEXT</vt:lpstr>
      <vt:lpstr>INTERACCIÓN TKINTER Y ARCHIVOS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jorge orlando miranda ñahui</dc:creator>
  <cp:lastModifiedBy>jorge orlando miranda ñahui</cp:lastModifiedBy>
  <cp:revision>151</cp:revision>
  <dcterms:created xsi:type="dcterms:W3CDTF">2019-08-08T16:11:01Z</dcterms:created>
  <dcterms:modified xsi:type="dcterms:W3CDTF">2020-02-08T16:17:47Z</dcterms:modified>
</cp:coreProperties>
</file>