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1"/>
  </p:sldMasterIdLst>
  <p:sldIdLst>
    <p:sldId id="301" r:id="rId2"/>
    <p:sldId id="349" r:id="rId3"/>
    <p:sldId id="285" r:id="rId4"/>
    <p:sldId id="322" r:id="rId5"/>
    <p:sldId id="323" r:id="rId6"/>
    <p:sldId id="324" r:id="rId7"/>
    <p:sldId id="325" r:id="rId8"/>
    <p:sldId id="326" r:id="rId9"/>
    <p:sldId id="286" r:id="rId10"/>
    <p:sldId id="287" r:id="rId11"/>
    <p:sldId id="327" r:id="rId12"/>
    <p:sldId id="328" r:id="rId13"/>
    <p:sldId id="329" r:id="rId14"/>
    <p:sldId id="330" r:id="rId15"/>
    <p:sldId id="288" r:id="rId16"/>
    <p:sldId id="289" r:id="rId17"/>
    <p:sldId id="346" r:id="rId18"/>
    <p:sldId id="290" r:id="rId19"/>
    <p:sldId id="291" r:id="rId20"/>
    <p:sldId id="344" r:id="rId21"/>
    <p:sldId id="331" r:id="rId22"/>
    <p:sldId id="334" r:id="rId23"/>
    <p:sldId id="332" r:id="rId24"/>
    <p:sldId id="333" r:id="rId25"/>
    <p:sldId id="302" r:id="rId26"/>
    <p:sldId id="303" r:id="rId27"/>
    <p:sldId id="351" r:id="rId28"/>
    <p:sldId id="335" r:id="rId29"/>
    <p:sldId id="342" r:id="rId30"/>
    <p:sldId id="341" r:id="rId31"/>
    <p:sldId id="336" r:id="rId32"/>
    <p:sldId id="354" r:id="rId33"/>
    <p:sldId id="339" r:id="rId34"/>
    <p:sldId id="361" r:id="rId35"/>
    <p:sldId id="340" r:id="rId36"/>
    <p:sldId id="345" r:id="rId37"/>
    <p:sldId id="356" r:id="rId38"/>
    <p:sldId id="357" r:id="rId39"/>
    <p:sldId id="358" r:id="rId40"/>
    <p:sldId id="359" r:id="rId41"/>
    <p:sldId id="362" r:id="rId42"/>
    <p:sldId id="306" r:id="rId43"/>
    <p:sldId id="307" r:id="rId44"/>
    <p:sldId id="363" r:id="rId4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7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7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9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0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6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21/02/2020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19368" y="3005805"/>
            <a:ext cx="1952542" cy="19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</a:t>
            </a:r>
            <a:r>
              <a:rPr lang="es-PE" sz="3200" b="1" dirty="0" smtClean="0">
                <a:solidFill>
                  <a:srgbClr val="0070C0"/>
                </a:solidFill>
              </a:rPr>
              <a:t>6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0755" y="352792"/>
            <a:ext cx="5789769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PROCESAMIENTO DIGITAL DE IMAGENES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FUNCIONES DE NUMPY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Funciones orientados a la creación de arreglos del tipo &lt;</a:t>
            </a:r>
            <a:r>
              <a:rPr lang="es-PE" sz="2000" b="1" dirty="0" err="1" smtClean="0"/>
              <a:t>ndarray</a:t>
            </a:r>
            <a:r>
              <a:rPr lang="es-PE" sz="2000" b="1" dirty="0" smtClean="0"/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2509" y="2383832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array</a:t>
            </a:r>
            <a:r>
              <a:rPr lang="es-PE" sz="2000" b="1" dirty="0" smtClean="0">
                <a:solidFill>
                  <a:srgbClr val="FFFF00"/>
                </a:solidFill>
              </a:rPr>
              <a:t>(argumentos)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91566" y="338627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Representa un escalar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9263" y="3398982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array</a:t>
            </a:r>
            <a:r>
              <a:rPr lang="es-PE" sz="2000" b="1" dirty="0" smtClean="0">
                <a:solidFill>
                  <a:srgbClr val="FFFF00"/>
                </a:solidFill>
              </a:rPr>
              <a:t>(10)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91567" y="2401811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tx1"/>
                </a:solidFill>
              </a:rPr>
              <a:t>ndarray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299263" y="4414132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array</a:t>
            </a:r>
            <a:r>
              <a:rPr lang="es-PE" sz="2000" b="1" dirty="0" smtClean="0">
                <a:solidFill>
                  <a:srgbClr val="FFFF00"/>
                </a:solidFill>
              </a:rPr>
              <a:t>([10,2])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07867" y="469122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Representa un arreglo de 1D 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ARREGLO DE 1D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78850"/>
              </p:ext>
            </p:extLst>
          </p:nvPr>
        </p:nvGraphicFramePr>
        <p:xfrm>
          <a:off x="7712923" y="3442932"/>
          <a:ext cx="67926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10.5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8" y="2129246"/>
            <a:ext cx="5143500" cy="7429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62594" y="212924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Cuando los elementos de la lista (argumento de la clase </a:t>
            </a:r>
            <a:r>
              <a:rPr lang="es-PE" b="1" dirty="0" err="1" smtClean="0"/>
              <a:t>array</a:t>
            </a:r>
            <a:r>
              <a:rPr lang="es-PE" b="1" dirty="0" smtClean="0"/>
              <a:t>)</a:t>
            </a:r>
            <a:r>
              <a:rPr lang="es-PE" dirty="0" smtClean="0"/>
              <a:t> son </a:t>
            </a:r>
            <a:r>
              <a:rPr lang="es-PE" b="1" dirty="0" smtClean="0"/>
              <a:t>escalares</a:t>
            </a:r>
            <a:r>
              <a:rPr lang="es-PE" dirty="0" smtClean="0"/>
              <a:t> entonces se creara  un arreglo de 1D</a:t>
            </a:r>
            <a:endParaRPr lang="es-PE" dirty="0"/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 flipH="1">
            <a:off x="8392192" y="2872196"/>
            <a:ext cx="511086" cy="570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8445260" y="2872196"/>
            <a:ext cx="2461124" cy="2313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7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INDEXACIÓN 1D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27" y="1809517"/>
            <a:ext cx="5143500" cy="742950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63779"/>
              </p:ext>
            </p:extLst>
          </p:nvPr>
        </p:nvGraphicFramePr>
        <p:xfrm>
          <a:off x="8800407" y="3464831"/>
          <a:ext cx="67926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50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10.5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623751" y="2170821"/>
            <a:ext cx="4940333" cy="129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Con el fin de acceder a un elemento o un sub conjunto de elementos de un arreglo es necesario conocer sus </a:t>
            </a:r>
            <a:r>
              <a:rPr lang="es-PE" sz="2000" b="1" dirty="0" smtClean="0"/>
              <a:t>índices</a:t>
            </a:r>
            <a:r>
              <a:rPr lang="es-PE" sz="2000" dirty="0" smtClean="0"/>
              <a:t> </a:t>
            </a:r>
            <a:endParaRPr lang="es-PE" sz="20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08140"/>
              </p:ext>
            </p:extLst>
          </p:nvPr>
        </p:nvGraphicFramePr>
        <p:xfrm>
          <a:off x="6753497" y="3445315"/>
          <a:ext cx="679269" cy="187371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9035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3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7432766" y="2604332"/>
            <a:ext cx="1367641" cy="713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6685874" y="2887595"/>
            <a:ext cx="814513" cy="3811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INDICE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798101" y="2924547"/>
            <a:ext cx="814513" cy="3811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VALOR</a:t>
            </a:r>
            <a:endParaRPr lang="es-PE" sz="1200" b="1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654834" y="363147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654834" y="40001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654834" y="43919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711438" y="477946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711438" y="52633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" y="4479697"/>
            <a:ext cx="1895475" cy="72390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>
            <a:off x="2717074" y="4611189"/>
            <a:ext cx="9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717074" y="5050972"/>
            <a:ext cx="9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40481" y="4391931"/>
            <a:ext cx="457200" cy="387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>
                <a:solidFill>
                  <a:schemeClr val="tx1"/>
                </a:solidFill>
              </a:rPr>
              <a:t>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49584" y="4898503"/>
            <a:ext cx="457200" cy="387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>
                <a:solidFill>
                  <a:schemeClr val="tx1"/>
                </a:solidFill>
              </a:rPr>
              <a:t>50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399883" y="3631474"/>
            <a:ext cx="4285991" cy="8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2225314" y="4382173"/>
            <a:ext cx="4353614" cy="6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9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ARREGLO DE 2D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600703" y="199437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Cuando los elementos de la lista (argumento de la clase </a:t>
            </a:r>
            <a:r>
              <a:rPr lang="es-PE" sz="2400" b="1" dirty="0" err="1" smtClean="0"/>
              <a:t>array</a:t>
            </a:r>
            <a:r>
              <a:rPr lang="es-PE" sz="2400" b="1" dirty="0" smtClean="0"/>
              <a:t>)</a:t>
            </a:r>
            <a:r>
              <a:rPr lang="es-PE" sz="2400" dirty="0" smtClean="0"/>
              <a:t> son </a:t>
            </a:r>
            <a:r>
              <a:rPr lang="es-PE" sz="2400" b="1" dirty="0" smtClean="0">
                <a:solidFill>
                  <a:schemeClr val="tx1"/>
                </a:solidFill>
              </a:rPr>
              <a:t>listas</a:t>
            </a:r>
            <a:r>
              <a:rPr lang="es-PE" sz="2400" dirty="0" smtClean="0"/>
              <a:t> con elementos escalares entonces se creara  un arreglo de 2D</a:t>
            </a:r>
            <a:endParaRPr lang="es-PE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2" y="2122362"/>
            <a:ext cx="5810250" cy="809625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9329"/>
              </p:ext>
            </p:extLst>
          </p:nvPr>
        </p:nvGraphicFramePr>
        <p:xfrm>
          <a:off x="2606999" y="4088803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Cerrar llave 10"/>
          <p:cNvSpPr/>
          <p:nvPr/>
        </p:nvSpPr>
        <p:spPr>
          <a:xfrm rot="5400000">
            <a:off x="3553097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errar llave 11"/>
          <p:cNvSpPr/>
          <p:nvPr/>
        </p:nvSpPr>
        <p:spPr>
          <a:xfrm rot="5400000">
            <a:off x="5081685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curvado 23"/>
          <p:cNvCxnSpPr/>
          <p:nvPr/>
        </p:nvCxnSpPr>
        <p:spPr>
          <a:xfrm rot="10800000" flipV="1">
            <a:off x="2517634" y="3363027"/>
            <a:ext cx="1038497" cy="875212"/>
          </a:xfrm>
          <a:prstGeom prst="curvedConnector3">
            <a:avLst>
              <a:gd name="adj1" fmla="val 175786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curvado 29"/>
          <p:cNvCxnSpPr/>
          <p:nvPr/>
        </p:nvCxnSpPr>
        <p:spPr>
          <a:xfrm rot="10800000" flipV="1">
            <a:off x="2516344" y="3374804"/>
            <a:ext cx="2562073" cy="1306251"/>
          </a:xfrm>
          <a:prstGeom prst="curvedConnector3">
            <a:avLst>
              <a:gd name="adj1" fmla="val 131576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533591" y="4082052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FILA0</a:t>
            </a:r>
            <a:endParaRPr lang="es-PE" sz="1600" dirty="0"/>
          </a:p>
        </p:txBody>
      </p:sp>
      <p:sp>
        <p:nvSpPr>
          <p:cNvPr id="51" name="Rectángulo 50"/>
          <p:cNvSpPr/>
          <p:nvPr/>
        </p:nvSpPr>
        <p:spPr>
          <a:xfrm>
            <a:off x="533590" y="4533921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FILA1</a:t>
            </a:r>
            <a:endParaRPr lang="es-PE" sz="1600" dirty="0"/>
          </a:p>
        </p:txBody>
      </p:sp>
      <p:sp>
        <p:nvSpPr>
          <p:cNvPr id="53" name="Rectángulo 52"/>
          <p:cNvSpPr/>
          <p:nvPr/>
        </p:nvSpPr>
        <p:spPr>
          <a:xfrm>
            <a:off x="2553096" y="365776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COL-0</a:t>
            </a:r>
            <a:endParaRPr lang="es-PE" sz="1600" dirty="0"/>
          </a:p>
        </p:txBody>
      </p:sp>
      <p:sp>
        <p:nvSpPr>
          <p:cNvPr id="54" name="Rectángulo 53"/>
          <p:cNvSpPr/>
          <p:nvPr/>
        </p:nvSpPr>
        <p:spPr>
          <a:xfrm>
            <a:off x="3736456" y="3659216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COL-1</a:t>
            </a:r>
            <a:endParaRPr lang="es-PE" sz="1600" dirty="0"/>
          </a:p>
        </p:txBody>
      </p:sp>
      <p:sp>
        <p:nvSpPr>
          <p:cNvPr id="55" name="Rectángulo 54"/>
          <p:cNvSpPr/>
          <p:nvPr/>
        </p:nvSpPr>
        <p:spPr>
          <a:xfrm>
            <a:off x="4839502" y="365870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COL-2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5729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INDEXACIÓN 2D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4217034"/>
            <a:ext cx="2352675" cy="800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8640" y="1553811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Para acceder a uno o mas elementos de un arreglo de 2D se utilizara los índices de sus filas y columnas.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674913"/>
            <a:ext cx="5810250" cy="80962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6275"/>
              </p:ext>
            </p:extLst>
          </p:nvPr>
        </p:nvGraphicFramePr>
        <p:xfrm>
          <a:off x="7048370" y="3252780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443772" y="3272408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3" name="Rectángulo 12"/>
          <p:cNvSpPr/>
          <p:nvPr/>
        </p:nvSpPr>
        <p:spPr>
          <a:xfrm>
            <a:off x="6443772" y="3787192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354332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5" name="Rectángulo 14"/>
          <p:cNvSpPr/>
          <p:nvPr/>
        </p:nvSpPr>
        <p:spPr>
          <a:xfrm>
            <a:off x="8402475" y="2854004"/>
            <a:ext cx="471636" cy="30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455509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2</a:t>
            </a:r>
            <a:endParaRPr lang="es-PE" sz="1600" dirty="0"/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3131612" y="3585657"/>
            <a:ext cx="5084925" cy="8655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flipV="1">
            <a:off x="3068063" y="4018441"/>
            <a:ext cx="5148474" cy="81828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AXIS EN NUMPY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2000" b="1" dirty="0" smtClean="0"/>
              <a:t>Los axis representan los ejes o dimensiones de un arreglo </a:t>
            </a:r>
            <a:r>
              <a:rPr lang="es-PE" sz="2000" b="1" dirty="0" err="1" smtClean="0"/>
              <a:t>numpy</a:t>
            </a:r>
            <a:r>
              <a:rPr lang="es-PE" sz="2000" b="1" dirty="0" smtClean="0"/>
              <a:t> (</a:t>
            </a:r>
            <a:r>
              <a:rPr lang="es-PE" sz="2000" b="1" dirty="0" err="1" smtClean="0"/>
              <a:t>ndarray</a:t>
            </a:r>
            <a:r>
              <a:rPr lang="es-PE" sz="2000" b="1" dirty="0" smtClean="0"/>
              <a:t>) .</a:t>
            </a: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ATRIBUTOS DEL NDARRAY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darray.ndim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Dimensiones del arreglo, representa un valor entero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darray.shape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tx1"/>
                </a:solidFill>
              </a:rPr>
              <a:t>tupla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darray.size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Método </a:t>
            </a:r>
            <a:r>
              <a:rPr lang="es-PE" dirty="0" err="1" smtClean="0"/>
              <a:t>astype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45127" y="176967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a</a:t>
            </a:r>
            <a:r>
              <a:rPr lang="es-PE" sz="2000" b="1" dirty="0" err="1" smtClean="0">
                <a:solidFill>
                  <a:srgbClr val="FFFF00"/>
                </a:solidFill>
              </a:rPr>
              <a:t>stype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163882" y="1693475"/>
            <a:ext cx="4758049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Método que permite modificar el tipo de dato que se usa en el arreglo </a:t>
            </a:r>
            <a:r>
              <a:rPr lang="es-PE" b="1" dirty="0" err="1" smtClean="0">
                <a:solidFill>
                  <a:schemeClr val="tx1"/>
                </a:solidFill>
              </a:rPr>
              <a:t>numpy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3105872"/>
            <a:ext cx="6191250" cy="1876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7" y="5826874"/>
            <a:ext cx="6457950" cy="84772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711777" y="2610816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CODIGO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78427" y="5074488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RESULTADO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5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FUNCIONES DE NUMPY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funciones orientado a matrices y algunas operaciones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345185" y="3221180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d</a:t>
            </a:r>
            <a:r>
              <a:rPr lang="es-PE" sz="2000" b="1" dirty="0" err="1" smtClean="0">
                <a:solidFill>
                  <a:srgbClr val="FFFF00"/>
                </a:solidFill>
              </a:rPr>
              <a:t>ot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59380" y="3024820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Producto punto de 2 vectores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45184" y="4131101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matmul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59379" y="478334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Crea un arreglo de solo unos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18123" y="4935750"/>
            <a:ext cx="195155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ones</a:t>
            </a:r>
            <a:r>
              <a:rPr lang="es-PE" sz="2000" b="1" dirty="0" smtClean="0">
                <a:solidFill>
                  <a:srgbClr val="FFFF00"/>
                </a:solidFill>
              </a:rPr>
              <a:t>(do,d1,)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059382" y="3932855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Producto matricial de matrices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45183" y="5663888"/>
            <a:ext cx="192449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zeros</a:t>
            </a:r>
            <a:r>
              <a:rPr lang="es-PE" sz="2000" b="1" dirty="0" smtClean="0">
                <a:solidFill>
                  <a:srgbClr val="FFFF00"/>
                </a:solidFill>
              </a:rPr>
              <a:t>(do,d1)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059378" y="564941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Crea un arreglo de solo ceros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/>
              <a:t>r</a:t>
            </a:r>
            <a:r>
              <a:rPr lang="es-PE" dirty="0" err="1" smtClean="0"/>
              <a:t>andom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37" y="470263"/>
            <a:ext cx="11097490" cy="5709875"/>
          </a:xfrm>
        </p:spPr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/>
              <a:t>Mediante </a:t>
            </a:r>
            <a:r>
              <a:rPr lang="es-PE" b="1" dirty="0" err="1" smtClean="0"/>
              <a:t>numpy</a:t>
            </a:r>
            <a:r>
              <a:rPr lang="es-PE" b="1" dirty="0" smtClean="0"/>
              <a:t> podemos generar muestras aleatorias definidas por una distribución de probabilidad determinada.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156363" y="3158835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random.randn</a:t>
            </a:r>
            <a:r>
              <a:rPr lang="es-PE" sz="2000" b="1" dirty="0" smtClean="0">
                <a:solidFill>
                  <a:srgbClr val="FFFF00"/>
                </a:solidFill>
              </a:rPr>
              <a:t>(do,d1,)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11334" y="4030692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randint</a:t>
            </a:r>
            <a:r>
              <a:rPr lang="es-PE" b="1" dirty="0" smtClean="0">
                <a:solidFill>
                  <a:schemeClr val="tx1"/>
                </a:solidFill>
              </a:rPr>
              <a:t>() devuelve un arreglo de valores aleatorios flotantes de una distribución uniforme 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3237" y="4785274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random.randint</a:t>
            </a:r>
            <a:r>
              <a:rPr lang="es-PE" sz="2000" b="1" dirty="0" smtClean="0">
                <a:solidFill>
                  <a:srgbClr val="FFFF00"/>
                </a:solidFill>
              </a:rPr>
              <a:t>(</a:t>
            </a:r>
            <a:r>
              <a:rPr lang="es-PE" sz="2000" b="1" dirty="0" err="1" smtClean="0">
                <a:solidFill>
                  <a:srgbClr val="FFFF00"/>
                </a:solidFill>
              </a:rPr>
              <a:t>low,high,size</a:t>
            </a:r>
            <a:r>
              <a:rPr lang="es-PE" sz="2000" b="1" dirty="0" smtClean="0">
                <a:solidFill>
                  <a:srgbClr val="FFFF00"/>
                </a:solidFill>
              </a:rPr>
              <a:t>=())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32763" y="3193469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randn</a:t>
            </a:r>
            <a:r>
              <a:rPr lang="es-PE" b="1" dirty="0" smtClean="0">
                <a:solidFill>
                  <a:schemeClr val="tx1"/>
                </a:solidFill>
              </a:rPr>
              <a:t>() devuelve un arreglo de valores aleatorios flotante de una distribución normal gaussiana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90108" y="5870978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random.shuffle</a:t>
            </a:r>
            <a:r>
              <a:rPr lang="es-PE" sz="2000" b="1" dirty="0" smtClean="0">
                <a:solidFill>
                  <a:srgbClr val="FFFF00"/>
                </a:solidFill>
              </a:rPr>
              <a:t>(x)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832763" y="5721023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suffle</a:t>
            </a:r>
            <a:r>
              <a:rPr lang="es-PE" b="1" dirty="0" smtClean="0">
                <a:solidFill>
                  <a:schemeClr val="tx1"/>
                </a:solidFill>
              </a:rPr>
              <a:t>() modifica el ordenamiento de los elementos de un arreglo </a:t>
            </a:r>
            <a:r>
              <a:rPr lang="es-PE" b="1" dirty="0" err="1" smtClean="0">
                <a:solidFill>
                  <a:schemeClr val="tx1"/>
                </a:solidFill>
              </a:rPr>
              <a:t>numpy</a:t>
            </a:r>
            <a:r>
              <a:rPr lang="es-PE" b="1" dirty="0" smtClean="0">
                <a:solidFill>
                  <a:schemeClr val="tx1"/>
                </a:solidFill>
              </a:rPr>
              <a:t>.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946" y="3988840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FFFF00"/>
                </a:solidFill>
              </a:rPr>
              <a:t>random.uniform</a:t>
            </a:r>
            <a:r>
              <a:rPr lang="es-PE" sz="2000" b="1" dirty="0" smtClean="0">
                <a:solidFill>
                  <a:srgbClr val="FFFF00"/>
                </a:solidFill>
              </a:rPr>
              <a:t>(</a:t>
            </a:r>
            <a:r>
              <a:rPr lang="es-PE" sz="2000" b="1" dirty="0" err="1" smtClean="0">
                <a:solidFill>
                  <a:srgbClr val="FFFF00"/>
                </a:solidFill>
              </a:rPr>
              <a:t>low,high,size</a:t>
            </a:r>
            <a:r>
              <a:rPr lang="es-PE" sz="2000" b="1" dirty="0" smtClean="0">
                <a:solidFill>
                  <a:srgbClr val="FFFF00"/>
                </a:solidFill>
              </a:rPr>
              <a:t>=())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85163" y="4952790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Funcion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randint</a:t>
            </a:r>
            <a:r>
              <a:rPr lang="es-PE" b="1" dirty="0" smtClean="0">
                <a:solidFill>
                  <a:schemeClr val="tx1"/>
                </a:solidFill>
              </a:rPr>
              <a:t>() devuelve un arreglo de valores aleatorios enteros de una distribución uniforme 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CLASES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4550" y="1828800"/>
            <a:ext cx="5181600" cy="4069551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142309" y="1972491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685313" y="1828737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NOMBRE DE LA CLASE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7685312" y="4141818"/>
            <a:ext cx="2155371" cy="293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INSTANCIA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7685314" y="2691332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CUERPO DE LA CLASE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708364" y="4409607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685312" y="4867062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METODO</a:t>
            </a:r>
            <a:endParaRPr lang="es-PE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142309" y="4881336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685312" y="5523599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ATRIBUTO</a:t>
            </a:r>
            <a:endParaRPr lang="es-PE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4421777" y="5608109"/>
            <a:ext cx="3372395" cy="3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2"/>
                </a:solidFill>
              </a:rPr>
              <a:t>OPENCV</a:t>
            </a:r>
            <a:endParaRPr lang="es-PE" b="1" dirty="0">
              <a:solidFill>
                <a:schemeClr val="tx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PE" dirty="0" err="1"/>
              <a:t>OpenCV</a:t>
            </a:r>
            <a:r>
              <a:rPr lang="es-PE" dirty="0"/>
              <a:t> es una biblioteca libre de visión artificial originalmente desarrollada por Intel</a:t>
            </a:r>
            <a:r>
              <a:rPr lang="es-PE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s-PE" dirty="0" smtClean="0"/>
          </a:p>
          <a:p>
            <a:pPr>
              <a:spcBef>
                <a:spcPct val="0"/>
              </a:spcBef>
            </a:pPr>
            <a:r>
              <a:rPr lang="es-PE" sz="3200" dirty="0" smtClean="0">
                <a:latin typeface="+mj-lt"/>
                <a:ea typeface="+mj-ea"/>
                <a:cs typeface="+mj-cs"/>
              </a:rPr>
              <a:t>Programado en lenguaje C++</a:t>
            </a:r>
          </a:p>
          <a:p>
            <a:pPr marL="0" indent="0">
              <a:spcBef>
                <a:spcPct val="0"/>
              </a:spcBef>
              <a:buNone/>
            </a:pPr>
            <a:endParaRPr lang="es-PE" sz="32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PE" dirty="0" smtClean="0"/>
              <a:t>Soporta los sistemas operativos GNU/Linux</a:t>
            </a:r>
            <a:r>
              <a:rPr lang="es-PE" dirty="0"/>
              <a:t>, Mac OS X, Microsoft </a:t>
            </a:r>
            <a:r>
              <a:rPr lang="es-PE" dirty="0" smtClean="0"/>
              <a:t>Windows</a:t>
            </a:r>
            <a:r>
              <a:rPr lang="es-PE" dirty="0"/>
              <a:t>, Android</a:t>
            </a:r>
            <a:endParaRPr lang="es-PE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5054" b="16754"/>
          <a:stretch/>
        </p:blipFill>
        <p:spPr>
          <a:xfrm>
            <a:off x="4880747" y="4724490"/>
            <a:ext cx="1820500" cy="1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CONCEPTOS BASICOS DE IMAGENES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5784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RESOLUCIÓN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97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FORMATOS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89566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TIFF</a:t>
            </a:r>
          </a:p>
          <a:p>
            <a:pPr marL="0" indent="0">
              <a:buNone/>
            </a:pPr>
            <a:r>
              <a:rPr lang="es-PE" dirty="0" smtClean="0"/>
              <a:t>Tiene el formato .</a:t>
            </a:r>
            <a:r>
              <a:rPr lang="es-PE" dirty="0" err="1" smtClean="0"/>
              <a:t>tif</a:t>
            </a:r>
            <a:r>
              <a:rPr lang="es-PE" dirty="0" smtClean="0"/>
              <a:t> y representa a una imagen sin compresión ocupando mas memoria comparado con otros formatos</a:t>
            </a:r>
          </a:p>
          <a:p>
            <a:r>
              <a:rPr lang="es-PE" dirty="0" smtClean="0"/>
              <a:t>JPEG</a:t>
            </a:r>
          </a:p>
          <a:p>
            <a:pPr marL="0" indent="0">
              <a:buNone/>
            </a:pPr>
            <a:r>
              <a:rPr lang="es-PE" dirty="0" smtClean="0"/>
              <a:t>El formato conocido como .</a:t>
            </a:r>
            <a:r>
              <a:rPr lang="es-PE" dirty="0" err="1" smtClean="0"/>
              <a:t>jpg</a:t>
            </a:r>
            <a:r>
              <a:rPr lang="es-PE" dirty="0" smtClean="0"/>
              <a:t> utiliza algoritmos para poder comprimir las imágenes con el fin de reducir la memoria requerida para su almacenamiento (posee perdidas)</a:t>
            </a:r>
          </a:p>
          <a:p>
            <a:r>
              <a:rPr lang="es-PE" dirty="0" smtClean="0"/>
              <a:t>GIF</a:t>
            </a:r>
          </a:p>
          <a:p>
            <a:pPr marL="0" indent="0">
              <a:buNone/>
            </a:pPr>
            <a:r>
              <a:rPr lang="es-PE" dirty="0" smtClean="0"/>
              <a:t>El formato .</a:t>
            </a:r>
            <a:r>
              <a:rPr lang="es-PE" dirty="0" err="1" smtClean="0"/>
              <a:t>gif</a:t>
            </a:r>
            <a:r>
              <a:rPr lang="es-PE" dirty="0" smtClean="0"/>
              <a:t> utiliza algoritmos de compresión pero sin perdidas en comparación del .</a:t>
            </a:r>
            <a:r>
              <a:rPr lang="es-PE" dirty="0" err="1" smtClean="0"/>
              <a:t>jpg</a:t>
            </a:r>
            <a:r>
              <a:rPr lang="es-PE" dirty="0"/>
              <a:t>.</a:t>
            </a:r>
            <a:endParaRPr lang="es-PE" dirty="0" smtClean="0"/>
          </a:p>
          <a:p>
            <a:r>
              <a:rPr lang="es-PE" dirty="0" smtClean="0"/>
              <a:t>PNG</a:t>
            </a:r>
          </a:p>
          <a:p>
            <a:pPr marL="0" indent="0">
              <a:buNone/>
            </a:pPr>
            <a:r>
              <a:rPr lang="es-PE" dirty="0" smtClean="0"/>
              <a:t>El formato .</a:t>
            </a:r>
            <a:r>
              <a:rPr lang="es-PE" dirty="0" err="1" smtClean="0"/>
              <a:t>png</a:t>
            </a:r>
            <a:r>
              <a:rPr lang="es-PE" dirty="0" smtClean="0"/>
              <a:t> Portable </a:t>
            </a:r>
            <a:r>
              <a:rPr lang="es-PE" dirty="0"/>
              <a:t>Network </a:t>
            </a:r>
            <a:r>
              <a:rPr lang="es-PE" dirty="0" err="1"/>
              <a:t>Graphics</a:t>
            </a:r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95285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ESPACIOS DE COLOR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367" y="2860765"/>
            <a:ext cx="6675120" cy="36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ESPACIO DE COLOR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MODELO DE COLOR QUE SE BASA EN LA COMBINACION DE LOS COLORES ROJO , VERDE Y AZUL PARA LA REPRESENTACION DEL COLOR COMO  IMAGEN </a:t>
            </a:r>
            <a:r>
              <a:rPr lang="en-US" dirty="0" smtClean="0"/>
              <a:t>DIGITAL.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87" y="3844599"/>
            <a:ext cx="2641907" cy="2105239"/>
          </a:xfrm>
          <a:prstGeom prst="rect">
            <a:avLst/>
          </a:prstGeom>
        </p:spPr>
      </p:pic>
      <p:pic>
        <p:nvPicPr>
          <p:cNvPr id="1026" name="Picture 2" descr="Resultado de imagen para espacio de color R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"/>
          <a:stretch/>
        </p:blipFill>
        <p:spPr bwMode="auto">
          <a:xfrm>
            <a:off x="6102927" y="3135086"/>
            <a:ext cx="4089852" cy="330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B04-7C1A-E74B-A195-DDBCB2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REPRESENTACION MATRICIAL DE UNA 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793B-D9B0-F54C-9F83-F9136BD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                  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DF3B-2F1C-3D4B-8338-3B9D3A1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08" y="2015732"/>
            <a:ext cx="3770122" cy="2055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B67-125F-1846-A2FD-25BA1DC9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63" y="1966590"/>
            <a:ext cx="4062730" cy="21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FBA72-5948-1242-8871-FA62CEC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00" y="4915541"/>
            <a:ext cx="4525772" cy="1812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EE562B-46A9-5648-8578-DC31180AB186}"/>
              </a:ext>
            </a:extLst>
          </p:cNvPr>
          <p:cNvSpPr/>
          <p:nvPr/>
        </p:nvSpPr>
        <p:spPr>
          <a:xfrm>
            <a:off x="9009888" y="4437888"/>
            <a:ext cx="2584704" cy="173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PODEMOS DESCRIBIR UNA IMAGEN RGB COMO UN ARREGLO DE PIXELES DE 3 CAPAS  (MATRICES) </a:t>
            </a:r>
          </a:p>
        </p:txBody>
      </p:sp>
    </p:spTree>
    <p:extLst>
      <p:ext uri="{BB962C8B-B14F-4D97-AF65-F5344CB8AC3E}">
        <p14:creationId xmlns:p14="http://schemas.microsoft.com/office/powerpoint/2010/main" val="3044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MANIPULACIÓN DE IMAGENES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Al momento de leer una imagen mediante </a:t>
            </a:r>
            <a:r>
              <a:rPr lang="es-PE" dirty="0" err="1" smtClean="0"/>
              <a:t>opencv</a:t>
            </a:r>
            <a:r>
              <a:rPr lang="es-PE" dirty="0" smtClean="0"/>
              <a:t> , esta devuelve un arreglo de 3 dimensiones y que contiene 3 capas de color en el orden </a:t>
            </a:r>
            <a:r>
              <a:rPr lang="es-PE" dirty="0" smtClean="0">
                <a:solidFill>
                  <a:srgbClr val="0070C0"/>
                </a:solidFill>
              </a:rPr>
              <a:t>BGR</a:t>
            </a:r>
          </a:p>
          <a:p>
            <a:endParaRPr lang="es-PE" dirty="0" smtClean="0"/>
          </a:p>
          <a:p>
            <a:r>
              <a:rPr lang="es-PE" dirty="0" smtClean="0"/>
              <a:t>Al mostrar una imagen , se tiene que tener el formato BGR de la imagen  y no el </a:t>
            </a:r>
            <a:r>
              <a:rPr lang="es-PE" dirty="0" smtClean="0">
                <a:solidFill>
                  <a:srgbClr val="0070C0"/>
                </a:solidFill>
              </a:rPr>
              <a:t>RGB</a:t>
            </a:r>
            <a:r>
              <a:rPr lang="es-PE" dirty="0" smtClean="0"/>
              <a:t> 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941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 DE COLOR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HSV COL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 bwMode="auto">
          <a:xfrm>
            <a:off x="8934995" y="1848710"/>
            <a:ext cx="2843743" cy="40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505304" y="1985554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H:Tonalidad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05304" y="4741815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V:Valor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05304" y="3272563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S:Saturación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33936"/>
            <a:ext cx="4791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4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ESPACIO DE COLOR HSV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395" y="2090352"/>
            <a:ext cx="4791075" cy="3514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9599" y="3847714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Saturation:determina</a:t>
            </a:r>
            <a:r>
              <a:rPr lang="es-PE" sz="2400" b="1" dirty="0" smtClean="0">
                <a:solidFill>
                  <a:srgbClr val="0070C0"/>
                </a:solidFill>
              </a:rPr>
              <a:t> el nivel de gris en una imagen se encuentra en el rango de 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" y="2425337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Hue:representa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tipo de color y se encuentra en un rango de 0 - 360 °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color rojo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599" y="5108688"/>
            <a:ext cx="5760719" cy="142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Value:Representa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nivel de brillo de una imagen y se encuentra en el rango de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oscuro , 255 : blanco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NUMPY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Paquete orientado al desarrollo de computo científico.</a:t>
            </a:r>
            <a:endParaRPr lang="es-PE" sz="2400" b="1" dirty="0"/>
          </a:p>
          <a:p>
            <a:r>
              <a:rPr lang="es-PE" sz="2400" b="1" dirty="0" smtClean="0"/>
              <a:t>Es un herramienta bajo la licencia BSD que permite su reutilización prácticamente de manera completa.</a:t>
            </a:r>
            <a:endParaRPr lang="es-PE" sz="2400" b="1" dirty="0"/>
          </a:p>
          <a:p>
            <a:r>
              <a:rPr lang="es-PE" sz="2400" b="1" dirty="0" smtClean="0"/>
              <a:t>Tiene gran soportar por parte de las siguientes entidades </a:t>
            </a:r>
            <a:r>
              <a:rPr lang="es-PE" sz="24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CONVERSION DE RGB A HSV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E" dirty="0" smtClean="0"/>
                  <a:t>Cmax=min(R,G,B)</a:t>
                </a:r>
              </a:p>
              <a:p>
                <a:r>
                  <a:rPr lang="es-PE" dirty="0" err="1" smtClean="0"/>
                  <a:t>Cmin</a:t>
                </a:r>
                <a:r>
                  <a:rPr lang="es-PE" dirty="0" smtClean="0"/>
                  <a:t>=min(R,G,B)</a:t>
                </a:r>
              </a:p>
              <a:p>
                <a:r>
                  <a:rPr lang="es-PE" dirty="0" err="1" smtClean="0"/>
                  <a:t>Cdif</a:t>
                </a:r>
                <a:r>
                  <a:rPr lang="es-PE" dirty="0" smtClean="0"/>
                  <a:t>=</a:t>
                </a:r>
                <a:r>
                  <a:rPr lang="es-PE" dirty="0" err="1" smtClean="0"/>
                  <a:t>Cmax-Cmin</a:t>
                </a:r>
                <a:endParaRPr lang="es-PE" dirty="0" smtClean="0"/>
              </a:p>
              <a:p>
                <a:r>
                  <a:rPr lang="es-PE" dirty="0" smtClean="0"/>
                  <a:t>S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𝐶𝑑𝑖𝑓</m:t>
                                </m:r>
                              </m:num>
                              <m:den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𝐶𝑚𝑎𝑥</m:t>
                                </m:r>
                              </m:den>
                            </m:f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1306285"/>
            <a:ext cx="5691460" cy="423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46" y="5593715"/>
            <a:ext cx="4219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48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311" y="82503"/>
            <a:ext cx="10515600" cy="1325562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RGB VS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19"/>
          <a:stretch/>
        </p:blipFill>
        <p:spPr>
          <a:xfrm>
            <a:off x="5882838" y="1016839"/>
            <a:ext cx="5899859" cy="29013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043" t="3836"/>
          <a:stretch/>
        </p:blipFill>
        <p:spPr>
          <a:xfrm>
            <a:off x="5773783" y="3971109"/>
            <a:ext cx="5865223" cy="2774119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4" y="1084217"/>
            <a:ext cx="5207527" cy="24427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3" y="4114800"/>
            <a:ext cx="5207527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03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ESCALA DE COLOR GRIS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 rot="454151">
            <a:off x="2196897" y="1960565"/>
            <a:ext cx="2112967" cy="169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 rot="454151">
            <a:off x="1521983" y="2766102"/>
            <a:ext cx="2112967" cy="16981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 rot="454151">
            <a:off x="700317" y="3344184"/>
            <a:ext cx="2112967" cy="1698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121166" y="3082609"/>
            <a:ext cx="2112967" cy="1698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586446" y="3879741"/>
            <a:ext cx="2329722" cy="60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413939" y="3592286"/>
            <a:ext cx="1502229" cy="198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687965" y="2428132"/>
            <a:ext cx="1247682" cy="1293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958223" y="3560438"/>
            <a:ext cx="783771" cy="638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496390" y="2634338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1113915" y="2235614"/>
            <a:ext cx="419290" cy="38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1884613" y="1506363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3732369" y="40045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wr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3901435" y="33236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wg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367198" y="2672708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wb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857729" y="3870294"/>
            <a:ext cx="2263437" cy="18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0435" y="5485005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(400,400,3)</a:t>
            </a:r>
          </a:p>
          <a:p>
            <a:pPr algn="ctr"/>
            <a:r>
              <a:rPr lang="es-PE" dirty="0" smtClean="0"/>
              <a:t>IMAGEN CON 3 DIMENSIONES</a:t>
            </a:r>
          </a:p>
          <a:p>
            <a:pPr algn="ctr"/>
            <a:r>
              <a:rPr lang="es-PE" dirty="0" smtClean="0"/>
              <a:t>FILAS , COLUMNAS Y CAPAS</a:t>
            </a:r>
            <a:endParaRPr lang="es-PE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627197" y="5462843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(400,400)</a:t>
            </a:r>
          </a:p>
          <a:p>
            <a:pPr algn="ctr"/>
            <a:r>
              <a:rPr lang="es-PE" dirty="0" smtClean="0"/>
              <a:t>IMAGEN CON 2 DIMENSIONES</a:t>
            </a:r>
          </a:p>
          <a:p>
            <a:pPr algn="ctr"/>
            <a:r>
              <a:rPr lang="es-PE" dirty="0" smtClean="0"/>
              <a:t>FILAS Y COLUMNAS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49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/>
              <a:t>ESCALA DE COLOR </a:t>
            </a:r>
            <a:r>
              <a:rPr lang="es-PE" b="1" dirty="0" smtClean="0"/>
              <a:t>GRIS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3200" b="1" dirty="0" smtClean="0"/>
              <a:t>Ig(</a:t>
            </a:r>
            <a:r>
              <a:rPr lang="en-US" sz="3200" b="1" dirty="0" err="1" smtClean="0"/>
              <a:t>x,y</a:t>
            </a:r>
            <a:r>
              <a:rPr lang="en-US" sz="3200" b="1" dirty="0"/>
              <a:t>)=</a:t>
            </a:r>
            <a:r>
              <a:rPr lang="en-US" sz="3200" b="1" dirty="0" err="1"/>
              <a:t>wr</a:t>
            </a:r>
            <a:r>
              <a:rPr lang="en-US" sz="3200" b="1" dirty="0"/>
              <a:t>*R(</a:t>
            </a:r>
            <a:r>
              <a:rPr lang="en-US" sz="3200" b="1" dirty="0" err="1"/>
              <a:t>x,y</a:t>
            </a:r>
            <a:r>
              <a:rPr lang="en-US" sz="3200" b="1" dirty="0"/>
              <a:t>)+    </a:t>
            </a:r>
            <a:r>
              <a:rPr lang="en-US" sz="3200" b="1" dirty="0" err="1"/>
              <a:t>wg</a:t>
            </a:r>
            <a:r>
              <a:rPr lang="en-US" sz="3200" b="1" dirty="0"/>
              <a:t>*G(</a:t>
            </a:r>
            <a:r>
              <a:rPr lang="en-US" sz="3200" b="1" dirty="0" err="1"/>
              <a:t>x,y</a:t>
            </a:r>
            <a:r>
              <a:rPr lang="en-US" sz="3200" b="1" dirty="0"/>
              <a:t>)+   </a:t>
            </a:r>
            <a:r>
              <a:rPr lang="en-US" sz="3200" b="1" dirty="0" err="1" smtClean="0"/>
              <a:t>wb</a:t>
            </a:r>
            <a:r>
              <a:rPr lang="en-US" sz="3200" b="1" dirty="0" smtClean="0"/>
              <a:t>*B(</a:t>
            </a:r>
            <a:r>
              <a:rPr lang="en-US" sz="3200" b="1" dirty="0" err="1" smtClean="0"/>
              <a:t>x,y</a:t>
            </a:r>
            <a:r>
              <a:rPr lang="en-US" sz="3200" b="1" dirty="0" smtClean="0"/>
              <a:t>)</a:t>
            </a:r>
          </a:p>
          <a:p>
            <a:pPr marL="0" indent="0" algn="ctr">
              <a:buNone/>
            </a:pPr>
            <a:r>
              <a:rPr lang="en-US" sz="2400" b="1" dirty="0" smtClean="0"/>
              <a:t>Los pesos </a:t>
            </a:r>
            <a:r>
              <a:rPr lang="en-US" sz="2400" b="1" dirty="0" err="1" smtClean="0"/>
              <a:t>pueden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ser</a:t>
            </a:r>
            <a:r>
              <a:rPr lang="en-US" sz="2400" b="1" dirty="0" smtClean="0"/>
              <a:t> :</a:t>
            </a:r>
          </a:p>
          <a:p>
            <a:pPr marL="0" indent="0" algn="ctr">
              <a:buNone/>
            </a:pPr>
            <a:r>
              <a:rPr lang="en-US" sz="2400" b="1" dirty="0" err="1" smtClean="0"/>
              <a:t>Wr</a:t>
            </a:r>
            <a:r>
              <a:rPr lang="en-US" sz="2400" b="1" dirty="0" smtClean="0"/>
              <a:t>=0.299          </a:t>
            </a:r>
            <a:r>
              <a:rPr lang="en-US" sz="2400" b="1" dirty="0" err="1"/>
              <a:t>wg</a:t>
            </a:r>
            <a:r>
              <a:rPr lang="en-US" sz="2400" b="1" dirty="0"/>
              <a:t>=0.587         </a:t>
            </a:r>
            <a:r>
              <a:rPr lang="en-US" sz="2400" b="1" dirty="0" err="1" smtClean="0"/>
              <a:t>wb</a:t>
            </a:r>
            <a:r>
              <a:rPr lang="en-US" sz="2400" b="1" dirty="0" smtClean="0"/>
              <a:t>=0.114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2638697" y="2097660"/>
            <a:ext cx="670124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cv2.cvtColor(img,cv2.COLOR_RGB2GRAY)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CODIFICACIÓN </a:t>
            </a:r>
            <a:r>
              <a:rPr lang="en-US" b="1" dirty="0"/>
              <a:t>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OPERACIONES DE PIXEL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624" y="1650728"/>
            <a:ext cx="10515600" cy="4351337"/>
          </a:xfrm>
        </p:spPr>
        <p:txBody>
          <a:bodyPr/>
          <a:lstStyle/>
          <a:p>
            <a:r>
              <a:rPr lang="es-PE" dirty="0" smtClean="0"/>
              <a:t>Las operaciones pixel toman en cuenta el valor del pixel en cuestión de la imagen </a:t>
            </a:r>
          </a:p>
          <a:p>
            <a:r>
              <a:rPr lang="es-PE" dirty="0" smtClean="0"/>
              <a:t>El resultado de la operación solo depende del pixel en cuestión y no de sus vecinos </a:t>
            </a: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7097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06789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259874" y="3709851"/>
            <a:ext cx="259733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226825" y="3709851"/>
            <a:ext cx="239466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259873" y="4520468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637210" y="4989467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8049590" y="4999151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621486" y="4490374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37909" y="3304903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F(.)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169027" y="4908797"/>
            <a:ext cx="1423060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I1(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628907" y="4934880"/>
            <a:ext cx="1760222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I2(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800" b="1" dirty="0" smtClean="0">
                <a:solidFill>
                  <a:schemeClr val="bg1"/>
                </a:solidFill>
              </a:rPr>
              <a:t>)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69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OPERACIONES DE PIXEL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Contraste</a:t>
            </a:r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Brillo </a:t>
            </a:r>
          </a:p>
          <a:p>
            <a:pPr marL="0" indent="0">
              <a:buNone/>
            </a:pPr>
            <a:r>
              <a:rPr lang="es-PE" dirty="0" smtClean="0"/>
              <a:t>Esta relacionado con la manera en como los valores de intensidad se distribuye, sí los valores de intensidad se encuentren con valores altos entonces tiende a ser mas intenso o brilloso.</a:t>
            </a:r>
          </a:p>
        </p:txBody>
      </p:sp>
    </p:spTree>
    <p:extLst>
      <p:ext uri="{BB962C8B-B14F-4D97-AF65-F5344CB8AC3E}">
        <p14:creationId xmlns:p14="http://schemas.microsoft.com/office/powerpoint/2010/main" val="7632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REPRESENTACION </a:t>
            </a:r>
            <a:r>
              <a:rPr lang="en-US" dirty="0"/>
              <a:t>GRAFICA DE LA TONALIDAD PRESENTE EN UNA IMAGEN ES DECIR: </a:t>
            </a:r>
          </a:p>
          <a:p>
            <a:r>
              <a:rPr lang="en-US" dirty="0"/>
              <a:t>MUESTRA LA CANTIAD DE PIXELES PRESENTES POR CADA TONALIDAD DE COLOR</a:t>
            </a:r>
          </a:p>
          <a:p>
            <a:r>
              <a:rPr lang="en-US" dirty="0"/>
              <a:t>EJE HORIZONTAL REPRESENTA LAS TONALIDADES (</a:t>
            </a:r>
            <a:r>
              <a:rPr lang="en-US" dirty="0" err="1"/>
              <a:t>ejemplo</a:t>
            </a:r>
            <a:r>
              <a:rPr lang="en-US" dirty="0"/>
              <a:t> 0 HASTA 255)</a:t>
            </a:r>
          </a:p>
          <a:p>
            <a:r>
              <a:rPr lang="en-US" dirty="0"/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9063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r>
              <a:rPr lang="es-PE" sz="2000" b="1" dirty="0" smtClean="0"/>
              <a:t>El </a:t>
            </a:r>
            <a:r>
              <a:rPr lang="es-PE" sz="2000" b="1" dirty="0"/>
              <a:t>histograma representa a una distribución que describe la frecuencia con la que los valores de intensidad de cada pixel se presentan en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29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39868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4375684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579501"/>
            <a:ext cx="3947219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FUNCIÓN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calcHist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CLASIFICACIÓN DE IMAGENES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90" y="1828800"/>
            <a:ext cx="1200041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Consiste en determinar a que clase pertenece la imagen de entrada mediante la búsqueda de alguna semejanza en sus características descriptivas 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50870" y="3409406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PRE-PROCESAMIENTO</a:t>
            </a:r>
            <a:endParaRPr lang="es-PE" b="1" dirty="0"/>
          </a:p>
        </p:txBody>
      </p:sp>
      <p:sp>
        <p:nvSpPr>
          <p:cNvPr id="5" name="Rectángulo 4"/>
          <p:cNvSpPr/>
          <p:nvPr/>
        </p:nvSpPr>
        <p:spPr>
          <a:xfrm>
            <a:off x="5625738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EXTRACCIÓN DE CARACTERISTICAS</a:t>
            </a:r>
            <a:endParaRPr lang="es-PE" b="1" dirty="0"/>
          </a:p>
        </p:txBody>
      </p:sp>
      <p:sp>
        <p:nvSpPr>
          <p:cNvPr id="6" name="Rectángulo 5"/>
          <p:cNvSpPr/>
          <p:nvPr/>
        </p:nvSpPr>
        <p:spPr>
          <a:xfrm>
            <a:off x="191590" y="3409406"/>
            <a:ext cx="12975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IMAGEN</a:t>
            </a:r>
            <a:endParaRPr lang="es-PE" b="1" dirty="0"/>
          </a:p>
        </p:txBody>
      </p:sp>
      <p:sp>
        <p:nvSpPr>
          <p:cNvPr id="7" name="Rectángulo 6"/>
          <p:cNvSpPr/>
          <p:nvPr/>
        </p:nvSpPr>
        <p:spPr>
          <a:xfrm>
            <a:off x="8947949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ALGORITMO DE DISCRIMINACIÓN </a:t>
            </a:r>
            <a:endParaRPr lang="es-PE" b="1" dirty="0"/>
          </a:p>
        </p:txBody>
      </p:sp>
      <p:sp>
        <p:nvSpPr>
          <p:cNvPr id="14" name="Elipse 13"/>
          <p:cNvSpPr/>
          <p:nvPr/>
        </p:nvSpPr>
        <p:spPr>
          <a:xfrm>
            <a:off x="8947949" y="4974105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BASE DE DATOS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1632857" y="377516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5031509" y="377310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derecha 16"/>
          <p:cNvSpPr/>
          <p:nvPr/>
        </p:nvSpPr>
        <p:spPr>
          <a:xfrm>
            <a:off x="8473438" y="3749675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derecha 17"/>
          <p:cNvSpPr/>
          <p:nvPr/>
        </p:nvSpPr>
        <p:spPr>
          <a:xfrm rot="5400000">
            <a:off x="10003358" y="4487779"/>
            <a:ext cx="383282" cy="31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/>
          <p:cNvSpPr/>
          <p:nvPr/>
        </p:nvSpPr>
        <p:spPr>
          <a:xfrm>
            <a:off x="8947949" y="6180137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3" name="Conector recto 22"/>
          <p:cNvCxnSpPr>
            <a:stCxn id="14" idx="2"/>
            <a:endCxn id="21" idx="2"/>
          </p:cNvCxnSpPr>
          <p:nvPr/>
        </p:nvCxnSpPr>
        <p:spPr>
          <a:xfrm>
            <a:off x="8947949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752001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937063" y="5657622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dirty="0"/>
              <a:t>CALCULO </a:t>
            </a:r>
            <a:r>
              <a:rPr lang="en-US" dirty="0" smtClean="0"/>
              <a:t>DEL </a:t>
            </a:r>
            <a:r>
              <a:rPr lang="en-US" dirty="0"/>
              <a:t>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1er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imagen</a:t>
            </a:r>
            <a:r>
              <a:rPr lang="en-US" b="1" dirty="0"/>
              <a:t> </a:t>
            </a:r>
            <a:r>
              <a:rPr lang="en-US" b="1" dirty="0" smtClean="0"/>
              <a:t>Fuente </a:t>
            </a:r>
            <a:r>
              <a:rPr lang="en-US" b="1" dirty="0" err="1" smtClean="0"/>
              <a:t>dentro</a:t>
            </a:r>
            <a:r>
              <a:rPr lang="en-US" b="1" dirty="0" smtClean="0"/>
              <a:t> de </a:t>
            </a:r>
            <a:r>
              <a:rPr lang="en-US" b="1" dirty="0" err="1" smtClean="0"/>
              <a:t>corchetes</a:t>
            </a:r>
            <a:endParaRPr lang="en-US" b="1" dirty="0"/>
          </a:p>
          <a:p>
            <a:r>
              <a:rPr lang="en-US" b="1" dirty="0"/>
              <a:t>2do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indice</a:t>
            </a:r>
            <a:r>
              <a:rPr lang="en-US" b="1" dirty="0"/>
              <a:t> </a:t>
            </a:r>
            <a:r>
              <a:rPr lang="en-US" b="1" dirty="0" smtClean="0"/>
              <a:t> , para </a:t>
            </a:r>
            <a:r>
              <a:rPr lang="en-US" b="1" dirty="0" err="1" smtClean="0"/>
              <a:t>grises</a:t>
            </a:r>
            <a:r>
              <a:rPr lang="en-US" b="1" dirty="0" smtClean="0"/>
              <a:t> [0]</a:t>
            </a:r>
            <a:endParaRPr lang="en-US" b="1" dirty="0"/>
          </a:p>
          <a:p>
            <a:r>
              <a:rPr lang="en-US" b="1" dirty="0"/>
              <a:t>3er </a:t>
            </a:r>
            <a:r>
              <a:rPr lang="en-US" b="1" dirty="0" err="1"/>
              <a:t>argumento:mascara</a:t>
            </a:r>
            <a:r>
              <a:rPr lang="en-US" b="1" dirty="0"/>
              <a:t> de la </a:t>
            </a:r>
            <a:r>
              <a:rPr lang="en-US" b="1" dirty="0" err="1"/>
              <a:t>imagen</a:t>
            </a:r>
            <a:r>
              <a:rPr lang="en-US" b="1" dirty="0"/>
              <a:t>  </a:t>
            </a:r>
            <a:r>
              <a:rPr lang="en-US" b="1" dirty="0" smtClean="0"/>
              <a:t>, None</a:t>
            </a:r>
            <a:endParaRPr lang="en-US" b="1" dirty="0"/>
          </a:p>
          <a:p>
            <a:r>
              <a:rPr lang="en-US" b="1" dirty="0"/>
              <a:t>4to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representa</a:t>
            </a:r>
            <a:r>
              <a:rPr lang="en-US" b="1" dirty="0"/>
              <a:t> el </a:t>
            </a:r>
            <a:r>
              <a:rPr lang="en-US" b="1" dirty="0" err="1" smtClean="0"/>
              <a:t>tamaño</a:t>
            </a:r>
            <a:r>
              <a:rPr lang="en-US" b="1" dirty="0" smtClean="0"/>
              <a:t> [256] </a:t>
            </a:r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elementos</a:t>
            </a:r>
            <a:endParaRPr lang="en-US" b="1" dirty="0"/>
          </a:p>
          <a:p>
            <a:r>
              <a:rPr lang="en-US" b="1" dirty="0"/>
              <a:t>5to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rango</a:t>
            </a:r>
            <a:r>
              <a:rPr lang="en-US" b="1" dirty="0"/>
              <a:t>  , </a:t>
            </a:r>
            <a:r>
              <a:rPr lang="en-US" b="1" dirty="0" err="1" smtClean="0"/>
              <a:t>normalmente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de  </a:t>
            </a:r>
            <a:r>
              <a:rPr lang="en-US" b="1" dirty="0"/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67" y="2059309"/>
            <a:ext cx="728980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ECUALIZACIÓN DE HISTOGRAMA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ecualización de histograma tiene como objetivo poder mejorar el contraste de la imagen en escala de grises .</a:t>
            </a:r>
          </a:p>
          <a:p>
            <a:endParaRPr lang="es-PE" dirty="0"/>
          </a:p>
          <a:p>
            <a:r>
              <a:rPr lang="es-PE" dirty="0" smtClean="0"/>
              <a:t>La ecualización de histograma ofrece un buen contraste cuando la imagen contiene bien marcado partes luminosas y partes oscuras.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8459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7824"/>
            <a:ext cx="10515600" cy="4351337"/>
          </a:xfrm>
        </p:spPr>
        <p:txBody>
          <a:bodyPr/>
          <a:lstStyle/>
          <a:p>
            <a:r>
              <a:rPr lang="en-US" dirty="0"/>
              <a:t>LECTURA DE IMAGEN</a:t>
            </a:r>
          </a:p>
          <a:p>
            <a:pPr marL="0" indent="0">
              <a:buNone/>
            </a:pPr>
            <a:r>
              <a:rPr lang="en-US" dirty="0" err="1" smtClean="0"/>
              <a:t>Siguiendo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b="1" dirty="0" smtClean="0"/>
              <a:t>BGR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FUNCIÓN QUE REALIZA UNA CONVERSIÓN DE ESCALA DE 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MOSTRAR IMAGEN </a:t>
            </a:r>
          </a:p>
          <a:p>
            <a:pPr marL="0" indent="0">
              <a:buNone/>
            </a:pPr>
            <a:r>
              <a:rPr lang="en-US" dirty="0" err="1" smtClean="0"/>
              <a:t>Siguiendo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/>
              <a:t> </a:t>
            </a:r>
            <a:r>
              <a:rPr lang="en-US" b="1" dirty="0" smtClean="0"/>
              <a:t>BGR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565627" y="1848450"/>
            <a:ext cx="4923847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cv2.imread</a:t>
            </a:r>
            <a:r>
              <a:rPr lang="en-US" sz="2400" b="1" dirty="0" smtClean="0">
                <a:solidFill>
                  <a:srgbClr val="0070C0"/>
                </a:solidFill>
              </a:rPr>
              <a:t>(”</a:t>
            </a:r>
            <a:r>
              <a:rPr lang="en-US" sz="2400" b="1" dirty="0" err="1" smtClean="0">
                <a:solidFill>
                  <a:srgbClr val="0070C0"/>
                </a:solidFill>
              </a:rPr>
              <a:t>filepath</a:t>
            </a:r>
            <a:r>
              <a:rPr lang="en-US" sz="2400" b="1" dirty="0" smtClean="0">
                <a:solidFill>
                  <a:srgbClr val="0070C0"/>
                </a:solidFill>
              </a:rPr>
              <a:t>”)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5565627" y="3860299"/>
            <a:ext cx="5039690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cv2.cvtColor(</a:t>
            </a:r>
            <a:r>
              <a:rPr lang="en-US" sz="2400" b="1" dirty="0" err="1" smtClean="0">
                <a:solidFill>
                  <a:srgbClr val="0070C0"/>
                </a:solidFill>
              </a:rPr>
              <a:t>imagen,conversion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608716" y="5369371"/>
            <a:ext cx="602811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cv2.imshow(</a:t>
            </a:r>
            <a:r>
              <a:rPr lang="en-US" sz="2800" dirty="0" err="1" smtClean="0">
                <a:solidFill>
                  <a:srgbClr val="0070C0"/>
                </a:solidFill>
              </a:rPr>
              <a:t>mensaje,imagen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6263204" y="1898563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6049805" y="3441942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6102927" y="5026356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cv2.waitKey()</a:t>
            </a:r>
          </a:p>
        </p:txBody>
      </p:sp>
    </p:spTree>
    <p:extLst>
      <p:ext uri="{BB962C8B-B14F-4D97-AF65-F5344CB8AC3E}">
        <p14:creationId xmlns:p14="http://schemas.microsoft.com/office/powerpoint/2010/main" val="3446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MANEJO  DE CONTORNOS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9659" y="1894114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289659" y="2508067"/>
            <a:ext cx="1489165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2194857" y="2534189"/>
            <a:ext cx="256883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PRE-PROCESAMIENTO DE LA IMAGEN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15643" y="2534184"/>
            <a:ext cx="256883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DETECCIÓN DE CONTORNOS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444446" y="2534184"/>
            <a:ext cx="256883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MOSTRAR LOS CONTORNO</a:t>
            </a:r>
            <a:endParaRPr lang="es-PE" dirty="0"/>
          </a:p>
        </p:txBody>
      </p:sp>
      <p:cxnSp>
        <p:nvCxnSpPr>
          <p:cNvPr id="9" name="Conector recto de flecha 8"/>
          <p:cNvCxnSpPr>
            <a:endCxn id="5" idx="1"/>
          </p:cNvCxnSpPr>
          <p:nvPr/>
        </p:nvCxnSpPr>
        <p:spPr>
          <a:xfrm>
            <a:off x="1778824" y="2913015"/>
            <a:ext cx="416033" cy="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738353" y="2939132"/>
            <a:ext cx="416033" cy="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820396" y="2886892"/>
            <a:ext cx="416033" cy="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IMAGEN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¿Cómo representar a una imagen digital?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17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PRE PROCESAMIENTO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esta etapa se acondiciona a la imagen de entrada con el fin de   reducir el ruido ,mejorar el contraste  , convertir de una escala a otra escala de color , etc.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001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EXTRACCIÓN DE CARACTERISTICAS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etapa se utilizan técnicas de extracción de características que describen en lo mejor posible al objeto de interés que se busca dentro de una imagen.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BORDES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ESQUINAS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SIFT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HOG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SURF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LPBH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ALGORITMO DE CLASIFICACIÓN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37314"/>
          </a:xfrm>
        </p:spPr>
        <p:txBody>
          <a:bodyPr/>
          <a:lstStyle/>
          <a:p>
            <a:r>
              <a:rPr lang="es-PE" dirty="0" smtClean="0"/>
              <a:t>El algoritmo de clasificación permite poder determinar a que clase pertenece una imagen sobre una base de datos dado sus características descriptivas .</a:t>
            </a:r>
          </a:p>
          <a:p>
            <a:endParaRPr lang="es-PE" dirty="0"/>
          </a:p>
          <a:p>
            <a:r>
              <a:rPr lang="es-PE" b="1" dirty="0" smtClean="0">
                <a:solidFill>
                  <a:srgbClr val="00B0F0"/>
                </a:solidFill>
              </a:rPr>
              <a:t>KNN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REGRESION LOGISTICA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NAIVE BAYES 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SVM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314135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OBJETO NDARRAY 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/>
              <a:t>Los objetos de </a:t>
            </a:r>
            <a:r>
              <a:rPr lang="es-PE" sz="2400" dirty="0" err="1" smtClean="0"/>
              <a:t>numpy</a:t>
            </a:r>
            <a:r>
              <a:rPr lang="es-PE" sz="2400" dirty="0" smtClean="0"/>
              <a:t> pertenece a una clase denominada &lt;</a:t>
            </a:r>
            <a:r>
              <a:rPr lang="es-PE" sz="2400" b="1" dirty="0" err="1" smtClean="0"/>
              <a:t>ndarray</a:t>
            </a:r>
            <a:r>
              <a:rPr lang="es-PE" sz="2400" dirty="0" smtClean="0"/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4780</TotalTime>
  <Words>1365</Words>
  <Application>Microsoft Office PowerPoint</Application>
  <PresentationFormat>Panorámica</PresentationFormat>
  <Paragraphs>326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Cambria Math</vt:lpstr>
      <vt:lpstr>Wingdings 2</vt:lpstr>
      <vt:lpstr>HDOfficeLightV0</vt:lpstr>
      <vt:lpstr> </vt:lpstr>
      <vt:lpstr>CLASES</vt:lpstr>
      <vt:lpstr>NUMPY</vt:lpstr>
      <vt:lpstr>CLASIFICACIÓN DE IMAGENES</vt:lpstr>
      <vt:lpstr>IMAGEN</vt:lpstr>
      <vt:lpstr>PRE PROCESAMIENTO</vt:lpstr>
      <vt:lpstr>EXTRACCIÓN DE CARACTERISTICAS</vt:lpstr>
      <vt:lpstr>ALGORITMO DE CLASIFICACIÓN</vt:lpstr>
      <vt:lpstr>OBJETO NDARRAY </vt:lpstr>
      <vt:lpstr>FUNCIONES DE NUMPY</vt:lpstr>
      <vt:lpstr>ARREGLO DE 1D</vt:lpstr>
      <vt:lpstr>INDEXACIÓN 1D </vt:lpstr>
      <vt:lpstr>ARREGLO DE 2D</vt:lpstr>
      <vt:lpstr>INDEXACIÓN 2D</vt:lpstr>
      <vt:lpstr>AXIS EN NUMPY</vt:lpstr>
      <vt:lpstr>ATRIBUTOS DEL NDARRAY</vt:lpstr>
      <vt:lpstr>Método astype()</vt:lpstr>
      <vt:lpstr>FUNCIONES DE NUMPY</vt:lpstr>
      <vt:lpstr>random </vt:lpstr>
      <vt:lpstr>OPENCV</vt:lpstr>
      <vt:lpstr>CONCEPTOS BASICOS DE IMAGENES</vt:lpstr>
      <vt:lpstr>RESOLUCIÓN</vt:lpstr>
      <vt:lpstr>FORMATOS</vt:lpstr>
      <vt:lpstr>ESPACIOS DE COLOR</vt:lpstr>
      <vt:lpstr>ESPACIO DE COLOR RGB</vt:lpstr>
      <vt:lpstr>REPRESENTACION MATRICIAL DE UNA IMAGEN RGB</vt:lpstr>
      <vt:lpstr>MANIPULACIÓN DE IMAGENES</vt:lpstr>
      <vt:lpstr>ESPACIO DE COLOR HSV</vt:lpstr>
      <vt:lpstr>ESPACIO DE COLOR HSV</vt:lpstr>
      <vt:lpstr>CONVERSION DE RGB A HSV</vt:lpstr>
      <vt:lpstr>RGB VS HSV</vt:lpstr>
      <vt:lpstr>ESCALA DE COLOR GRIS</vt:lpstr>
      <vt:lpstr>ESCALA DE COLOR GRIS</vt:lpstr>
      <vt:lpstr>CODIFICACIÓN DE LOS PIXELES</vt:lpstr>
      <vt:lpstr>OPERACIONES DE PIXEL</vt:lpstr>
      <vt:lpstr>OPERACIONES DE PIXEL</vt:lpstr>
      <vt:lpstr>HISTOGRAMA DE UNA IMAGEN</vt:lpstr>
      <vt:lpstr>HISTOGRAMA</vt:lpstr>
      <vt:lpstr>HISTOGRAMAS</vt:lpstr>
      <vt:lpstr>CALCULO DEL HISTOGRAMA</vt:lpstr>
      <vt:lpstr>ECUALIZACIÓN DE HISTOGRAMA</vt:lpstr>
      <vt:lpstr>FUNCIONES DE OPENCV</vt:lpstr>
      <vt:lpstr>FUNCIONES DE OPENCV</vt:lpstr>
      <vt:lpstr>MANEJO  DE CONTORNOS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63</cp:revision>
  <dcterms:created xsi:type="dcterms:W3CDTF">2020-02-07T22:52:02Z</dcterms:created>
  <dcterms:modified xsi:type="dcterms:W3CDTF">2020-02-21T17:25:03Z</dcterms:modified>
</cp:coreProperties>
</file>