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7" r:id="rId1"/>
  </p:sldMasterIdLst>
  <p:sldIdLst>
    <p:sldId id="301" r:id="rId2"/>
    <p:sldId id="349" r:id="rId3"/>
    <p:sldId id="322" r:id="rId4"/>
    <p:sldId id="324" r:id="rId5"/>
    <p:sldId id="325" r:id="rId6"/>
    <p:sldId id="326" r:id="rId7"/>
    <p:sldId id="286" r:id="rId8"/>
    <p:sldId id="327" r:id="rId9"/>
    <p:sldId id="328" r:id="rId10"/>
    <p:sldId id="329" r:id="rId11"/>
    <p:sldId id="330" r:id="rId12"/>
    <p:sldId id="386" r:id="rId13"/>
    <p:sldId id="387" r:id="rId14"/>
    <p:sldId id="289" r:id="rId15"/>
    <p:sldId id="346" r:id="rId16"/>
    <p:sldId id="344" r:id="rId17"/>
    <p:sldId id="332" r:id="rId18"/>
    <p:sldId id="333" r:id="rId19"/>
    <p:sldId id="302" r:id="rId20"/>
    <p:sldId id="303" r:id="rId21"/>
    <p:sldId id="351" r:id="rId22"/>
    <p:sldId id="354" r:id="rId23"/>
    <p:sldId id="339" r:id="rId24"/>
    <p:sldId id="361" r:id="rId25"/>
    <p:sldId id="340" r:id="rId26"/>
    <p:sldId id="385" r:id="rId27"/>
    <p:sldId id="345" r:id="rId28"/>
    <p:sldId id="356" r:id="rId29"/>
    <p:sldId id="357" r:id="rId30"/>
    <p:sldId id="359" r:id="rId31"/>
    <p:sldId id="362" r:id="rId32"/>
    <p:sldId id="376" r:id="rId33"/>
    <p:sldId id="306" r:id="rId34"/>
    <p:sldId id="307" r:id="rId35"/>
    <p:sldId id="388" r:id="rId36"/>
    <p:sldId id="364" r:id="rId37"/>
    <p:sldId id="365" r:id="rId38"/>
    <p:sldId id="381" r:id="rId39"/>
    <p:sldId id="370" r:id="rId40"/>
    <p:sldId id="366" r:id="rId41"/>
    <p:sldId id="379" r:id="rId42"/>
    <p:sldId id="382" r:id="rId43"/>
    <p:sldId id="363" r:id="rId44"/>
    <p:sldId id="384" r:id="rId45"/>
    <p:sldId id="390" r:id="rId46"/>
    <p:sldId id="391" r:id="rId47"/>
    <p:sldId id="392" r:id="rId48"/>
    <p:sldId id="393" r:id="rId49"/>
    <p:sldId id="372" r:id="rId50"/>
    <p:sldId id="373" r:id="rId51"/>
    <p:sldId id="374" r:id="rId52"/>
    <p:sldId id="375" r:id="rId53"/>
    <p:sldId id="394" r:id="rId54"/>
    <p:sldId id="395" r:id="rId55"/>
    <p:sldId id="396" r:id="rId56"/>
    <p:sldId id="397" r:id="rId5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079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624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772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096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9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4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8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879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60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6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4523DC-E09B-401C-BEA9-A31270693186}" type="datetimeFigureOut">
              <a:rPr lang="es-PE" smtClean="0"/>
              <a:t>23/02/2020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90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819368" y="3005805"/>
            <a:ext cx="1952542" cy="19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smtClean="0">
                <a:solidFill>
                  <a:srgbClr val="0070C0"/>
                </a:solidFill>
              </a:rPr>
              <a:t>CLASE 6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900755" y="352792"/>
            <a:ext cx="5789769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rgbClr val="0070C0"/>
                </a:solidFill>
              </a:rPr>
              <a:t>RASPBERRY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ARREGLO DE 2D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6600703" y="1994376"/>
            <a:ext cx="4940333" cy="187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Cuando los elementos de la lista (argumento de la clase </a:t>
            </a:r>
            <a:r>
              <a:rPr lang="es-PE" sz="2400" b="1" dirty="0" err="1" smtClean="0"/>
              <a:t>array</a:t>
            </a:r>
            <a:r>
              <a:rPr lang="es-PE" sz="2400" b="1" dirty="0" smtClean="0"/>
              <a:t>)</a:t>
            </a:r>
            <a:r>
              <a:rPr lang="es-PE" sz="2400" dirty="0" smtClean="0"/>
              <a:t> son </a:t>
            </a:r>
            <a:r>
              <a:rPr lang="es-PE" sz="2400" b="1" dirty="0" smtClean="0">
                <a:solidFill>
                  <a:schemeClr val="tx1"/>
                </a:solidFill>
              </a:rPr>
              <a:t>listas</a:t>
            </a:r>
            <a:r>
              <a:rPr lang="es-PE" sz="2400" dirty="0" smtClean="0"/>
              <a:t> con elementos escalares entonces se creara  un arreglo de 2D</a:t>
            </a:r>
            <a:endParaRPr lang="es-PE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2" y="2122362"/>
            <a:ext cx="5810250" cy="809625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9329"/>
              </p:ext>
            </p:extLst>
          </p:nvPr>
        </p:nvGraphicFramePr>
        <p:xfrm>
          <a:off x="2606999" y="4088803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sp>
        <p:nvSpPr>
          <p:cNvPr id="11" name="Cerrar llave 10"/>
          <p:cNvSpPr/>
          <p:nvPr/>
        </p:nvSpPr>
        <p:spPr>
          <a:xfrm rot="5400000">
            <a:off x="3553097" y="2820918"/>
            <a:ext cx="339635" cy="74458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errar llave 11"/>
          <p:cNvSpPr/>
          <p:nvPr/>
        </p:nvSpPr>
        <p:spPr>
          <a:xfrm rot="5400000">
            <a:off x="5081685" y="2820918"/>
            <a:ext cx="339635" cy="74458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Conector curvado 23"/>
          <p:cNvCxnSpPr/>
          <p:nvPr/>
        </p:nvCxnSpPr>
        <p:spPr>
          <a:xfrm rot="10800000" flipV="1">
            <a:off x="2517634" y="3363027"/>
            <a:ext cx="1038497" cy="875212"/>
          </a:xfrm>
          <a:prstGeom prst="curvedConnector3">
            <a:avLst>
              <a:gd name="adj1" fmla="val 175786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curvado 29"/>
          <p:cNvCxnSpPr/>
          <p:nvPr/>
        </p:nvCxnSpPr>
        <p:spPr>
          <a:xfrm rot="10800000" flipV="1">
            <a:off x="2516344" y="3374804"/>
            <a:ext cx="2562073" cy="1306251"/>
          </a:xfrm>
          <a:prstGeom prst="curvedConnector3">
            <a:avLst>
              <a:gd name="adj1" fmla="val 131576"/>
            </a:avLst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533591" y="4082052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FILA0</a:t>
            </a:r>
            <a:endParaRPr lang="es-PE" sz="1600" dirty="0"/>
          </a:p>
        </p:txBody>
      </p:sp>
      <p:sp>
        <p:nvSpPr>
          <p:cNvPr id="51" name="Rectángulo 50"/>
          <p:cNvSpPr/>
          <p:nvPr/>
        </p:nvSpPr>
        <p:spPr>
          <a:xfrm>
            <a:off x="533590" y="4533921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FILA1</a:t>
            </a:r>
            <a:endParaRPr lang="es-PE" sz="1600" dirty="0"/>
          </a:p>
        </p:txBody>
      </p:sp>
      <p:sp>
        <p:nvSpPr>
          <p:cNvPr id="53" name="Rectángulo 52"/>
          <p:cNvSpPr/>
          <p:nvPr/>
        </p:nvSpPr>
        <p:spPr>
          <a:xfrm>
            <a:off x="2553096" y="3657767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COL-0</a:t>
            </a:r>
            <a:endParaRPr lang="es-PE" sz="1600" dirty="0"/>
          </a:p>
        </p:txBody>
      </p:sp>
      <p:sp>
        <p:nvSpPr>
          <p:cNvPr id="54" name="Rectángulo 53"/>
          <p:cNvSpPr/>
          <p:nvPr/>
        </p:nvSpPr>
        <p:spPr>
          <a:xfrm>
            <a:off x="3736456" y="3659216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COL-1</a:t>
            </a:r>
            <a:endParaRPr lang="es-PE" sz="1600" dirty="0"/>
          </a:p>
        </p:txBody>
      </p:sp>
      <p:sp>
        <p:nvSpPr>
          <p:cNvPr id="55" name="Rectángulo 54"/>
          <p:cNvSpPr/>
          <p:nvPr/>
        </p:nvSpPr>
        <p:spPr>
          <a:xfrm>
            <a:off x="4839502" y="3658707"/>
            <a:ext cx="920931" cy="294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COL-2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572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INDEXACIÓN 2D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4217034"/>
            <a:ext cx="2352675" cy="8001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48640" y="1553811"/>
            <a:ext cx="4940333" cy="187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Para acceder a uno o mas elementos de un arreglo de 2D se utilizara los índices de sus filas y columnas.</a:t>
            </a:r>
            <a:endParaRPr lang="es-PE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27" y="1674913"/>
            <a:ext cx="5810250" cy="809625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46275"/>
              </p:ext>
            </p:extLst>
          </p:nvPr>
        </p:nvGraphicFramePr>
        <p:xfrm>
          <a:off x="7048370" y="3252780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6443772" y="3272408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0</a:t>
            </a:r>
            <a:endParaRPr lang="es-PE" sz="1600" dirty="0"/>
          </a:p>
        </p:txBody>
      </p:sp>
      <p:sp>
        <p:nvSpPr>
          <p:cNvPr id="13" name="Rectángulo 12"/>
          <p:cNvSpPr/>
          <p:nvPr/>
        </p:nvSpPr>
        <p:spPr>
          <a:xfrm>
            <a:off x="6443772" y="3787192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1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354332" y="2822615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0</a:t>
            </a:r>
            <a:endParaRPr lang="es-PE" sz="1600" dirty="0"/>
          </a:p>
        </p:txBody>
      </p:sp>
      <p:sp>
        <p:nvSpPr>
          <p:cNvPr id="15" name="Rectángulo 14"/>
          <p:cNvSpPr/>
          <p:nvPr/>
        </p:nvSpPr>
        <p:spPr>
          <a:xfrm>
            <a:off x="8402475" y="2854004"/>
            <a:ext cx="471636" cy="309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1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455509" y="2822615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2</a:t>
            </a:r>
            <a:endParaRPr lang="es-PE" sz="1600" dirty="0"/>
          </a:p>
        </p:txBody>
      </p:sp>
      <p:cxnSp>
        <p:nvCxnSpPr>
          <p:cNvPr id="18" name="Conector curvado 17"/>
          <p:cNvCxnSpPr/>
          <p:nvPr/>
        </p:nvCxnSpPr>
        <p:spPr>
          <a:xfrm flipV="1">
            <a:off x="3131612" y="3585657"/>
            <a:ext cx="5084925" cy="86556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curvado 19"/>
          <p:cNvCxnSpPr/>
          <p:nvPr/>
        </p:nvCxnSpPr>
        <p:spPr>
          <a:xfrm flipV="1">
            <a:off x="3068063" y="4018441"/>
            <a:ext cx="5148474" cy="81828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accent3">
                    <a:lumMod val="50000"/>
                  </a:schemeClr>
                </a:solidFill>
              </a:rPr>
              <a:t>ARREGLO 3D</a:t>
            </a:r>
            <a:endParaRPr lang="es-PE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 arreglo de 3d dimensiones representa a una imagen en una espacio de color RGB , HSV, HSL entre otros formatos.</a:t>
            </a:r>
          </a:p>
          <a:p>
            <a:pPr marL="0" indent="0">
              <a:buNone/>
            </a:pP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845127" y="4931991"/>
          <a:ext cx="3179847" cy="96146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80731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80731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cxnSp>
        <p:nvCxnSpPr>
          <p:cNvPr id="8" name="Conector recto 7"/>
          <p:cNvCxnSpPr/>
          <p:nvPr/>
        </p:nvCxnSpPr>
        <p:spPr>
          <a:xfrm flipV="1">
            <a:off x="845127" y="2727279"/>
            <a:ext cx="2172393" cy="2204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997385" y="3645741"/>
            <a:ext cx="2172393" cy="220471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a 11"/>
          <p:cNvGraphicFramePr>
            <a:graphicFrameLocks noGrp="1"/>
          </p:cNvGraphicFramePr>
          <p:nvPr>
            <p:extLst/>
          </p:nvPr>
        </p:nvGraphicFramePr>
        <p:xfrm>
          <a:off x="1891753" y="3844916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/>
          </p:nvPr>
        </p:nvGraphicFramePr>
        <p:xfrm>
          <a:off x="3017520" y="2757841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cxnSp>
        <p:nvCxnSpPr>
          <p:cNvPr id="14" name="Conector recto 13"/>
          <p:cNvCxnSpPr/>
          <p:nvPr/>
        </p:nvCxnSpPr>
        <p:spPr>
          <a:xfrm flipV="1">
            <a:off x="4064146" y="2757841"/>
            <a:ext cx="2172393" cy="2204712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5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INDEXACIÓN 3D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4217034"/>
            <a:ext cx="2352675" cy="8001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48640" y="1553811"/>
            <a:ext cx="4940333" cy="187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dirty="0" smtClean="0"/>
              <a:t>Para acceder a uno o mas elementos de un arreglo de 3D se utilizara los índices de sus filas , columnas y capas .</a:t>
            </a:r>
            <a:endParaRPr lang="es-PE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27" y="1674913"/>
            <a:ext cx="5810250" cy="809625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7048370" y="3252780"/>
          <a:ext cx="3179847" cy="8752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9949">
                  <a:extLst>
                    <a:ext uri="{9D8B030D-6E8A-4147-A177-3AD203B41FA5}">
                      <a16:colId xmlns:a16="http://schemas.microsoft.com/office/drawing/2014/main" val="1269631510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151296533"/>
                    </a:ext>
                  </a:extLst>
                </a:gridCol>
                <a:gridCol w="1059949">
                  <a:extLst>
                    <a:ext uri="{9D8B030D-6E8A-4147-A177-3AD203B41FA5}">
                      <a16:colId xmlns:a16="http://schemas.microsoft.com/office/drawing/2014/main" val="1827065301"/>
                    </a:ext>
                  </a:extLst>
                </a:gridCol>
              </a:tblGrid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2172"/>
                  </a:ext>
                </a:extLst>
              </a:tr>
              <a:tr h="437607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826133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6443772" y="3272408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0</a:t>
            </a:r>
            <a:endParaRPr lang="es-PE" sz="1600" dirty="0"/>
          </a:p>
        </p:txBody>
      </p:sp>
      <p:sp>
        <p:nvSpPr>
          <p:cNvPr id="13" name="Rectángulo 12"/>
          <p:cNvSpPr/>
          <p:nvPr/>
        </p:nvSpPr>
        <p:spPr>
          <a:xfrm>
            <a:off x="6443772" y="3787192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1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354332" y="2822615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0</a:t>
            </a:r>
            <a:endParaRPr lang="es-PE" sz="1600" dirty="0"/>
          </a:p>
        </p:txBody>
      </p:sp>
      <p:sp>
        <p:nvSpPr>
          <p:cNvPr id="15" name="Rectángulo 14"/>
          <p:cNvSpPr/>
          <p:nvPr/>
        </p:nvSpPr>
        <p:spPr>
          <a:xfrm>
            <a:off x="8402475" y="2854004"/>
            <a:ext cx="471636" cy="309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1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455509" y="2822615"/>
            <a:ext cx="471636" cy="313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2</a:t>
            </a:r>
            <a:endParaRPr lang="es-PE" sz="1600" dirty="0"/>
          </a:p>
        </p:txBody>
      </p:sp>
      <p:cxnSp>
        <p:nvCxnSpPr>
          <p:cNvPr id="18" name="Conector curvado 17"/>
          <p:cNvCxnSpPr/>
          <p:nvPr/>
        </p:nvCxnSpPr>
        <p:spPr>
          <a:xfrm flipV="1">
            <a:off x="3131612" y="3585657"/>
            <a:ext cx="5084925" cy="86556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curvado 19"/>
          <p:cNvCxnSpPr/>
          <p:nvPr/>
        </p:nvCxnSpPr>
        <p:spPr>
          <a:xfrm flipV="1">
            <a:off x="3068063" y="4018441"/>
            <a:ext cx="5148474" cy="81828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ATRIBUTOS DEL NDARRAY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10000" y="2424544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n</a:t>
            </a:r>
            <a:r>
              <a:rPr lang="es-PE" sz="2000" b="1" dirty="0" err="1" smtClean="0">
                <a:solidFill>
                  <a:srgbClr val="FFFF00"/>
                </a:solidFill>
              </a:rPr>
              <a:t>darray.ndim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558145" y="2260526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Dimensiones del arreglo, representa un valor entero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9999" y="3512125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n</a:t>
            </a:r>
            <a:r>
              <a:rPr lang="es-PE" sz="2000" b="1" dirty="0" err="1" smtClean="0">
                <a:solidFill>
                  <a:srgbClr val="FFFF00"/>
                </a:solidFill>
              </a:rPr>
              <a:t>darray.shape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308764" y="3713015"/>
            <a:ext cx="41286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Cantidad elementos por dimensión, representa una </a:t>
            </a:r>
            <a:r>
              <a:rPr lang="es-PE" b="1" dirty="0" err="1" smtClean="0">
                <a:solidFill>
                  <a:schemeClr val="tx1"/>
                </a:solidFill>
              </a:rPr>
              <a:t>tupla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10000" y="4599706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n</a:t>
            </a:r>
            <a:r>
              <a:rPr lang="es-PE" sz="2000" b="1" dirty="0" err="1" smtClean="0">
                <a:solidFill>
                  <a:srgbClr val="FFFF00"/>
                </a:solidFill>
              </a:rPr>
              <a:t>darray.size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308763" y="4800596"/>
            <a:ext cx="5098473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Cantidad de elementos en todo el arreglo , representa un valor entero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Método </a:t>
            </a:r>
            <a:r>
              <a:rPr lang="es-PE" dirty="0" err="1" smtClean="0"/>
              <a:t>astype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845127" y="1769675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rgbClr val="FFFF00"/>
                </a:solidFill>
              </a:rPr>
              <a:t>a</a:t>
            </a:r>
            <a:r>
              <a:rPr lang="es-PE" sz="2000" b="1" dirty="0" err="1" smtClean="0">
                <a:solidFill>
                  <a:srgbClr val="FFFF00"/>
                </a:solidFill>
              </a:rPr>
              <a:t>stype</a:t>
            </a:r>
            <a:r>
              <a:rPr lang="es-PE" sz="2000" b="1" dirty="0" smtClean="0">
                <a:solidFill>
                  <a:srgbClr val="FFFF00"/>
                </a:solidFill>
              </a:rPr>
              <a:t>()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163882" y="1693475"/>
            <a:ext cx="4758049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Método que permite modificar el tipo de dato que se usa en el arreglo </a:t>
            </a:r>
            <a:r>
              <a:rPr lang="es-PE" b="1" dirty="0" err="1" smtClean="0">
                <a:solidFill>
                  <a:schemeClr val="tx1"/>
                </a:solidFill>
              </a:rPr>
              <a:t>numpy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3105872"/>
            <a:ext cx="6191250" cy="18764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7" y="5826874"/>
            <a:ext cx="6457950" cy="847725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711777" y="2610816"/>
            <a:ext cx="2122863" cy="45576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CODIGO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78427" y="5074488"/>
            <a:ext cx="2122863" cy="45576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RESULTADO</a:t>
            </a:r>
            <a:endParaRPr lang="es-P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2"/>
                </a:solidFill>
              </a:rPr>
              <a:t>OPENCV</a:t>
            </a:r>
            <a:endParaRPr lang="es-PE" b="1" dirty="0">
              <a:solidFill>
                <a:schemeClr val="tx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s-PE" dirty="0" err="1"/>
              <a:t>OpenCV</a:t>
            </a:r>
            <a:r>
              <a:rPr lang="es-PE" dirty="0"/>
              <a:t> es una biblioteca libre de visión artificial originalmente desarrollada por Intel</a:t>
            </a:r>
            <a:r>
              <a:rPr lang="es-PE" dirty="0" smtClean="0"/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s-PE" dirty="0" smtClean="0"/>
          </a:p>
          <a:p>
            <a:pPr>
              <a:spcBef>
                <a:spcPct val="0"/>
              </a:spcBef>
            </a:pPr>
            <a:r>
              <a:rPr lang="es-PE" sz="3200" dirty="0" smtClean="0">
                <a:latin typeface="+mj-lt"/>
                <a:ea typeface="+mj-ea"/>
                <a:cs typeface="+mj-cs"/>
              </a:rPr>
              <a:t>Programado en lenguaje C++</a:t>
            </a:r>
          </a:p>
          <a:p>
            <a:pPr marL="0" indent="0">
              <a:spcBef>
                <a:spcPct val="0"/>
              </a:spcBef>
              <a:buNone/>
            </a:pPr>
            <a:endParaRPr lang="es-PE" sz="3200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s-PE" dirty="0" smtClean="0"/>
              <a:t>Soporta los sistemas operativos GNU/Linux</a:t>
            </a:r>
            <a:r>
              <a:rPr lang="es-PE" dirty="0"/>
              <a:t>, Mac OS X, Microsoft </a:t>
            </a:r>
            <a:r>
              <a:rPr lang="es-PE" dirty="0" smtClean="0"/>
              <a:t>Windows</a:t>
            </a:r>
            <a:r>
              <a:rPr lang="es-PE" dirty="0"/>
              <a:t>, Android</a:t>
            </a:r>
            <a:endParaRPr lang="es-PE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5054" b="16754"/>
          <a:stretch/>
        </p:blipFill>
        <p:spPr>
          <a:xfrm>
            <a:off x="4880747" y="4724490"/>
            <a:ext cx="1820500" cy="17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0070C0"/>
                </a:solidFill>
              </a:rPr>
              <a:t>FORMATOS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689566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/>
              <a:t>TIFF</a:t>
            </a:r>
          </a:p>
          <a:p>
            <a:pPr marL="0" indent="0">
              <a:buNone/>
            </a:pPr>
            <a:r>
              <a:rPr lang="es-PE" dirty="0" smtClean="0"/>
              <a:t>Tiene el formato .</a:t>
            </a:r>
            <a:r>
              <a:rPr lang="es-PE" dirty="0" err="1" smtClean="0"/>
              <a:t>tif</a:t>
            </a:r>
            <a:r>
              <a:rPr lang="es-PE" dirty="0" smtClean="0"/>
              <a:t> y representa a una imagen sin compresión ocupando mas memoria comparado con otros formatos</a:t>
            </a:r>
          </a:p>
          <a:p>
            <a:r>
              <a:rPr lang="es-PE" dirty="0" smtClean="0"/>
              <a:t>JPEG</a:t>
            </a:r>
          </a:p>
          <a:p>
            <a:pPr marL="0" indent="0">
              <a:buNone/>
            </a:pPr>
            <a:r>
              <a:rPr lang="es-PE" dirty="0" smtClean="0"/>
              <a:t>El formato conocido como .</a:t>
            </a:r>
            <a:r>
              <a:rPr lang="es-PE" dirty="0" err="1" smtClean="0"/>
              <a:t>jpg</a:t>
            </a:r>
            <a:r>
              <a:rPr lang="es-PE" dirty="0" smtClean="0"/>
              <a:t> utiliza algoritmos para poder comprimir las imágenes con el fin de reducir la memoria requerida para su almacenamiento (posee perdidas)</a:t>
            </a:r>
          </a:p>
          <a:p>
            <a:r>
              <a:rPr lang="es-PE" dirty="0" smtClean="0"/>
              <a:t>GIF</a:t>
            </a:r>
          </a:p>
          <a:p>
            <a:pPr marL="0" indent="0">
              <a:buNone/>
            </a:pPr>
            <a:r>
              <a:rPr lang="es-PE" dirty="0" smtClean="0"/>
              <a:t>El formato .</a:t>
            </a:r>
            <a:r>
              <a:rPr lang="es-PE" dirty="0" err="1" smtClean="0"/>
              <a:t>gif</a:t>
            </a:r>
            <a:r>
              <a:rPr lang="es-PE" dirty="0" smtClean="0"/>
              <a:t> utiliza algoritmos de compresión pero sin perdidas en comparación del .</a:t>
            </a:r>
            <a:r>
              <a:rPr lang="es-PE" dirty="0" err="1" smtClean="0"/>
              <a:t>jpg</a:t>
            </a:r>
            <a:r>
              <a:rPr lang="es-PE" dirty="0"/>
              <a:t>.</a:t>
            </a:r>
            <a:endParaRPr lang="es-PE" dirty="0" smtClean="0"/>
          </a:p>
          <a:p>
            <a:r>
              <a:rPr lang="es-PE" dirty="0" smtClean="0"/>
              <a:t>PNG</a:t>
            </a:r>
          </a:p>
          <a:p>
            <a:pPr marL="0" indent="0">
              <a:buNone/>
            </a:pPr>
            <a:r>
              <a:rPr lang="es-PE" dirty="0" smtClean="0"/>
              <a:t>El formato .</a:t>
            </a:r>
            <a:r>
              <a:rPr lang="es-PE" dirty="0" err="1" smtClean="0"/>
              <a:t>png</a:t>
            </a:r>
            <a:r>
              <a:rPr lang="es-PE" dirty="0" smtClean="0"/>
              <a:t> Portable </a:t>
            </a:r>
            <a:r>
              <a:rPr lang="es-PE" dirty="0"/>
              <a:t>Network </a:t>
            </a:r>
            <a:r>
              <a:rPr lang="es-PE" dirty="0" err="1"/>
              <a:t>Graphics</a:t>
            </a:r>
            <a:endParaRPr lang="es-PE" dirty="0" smtClean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9528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ESPACIOS DE COLOR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367" y="2860765"/>
            <a:ext cx="6675120" cy="36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4BFE-7376-084E-9BED-C2CFAA63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ESPACIO DE COLOR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b="1" dirty="0" smtClean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ED4F-FFA3-A54D-B4C5-C6BE596E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MODELO DE COLOR QUE SE BASA EN LA COMBINACION DE LOS COLORES ROJO , VERDE Y AZUL PARA LA REPRESENTACION DEL COLOR COMO  IMAGEN </a:t>
            </a:r>
            <a:r>
              <a:rPr lang="en-US" dirty="0" smtClean="0"/>
              <a:t>DIGITAL.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563F-6311-B647-AD02-08E74BEF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87" y="3844599"/>
            <a:ext cx="2641907" cy="2105239"/>
          </a:xfrm>
          <a:prstGeom prst="rect">
            <a:avLst/>
          </a:prstGeom>
        </p:spPr>
      </p:pic>
      <p:pic>
        <p:nvPicPr>
          <p:cNvPr id="1026" name="Picture 2" descr="Resultado de imagen para espacio de color RG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1"/>
          <a:stretch/>
        </p:blipFill>
        <p:spPr bwMode="auto">
          <a:xfrm>
            <a:off x="6102927" y="3135086"/>
            <a:ext cx="4089852" cy="330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2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CLASES</a:t>
            </a:r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4550" y="1828800"/>
            <a:ext cx="5181600" cy="4069551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2142309" y="1972491"/>
            <a:ext cx="4558937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685313" y="1828737"/>
            <a:ext cx="2155371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NOMBRE DE LA CLASE</a:t>
            </a:r>
            <a:endParaRPr lang="es-PE" dirty="0"/>
          </a:p>
        </p:txBody>
      </p:sp>
      <p:sp>
        <p:nvSpPr>
          <p:cNvPr id="11" name="Rectángulo 10"/>
          <p:cNvSpPr/>
          <p:nvPr/>
        </p:nvSpPr>
        <p:spPr>
          <a:xfrm>
            <a:off x="7685312" y="4141818"/>
            <a:ext cx="2155371" cy="293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INSTANCIA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7685314" y="2691332"/>
            <a:ext cx="2155371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CUERPO DE LA CLASE</a:t>
            </a:r>
            <a:endParaRPr lang="es-PE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2708364" y="4409607"/>
            <a:ext cx="4558937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685312" y="4867062"/>
            <a:ext cx="2155371" cy="292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USO DEL METODO</a:t>
            </a:r>
            <a:endParaRPr lang="es-PE" dirty="0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2142309" y="4881336"/>
            <a:ext cx="4558937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7685312" y="5523599"/>
            <a:ext cx="2155371" cy="292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USO DEL ATRIBUTO</a:t>
            </a:r>
            <a:endParaRPr lang="es-PE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4421777" y="5608109"/>
            <a:ext cx="3372395" cy="3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0B04-7C1A-E74B-A195-DDBCB2B3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REPRESENTACION MATRICIAL DE UNA IMAGEN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793B-D9B0-F54C-9F83-F9136BD6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                                                                         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2DF3B-2F1C-3D4B-8338-3B9D3A1B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08" y="2015732"/>
            <a:ext cx="3770122" cy="2055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F7B67-125F-1846-A2FD-25BA1DC9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963" y="1966590"/>
            <a:ext cx="4062730" cy="2153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FBA72-5948-1242-8871-FA62CEC5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00" y="4915541"/>
            <a:ext cx="4525772" cy="18122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EE562B-46A9-5648-8578-DC31180AB186}"/>
              </a:ext>
            </a:extLst>
          </p:cNvPr>
          <p:cNvSpPr/>
          <p:nvPr/>
        </p:nvSpPr>
        <p:spPr>
          <a:xfrm>
            <a:off x="9009888" y="4437888"/>
            <a:ext cx="2584704" cy="173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PODEMOS DESCRIBIR UNA IMAGEN RGB COMO UN ARREGLO DE PIXELES DE 3 CAPAS  (MATRICES) </a:t>
            </a:r>
          </a:p>
        </p:txBody>
      </p:sp>
    </p:spTree>
    <p:extLst>
      <p:ext uri="{BB962C8B-B14F-4D97-AF65-F5344CB8AC3E}">
        <p14:creationId xmlns:p14="http://schemas.microsoft.com/office/powerpoint/2010/main" val="30444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MANIPULACIÓN DE IMAGENES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Al momento de leer una imagen mediante </a:t>
            </a:r>
            <a:r>
              <a:rPr lang="es-PE" dirty="0" err="1" smtClean="0"/>
              <a:t>opencv</a:t>
            </a:r>
            <a:r>
              <a:rPr lang="es-PE" dirty="0" smtClean="0"/>
              <a:t> , esta devuelve un arreglo de 3 dimensiones y que contiene 3 capas de color en el orden </a:t>
            </a:r>
            <a:r>
              <a:rPr lang="es-PE" dirty="0" smtClean="0">
                <a:solidFill>
                  <a:srgbClr val="0070C0"/>
                </a:solidFill>
              </a:rPr>
              <a:t>BGR</a:t>
            </a:r>
          </a:p>
          <a:p>
            <a:endParaRPr lang="es-PE" dirty="0" smtClean="0"/>
          </a:p>
          <a:p>
            <a:r>
              <a:rPr lang="es-PE" dirty="0" smtClean="0"/>
              <a:t>Al mostrar una imagen , se tiene que tener el formato BGR de la imagen  y no el </a:t>
            </a:r>
            <a:r>
              <a:rPr lang="es-PE" dirty="0" smtClean="0">
                <a:solidFill>
                  <a:srgbClr val="0070C0"/>
                </a:solidFill>
              </a:rPr>
              <a:t>RGB</a:t>
            </a:r>
            <a:r>
              <a:rPr lang="es-PE" dirty="0" smtClean="0"/>
              <a:t> 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94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ESCALA DE COLOR GRIS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 rot="454151">
            <a:off x="2196897" y="1960565"/>
            <a:ext cx="2112967" cy="169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 rot="454151">
            <a:off x="1521983" y="2766102"/>
            <a:ext cx="2112967" cy="16981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 rot="454151">
            <a:off x="700317" y="3344184"/>
            <a:ext cx="2112967" cy="1698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8121166" y="3082609"/>
            <a:ext cx="2112967" cy="16981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2586446" y="3879741"/>
            <a:ext cx="2329722" cy="600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3413939" y="3592286"/>
            <a:ext cx="1502229" cy="198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3687965" y="2428132"/>
            <a:ext cx="1247682" cy="1293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4958223" y="3560438"/>
            <a:ext cx="783771" cy="6386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496390" y="2634338"/>
            <a:ext cx="419290" cy="440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1113915" y="2235614"/>
            <a:ext cx="419290" cy="385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884613" y="1506363"/>
            <a:ext cx="419290" cy="440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732369" y="4004560"/>
            <a:ext cx="606358" cy="440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wr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3901435" y="3323660"/>
            <a:ext cx="606358" cy="440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wg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4367198" y="2672708"/>
            <a:ext cx="606358" cy="440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wb</a:t>
            </a:r>
            <a:endParaRPr lang="es-PE" dirty="0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5857729" y="3870294"/>
            <a:ext cx="2263437" cy="18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500435" y="5485005"/>
            <a:ext cx="3606936" cy="901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(400,400,3)</a:t>
            </a:r>
          </a:p>
          <a:p>
            <a:pPr algn="ctr"/>
            <a:r>
              <a:rPr lang="es-PE" dirty="0" smtClean="0"/>
              <a:t>IMAGEN CON 3 DIMENSIONES</a:t>
            </a:r>
          </a:p>
          <a:p>
            <a:pPr algn="ctr"/>
            <a:r>
              <a:rPr lang="es-PE" dirty="0" smtClean="0"/>
              <a:t>FILAS , COLUMNAS Y CAPAS</a:t>
            </a:r>
            <a:endParaRPr lang="es-PE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6627197" y="5462843"/>
            <a:ext cx="3606936" cy="901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(400,400)</a:t>
            </a:r>
          </a:p>
          <a:p>
            <a:pPr algn="ctr"/>
            <a:r>
              <a:rPr lang="es-PE" dirty="0" smtClean="0"/>
              <a:t>IMAGEN CON 2 DIMENSIONES</a:t>
            </a:r>
          </a:p>
          <a:p>
            <a:pPr algn="ctr"/>
            <a:r>
              <a:rPr lang="es-PE" dirty="0" smtClean="0"/>
              <a:t>FILAS Y COLUMNAS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49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3CC-57C5-6D45-85C5-F10014BB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b="1" dirty="0"/>
              <a:t>ESCALA DE COLOR </a:t>
            </a:r>
            <a:r>
              <a:rPr lang="es-PE" b="1" dirty="0" smtClean="0"/>
              <a:t>GRIS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4C87-03F6-824F-B4C5-1366F90B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3200" b="1" dirty="0" smtClean="0"/>
              <a:t>Ig(</a:t>
            </a:r>
            <a:r>
              <a:rPr lang="en-US" sz="3200" b="1" dirty="0" err="1" smtClean="0"/>
              <a:t>x,y</a:t>
            </a:r>
            <a:r>
              <a:rPr lang="en-US" sz="3200" b="1" dirty="0"/>
              <a:t>)=</a:t>
            </a:r>
            <a:r>
              <a:rPr lang="en-US" sz="3200" b="1" dirty="0" err="1"/>
              <a:t>wr</a:t>
            </a:r>
            <a:r>
              <a:rPr lang="en-US" sz="3200" b="1" dirty="0"/>
              <a:t>*R(</a:t>
            </a:r>
            <a:r>
              <a:rPr lang="en-US" sz="3200" b="1" dirty="0" err="1"/>
              <a:t>x,y</a:t>
            </a:r>
            <a:r>
              <a:rPr lang="en-US" sz="3200" b="1" dirty="0"/>
              <a:t>)+    </a:t>
            </a:r>
            <a:r>
              <a:rPr lang="en-US" sz="3200" b="1" dirty="0" err="1"/>
              <a:t>wg</a:t>
            </a:r>
            <a:r>
              <a:rPr lang="en-US" sz="3200" b="1" dirty="0"/>
              <a:t>*G(</a:t>
            </a:r>
            <a:r>
              <a:rPr lang="en-US" sz="3200" b="1" dirty="0" err="1"/>
              <a:t>x,y</a:t>
            </a:r>
            <a:r>
              <a:rPr lang="en-US" sz="3200" b="1" dirty="0"/>
              <a:t>)+   </a:t>
            </a:r>
            <a:r>
              <a:rPr lang="en-US" sz="3200" b="1" dirty="0" err="1" smtClean="0"/>
              <a:t>wb</a:t>
            </a:r>
            <a:r>
              <a:rPr lang="en-US" sz="3200" b="1" dirty="0" smtClean="0"/>
              <a:t>*B(</a:t>
            </a:r>
            <a:r>
              <a:rPr lang="en-US" sz="3200" b="1" dirty="0" err="1" smtClean="0"/>
              <a:t>x,y</a:t>
            </a:r>
            <a:r>
              <a:rPr lang="en-US" sz="3200" b="1" dirty="0" smtClean="0"/>
              <a:t>)</a:t>
            </a:r>
          </a:p>
          <a:p>
            <a:pPr marL="0" indent="0" algn="ctr">
              <a:buNone/>
            </a:pPr>
            <a:r>
              <a:rPr lang="en-US" sz="2400" b="1" dirty="0" smtClean="0"/>
              <a:t>Los pesos </a:t>
            </a:r>
            <a:r>
              <a:rPr lang="en-US" sz="2400" b="1" dirty="0" err="1" smtClean="0"/>
              <a:t>pueden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ser</a:t>
            </a:r>
            <a:r>
              <a:rPr lang="en-US" sz="2400" b="1" dirty="0" smtClean="0"/>
              <a:t> :</a:t>
            </a:r>
          </a:p>
          <a:p>
            <a:pPr marL="0" indent="0" algn="ctr">
              <a:buNone/>
            </a:pPr>
            <a:r>
              <a:rPr lang="en-US" sz="2400" b="1" dirty="0" err="1" smtClean="0"/>
              <a:t>Wr</a:t>
            </a:r>
            <a:r>
              <a:rPr lang="en-US" sz="2400" b="1" dirty="0" smtClean="0"/>
              <a:t>=0.299          </a:t>
            </a:r>
            <a:r>
              <a:rPr lang="en-US" sz="2400" b="1" dirty="0" err="1"/>
              <a:t>wg</a:t>
            </a:r>
            <a:r>
              <a:rPr lang="en-US" sz="2400" b="1" dirty="0"/>
              <a:t>=0.587         </a:t>
            </a:r>
            <a:r>
              <a:rPr lang="en-US" sz="2400" b="1" dirty="0" err="1" smtClean="0"/>
              <a:t>wb</a:t>
            </a:r>
            <a:r>
              <a:rPr lang="en-US" sz="2400" b="1" dirty="0" smtClean="0"/>
              <a:t>=0.114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2638697" y="2097660"/>
            <a:ext cx="6701246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cv2.cvtColor(img,cv2.COLOR_RGB2GRAY)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3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3A5D-A84D-ED4B-9A49-C7FA161E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CODIFICACIÓN </a:t>
            </a:r>
            <a:r>
              <a:rPr lang="en-US" b="1" dirty="0"/>
              <a:t>DE LOS PIXELES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917D-4F1D-DB41-BC2B-B0398255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SE REFIERE A LA CANTIDAD DE BITS ASIGNADOS PARA REPRESENTAR A UN PIXEL  QUE DESCRIBE LA CANTIDAD DE VARIACIONES DE COLOR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EJEMPLO :  1 BYTE (8 Bits)  POR LO TANTO CADA PIXEL PUEDE REPRESENTAR 256 VARIACIONES DE COLOR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OPERACIONES DE PIXEL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0624" y="1650728"/>
            <a:ext cx="10515600" cy="4351337"/>
          </a:xfrm>
        </p:spPr>
        <p:txBody>
          <a:bodyPr/>
          <a:lstStyle/>
          <a:p>
            <a:r>
              <a:rPr lang="es-PE" dirty="0" smtClean="0"/>
              <a:t>Las operaciones pixel toman en cuenta el valor del pixel en cuestión de la imagen </a:t>
            </a:r>
          </a:p>
          <a:p>
            <a:r>
              <a:rPr lang="es-PE" dirty="0" smtClean="0"/>
              <a:t>El resultado de la operación solo depende del pixel en cuestión y no de sus vecinos </a:t>
            </a:r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267097" y="4506686"/>
            <a:ext cx="3461657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506789" y="4506686"/>
            <a:ext cx="3461657" cy="15283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259874" y="3709851"/>
            <a:ext cx="2597331" cy="1293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6226825" y="3709851"/>
            <a:ext cx="2394661" cy="12932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2259873" y="4520468"/>
            <a:ext cx="0" cy="99818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637210" y="4989467"/>
            <a:ext cx="1245326" cy="13607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8049590" y="4999151"/>
            <a:ext cx="1245326" cy="13607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8621486" y="4490374"/>
            <a:ext cx="0" cy="99818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5037909" y="3304903"/>
            <a:ext cx="960515" cy="671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F(.)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2169027" y="4908797"/>
            <a:ext cx="1423060" cy="6719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I1(</a:t>
            </a:r>
            <a:r>
              <a:rPr lang="es-PE" sz="2800" b="1" dirty="0" err="1" smtClean="0">
                <a:solidFill>
                  <a:schemeClr val="bg1"/>
                </a:solidFill>
              </a:rPr>
              <a:t>x,y</a:t>
            </a:r>
            <a:r>
              <a:rPr lang="es-PE" sz="2000" b="1" dirty="0" smtClean="0">
                <a:solidFill>
                  <a:schemeClr val="bg1"/>
                </a:solidFill>
              </a:rPr>
              <a:t>)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8628907" y="4934880"/>
            <a:ext cx="1760222" cy="6719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bg1"/>
                </a:solidFill>
              </a:rPr>
              <a:t>I2(</a:t>
            </a:r>
            <a:r>
              <a:rPr lang="es-PE" sz="2800" b="1" dirty="0" err="1" smtClean="0">
                <a:solidFill>
                  <a:schemeClr val="bg1"/>
                </a:solidFill>
              </a:rPr>
              <a:t>x,y</a:t>
            </a:r>
            <a:r>
              <a:rPr lang="es-PE" sz="2800" b="1" dirty="0" smtClean="0">
                <a:solidFill>
                  <a:schemeClr val="bg1"/>
                </a:solidFill>
              </a:rPr>
              <a:t>)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UMBRALIZACIÓN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6626" y="1691322"/>
            <a:ext cx="11094101" cy="4488815"/>
          </a:xfrm>
        </p:spPr>
        <p:txBody>
          <a:bodyPr/>
          <a:lstStyle/>
          <a:p>
            <a:r>
              <a:rPr lang="es-PE" dirty="0" smtClean="0"/>
              <a:t>Método de </a:t>
            </a:r>
            <a:r>
              <a:rPr lang="es-PE" dirty="0" err="1" smtClean="0"/>
              <a:t>otsu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Método utilizado para la </a:t>
            </a:r>
            <a:r>
              <a:rPr lang="es-PE" dirty="0" err="1" smtClean="0"/>
              <a:t>binarizacion</a:t>
            </a:r>
            <a:r>
              <a:rPr lang="es-PE" dirty="0" smtClean="0"/>
              <a:t> de una imagen , en la cual automáticamente el algoritmo calculara un umbral que maximizara la diferencia el objeto y el fondo.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26" y="4970133"/>
            <a:ext cx="2362200" cy="1695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56" y="4686573"/>
            <a:ext cx="3400425" cy="17716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726" y="4686573"/>
            <a:ext cx="3105001" cy="158115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266626" y="4384857"/>
            <a:ext cx="2011606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ESCALA DE GRIS</a:t>
            </a:r>
            <a:endParaRPr lang="en-US"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4807873" y="4222614"/>
            <a:ext cx="2011606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HISTOGRAMA</a:t>
            </a:r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8841686" y="4222614"/>
            <a:ext cx="2011606" cy="41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IMAGEN BINARIA</a:t>
            </a:r>
            <a:endParaRPr lang="en-US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826034" y="4762773"/>
            <a:ext cx="0" cy="20037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5954871" y="4970133"/>
            <a:ext cx="1112136" cy="411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umbral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696040" y="3465281"/>
            <a:ext cx="7629798" cy="615553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ret</a:t>
            </a:r>
            <a:r>
              <a:rPr kumimoji="0" lang="es-PE" altLang="es-PE" sz="105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PE" altLang="es-P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</a:t>
            </a:r>
            <a:r>
              <a:rPr kumimoji="0" lang="es-PE" altLang="es-PE" sz="105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s-PE" altLang="es-PE" sz="105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cv2</a:t>
            </a:r>
            <a:r>
              <a:rPr kumimoji="0" lang="es-PE" altLang="es-P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threshold</a:t>
            </a:r>
            <a:r>
              <a:rPr kumimoji="0" lang="es-PE" altLang="es-PE" sz="105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blur</a:t>
            </a:r>
            <a:r>
              <a:rPr kumimoji="0" lang="es-PE" altLang="es-PE" sz="105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,0,255,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cv2</a:t>
            </a:r>
            <a:r>
              <a:rPr kumimoji="0" lang="es-PE" altLang="es-P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THRESH_BINARY</a:t>
            </a:r>
            <a:r>
              <a:rPr kumimoji="0" lang="es-PE" altLang="es-P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cv2</a:t>
            </a:r>
            <a:r>
              <a:rPr kumimoji="0" lang="es-PE" altLang="es-P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PE" altLang="es-P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THRESH_OTSU</a:t>
            </a:r>
            <a:r>
              <a:rPr lang="es-PE" altLang="es-PE" sz="105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  <a:r>
              <a:rPr kumimoji="0" lang="es-PE" altLang="es-PE" sz="105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PE" altLang="es-P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69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OPERACIONES DE PIXEL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Contraste</a:t>
            </a:r>
          </a:p>
          <a:p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Brillo </a:t>
            </a:r>
          </a:p>
          <a:p>
            <a:pPr marL="0" indent="0">
              <a:buNone/>
            </a:pPr>
            <a:r>
              <a:rPr lang="es-PE" dirty="0" smtClean="0"/>
              <a:t>Esta relacionado con la manera en como los valores de intensidad se distribuye, sí los valores de intensidad se encuentren con valores altos entonces tiende a ser mas intenso o brilloso.</a:t>
            </a:r>
          </a:p>
        </p:txBody>
      </p:sp>
    </p:spTree>
    <p:extLst>
      <p:ext uri="{BB962C8B-B14F-4D97-AF65-F5344CB8AC3E}">
        <p14:creationId xmlns:p14="http://schemas.microsoft.com/office/powerpoint/2010/main" val="7632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1C7-9221-2544-87A9-C391D1A9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HISTOGRAMA DE UNA IMAGEN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1CC-1102-214E-B8B0-2E9388CD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REPRESENTACION </a:t>
            </a:r>
            <a:r>
              <a:rPr lang="en-US" dirty="0"/>
              <a:t>GRAFICA DE LA TONALIDAD PRESENTE EN UNA IMAGEN ES DECIR: </a:t>
            </a:r>
          </a:p>
          <a:p>
            <a:r>
              <a:rPr lang="en-US" dirty="0"/>
              <a:t>MUESTRA LA CANTIAD DE PIXELES PRESENTES POR CADA TONALIDAD DE COLOR</a:t>
            </a:r>
          </a:p>
          <a:p>
            <a:r>
              <a:rPr lang="en-US" dirty="0"/>
              <a:t>EJE HORIZONTAL REPRESENTA LAS TONALIDADES (</a:t>
            </a:r>
            <a:r>
              <a:rPr lang="en-US" dirty="0" err="1"/>
              <a:t>ejemplo</a:t>
            </a:r>
            <a:r>
              <a:rPr lang="en-US" dirty="0"/>
              <a:t> 0 HASTA 255)</a:t>
            </a:r>
          </a:p>
          <a:p>
            <a:r>
              <a:rPr lang="en-US" dirty="0"/>
              <a:t>EJE VERTICAL REPRESENTA LA 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9063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17" y="368395"/>
            <a:ext cx="9144000" cy="171823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HISTOGRAMA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r>
              <a:rPr lang="es-PE" sz="2000" b="1" dirty="0" smtClean="0"/>
              <a:t>El </a:t>
            </a:r>
            <a:r>
              <a:rPr lang="es-PE" sz="2000" b="1" dirty="0"/>
              <a:t>histograma representa a una distribución que describe la frecuencia con la que los valores de intensidad de cada pixel se presentan en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05324-D4E0-5C44-9159-0F8C525E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96" y="3475299"/>
            <a:ext cx="8940800" cy="20111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603A-F371-0D45-BCBD-5AA3AE84C015}"/>
              </a:ext>
            </a:extLst>
          </p:cNvPr>
          <p:cNvCxnSpPr/>
          <p:nvPr/>
        </p:nvCxnSpPr>
        <p:spPr>
          <a:xfrm flipV="1">
            <a:off x="2940441" y="3401610"/>
            <a:ext cx="0" cy="1930348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19807-7371-DF4A-8750-05F52880BF97}"/>
              </a:ext>
            </a:extLst>
          </p:cNvPr>
          <p:cNvCxnSpPr>
            <a:cxnSpLocks/>
          </p:cNvCxnSpPr>
          <p:nvPr/>
        </p:nvCxnSpPr>
        <p:spPr>
          <a:xfrm>
            <a:off x="2965939" y="5486400"/>
            <a:ext cx="9108831" cy="0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AD18BA-AFC6-424B-BF36-A1DB26F88F3C}"/>
              </a:ext>
            </a:extLst>
          </p:cNvPr>
          <p:cNvSpPr/>
          <p:nvPr/>
        </p:nvSpPr>
        <p:spPr>
          <a:xfrm>
            <a:off x="4360986" y="5985047"/>
            <a:ext cx="2039815" cy="35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INTENSIDAD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481127" y="3849129"/>
            <a:ext cx="2011606" cy="92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39868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CLASIFICACIÓN DE IMAGENES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590" y="1828800"/>
            <a:ext cx="12000410" cy="4351337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Consiste en determinar a que clase pertenece la imagen de entrada mediante la búsqueda de alguna semejanza en sus características descriptivas .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2050870" y="3409406"/>
            <a:ext cx="28085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PRE-PROCESAMIENTO</a:t>
            </a:r>
            <a:endParaRPr lang="es-PE" b="1" dirty="0"/>
          </a:p>
        </p:txBody>
      </p:sp>
      <p:sp>
        <p:nvSpPr>
          <p:cNvPr id="5" name="Rectángulo 4"/>
          <p:cNvSpPr/>
          <p:nvPr/>
        </p:nvSpPr>
        <p:spPr>
          <a:xfrm>
            <a:off x="5625738" y="3448594"/>
            <a:ext cx="28085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EXTRACCIÓN DE CARACTERISTICAS</a:t>
            </a:r>
            <a:endParaRPr lang="es-PE" b="1" dirty="0"/>
          </a:p>
        </p:txBody>
      </p:sp>
      <p:sp>
        <p:nvSpPr>
          <p:cNvPr id="6" name="Rectángulo 5"/>
          <p:cNvSpPr/>
          <p:nvPr/>
        </p:nvSpPr>
        <p:spPr>
          <a:xfrm>
            <a:off x="191590" y="3409406"/>
            <a:ext cx="129757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IMAGEN</a:t>
            </a:r>
            <a:endParaRPr lang="es-PE" b="1" dirty="0"/>
          </a:p>
        </p:txBody>
      </p:sp>
      <p:sp>
        <p:nvSpPr>
          <p:cNvPr id="7" name="Rectángulo 6"/>
          <p:cNvSpPr/>
          <p:nvPr/>
        </p:nvSpPr>
        <p:spPr>
          <a:xfrm>
            <a:off x="8947949" y="3448594"/>
            <a:ext cx="280851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ALGORITMO DE DISCRIMINACIÓN </a:t>
            </a:r>
            <a:endParaRPr lang="es-PE" b="1" dirty="0"/>
          </a:p>
        </p:txBody>
      </p:sp>
      <p:sp>
        <p:nvSpPr>
          <p:cNvPr id="14" name="Elipse 13"/>
          <p:cNvSpPr/>
          <p:nvPr/>
        </p:nvSpPr>
        <p:spPr>
          <a:xfrm>
            <a:off x="8947949" y="4974105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BASE DE DATOS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1632857" y="3775166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Flecha derecha 15"/>
          <p:cNvSpPr/>
          <p:nvPr/>
        </p:nvSpPr>
        <p:spPr>
          <a:xfrm>
            <a:off x="5031509" y="3773106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lecha derecha 16"/>
          <p:cNvSpPr/>
          <p:nvPr/>
        </p:nvSpPr>
        <p:spPr>
          <a:xfrm>
            <a:off x="8473438" y="3749675"/>
            <a:ext cx="418013" cy="265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Flecha derecha 17"/>
          <p:cNvSpPr/>
          <p:nvPr/>
        </p:nvSpPr>
        <p:spPr>
          <a:xfrm rot="5400000">
            <a:off x="10003358" y="4487779"/>
            <a:ext cx="383282" cy="314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/>
          <p:cNvSpPr/>
          <p:nvPr/>
        </p:nvSpPr>
        <p:spPr>
          <a:xfrm>
            <a:off x="8947949" y="6180137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BASE DE DATOS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3" name="Conector recto 22"/>
          <p:cNvCxnSpPr>
            <a:stCxn id="14" idx="2"/>
            <a:endCxn id="21" idx="2"/>
          </p:cNvCxnSpPr>
          <p:nvPr/>
        </p:nvCxnSpPr>
        <p:spPr>
          <a:xfrm>
            <a:off x="8947949" y="5183111"/>
            <a:ext cx="0" cy="120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1752001" y="5183111"/>
            <a:ext cx="0" cy="120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8937063" y="5657622"/>
            <a:ext cx="2808515" cy="418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BASE DE DATOS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B0C7-F370-3C47-A080-C25EA6C7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785" y="764201"/>
            <a:ext cx="9291215" cy="1049235"/>
          </a:xfrm>
        </p:spPr>
        <p:txBody>
          <a:bodyPr/>
          <a:lstStyle/>
          <a:p>
            <a:r>
              <a:rPr lang="en-US" dirty="0"/>
              <a:t>CALCULO </a:t>
            </a:r>
            <a:r>
              <a:rPr lang="en-US" dirty="0" smtClean="0"/>
              <a:t>DEL </a:t>
            </a:r>
            <a:r>
              <a:rPr lang="en-US" dirty="0"/>
              <a:t>HISTOGRAMA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1878-7134-CE47-A2CE-2BF5E435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69" y="1828800"/>
            <a:ext cx="9640825" cy="363754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1er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imagen</a:t>
            </a:r>
            <a:r>
              <a:rPr lang="en-US" b="1" dirty="0"/>
              <a:t> </a:t>
            </a:r>
            <a:r>
              <a:rPr lang="en-US" b="1" dirty="0" smtClean="0"/>
              <a:t>Fuente </a:t>
            </a:r>
            <a:r>
              <a:rPr lang="en-US" b="1" dirty="0" err="1" smtClean="0"/>
              <a:t>dentro</a:t>
            </a:r>
            <a:r>
              <a:rPr lang="en-US" b="1" dirty="0" smtClean="0"/>
              <a:t> de </a:t>
            </a:r>
            <a:r>
              <a:rPr lang="en-US" b="1" dirty="0" err="1" smtClean="0"/>
              <a:t>corchetes</a:t>
            </a:r>
            <a:endParaRPr lang="en-US" b="1" dirty="0"/>
          </a:p>
          <a:p>
            <a:r>
              <a:rPr lang="en-US" b="1" dirty="0"/>
              <a:t>2do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indice</a:t>
            </a:r>
            <a:r>
              <a:rPr lang="en-US" b="1" dirty="0"/>
              <a:t> </a:t>
            </a:r>
            <a:r>
              <a:rPr lang="en-US" b="1" dirty="0" smtClean="0"/>
              <a:t> , para </a:t>
            </a:r>
            <a:r>
              <a:rPr lang="en-US" b="1" dirty="0" err="1" smtClean="0"/>
              <a:t>grises</a:t>
            </a:r>
            <a:r>
              <a:rPr lang="en-US" b="1" dirty="0" smtClean="0"/>
              <a:t> [0]</a:t>
            </a:r>
            <a:endParaRPr lang="en-US" b="1" dirty="0"/>
          </a:p>
          <a:p>
            <a:r>
              <a:rPr lang="en-US" b="1" dirty="0"/>
              <a:t>3er </a:t>
            </a:r>
            <a:r>
              <a:rPr lang="en-US" b="1" dirty="0" err="1"/>
              <a:t>argumento:mascara</a:t>
            </a:r>
            <a:r>
              <a:rPr lang="en-US" b="1" dirty="0"/>
              <a:t> de la </a:t>
            </a:r>
            <a:r>
              <a:rPr lang="en-US" b="1" dirty="0" err="1"/>
              <a:t>imagen</a:t>
            </a:r>
            <a:r>
              <a:rPr lang="en-US" b="1" dirty="0"/>
              <a:t>  </a:t>
            </a:r>
            <a:r>
              <a:rPr lang="en-US" b="1" dirty="0" smtClean="0"/>
              <a:t>, None</a:t>
            </a:r>
            <a:endParaRPr lang="en-US" b="1" dirty="0"/>
          </a:p>
          <a:p>
            <a:r>
              <a:rPr lang="en-US" b="1" dirty="0"/>
              <a:t>4to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representa</a:t>
            </a:r>
            <a:r>
              <a:rPr lang="en-US" b="1" dirty="0"/>
              <a:t> el </a:t>
            </a:r>
            <a:r>
              <a:rPr lang="en-US" b="1" dirty="0" err="1" smtClean="0"/>
              <a:t>tamaño</a:t>
            </a:r>
            <a:r>
              <a:rPr lang="en-US" b="1" dirty="0" smtClean="0"/>
              <a:t> [256] </a:t>
            </a:r>
            <a:r>
              <a:rPr lang="en-US" b="1" dirty="0" err="1" smtClean="0"/>
              <a:t>número</a:t>
            </a:r>
            <a:r>
              <a:rPr lang="en-US" b="1" dirty="0" smtClean="0"/>
              <a:t> de </a:t>
            </a:r>
            <a:r>
              <a:rPr lang="en-US" b="1" dirty="0" err="1" smtClean="0"/>
              <a:t>elementos</a:t>
            </a:r>
            <a:endParaRPr lang="en-US" b="1" dirty="0"/>
          </a:p>
          <a:p>
            <a:r>
              <a:rPr lang="en-US" b="1" dirty="0"/>
              <a:t>5to </a:t>
            </a:r>
            <a:r>
              <a:rPr lang="en-US" b="1" dirty="0" err="1"/>
              <a:t>argumento</a:t>
            </a:r>
            <a:r>
              <a:rPr lang="en-US" b="1" dirty="0"/>
              <a:t>: </a:t>
            </a:r>
            <a:r>
              <a:rPr lang="en-US" b="1" dirty="0" err="1"/>
              <a:t>rango</a:t>
            </a:r>
            <a:r>
              <a:rPr lang="en-US" b="1" dirty="0"/>
              <a:t>  , </a:t>
            </a:r>
            <a:r>
              <a:rPr lang="en-US" b="1" dirty="0" err="1" smtClean="0"/>
              <a:t>normalmente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de  </a:t>
            </a:r>
            <a:r>
              <a:rPr lang="en-US" b="1" dirty="0"/>
              <a:t>[0,256]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2C6BE-39B5-9447-8F24-8B8E9878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67" y="2059309"/>
            <a:ext cx="7289800" cy="5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ECUALIZACIÓN DE HISTOGRAMA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ecualización de histograma tiene como objetivo poder mejorar el contraste de la imagen en escala de grises .</a:t>
            </a:r>
          </a:p>
          <a:p>
            <a:endParaRPr lang="es-PE" dirty="0"/>
          </a:p>
          <a:p>
            <a:r>
              <a:rPr lang="es-PE" dirty="0" smtClean="0"/>
              <a:t>La ecualización de histograma ofrece un buen contraste cuando la imagen contiene bien marcado partes luminosas y partes oscuras.</a:t>
            </a:r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3641004" y="5114164"/>
            <a:ext cx="4706162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</a:rPr>
              <a:t>v2.equalizeHist(</a:t>
            </a:r>
            <a:r>
              <a:rPr lang="en-US" sz="2800" b="1" dirty="0" err="1" smtClean="0">
                <a:solidFill>
                  <a:schemeClr val="tx1"/>
                </a:solidFill>
              </a:rPr>
              <a:t>img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ECUALIZACIÓN DE HISTOGRAMA</a:t>
            </a:r>
            <a:endParaRPr lang="es-PE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052" y="4017532"/>
            <a:ext cx="7360354" cy="26591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7" y="1358538"/>
            <a:ext cx="4493622" cy="25544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623" y="1580606"/>
            <a:ext cx="3971107" cy="23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7824"/>
            <a:ext cx="10515600" cy="4351337"/>
          </a:xfrm>
        </p:spPr>
        <p:txBody>
          <a:bodyPr/>
          <a:lstStyle/>
          <a:p>
            <a:r>
              <a:rPr lang="en-US" dirty="0"/>
              <a:t>LECTURA DE IMAGEN</a:t>
            </a:r>
          </a:p>
          <a:p>
            <a:pPr marL="0" indent="0">
              <a:buNone/>
            </a:pPr>
            <a:r>
              <a:rPr lang="en-US" dirty="0" err="1" smtClean="0"/>
              <a:t>Siguiendo</a:t>
            </a:r>
            <a:r>
              <a:rPr lang="en-US" dirty="0" smtClean="0"/>
              <a:t> el </a:t>
            </a:r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b="1" dirty="0" smtClean="0"/>
              <a:t>BGR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FUNCIÓN QUE REALIZA UNA CONVERSIÓN DE ESCALA DE COLOR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MOSTRAR IMAGEN </a:t>
            </a:r>
          </a:p>
          <a:p>
            <a:pPr marL="0" indent="0">
              <a:buNone/>
            </a:pPr>
            <a:r>
              <a:rPr lang="en-US" dirty="0" err="1" smtClean="0"/>
              <a:t>Siguiendo</a:t>
            </a:r>
            <a:r>
              <a:rPr lang="en-US" dirty="0" smtClean="0"/>
              <a:t> el </a:t>
            </a:r>
            <a:r>
              <a:rPr lang="en-US" dirty="0" err="1" smtClean="0"/>
              <a:t>formato</a:t>
            </a:r>
            <a:r>
              <a:rPr lang="en-US" dirty="0"/>
              <a:t> </a:t>
            </a:r>
            <a:r>
              <a:rPr lang="en-US" b="1" dirty="0" smtClean="0"/>
              <a:t>BGR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5565627" y="1848450"/>
            <a:ext cx="4923847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cv2.imread</a:t>
            </a:r>
            <a:r>
              <a:rPr lang="en-US" sz="2400" b="1" dirty="0" smtClean="0">
                <a:solidFill>
                  <a:srgbClr val="0070C0"/>
                </a:solidFill>
              </a:rPr>
              <a:t>(”</a:t>
            </a:r>
            <a:r>
              <a:rPr lang="en-US" sz="2400" b="1" dirty="0" err="1" smtClean="0">
                <a:solidFill>
                  <a:srgbClr val="0070C0"/>
                </a:solidFill>
              </a:rPr>
              <a:t>filepath</a:t>
            </a:r>
            <a:r>
              <a:rPr lang="en-US" sz="2400" b="1" dirty="0" smtClean="0">
                <a:solidFill>
                  <a:srgbClr val="0070C0"/>
                </a:solidFill>
              </a:rPr>
              <a:t>”)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5565627" y="3860299"/>
            <a:ext cx="5039690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cv2.cvtColor(</a:t>
            </a:r>
            <a:r>
              <a:rPr lang="en-US" sz="2400" b="1" dirty="0" err="1" smtClean="0">
                <a:solidFill>
                  <a:srgbClr val="0070C0"/>
                </a:solidFill>
              </a:rPr>
              <a:t>imagen,conversion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5608716" y="5369371"/>
            <a:ext cx="6028112" cy="5974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cv2.imshow(</a:t>
            </a:r>
            <a:r>
              <a:rPr lang="en-US" sz="2800" dirty="0" err="1" smtClean="0">
                <a:solidFill>
                  <a:srgbClr val="0070C0"/>
                </a:solidFill>
              </a:rPr>
              <a:t>mensaje,imagen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GUARDAR UNA IMAGEN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CERRAR TODAS LAS VENTANAS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COMANDO WAITKEY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6263204" y="1898563"/>
            <a:ext cx="2657856" cy="59740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cv2.imwrite()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6049805" y="3441942"/>
            <a:ext cx="4094295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cv2.destroyAllWindows()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6102927" y="5026356"/>
            <a:ext cx="3023616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cv2.waitKey()</a:t>
            </a:r>
          </a:p>
        </p:txBody>
      </p:sp>
    </p:spTree>
    <p:extLst>
      <p:ext uri="{BB962C8B-B14F-4D97-AF65-F5344CB8AC3E}">
        <p14:creationId xmlns:p14="http://schemas.microsoft.com/office/powerpoint/2010/main" val="34466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Transformaciones </a:t>
            </a:r>
            <a:r>
              <a:rPr lang="es-PE" b="1" dirty="0" err="1"/>
              <a:t>G</a:t>
            </a:r>
            <a:r>
              <a:rPr lang="es-PE" b="1" dirty="0" err="1" smtClean="0"/>
              <a:t>eometricas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679270" y="2551704"/>
            <a:ext cx="5342708" cy="80544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Img2=cv2.resize(</a:t>
            </a:r>
            <a:r>
              <a:rPr lang="en-US" sz="2800" b="1" dirty="0" err="1" smtClean="0">
                <a:solidFill>
                  <a:schemeClr val="tx1"/>
                </a:solidFill>
              </a:rPr>
              <a:t>img</a:t>
            </a:r>
            <a:r>
              <a:rPr lang="en-US" sz="2800" b="1" dirty="0" smtClean="0">
                <a:solidFill>
                  <a:schemeClr val="tx1"/>
                </a:solidFill>
              </a:rPr>
              <a:t>,(</a:t>
            </a:r>
            <a:r>
              <a:rPr lang="en-US" sz="2800" b="1" dirty="0" err="1" smtClean="0">
                <a:solidFill>
                  <a:schemeClr val="tx1"/>
                </a:solidFill>
              </a:rPr>
              <a:t>ncols,nfils</a:t>
            </a:r>
            <a:r>
              <a:rPr lang="en-US" sz="2800" b="1" dirty="0" smtClean="0">
                <a:solidFill>
                  <a:schemeClr val="tx1"/>
                </a:solidFill>
              </a:rPr>
              <a:t>))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6911755" y="2094370"/>
            <a:ext cx="4448972" cy="19347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Devuelve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una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imagen</a:t>
            </a:r>
            <a:r>
              <a:rPr lang="en-US" sz="2400" dirty="0" smtClean="0">
                <a:solidFill>
                  <a:schemeClr val="tx1"/>
                </a:solidFill>
              </a:rPr>
              <a:t> con </a:t>
            </a:r>
            <a:r>
              <a:rPr lang="en-US" sz="2400" dirty="0" err="1" smtClean="0">
                <a:solidFill>
                  <a:schemeClr val="tx1"/>
                </a:solidFill>
              </a:rPr>
              <a:t>filas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y </a:t>
            </a:r>
            <a:r>
              <a:rPr lang="en-US" sz="2400" dirty="0" err="1" smtClean="0">
                <a:solidFill>
                  <a:schemeClr val="tx1"/>
                </a:solidFill>
              </a:rPr>
              <a:t>columnas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igual</a:t>
            </a:r>
            <a:r>
              <a:rPr lang="en-US" sz="2400" dirty="0" smtClean="0">
                <a:solidFill>
                  <a:schemeClr val="tx1"/>
                </a:solidFill>
              </a:rPr>
              <a:t> a :</a:t>
            </a: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FILAS:nfils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COLUMNAS:ncols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CONVOLUCIÓN 2D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397726" y="2390503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726" y="2390503"/>
                <a:ext cx="1763485" cy="600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4881351" y="3746125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51" y="3746125"/>
                <a:ext cx="1763485" cy="600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484128" y="2390501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8" y="2390501"/>
                <a:ext cx="1763485" cy="600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>
            <a:off x="3461657" y="2690947"/>
            <a:ext cx="186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5763094" y="2991393"/>
            <a:ext cx="0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475514" y="2390502"/>
            <a:ext cx="627413" cy="4963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*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6220493" y="2690945"/>
            <a:ext cx="186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638299" y="5136126"/>
                <a:ext cx="5464628" cy="11814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P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P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s-PE" sz="2000" dirty="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PE" sz="2000" dirty="0"/>
              </a:p>
              <a:p>
                <a:pPr algn="ctr"/>
                <a:endParaRPr lang="es-PE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9" y="5136126"/>
                <a:ext cx="5464628" cy="1181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5329646" y="4383290"/>
                <a:ext cx="1158241" cy="3338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𝑀𝑥𝑁</m:t>
                      </m:r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646" y="4383290"/>
                <a:ext cx="1158241" cy="33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1834637" y="3050177"/>
                <a:ext cx="889661" cy="3004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1" smtClean="0">
                          <a:latin typeface="Cambria Math" panose="02040503050406030204" pitchFamily="18" charset="0"/>
                        </a:rPr>
                        <m:t>𝐹𝑥𝐶</m:t>
                      </m:r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37" y="3050177"/>
                <a:ext cx="889661" cy="300445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7968045" y="3684428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𝐾𝐸𝑅𝑁𝐸𝐿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45" y="3684428"/>
                <a:ext cx="1763485" cy="6008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7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Función </a:t>
            </a:r>
            <a:r>
              <a:rPr lang="es-PE" b="1" dirty="0" err="1" smtClean="0">
                <a:solidFill>
                  <a:srgbClr val="0070C0"/>
                </a:solidFill>
              </a:rPr>
              <a:t>GaussianBlur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función </a:t>
            </a:r>
            <a:r>
              <a:rPr lang="es-PE" dirty="0" err="1" smtClean="0"/>
              <a:t>GaussianBlur</a:t>
            </a:r>
            <a:r>
              <a:rPr lang="es-PE" dirty="0" smtClean="0"/>
              <a:t> realiza un proceso de filtrado (</a:t>
            </a:r>
            <a:r>
              <a:rPr lang="es-PE" dirty="0" err="1" smtClean="0"/>
              <a:t>convolución</a:t>
            </a:r>
            <a:r>
              <a:rPr lang="es-PE" dirty="0" smtClean="0"/>
              <a:t>) de la imagen de entrada con un </a:t>
            </a:r>
            <a:r>
              <a:rPr lang="es-PE" dirty="0" err="1" smtClean="0"/>
              <a:t>kernel</a:t>
            </a:r>
            <a:r>
              <a:rPr lang="es-PE" dirty="0" smtClean="0"/>
              <a:t> (sigue una distribución gaussiana).</a:t>
            </a:r>
          </a:p>
          <a:p>
            <a:endParaRPr lang="es-PE" dirty="0"/>
          </a:p>
          <a:p>
            <a:r>
              <a:rPr lang="es-PE" dirty="0" smtClean="0"/>
              <a:t>Tiene como objetivo atenuar el ruido presente en la imagen  , dando un mayor suavizado a la imagen resultante .</a:t>
            </a:r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62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FILTRADO GAUSSIANO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47" y="1691322"/>
            <a:ext cx="5189914" cy="48855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247" y="1802539"/>
            <a:ext cx="4990011" cy="48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CONVOLUCIÓN 2D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397726" y="2390503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726" y="2390503"/>
                <a:ext cx="1763485" cy="600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4881351" y="3746125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51" y="3746125"/>
                <a:ext cx="1763485" cy="600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484128" y="2390501"/>
                <a:ext cx="1763485" cy="60089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8" y="2390501"/>
                <a:ext cx="1763485" cy="600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>
            <a:off x="3461657" y="2690947"/>
            <a:ext cx="186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5763094" y="2991393"/>
            <a:ext cx="0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475514" y="2390502"/>
            <a:ext cx="627413" cy="4963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*</a:t>
            </a:r>
            <a:endParaRPr lang="es-PE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6220493" y="2690945"/>
            <a:ext cx="1867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5329646" y="4383290"/>
                <a:ext cx="1158241" cy="3338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2000" b="0" dirty="0" smtClean="0"/>
                  <a:t>w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𝑥h</m:t>
                    </m:r>
                  </m:oMath>
                </a14:m>
                <a:endParaRPr lang="es-PE" sz="2000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646" y="4383290"/>
                <a:ext cx="1158241" cy="333804"/>
              </a:xfrm>
              <a:prstGeom prst="rect">
                <a:avLst/>
              </a:prstGeom>
              <a:blipFill>
                <a:blip r:embed="rId5"/>
                <a:stretch>
                  <a:fillRect t="-17544" b="-3859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ángulo 18"/>
          <p:cNvSpPr/>
          <p:nvPr/>
        </p:nvSpPr>
        <p:spPr>
          <a:xfrm>
            <a:off x="1834637" y="3050177"/>
            <a:ext cx="889661" cy="300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/>
              <a:t>m</a:t>
            </a:r>
            <a:r>
              <a:rPr lang="es-PE" sz="2000" dirty="0" smtClean="0"/>
              <a:t> x n</a:t>
            </a:r>
            <a:endParaRPr lang="es-P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860564" y="4970314"/>
                <a:ext cx="5734594" cy="79683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PE" sz="28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s-PE" sz="2800" dirty="0" smtClean="0">
                    <a:solidFill>
                      <a:schemeClr val="tx1"/>
                    </a:solidFill>
                  </a:rPr>
                  <a:t>=cv2.GaussianBlur(</a:t>
                </a:r>
                <a:r>
                  <a:rPr lang="es-PE" sz="2800" b="1" dirty="0" smtClean="0">
                    <a:solidFill>
                      <a:schemeClr val="tx1"/>
                    </a:solidFill>
                  </a:rPr>
                  <a:t>I</a:t>
                </a:r>
                <a:r>
                  <a:rPr lang="es-PE" sz="2800" dirty="0" smtClean="0">
                    <a:solidFill>
                      <a:schemeClr val="tx1"/>
                    </a:solidFill>
                  </a:rPr>
                  <a:t>,(</a:t>
                </a:r>
                <a:r>
                  <a:rPr lang="es-PE" sz="2800" dirty="0" err="1" smtClean="0">
                    <a:solidFill>
                      <a:schemeClr val="tx1"/>
                    </a:solidFill>
                  </a:rPr>
                  <a:t>w,h</a:t>
                </a:r>
                <a:r>
                  <a:rPr lang="es-PE" sz="2800" dirty="0" smtClean="0">
                    <a:solidFill>
                      <a:schemeClr val="tx1"/>
                    </a:solidFill>
                  </a:rPr>
                  <a:t>),</a:t>
                </a:r>
                <a:r>
                  <a:rPr lang="el-GR" sz="2800" dirty="0"/>
                  <a:t> </a:t>
                </a:r>
                <a14:m>
                  <m:oMath xmlns:m="http://schemas.openxmlformats.org/officeDocument/2006/math">
                    <m:r>
                      <a:rPr lang="el-G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s-PE" sz="2800" dirty="0" smtClean="0">
                    <a:solidFill>
                      <a:schemeClr val="tx1"/>
                    </a:solidFill>
                  </a:rPr>
                  <a:t>) </a:t>
                </a:r>
                <a:endParaRPr 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64" y="4970314"/>
                <a:ext cx="5734594" cy="796834"/>
              </a:xfrm>
              <a:prstGeom prst="rect">
                <a:avLst/>
              </a:prstGeom>
              <a:blipFill>
                <a:blip r:embed="rId6"/>
                <a:stretch>
                  <a:fillRect b="-375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7680363" y="3824502"/>
                <a:ext cx="3448992" cy="6110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P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P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PE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P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s-P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363" y="3824502"/>
                <a:ext cx="3448992" cy="611039"/>
              </a:xfrm>
              <a:prstGeom prst="rect">
                <a:avLst/>
              </a:prstGeom>
              <a:blipFill>
                <a:blip r:embed="rId7"/>
                <a:stretch>
                  <a:fillRect t="-971" b="-38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/>
          <p:cNvCxnSpPr/>
          <p:nvPr/>
        </p:nvCxnSpPr>
        <p:spPr>
          <a:xfrm>
            <a:off x="6816730" y="4046570"/>
            <a:ext cx="675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7154486" y="5108281"/>
                <a:ext cx="4846320" cy="132296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l-GR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s-PE" sz="2800" dirty="0" smtClean="0">
                    <a:solidFill>
                      <a:schemeClr val="tx1"/>
                    </a:solidFill>
                  </a:rPr>
                  <a:t>:</a:t>
                </a:r>
                <a:r>
                  <a:rPr lang="es-PE" sz="2800" dirty="0" err="1" smtClean="0">
                    <a:solidFill>
                      <a:schemeClr val="tx1"/>
                    </a:solidFill>
                  </a:rPr>
                  <a:t>desvicación</a:t>
                </a:r>
                <a:r>
                  <a:rPr lang="es-PE" sz="2800" dirty="0" smtClean="0">
                    <a:solidFill>
                      <a:schemeClr val="tx1"/>
                    </a:solidFill>
                  </a:rPr>
                  <a:t> standard</a:t>
                </a:r>
              </a:p>
              <a:p>
                <a:r>
                  <a:rPr lang="es-PE" sz="2800" dirty="0" smtClean="0">
                    <a:solidFill>
                      <a:schemeClr val="tx1"/>
                    </a:solidFill>
                  </a:rPr>
                  <a:t>w:ancho del filtro(columnas)</a:t>
                </a:r>
              </a:p>
              <a:p>
                <a:r>
                  <a:rPr lang="es-PE" sz="2800" dirty="0">
                    <a:solidFill>
                      <a:schemeClr val="tx1"/>
                    </a:solidFill>
                  </a:rPr>
                  <a:t>h</a:t>
                </a:r>
                <a:r>
                  <a:rPr lang="es-PE" sz="2800" dirty="0" smtClean="0">
                    <a:solidFill>
                      <a:schemeClr val="tx1"/>
                    </a:solidFill>
                  </a:rPr>
                  <a:t>:largo del filtro (filas)</a:t>
                </a:r>
                <a:endParaRPr lang="es-P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486" y="5108281"/>
                <a:ext cx="4846320" cy="1322962"/>
              </a:xfrm>
              <a:prstGeom prst="rect">
                <a:avLst/>
              </a:prstGeom>
              <a:blipFill>
                <a:blip r:embed="rId8"/>
                <a:stretch>
                  <a:fillRect l="-2509" t="-5936" b="-1461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6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PRE PROCESAMIENTO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esta etapa se acondiciona a la imagen de entrada con el fin de:</a:t>
            </a:r>
          </a:p>
          <a:p>
            <a:r>
              <a:rPr lang="es-PE" dirty="0" smtClean="0"/>
              <a:t>reducir el ruido </a:t>
            </a:r>
          </a:p>
          <a:p>
            <a:r>
              <a:rPr lang="es-PE" dirty="0" smtClean="0"/>
              <a:t>mejorar el contraste  </a:t>
            </a:r>
            <a:endParaRPr lang="es-PE" dirty="0"/>
          </a:p>
          <a:p>
            <a:r>
              <a:rPr lang="es-PE" dirty="0" smtClean="0"/>
              <a:t>convertir de una escala a otra escala de color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00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Función </a:t>
            </a:r>
            <a:r>
              <a:rPr lang="es-PE" b="1" dirty="0" err="1" smtClean="0">
                <a:solidFill>
                  <a:srgbClr val="0070C0"/>
                </a:solidFill>
              </a:rPr>
              <a:t>Canny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función implementar el algoritmo desarrollo por John F. </a:t>
            </a:r>
            <a:r>
              <a:rPr lang="es-PE" dirty="0" err="1" smtClean="0"/>
              <a:t>Canny</a:t>
            </a:r>
            <a:r>
              <a:rPr lang="es-PE" dirty="0" smtClean="0"/>
              <a:t> en 1986.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El algoritmo de </a:t>
            </a:r>
            <a:r>
              <a:rPr lang="es-PE" dirty="0" err="1" smtClean="0"/>
              <a:t>canny</a:t>
            </a:r>
            <a:r>
              <a:rPr lang="es-PE" dirty="0" smtClean="0"/>
              <a:t> tiene como objeto reducir el ruido , encontrar los bordes con mayor intensidad utilizando el </a:t>
            </a:r>
            <a:r>
              <a:rPr lang="es-PE" dirty="0" err="1" smtClean="0"/>
              <a:t>kernel</a:t>
            </a:r>
            <a:r>
              <a:rPr lang="es-PE" dirty="0" smtClean="0"/>
              <a:t> de </a:t>
            </a:r>
            <a:r>
              <a:rPr lang="es-PE" dirty="0" err="1" smtClean="0"/>
              <a:t>Sobel</a:t>
            </a:r>
            <a:r>
              <a:rPr lang="es-PE" dirty="0" smtClean="0"/>
              <a:t>.</a:t>
            </a:r>
          </a:p>
          <a:p>
            <a:r>
              <a:rPr lang="es-PE" dirty="0" err="1"/>
              <a:t>m</a:t>
            </a:r>
            <a:r>
              <a:rPr lang="es-PE" dirty="0" err="1" smtClean="0"/>
              <a:t>in_val</a:t>
            </a:r>
            <a:r>
              <a:rPr lang="es-PE" dirty="0" smtClean="0"/>
              <a:t> : umbral </a:t>
            </a:r>
            <a:r>
              <a:rPr lang="es-PE" dirty="0" err="1" smtClean="0"/>
              <a:t>minimo</a:t>
            </a:r>
            <a:endParaRPr lang="es-PE" dirty="0" smtClean="0"/>
          </a:p>
          <a:p>
            <a:r>
              <a:rPr lang="es-PE" dirty="0" err="1"/>
              <a:t>m</a:t>
            </a:r>
            <a:r>
              <a:rPr lang="es-PE" dirty="0" err="1" smtClean="0"/>
              <a:t>ax_val:umbal</a:t>
            </a:r>
            <a:r>
              <a:rPr lang="es-PE" dirty="0" smtClean="0"/>
              <a:t> </a:t>
            </a:r>
            <a:r>
              <a:rPr lang="es-PE" dirty="0" err="1" smtClean="0"/>
              <a:t>maximo</a:t>
            </a:r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2801546" y="3008906"/>
            <a:ext cx="5976694" cy="59740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cv2.Canny(</a:t>
            </a:r>
            <a:r>
              <a:rPr lang="en-US" sz="2800" b="1" dirty="0" err="1" smtClean="0">
                <a:solidFill>
                  <a:schemeClr val="tx1"/>
                </a:solidFill>
              </a:rPr>
              <a:t>imagen,min_val,max_val</a:t>
            </a:r>
            <a:r>
              <a:rPr lang="en-US" sz="2800" b="1" dirty="0" smtClean="0">
                <a:solidFill>
                  <a:srgbClr val="0070C0"/>
                </a:solidFill>
              </a:rPr>
              <a:t>)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DETECCIÓN DE BORDES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29" y="2355248"/>
            <a:ext cx="4662305" cy="40262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1" y="2355248"/>
            <a:ext cx="4771902" cy="40357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203598" y="1691322"/>
            <a:ext cx="3317965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BORDES DE LA IMAGEN CON HISTOGRAMA ECUALIZADO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1176869" y="1691322"/>
            <a:ext cx="3317965" cy="522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BORDES DE LA IMAGEN SIN ECUALIZAR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17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CONTORNOS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contornos representan el conjunto de puntos que comparten alguna similitud en su contenido en color o intensidad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75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MANEJO  DE CONTORNOS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9659" y="1894114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289659" y="2508067"/>
            <a:ext cx="1489165" cy="809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2194857" y="2534189"/>
            <a:ext cx="2568830" cy="809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PRE-PROCESAMIENTO DE LA IMAGEN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5215643" y="2534184"/>
            <a:ext cx="2568830" cy="809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DETECCIÓN DE CONTORNOS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8444446" y="2534184"/>
            <a:ext cx="2568830" cy="809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MOSTRAR LOS CONTORNO</a:t>
            </a:r>
            <a:endParaRPr lang="es-PE" dirty="0"/>
          </a:p>
        </p:txBody>
      </p:sp>
      <p:cxnSp>
        <p:nvCxnSpPr>
          <p:cNvPr id="9" name="Conector recto de flecha 8"/>
          <p:cNvCxnSpPr>
            <a:endCxn id="5" idx="1"/>
          </p:cNvCxnSpPr>
          <p:nvPr/>
        </p:nvCxnSpPr>
        <p:spPr>
          <a:xfrm>
            <a:off x="1778824" y="2913015"/>
            <a:ext cx="416033" cy="2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738353" y="2939132"/>
            <a:ext cx="416033" cy="2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7820396" y="2886892"/>
            <a:ext cx="416033" cy="2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DIBUJAR FORMAS PARAMETRICAS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Dibujar circulo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Dibujar </a:t>
            </a:r>
            <a:r>
              <a:rPr lang="es-PE" dirty="0" err="1" smtClean="0"/>
              <a:t>rectangulo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83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Función </a:t>
            </a:r>
            <a:r>
              <a:rPr lang="es-PE" b="1" dirty="0" err="1" smtClean="0"/>
              <a:t>findContours</a:t>
            </a:r>
            <a:r>
              <a:rPr lang="es-PE" b="1" dirty="0" smtClean="0"/>
              <a:t>()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0" y="2168429"/>
            <a:ext cx="10776857" cy="10319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err="1" smtClean="0"/>
              <a:t>Imagen,contornos,jerarquía</a:t>
            </a:r>
            <a:r>
              <a:rPr lang="es-PE" sz="2000" dirty="0" smtClean="0"/>
              <a:t>=cv2.findContours(img,cv2.RETR_TREE,cv2.CHAIN_APPROX_SIMPLE)</a:t>
            </a:r>
            <a:endParaRPr lang="es-PE" sz="20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18110" y="3677507"/>
            <a:ext cx="9165870" cy="15864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000" dirty="0"/>
              <a:t>c</a:t>
            </a:r>
            <a:r>
              <a:rPr lang="es-PE" sz="2000" dirty="0" smtClean="0"/>
              <a:t>ontornos: Lista con los contornos detectados.</a:t>
            </a:r>
          </a:p>
          <a:p>
            <a:r>
              <a:rPr lang="es-PE" sz="2000" dirty="0" smtClean="0"/>
              <a:t>Jerarquía: arreglo que contiene las jerarquías de pertenencia de los contornos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000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BOUNDING BOX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</a:t>
            </a:r>
            <a:r>
              <a:rPr lang="es-PE" dirty="0" err="1" smtClean="0"/>
              <a:t>bounding</a:t>
            </a:r>
            <a:r>
              <a:rPr lang="es-PE" dirty="0" smtClean="0"/>
              <a:t> box representa al rectángulo que encierra a todos los puntos que representa  a un objeto.</a:t>
            </a:r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62890" y="3194571"/>
            <a:ext cx="8111739" cy="809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200" b="1" dirty="0" err="1"/>
              <a:t>x,y,w,h</a:t>
            </a:r>
            <a:r>
              <a:rPr lang="es-PE" sz="3200" b="1" dirty="0"/>
              <a:t> = </a:t>
            </a:r>
            <a:r>
              <a:rPr lang="es-PE" sz="3200" b="1" dirty="0" smtClean="0"/>
              <a:t>cv2.boundingRect(contorno) </a:t>
            </a:r>
            <a:endParaRPr lang="es-PE" sz="32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1162889" y="4965290"/>
            <a:ext cx="4349637" cy="809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29883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DIBUJAR FORMAS PARAMETRICAS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53" y="1691322"/>
            <a:ext cx="5091113" cy="3409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14" y="1691322"/>
            <a:ext cx="6350195" cy="45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Función </a:t>
            </a:r>
            <a:r>
              <a:rPr lang="es-PE" b="1" dirty="0" err="1" smtClean="0"/>
              <a:t>drawContours</a:t>
            </a:r>
            <a:r>
              <a:rPr lang="es-PE" b="1" dirty="0" smtClean="0"/>
              <a:t>()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Dibujar los contornos sobre una imagen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(</a:t>
            </a:r>
            <a:r>
              <a:rPr lang="es-PE" dirty="0" err="1" smtClean="0"/>
              <a:t>r,g,b</a:t>
            </a:r>
            <a:r>
              <a:rPr lang="es-PE" dirty="0" smtClean="0"/>
              <a:t>): representa a la </a:t>
            </a:r>
            <a:r>
              <a:rPr lang="es-PE" dirty="0" err="1" smtClean="0"/>
              <a:t>tupla</a:t>
            </a:r>
            <a:r>
              <a:rPr lang="es-PE" dirty="0" smtClean="0"/>
              <a:t> con el color a dibujar el contorno </a:t>
            </a:r>
          </a:p>
          <a:p>
            <a:r>
              <a:rPr lang="es-PE" dirty="0" err="1" smtClean="0"/>
              <a:t>Img:representa</a:t>
            </a:r>
            <a:r>
              <a:rPr lang="es-PE" dirty="0" smtClean="0"/>
              <a:t> donde se desea mostrar los contornos</a:t>
            </a:r>
          </a:p>
          <a:p>
            <a:r>
              <a:rPr lang="es-PE" dirty="0" smtClean="0"/>
              <a:t>Numero: numero de contorno</a:t>
            </a:r>
          </a:p>
          <a:p>
            <a:r>
              <a:rPr lang="es-PE" dirty="0" smtClean="0"/>
              <a:t>Grosor: indica el grosor asociado al contorno a dibujar. </a:t>
            </a:r>
          </a:p>
          <a:p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845127" y="2632869"/>
            <a:ext cx="9627029" cy="809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cv2.drawContours(</a:t>
            </a:r>
            <a:r>
              <a:rPr lang="es-PE" sz="3200" b="1" dirty="0" err="1" smtClean="0"/>
              <a:t>img,contours,numero</a:t>
            </a:r>
            <a:r>
              <a:rPr lang="es-PE" sz="3200" b="1" dirty="0" smtClean="0"/>
              <a:t>,(</a:t>
            </a:r>
            <a:r>
              <a:rPr lang="es-PE" sz="3200" b="1" dirty="0" err="1" smtClean="0"/>
              <a:t>r,g,b</a:t>
            </a:r>
            <a:r>
              <a:rPr lang="es-PE" sz="3200" b="1" dirty="0" smtClean="0"/>
              <a:t>),grosor)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8205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ESPACIO DE COLOR HSV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Resultado de imagen para HSV COLO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"/>
          <a:stretch/>
        </p:blipFill>
        <p:spPr bwMode="auto">
          <a:xfrm>
            <a:off x="8934995" y="1848710"/>
            <a:ext cx="2843743" cy="40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505304" y="1985554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H:Tonalidad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05304" y="4741815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V:Valor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505304" y="3272563"/>
            <a:ext cx="2011680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S:Saturación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1933936"/>
            <a:ext cx="47910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EXTRACCIÓN DE CARACTERISTICAS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 smtClean="0"/>
              <a:t>En etapa se utilizan técnicas de extracción de características que describen en lo mejor posible al objeto de interés que se busca dentro de una imagen.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BORDES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ESQUINAS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SIFT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HOG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SURF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LBPH (LOCAL BINARY PATTERN HISTOGRAM)</a:t>
            </a:r>
          </a:p>
          <a:p>
            <a:r>
              <a:rPr lang="es-PE" b="1" dirty="0" smtClean="0">
                <a:solidFill>
                  <a:srgbClr val="0070C0"/>
                </a:solidFill>
              </a:rPr>
              <a:t>EIGEN FACES (PCA PRINCIPAL COMPONENTS ANALYSIS)</a:t>
            </a:r>
            <a:endParaRPr lang="es-P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0070C0"/>
                </a:solidFill>
              </a:rPr>
              <a:t>ESPACIO DE COLOR HSV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395" y="2090352"/>
            <a:ext cx="4791075" cy="35147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09599" y="3847714"/>
            <a:ext cx="5760719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70C0"/>
                </a:solidFill>
              </a:rPr>
              <a:t>Saturation:determina</a:t>
            </a:r>
            <a:r>
              <a:rPr lang="es-PE" sz="2400" b="1" dirty="0" smtClean="0">
                <a:solidFill>
                  <a:srgbClr val="0070C0"/>
                </a:solidFill>
              </a:rPr>
              <a:t> el nivel de gris en una imagen se encuentra en el rango de 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</a:t>
            </a:r>
            <a:r>
              <a:rPr lang="es-PE" sz="2400" b="1" dirty="0">
                <a:solidFill>
                  <a:srgbClr val="0070C0"/>
                </a:solidFill>
              </a:rPr>
              <a:t>-</a:t>
            </a:r>
            <a:r>
              <a:rPr lang="es-PE" sz="2400" b="1" dirty="0" smtClean="0">
                <a:solidFill>
                  <a:srgbClr val="0070C0"/>
                </a:solidFill>
              </a:rPr>
              <a:t> 255 .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600" y="2425337"/>
            <a:ext cx="5760719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70C0"/>
                </a:solidFill>
              </a:rPr>
              <a:t>Hue:representa</a:t>
            </a:r>
            <a:r>
              <a:rPr lang="es-PE" sz="2400" b="1" dirty="0" smtClean="0">
                <a:solidFill>
                  <a:srgbClr val="0070C0"/>
                </a:solidFill>
              </a:rPr>
              <a:t> el tipo de color y se encuentra en un rango de 0 - 360 °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: color rojo </a:t>
            </a:r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9599" y="5108688"/>
            <a:ext cx="5760719" cy="1422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70C0"/>
                </a:solidFill>
              </a:rPr>
              <a:t>Value:Representa</a:t>
            </a:r>
            <a:r>
              <a:rPr lang="es-PE" sz="2400" b="1" dirty="0" smtClean="0">
                <a:solidFill>
                  <a:srgbClr val="0070C0"/>
                </a:solidFill>
              </a:rPr>
              <a:t> el nivel de brillo de una imagen y se encuentra en el rango de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</a:t>
            </a:r>
            <a:r>
              <a:rPr lang="es-PE" sz="2400" b="1" dirty="0">
                <a:solidFill>
                  <a:srgbClr val="0070C0"/>
                </a:solidFill>
              </a:rPr>
              <a:t>-</a:t>
            </a:r>
            <a:r>
              <a:rPr lang="es-PE" sz="2400" b="1" dirty="0" smtClean="0">
                <a:solidFill>
                  <a:srgbClr val="0070C0"/>
                </a:solidFill>
              </a:rPr>
              <a:t> 255 .</a:t>
            </a:r>
          </a:p>
          <a:p>
            <a:pPr algn="ctr"/>
            <a:r>
              <a:rPr lang="es-PE" sz="2400" b="1" dirty="0" smtClean="0">
                <a:solidFill>
                  <a:srgbClr val="0070C0"/>
                </a:solidFill>
              </a:rPr>
              <a:t>0 : oscuro , 255 : blanco</a:t>
            </a:r>
            <a:endParaRPr lang="es-PE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CONVERSION DE RGB A HSV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PE" dirty="0" smtClean="0"/>
                  <a:t>Cmax=min(R,G,B)</a:t>
                </a:r>
              </a:p>
              <a:p>
                <a:r>
                  <a:rPr lang="es-PE" dirty="0" err="1" smtClean="0"/>
                  <a:t>Cmin</a:t>
                </a:r>
                <a:r>
                  <a:rPr lang="es-PE" dirty="0" smtClean="0"/>
                  <a:t>=min(R,G,B)</a:t>
                </a:r>
              </a:p>
              <a:p>
                <a:r>
                  <a:rPr lang="es-PE" dirty="0" err="1" smtClean="0"/>
                  <a:t>Cdif</a:t>
                </a:r>
                <a:r>
                  <a:rPr lang="es-PE" dirty="0" smtClean="0"/>
                  <a:t>=</a:t>
                </a:r>
                <a:r>
                  <a:rPr lang="es-PE" dirty="0" err="1" smtClean="0"/>
                  <a:t>Cmax-Cmin</a:t>
                </a:r>
                <a:endParaRPr lang="es-PE" dirty="0" smtClean="0"/>
              </a:p>
              <a:p>
                <a:r>
                  <a:rPr lang="es-PE" dirty="0" smtClean="0"/>
                  <a:t>S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s-P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𝐶𝑑𝑖𝑓</m:t>
                                </m:r>
                              </m:num>
                              <m:den>
                                <m:r>
                                  <a:rPr lang="es-PE" b="0" i="1" smtClean="0">
                                    <a:latin typeface="Cambria Math" panose="02040503050406030204" pitchFamily="18" charset="0"/>
                                  </a:rPr>
                                  <m:t>𝐶𝑚𝑎𝑥</m:t>
                                </m:r>
                              </m:den>
                            </m:f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𝐶𝑚𝑎𝑥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0       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𝐶𝑚𝑎𝑥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s-PE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3" y="1306285"/>
            <a:ext cx="5691460" cy="4238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46" y="5593715"/>
            <a:ext cx="4219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311" y="82503"/>
            <a:ext cx="10515600" cy="1325562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RGB VS HSV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19"/>
          <a:stretch/>
        </p:blipFill>
        <p:spPr>
          <a:xfrm>
            <a:off x="5882838" y="1016839"/>
            <a:ext cx="5899859" cy="29013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9043" t="3836"/>
          <a:stretch/>
        </p:blipFill>
        <p:spPr>
          <a:xfrm>
            <a:off x="5773783" y="3971109"/>
            <a:ext cx="5865223" cy="2774119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84" y="1084217"/>
            <a:ext cx="5207527" cy="244275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83" y="4114800"/>
            <a:ext cx="5207527" cy="24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DETECCIÓN DE COLOR</a:t>
            </a:r>
            <a:endParaRPr lang="es-PE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1436" y="2346213"/>
            <a:ext cx="664156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Rango de color azul en HSV</a:t>
            </a:r>
            <a:r>
              <a:rPr kumimoji="0" lang="es-PE" altLang="es-PE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PE" altLang="es-PE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PE" altLang="es-P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lower_blue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s-PE" altLang="es-P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PE" altLang="es-P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upper_blue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PE" altLang="es-P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kumimoji="0" lang="es-PE" altLang="es-P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s-PE" altLang="es-P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01436" y="4444979"/>
            <a:ext cx="647164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PE" altLang="es-PE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Rango de color verde en HSV</a:t>
            </a:r>
            <a:br>
              <a:rPr lang="es-PE" altLang="es-PE" sz="2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PE" altLang="es-PE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lower_blue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s-PE" altLang="es-PE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45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PE" altLang="es-PE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upper_blue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PE" altLang="es-PE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75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250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250</a:t>
            </a:r>
            <a:r>
              <a:rPr lang="es-PE" altLang="es-PE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s-PE" altLang="es-PE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c</a:t>
            </a:r>
            <a:r>
              <a:rPr lang="es-PE" b="1" dirty="0" smtClean="0"/>
              <a:t>v2.inRange()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1028007" y="1493574"/>
            <a:ext cx="9261270" cy="809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/>
              <a:t>mask</a:t>
            </a:r>
            <a:r>
              <a:rPr lang="es-PE" sz="3200" b="1" dirty="0" smtClean="0"/>
              <a:t> </a:t>
            </a:r>
            <a:r>
              <a:rPr lang="es-PE" sz="3200" b="1" dirty="0"/>
              <a:t>= </a:t>
            </a:r>
            <a:r>
              <a:rPr lang="es-PE" sz="3200" b="1" dirty="0" smtClean="0"/>
              <a:t>cv2.inRange(Imagen , </a:t>
            </a:r>
            <a:r>
              <a:rPr lang="es-PE" sz="3200" b="1" dirty="0" err="1" smtClean="0"/>
              <a:t>array_min</a:t>
            </a:r>
            <a:r>
              <a:rPr lang="es-PE" sz="3200" b="1" dirty="0" smtClean="0"/>
              <a:t> , </a:t>
            </a:r>
            <a:r>
              <a:rPr lang="es-PE" sz="3200" b="1" dirty="0" err="1" smtClean="0"/>
              <a:t>array_max</a:t>
            </a:r>
            <a:r>
              <a:rPr lang="es-PE" sz="3200" b="1" dirty="0" smtClean="0"/>
              <a:t>) </a:t>
            </a:r>
            <a:endParaRPr lang="es-PE" sz="3200" b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55450" y="4653188"/>
          <a:ext cx="4016103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38701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1338701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1338701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60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7226661" y="4653187"/>
          <a:ext cx="4016103" cy="15269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38701">
                  <a:extLst>
                    <a:ext uri="{9D8B030D-6E8A-4147-A177-3AD203B41FA5}">
                      <a16:colId xmlns:a16="http://schemas.microsoft.com/office/drawing/2014/main" val="1674379486"/>
                    </a:ext>
                  </a:extLst>
                </a:gridCol>
                <a:gridCol w="1338701">
                  <a:extLst>
                    <a:ext uri="{9D8B030D-6E8A-4147-A177-3AD203B41FA5}">
                      <a16:colId xmlns:a16="http://schemas.microsoft.com/office/drawing/2014/main" val="1505312424"/>
                    </a:ext>
                  </a:extLst>
                </a:gridCol>
                <a:gridCol w="1338701">
                  <a:extLst>
                    <a:ext uri="{9D8B030D-6E8A-4147-A177-3AD203B41FA5}">
                      <a16:colId xmlns:a16="http://schemas.microsoft.com/office/drawing/2014/main" val="3352911113"/>
                    </a:ext>
                  </a:extLst>
                </a:gridCol>
              </a:tblGrid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1042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59500"/>
                  </a:ext>
                </a:extLst>
              </a:tr>
              <a:tr h="4296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035430"/>
                  </a:ext>
                </a:extLst>
              </a:tr>
              <a:tr h="273969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43665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296224" y="2587636"/>
            <a:ext cx="8993053" cy="748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chemeClr val="accent3">
                    <a:lumMod val="50000"/>
                  </a:schemeClr>
                </a:solidFill>
              </a:rPr>
              <a:t>array_min</a:t>
            </a:r>
            <a:r>
              <a:rPr lang="es-PE" sz="2800" b="1" dirty="0" smtClean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s-PE" sz="2800" b="1" dirty="0" err="1" smtClean="0">
                <a:solidFill>
                  <a:schemeClr val="accent3">
                    <a:lumMod val="50000"/>
                  </a:schemeClr>
                </a:solidFill>
              </a:rPr>
              <a:t>np.array</a:t>
            </a:r>
            <a:r>
              <a:rPr lang="es-PE" sz="2800" b="1" dirty="0" smtClean="0">
                <a:solidFill>
                  <a:schemeClr val="accent3">
                    <a:lumMod val="50000"/>
                  </a:schemeClr>
                </a:solidFill>
              </a:rPr>
              <a:t>([1]) </a:t>
            </a:r>
            <a:r>
              <a:rPr lang="es-PE" sz="2800" b="1" dirty="0" smtClean="0">
                <a:solidFill>
                  <a:schemeClr val="tx1"/>
                </a:solidFill>
              </a:rPr>
              <a:t>y </a:t>
            </a:r>
            <a:r>
              <a:rPr lang="es-PE" sz="2800" b="1" dirty="0" err="1" smtClean="0">
                <a:solidFill>
                  <a:srgbClr val="002060"/>
                </a:solidFill>
              </a:rPr>
              <a:t>array_max</a:t>
            </a:r>
            <a:r>
              <a:rPr lang="es-PE" sz="2800" b="1" dirty="0" smtClean="0">
                <a:solidFill>
                  <a:srgbClr val="002060"/>
                </a:solidFill>
              </a:rPr>
              <a:t>=</a:t>
            </a:r>
            <a:r>
              <a:rPr lang="es-PE" sz="2800" b="1" dirty="0" err="1" smtClean="0">
                <a:solidFill>
                  <a:srgbClr val="002060"/>
                </a:solidFill>
              </a:rPr>
              <a:t>np.array</a:t>
            </a:r>
            <a:r>
              <a:rPr lang="es-PE" sz="2800" b="1" dirty="0" smtClean="0">
                <a:solidFill>
                  <a:srgbClr val="002060"/>
                </a:solidFill>
              </a:rPr>
              <a:t>([50])</a:t>
            </a:r>
            <a:endParaRPr lang="es-PE" sz="2800" b="1" dirty="0">
              <a:solidFill>
                <a:srgbClr val="002060"/>
              </a:solidFill>
            </a:endParaRPr>
          </a:p>
          <a:p>
            <a:pPr algn="ctr"/>
            <a:endParaRPr lang="es-PE" sz="2400" b="1" dirty="0">
              <a:solidFill>
                <a:srgbClr val="0070C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135221" y="3702616"/>
            <a:ext cx="4532811" cy="603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chemeClr val="tx1"/>
                </a:solidFill>
              </a:rPr>
              <a:t>mask</a:t>
            </a:r>
            <a:endParaRPr lang="es-PE" sz="2800" b="1" dirty="0" smtClean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9165" y="3668642"/>
            <a:ext cx="4532811" cy="603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imagen</a:t>
            </a:r>
          </a:p>
        </p:txBody>
      </p:sp>
    </p:spTree>
    <p:extLst>
      <p:ext uri="{BB962C8B-B14F-4D97-AF65-F5344CB8AC3E}">
        <p14:creationId xmlns:p14="http://schemas.microsoft.com/office/powerpoint/2010/main" val="12653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cv2.bitwise_and()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s-PE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s-PE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s-PE" b="1" dirty="0" err="1" smtClean="0">
                <a:solidFill>
                  <a:schemeClr val="accent3">
                    <a:lumMod val="50000"/>
                  </a:schemeClr>
                </a:solidFill>
              </a:rPr>
              <a:t>resulstado</a:t>
            </a:r>
            <a:r>
              <a:rPr lang="es-PE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PE" b="1" dirty="0">
                <a:solidFill>
                  <a:schemeClr val="accent3">
                    <a:lumMod val="50000"/>
                  </a:schemeClr>
                </a:solidFill>
              </a:rPr>
              <a:t>= </a:t>
            </a:r>
            <a:r>
              <a:rPr lang="es-PE" b="1" dirty="0" smtClean="0">
                <a:solidFill>
                  <a:schemeClr val="accent3">
                    <a:lumMod val="50000"/>
                  </a:schemeClr>
                </a:solidFill>
              </a:rPr>
              <a:t>cv2.bitwise_and(</a:t>
            </a:r>
            <a:r>
              <a:rPr lang="es-PE" b="1" dirty="0" err="1" smtClean="0">
                <a:solidFill>
                  <a:schemeClr val="accent3">
                    <a:lumMod val="50000"/>
                  </a:schemeClr>
                </a:solidFill>
              </a:rPr>
              <a:t>img,img</a:t>
            </a:r>
            <a:r>
              <a:rPr lang="es-PE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s-PE" b="1" dirty="0" err="1">
                <a:solidFill>
                  <a:schemeClr val="accent3">
                    <a:lumMod val="50000"/>
                  </a:schemeClr>
                </a:solidFill>
              </a:rPr>
              <a:t>mask</a:t>
            </a:r>
            <a:r>
              <a:rPr lang="es-PE" b="1" dirty="0">
                <a:solidFill>
                  <a:schemeClr val="accent3">
                    <a:lumMod val="50000"/>
                  </a:schemeClr>
                </a:solidFill>
              </a:rPr>
              <a:t>= </a:t>
            </a:r>
            <a:r>
              <a:rPr lang="es-PE" b="1" dirty="0" smtClean="0">
                <a:solidFill>
                  <a:schemeClr val="accent3">
                    <a:lumMod val="50000"/>
                  </a:schemeClr>
                </a:solidFill>
              </a:rPr>
              <a:t>mascara)</a:t>
            </a:r>
            <a:endParaRPr lang="es-PE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TRANSFORMADA DE HOUGH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transformada de </a:t>
            </a:r>
            <a:r>
              <a:rPr lang="es-PE" dirty="0" err="1" smtClean="0"/>
              <a:t>hough</a:t>
            </a:r>
            <a:r>
              <a:rPr lang="es-PE" dirty="0" smtClean="0"/>
              <a:t> permite localizar objetos parametrizados mediante una formula matemática  ,ejemplo pueden ser:</a:t>
            </a:r>
          </a:p>
          <a:p>
            <a:r>
              <a:rPr lang="es-PE" dirty="0" err="1" smtClean="0"/>
              <a:t>Circulos</a:t>
            </a:r>
            <a:endParaRPr lang="es-PE" dirty="0" smtClean="0"/>
          </a:p>
          <a:p>
            <a:r>
              <a:rPr lang="es-PE" dirty="0" err="1" smtClean="0"/>
              <a:t>Lineas</a:t>
            </a:r>
            <a:endParaRPr lang="es-PE" dirty="0" smtClean="0"/>
          </a:p>
          <a:p>
            <a:r>
              <a:rPr lang="es-PE" dirty="0" smtClean="0"/>
              <a:t>Elipses</a:t>
            </a:r>
          </a:p>
          <a:p>
            <a:r>
              <a:rPr lang="es-PE" dirty="0" smtClean="0"/>
              <a:t>Cualquier forma parametrizada .</a:t>
            </a:r>
          </a:p>
        </p:txBody>
      </p:sp>
    </p:spTree>
    <p:extLst>
      <p:ext uri="{BB962C8B-B14F-4D97-AF65-F5344CB8AC3E}">
        <p14:creationId xmlns:p14="http://schemas.microsoft.com/office/powerpoint/2010/main" val="27438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ALGORITMO DE CLASIFICACIÓN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637314"/>
          </a:xfrm>
        </p:spPr>
        <p:txBody>
          <a:bodyPr/>
          <a:lstStyle/>
          <a:p>
            <a:r>
              <a:rPr lang="es-PE" dirty="0" smtClean="0"/>
              <a:t>El algoritmo de clasificación permite poder determinar a que clase pertenece una imagen sobre una base de datos dado sus características descriptivas .</a:t>
            </a:r>
          </a:p>
          <a:p>
            <a:endParaRPr lang="es-PE" dirty="0"/>
          </a:p>
          <a:p>
            <a:r>
              <a:rPr lang="es-PE" b="1" dirty="0" smtClean="0">
                <a:solidFill>
                  <a:srgbClr val="00B0F0"/>
                </a:solidFill>
              </a:rPr>
              <a:t>KNN</a:t>
            </a:r>
          </a:p>
          <a:p>
            <a:r>
              <a:rPr lang="es-PE" b="1" dirty="0" smtClean="0">
                <a:solidFill>
                  <a:srgbClr val="00B0F0"/>
                </a:solidFill>
              </a:rPr>
              <a:t>REGRESION LOGISTICA</a:t>
            </a:r>
          </a:p>
          <a:p>
            <a:r>
              <a:rPr lang="es-PE" b="1" dirty="0" smtClean="0">
                <a:solidFill>
                  <a:srgbClr val="00B0F0"/>
                </a:solidFill>
              </a:rPr>
              <a:t>NAIVE BAYES </a:t>
            </a:r>
          </a:p>
          <a:p>
            <a:r>
              <a:rPr lang="es-PE" b="1" dirty="0" smtClean="0">
                <a:solidFill>
                  <a:srgbClr val="00B0F0"/>
                </a:solidFill>
              </a:rPr>
              <a:t>SVM</a:t>
            </a:r>
          </a:p>
          <a:p>
            <a:r>
              <a:rPr lang="es-PE" b="1" dirty="0" smtClean="0">
                <a:solidFill>
                  <a:srgbClr val="00B0F0"/>
                </a:solidFill>
              </a:rPr>
              <a:t>DEEP LEARNING </a:t>
            </a:r>
          </a:p>
        </p:txBody>
      </p:sp>
    </p:spTree>
    <p:extLst>
      <p:ext uri="{BB962C8B-B14F-4D97-AF65-F5344CB8AC3E}">
        <p14:creationId xmlns:p14="http://schemas.microsoft.com/office/powerpoint/2010/main" val="31413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0070C0"/>
                </a:solidFill>
              </a:rPr>
              <a:t>OBJETO NDARRAY 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sz="2400" dirty="0" smtClean="0"/>
          </a:p>
          <a:p>
            <a:endParaRPr lang="es-PE" sz="2400" dirty="0"/>
          </a:p>
          <a:p>
            <a:r>
              <a:rPr lang="es-PE" sz="2400" dirty="0" smtClean="0"/>
              <a:t>Los objetos de </a:t>
            </a:r>
            <a:r>
              <a:rPr lang="es-PE" sz="2400" dirty="0" err="1" smtClean="0"/>
              <a:t>numpy</a:t>
            </a:r>
            <a:r>
              <a:rPr lang="es-PE" sz="2400" dirty="0" smtClean="0"/>
              <a:t> pertenece a una clase denominada &lt;</a:t>
            </a:r>
            <a:r>
              <a:rPr lang="es-PE" sz="2400" b="1" dirty="0" err="1" smtClean="0"/>
              <a:t>ndarray</a:t>
            </a:r>
            <a:r>
              <a:rPr lang="es-PE" sz="2400" dirty="0" smtClean="0"/>
              <a:t>&gt; que representa un arreglo multidimensional .</a:t>
            </a:r>
          </a:p>
          <a:p>
            <a:endParaRPr lang="es-PE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ARREGLO DE 1D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78850"/>
              </p:ext>
            </p:extLst>
          </p:nvPr>
        </p:nvGraphicFramePr>
        <p:xfrm>
          <a:off x="7712923" y="3442932"/>
          <a:ext cx="679269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9269">
                  <a:extLst>
                    <a:ext uri="{9D8B030D-6E8A-4147-A177-3AD203B41FA5}">
                      <a16:colId xmlns:a16="http://schemas.microsoft.com/office/drawing/2014/main" val="408976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9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5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/>
                        <a:t>10.5</a:t>
                      </a:r>
                      <a:endParaRPr lang="es-P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3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50613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8" y="2129246"/>
            <a:ext cx="5143500" cy="7429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162594" y="2129246"/>
            <a:ext cx="4940333" cy="1875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Cuando los elementos de la lista (argumento de la clase </a:t>
            </a:r>
            <a:r>
              <a:rPr lang="es-PE" b="1" dirty="0" err="1" smtClean="0"/>
              <a:t>array</a:t>
            </a:r>
            <a:r>
              <a:rPr lang="es-PE" b="1" dirty="0" smtClean="0"/>
              <a:t>)</a:t>
            </a:r>
            <a:r>
              <a:rPr lang="es-PE" dirty="0" smtClean="0"/>
              <a:t> son </a:t>
            </a:r>
            <a:r>
              <a:rPr lang="es-PE" b="1" dirty="0" smtClean="0"/>
              <a:t>escalares</a:t>
            </a:r>
            <a:r>
              <a:rPr lang="es-PE" dirty="0" smtClean="0"/>
              <a:t> entonces se creara  un arreglo de 1D</a:t>
            </a:r>
            <a:endParaRPr lang="es-PE" dirty="0"/>
          </a:p>
        </p:txBody>
      </p:sp>
      <p:cxnSp>
        <p:nvCxnSpPr>
          <p:cNvPr id="9" name="Conector recto de flecha 8"/>
          <p:cNvCxnSpPr>
            <a:stCxn id="6" idx="2"/>
          </p:cNvCxnSpPr>
          <p:nvPr/>
        </p:nvCxnSpPr>
        <p:spPr>
          <a:xfrm flipH="1">
            <a:off x="8392192" y="2872196"/>
            <a:ext cx="511086" cy="5707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8445260" y="2872196"/>
            <a:ext cx="2461124" cy="23137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INDEXACIÓN 1D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27" y="1809517"/>
            <a:ext cx="5143500" cy="742950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63779"/>
              </p:ext>
            </p:extLst>
          </p:nvPr>
        </p:nvGraphicFramePr>
        <p:xfrm>
          <a:off x="8800407" y="3464831"/>
          <a:ext cx="679269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9269">
                  <a:extLst>
                    <a:ext uri="{9D8B030D-6E8A-4147-A177-3AD203B41FA5}">
                      <a16:colId xmlns:a16="http://schemas.microsoft.com/office/drawing/2014/main" val="408976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9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5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50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/>
                        <a:t>10.5</a:t>
                      </a:r>
                      <a:endParaRPr lang="es-P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3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50613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623751" y="2170821"/>
            <a:ext cx="4940333" cy="129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dirty="0" smtClean="0"/>
              <a:t>Con el fin de acceder a un elemento o un sub conjunto de elementos de un arreglo es necesario conocer sus </a:t>
            </a:r>
            <a:r>
              <a:rPr lang="es-PE" sz="2000" b="1" dirty="0" smtClean="0"/>
              <a:t>índices</a:t>
            </a:r>
            <a:r>
              <a:rPr lang="es-PE" sz="2000" dirty="0" smtClean="0"/>
              <a:t> </a:t>
            </a:r>
            <a:endParaRPr lang="es-PE" sz="20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08140"/>
              </p:ext>
            </p:extLst>
          </p:nvPr>
        </p:nvGraphicFramePr>
        <p:xfrm>
          <a:off x="6753497" y="3445315"/>
          <a:ext cx="679269" cy="187371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79269">
                  <a:extLst>
                    <a:ext uri="{9D8B030D-6E8A-4147-A177-3AD203B41FA5}">
                      <a16:colId xmlns:a16="http://schemas.microsoft.com/office/drawing/2014/main" val="4089760957"/>
                    </a:ext>
                  </a:extLst>
                </a:gridCol>
              </a:tblGrid>
              <a:tr h="390356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9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5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7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/>
                        <a:t>3</a:t>
                      </a:r>
                      <a:endParaRPr lang="es-P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3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50613"/>
                  </a:ext>
                </a:extLst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7432766" y="2604332"/>
            <a:ext cx="1367641" cy="713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/>
          <p:cNvSpPr/>
          <p:nvPr/>
        </p:nvSpPr>
        <p:spPr>
          <a:xfrm>
            <a:off x="6685874" y="2887595"/>
            <a:ext cx="814513" cy="38112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tx1"/>
                </a:solidFill>
              </a:rPr>
              <a:t>INDICE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8798101" y="2924547"/>
            <a:ext cx="814513" cy="38112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tx1"/>
                </a:solidFill>
              </a:rPr>
              <a:t>VALOR</a:t>
            </a:r>
            <a:endParaRPr lang="es-PE" sz="1200" b="1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654834" y="363147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654834" y="400011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7654834" y="439193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7711438" y="477946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7711438" y="526333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" y="4479697"/>
            <a:ext cx="1895475" cy="723900"/>
          </a:xfrm>
          <a:prstGeom prst="rect">
            <a:avLst/>
          </a:prstGeom>
        </p:spPr>
      </p:pic>
      <p:cxnSp>
        <p:nvCxnSpPr>
          <p:cNvPr id="21" name="Conector recto de flecha 20"/>
          <p:cNvCxnSpPr/>
          <p:nvPr/>
        </p:nvCxnSpPr>
        <p:spPr>
          <a:xfrm>
            <a:off x="2717074" y="4611189"/>
            <a:ext cx="90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717074" y="5050972"/>
            <a:ext cx="90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840481" y="4391931"/>
            <a:ext cx="457200" cy="387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b="1" dirty="0" smtClean="0">
                <a:solidFill>
                  <a:schemeClr val="tx1"/>
                </a:solidFill>
              </a:rPr>
              <a:t>10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849584" y="4898503"/>
            <a:ext cx="457200" cy="387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b="1" dirty="0" smtClean="0">
                <a:solidFill>
                  <a:schemeClr val="tx1"/>
                </a:solidFill>
              </a:rPr>
              <a:t>50</a:t>
            </a:r>
            <a:endParaRPr lang="es-PE" b="1" dirty="0">
              <a:solidFill>
                <a:schemeClr val="tx1"/>
              </a:solidFill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2399883" y="3631474"/>
            <a:ext cx="4285991" cy="87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2225314" y="4382173"/>
            <a:ext cx="4353614" cy="6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Orgánico</Template>
  <TotalTime>5173</TotalTime>
  <Words>1680</Words>
  <Application>Microsoft Office PowerPoint</Application>
  <PresentationFormat>Panorámica</PresentationFormat>
  <Paragraphs>423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Consolas</vt:lpstr>
      <vt:lpstr>Wingdings 2</vt:lpstr>
      <vt:lpstr>HDOfficeLightV0</vt:lpstr>
      <vt:lpstr> </vt:lpstr>
      <vt:lpstr>CLASES</vt:lpstr>
      <vt:lpstr>CLASIFICACIÓN DE IMAGENES</vt:lpstr>
      <vt:lpstr>PRE PROCESAMIENTO</vt:lpstr>
      <vt:lpstr>EXTRACCIÓN DE CARACTERISTICAS</vt:lpstr>
      <vt:lpstr>ALGORITMO DE CLASIFICACIÓN</vt:lpstr>
      <vt:lpstr>OBJETO NDARRAY </vt:lpstr>
      <vt:lpstr>ARREGLO DE 1D</vt:lpstr>
      <vt:lpstr>INDEXACIÓN 1D </vt:lpstr>
      <vt:lpstr>ARREGLO DE 2D</vt:lpstr>
      <vt:lpstr>INDEXACIÓN 2D</vt:lpstr>
      <vt:lpstr>ARREGLO 3D</vt:lpstr>
      <vt:lpstr>INDEXACIÓN 3D</vt:lpstr>
      <vt:lpstr>ATRIBUTOS DEL NDARRAY</vt:lpstr>
      <vt:lpstr>Método astype()</vt:lpstr>
      <vt:lpstr>OPENCV</vt:lpstr>
      <vt:lpstr>FORMATOS</vt:lpstr>
      <vt:lpstr>ESPACIOS DE COLOR</vt:lpstr>
      <vt:lpstr>ESPACIO DE COLOR RGB</vt:lpstr>
      <vt:lpstr>REPRESENTACION MATRICIAL DE UNA IMAGEN RGB</vt:lpstr>
      <vt:lpstr>MANIPULACIÓN DE IMAGENES</vt:lpstr>
      <vt:lpstr>ESCALA DE COLOR GRIS</vt:lpstr>
      <vt:lpstr>ESCALA DE COLOR GRIS</vt:lpstr>
      <vt:lpstr>CODIFICACIÓN DE LOS PIXELES</vt:lpstr>
      <vt:lpstr>OPERACIONES DE PIXEL</vt:lpstr>
      <vt:lpstr>UMBRALIZACIÓN</vt:lpstr>
      <vt:lpstr>OPERACIONES DE PIXEL</vt:lpstr>
      <vt:lpstr>HISTOGRAMA DE UNA IMAGEN</vt:lpstr>
      <vt:lpstr>HISTOGRAMA</vt:lpstr>
      <vt:lpstr>CALCULO DEL HISTOGRAMA</vt:lpstr>
      <vt:lpstr>ECUALIZACIÓN DE HISTOGRAMA</vt:lpstr>
      <vt:lpstr>ECUALIZACIÓN DE HISTOGRAMA</vt:lpstr>
      <vt:lpstr>FUNCIONES DE OPENCV</vt:lpstr>
      <vt:lpstr>FUNCIONES DE OPENCV</vt:lpstr>
      <vt:lpstr>Transformaciones Geometricas</vt:lpstr>
      <vt:lpstr>CONVOLUCIÓN 2D</vt:lpstr>
      <vt:lpstr>Función GaussianBlur</vt:lpstr>
      <vt:lpstr>FILTRADO GAUSSIANO</vt:lpstr>
      <vt:lpstr>CONVOLUCIÓN 2D</vt:lpstr>
      <vt:lpstr>Función Canny</vt:lpstr>
      <vt:lpstr>DETECCIÓN DE BORDES</vt:lpstr>
      <vt:lpstr>CONTORNOS</vt:lpstr>
      <vt:lpstr>MANEJO  DE CONTORNOS</vt:lpstr>
      <vt:lpstr>DIBUJAR FORMAS PARAMETRICAS</vt:lpstr>
      <vt:lpstr>Función findContours()</vt:lpstr>
      <vt:lpstr>BOUNDING BOX</vt:lpstr>
      <vt:lpstr>DIBUJAR FORMAS PARAMETRICAS</vt:lpstr>
      <vt:lpstr>Función drawContours()</vt:lpstr>
      <vt:lpstr>ESPACIO DE COLOR HSV</vt:lpstr>
      <vt:lpstr>ESPACIO DE COLOR HSV</vt:lpstr>
      <vt:lpstr>CONVERSION DE RGB A HSV</vt:lpstr>
      <vt:lpstr>RGB VS HSV</vt:lpstr>
      <vt:lpstr>DETECCIÓN DE COLOR</vt:lpstr>
      <vt:lpstr>cv2.inRange()</vt:lpstr>
      <vt:lpstr>cv2.bitwise_and()</vt:lpstr>
      <vt:lpstr>TRANSFORMADA DE HOUGH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orlando miranda ñahui</dc:creator>
  <cp:lastModifiedBy>jorge orlando miranda ñahui</cp:lastModifiedBy>
  <cp:revision>76</cp:revision>
  <dcterms:created xsi:type="dcterms:W3CDTF">2020-02-07T22:52:02Z</dcterms:created>
  <dcterms:modified xsi:type="dcterms:W3CDTF">2020-02-23T19:18:40Z</dcterms:modified>
</cp:coreProperties>
</file>