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5" r:id="rId9"/>
    <p:sldId id="266" r:id="rId10"/>
    <p:sldId id="269" r:id="rId11"/>
    <p:sldId id="289" r:id="rId12"/>
    <p:sldId id="291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72" r:id="rId29"/>
    <p:sldId id="292" r:id="rId30"/>
    <p:sldId id="293" r:id="rId31"/>
    <p:sldId id="271" r:id="rId32"/>
    <p:sldId id="295" r:id="rId33"/>
    <p:sldId id="299" r:id="rId34"/>
    <p:sldId id="274" r:id="rId35"/>
    <p:sldId id="301" r:id="rId36"/>
    <p:sldId id="302" r:id="rId37"/>
    <p:sldId id="303" r:id="rId38"/>
    <p:sldId id="304" r:id="rId39"/>
    <p:sldId id="282" r:id="rId40"/>
    <p:sldId id="278" r:id="rId41"/>
    <p:sldId id="285" r:id="rId42"/>
    <p:sldId id="287" r:id="rId43"/>
    <p:sldId id="286" r:id="rId4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4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B514-91E3-4C20-AA75-17FDB62ED070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1163-756F-4366-A677-BBA3155D51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2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D1163-756F-4366-A677-BBA3155D51F9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94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D1163-756F-4366-A677-BBA3155D51F9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153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D1163-756F-4366-A677-BBA3155D51F9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47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70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3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4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06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633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31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40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98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3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0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8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63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2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695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63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6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1C74-9EFB-4706-8988-FBC04505DDAC}" type="datetimeFigureOut">
              <a:rPr lang="es-PE" smtClean="0"/>
              <a:t>1/02/2020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E730-E83F-4BBD-AD6C-10A8EE8A07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61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481943"/>
            <a:ext cx="8144134" cy="1624836"/>
          </a:xfrm>
        </p:spPr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3 </a:t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rgbClr val="FFFF00"/>
                </a:solidFill>
              </a:rPr>
              <a:t>RASPBERRY PI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654064"/>
          </a:xfrm>
        </p:spPr>
        <p:txBody>
          <a:bodyPr>
            <a:normAutofit/>
          </a:bodyPr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7550331" y="5799909"/>
            <a:ext cx="3853543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JORGE ORLANDO MIRANDA ÑAHUI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21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LECTURA PULSADOR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GPIO con conexión a resistencia externa PULL-UP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895600"/>
            <a:ext cx="4229100" cy="374072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375564" y="3021121"/>
            <a:ext cx="6511636" cy="831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CUANDO NO SE PRESIONA , EL VALOR DEL GPIO ES </a:t>
            </a:r>
            <a:r>
              <a:rPr lang="es-PE" dirty="0" smtClean="0">
                <a:solidFill>
                  <a:srgbClr val="FF0000"/>
                </a:solidFill>
              </a:rPr>
              <a:t>HIGH</a:t>
            </a:r>
            <a:r>
              <a:rPr lang="es-PE" dirty="0" smtClean="0"/>
              <a:t>  o 1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87251" y="5039349"/>
            <a:ext cx="6511636" cy="831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CUANDO SE PRESIONA , EL VALOR DEL GPIO ES </a:t>
            </a:r>
            <a:r>
              <a:rPr lang="es-PE" dirty="0" smtClean="0">
                <a:solidFill>
                  <a:srgbClr val="00B0F0"/>
                </a:solidFill>
              </a:rPr>
              <a:t>LOW</a:t>
            </a:r>
            <a:r>
              <a:rPr lang="es-PE" dirty="0" smtClean="0"/>
              <a:t>  o 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461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RESISTENCIAS PULL-UP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RESISTENCIA CONECTADO A TENSIÓN POSITIVA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937163"/>
            <a:ext cx="3131127" cy="326967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735783" y="3661680"/>
            <a:ext cx="5070763" cy="1011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Podemos usar una resistencia interna </a:t>
            </a:r>
            <a:r>
              <a:rPr lang="es-PE" dirty="0" smtClean="0">
                <a:solidFill>
                  <a:srgbClr val="FF0000"/>
                </a:solidFill>
              </a:rPr>
              <a:t>PULL-UP </a:t>
            </a:r>
            <a:r>
              <a:rPr lang="es-PE" dirty="0" smtClean="0"/>
              <a:t>en la </a:t>
            </a:r>
            <a:r>
              <a:rPr lang="es-PE" dirty="0" err="1" smtClean="0"/>
              <a:t>Raspberry</a:t>
            </a:r>
            <a:r>
              <a:rPr lang="es-PE" dirty="0" smtClean="0"/>
              <a:t> con el fin de usar una resistencia externa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4807528" y="5166294"/>
            <a:ext cx="6927272" cy="934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GPIO.setup</a:t>
            </a:r>
            <a:r>
              <a:rPr lang="es-PE" sz="2000" dirty="0" smtClean="0"/>
              <a:t>(canal</a:t>
            </a:r>
            <a:r>
              <a:rPr lang="es-PE" sz="2000" dirty="0"/>
              <a:t>, GPIO.IN, </a:t>
            </a:r>
            <a:r>
              <a:rPr lang="es-PE" sz="2000" dirty="0" err="1"/>
              <a:t>pull_up_down</a:t>
            </a:r>
            <a:r>
              <a:rPr lang="es-PE" sz="2000" dirty="0"/>
              <a:t>=GPIO.PUD_UP)</a:t>
            </a:r>
          </a:p>
        </p:txBody>
      </p:sp>
    </p:spTree>
    <p:extLst>
      <p:ext uri="{BB962C8B-B14F-4D97-AF65-F5344CB8AC3E}">
        <p14:creationId xmlns:p14="http://schemas.microsoft.com/office/powerpoint/2010/main" val="6097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RESISTENCIAS PULL-DOWN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RESISTENCIA CONECTADO A TENSIÓN NEGATIVA</a:t>
            </a:r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35783" y="3661680"/>
            <a:ext cx="5527962" cy="1011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Podemos usar una resistencia interna </a:t>
            </a:r>
            <a:r>
              <a:rPr lang="es-PE" dirty="0" smtClean="0">
                <a:solidFill>
                  <a:srgbClr val="FF0000"/>
                </a:solidFill>
              </a:rPr>
              <a:t>PULL-DOWN </a:t>
            </a:r>
            <a:r>
              <a:rPr lang="es-PE" dirty="0" smtClean="0"/>
              <a:t>en la </a:t>
            </a:r>
            <a:r>
              <a:rPr lang="es-PE" dirty="0" err="1" smtClean="0"/>
              <a:t>Raspberry</a:t>
            </a:r>
            <a:r>
              <a:rPr lang="es-PE" dirty="0" smtClean="0"/>
              <a:t> con el fin de usar una resistencia externa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4114800" y="5233233"/>
            <a:ext cx="8077200" cy="934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GPIO.setup</a:t>
            </a:r>
            <a:r>
              <a:rPr lang="es-PE" sz="2000" dirty="0" smtClean="0"/>
              <a:t>(canal</a:t>
            </a:r>
            <a:r>
              <a:rPr lang="es-PE" sz="2000" dirty="0"/>
              <a:t>, GPIO.IN, </a:t>
            </a:r>
            <a:r>
              <a:rPr lang="es-PE" sz="2000" dirty="0" err="1" smtClean="0"/>
              <a:t>pull_up_down</a:t>
            </a:r>
            <a:r>
              <a:rPr lang="es-PE" sz="2000" dirty="0" smtClean="0"/>
              <a:t>=GPIO.PUD_DOWN)</a:t>
            </a:r>
            <a:endParaRPr lang="es-PE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6" y="3178583"/>
            <a:ext cx="3471430" cy="29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52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0992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3992827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124777" y="3196895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bg1"/>
                </a:solidFill>
              </a:rPr>
              <a:t>.</a:t>
            </a:r>
            <a:r>
              <a:rPr lang="es-PE" sz="2000" b="1" dirty="0" err="1">
                <a:solidFill>
                  <a:schemeClr val="bg1"/>
                </a:solidFill>
              </a:rPr>
              <a:t>L</a:t>
            </a:r>
            <a:r>
              <a:rPr lang="es-PE" sz="2000" b="1" dirty="0" err="1" smtClean="0">
                <a:solidFill>
                  <a:schemeClr val="bg1"/>
                </a:solidFill>
              </a:rPr>
              <a:t>ista_nueva</a:t>
            </a:r>
            <a:r>
              <a:rPr lang="es-PE" sz="2000" dirty="0" smtClean="0">
                <a:solidFill>
                  <a:schemeClr val="bg1"/>
                </a:solidFill>
              </a:rPr>
              <a:t> = </a:t>
            </a:r>
            <a:r>
              <a:rPr lang="es-PE" sz="2000" b="1" dirty="0" smtClean="0">
                <a:solidFill>
                  <a:schemeClr val="bg1"/>
                </a:solidFill>
              </a:rPr>
              <a:t>Lista [1:3:1</a:t>
            </a:r>
            <a:r>
              <a:rPr lang="es-PE" sz="2000" dirty="0" smtClean="0">
                <a:solidFill>
                  <a:schemeClr val="bg1"/>
                </a:solidFill>
              </a:rPr>
              <a:t>]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124777" y="4986665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89328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.</a:t>
            </a:r>
            <a:r>
              <a:rPr lang="es-PE" sz="2000" b="1" dirty="0" err="1"/>
              <a:t>L</a:t>
            </a:r>
            <a:r>
              <a:rPr lang="es-PE" sz="2000" b="1" dirty="0" err="1" smtClean="0"/>
              <a:t>ista_nueva</a:t>
            </a:r>
            <a:r>
              <a:rPr lang="es-PE" sz="2000" b="1" dirty="0" smtClean="0"/>
              <a:t> =[50,10]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8265805" y="593116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positiva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68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28308" y="3553094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651018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8205598" y="385113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  <p:sp>
        <p:nvSpPr>
          <p:cNvPr id="5" name="Flecha derecha 4"/>
          <p:cNvSpPr/>
          <p:nvPr/>
        </p:nvSpPr>
        <p:spPr>
          <a:xfrm>
            <a:off x="3418221" y="4040542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7195511" y="4023008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29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8634548" y="588302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39148" y="3989573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634548" y="588302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RETURN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Palabra reservada que retorna uno o mas valores al finalizar una función.</a:t>
            </a:r>
          </a:p>
          <a:p>
            <a:pPr marL="0" indent="0">
              <a:buNone/>
            </a:pPr>
            <a:endParaRPr lang="es-PE" sz="2000" dirty="0" smtClean="0"/>
          </a:p>
          <a:p>
            <a:endParaRPr lang="es-PE" sz="2000" dirty="0" smtClean="0"/>
          </a:p>
          <a:p>
            <a:r>
              <a:rPr lang="es-PE" sz="2000" b="1" dirty="0" smtClean="0"/>
              <a:t>Su uso principal es cuando queremos que retornar algún valor que es el resultado de alguna operación sobre parámetros que se encuentran como entradas.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1759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GPIO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183416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2000" dirty="0" smtClean="0"/>
              <a:t> </a:t>
            </a:r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2072381"/>
            <a:ext cx="10476412" cy="4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SENSOR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¿Cómo medir la distancia de un objeto con respecto a una referencia?</a:t>
            </a:r>
          </a:p>
          <a:p>
            <a:pPr marL="36900" indent="0">
              <a:buNone/>
            </a:pPr>
            <a:endParaRPr lang="es-PE" dirty="0" smtClean="0"/>
          </a:p>
          <a:p>
            <a:r>
              <a:rPr lang="es-PE" dirty="0" smtClean="0"/>
              <a:t>¿Cómo medir la temperatura ?</a:t>
            </a:r>
          </a:p>
          <a:p>
            <a:pPr marL="36900" indent="0">
              <a:buNone/>
            </a:pPr>
            <a:endParaRPr lang="es-PE" dirty="0" smtClean="0"/>
          </a:p>
          <a:p>
            <a:r>
              <a:rPr lang="es-PE" dirty="0" smtClean="0"/>
              <a:t>¿Cómo determinar la velocidad a la cual gira el rotor de un motor ? 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00843" y="5569528"/>
            <a:ext cx="9691848" cy="11088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Dependiendo de la naturaleza de la variable a registrar se tendrá que elegir un dispositivo adecuado llamado sensor</a:t>
            </a:r>
            <a:endParaRPr lang="es-PE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SENSOR DE ULTRASONIDO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06525"/>
            <a:ext cx="10515600" cy="4351338"/>
          </a:xfrm>
        </p:spPr>
        <p:txBody>
          <a:bodyPr/>
          <a:lstStyle/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Picture 4" descr="Resultado de imagen para ultrasonido hc sr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28171" r="2784" b="15257"/>
          <a:stretch/>
        </p:blipFill>
        <p:spPr bwMode="auto">
          <a:xfrm>
            <a:off x="3475503" y="4548616"/>
            <a:ext cx="5928968" cy="177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curvado 5"/>
          <p:cNvCxnSpPr/>
          <p:nvPr/>
        </p:nvCxnSpPr>
        <p:spPr>
          <a:xfrm rot="16200000" flipH="1">
            <a:off x="3548032" y="3770100"/>
            <a:ext cx="1695241" cy="849089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573381" y="2106525"/>
            <a:ext cx="3866606" cy="117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El sensor emite unas ondas de ultrasonido por el canal de transmisión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592671" y="2106525"/>
            <a:ext cx="4794065" cy="148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El sensor recibe dichas ondas de ultrasonido por el canal de </a:t>
            </a:r>
            <a:r>
              <a:rPr lang="es-PE" sz="2400" b="1" dirty="0" err="1" smtClean="0">
                <a:solidFill>
                  <a:srgbClr val="FFFF00"/>
                </a:solidFill>
              </a:rPr>
              <a:t>recepcion</a:t>
            </a:r>
            <a:r>
              <a:rPr lang="es-PE" sz="2400" b="1" dirty="0" smtClean="0">
                <a:solidFill>
                  <a:srgbClr val="FFFF00"/>
                </a:solidFill>
              </a:rPr>
              <a:t> (“si en caso la onda encontró un objeto en frente”)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cxnSp>
        <p:nvCxnSpPr>
          <p:cNvPr id="13" name="Conector curvado 12"/>
          <p:cNvCxnSpPr/>
          <p:nvPr/>
        </p:nvCxnSpPr>
        <p:spPr>
          <a:xfrm rot="10800000" flipV="1">
            <a:off x="9157701" y="3676143"/>
            <a:ext cx="1749787" cy="1744945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SENSOR DE ULTRASONIDO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b="1" dirty="0" smtClean="0"/>
              <a:t>MODELO  HC-SR04</a:t>
            </a:r>
            <a:endParaRPr lang="es-PE" sz="3200" b="1" dirty="0"/>
          </a:p>
        </p:txBody>
      </p:sp>
      <p:pic>
        <p:nvPicPr>
          <p:cNvPr id="5124" name="Picture 4" descr="Resultado de imagen para ultrasonido hc sr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28171" r="2784" b="15257"/>
          <a:stretch/>
        </p:blipFill>
        <p:spPr bwMode="auto">
          <a:xfrm>
            <a:off x="680321" y="3197870"/>
            <a:ext cx="3697715" cy="16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688874" y="2048339"/>
            <a:ext cx="4506686" cy="11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REQUIERE ALIMENTACION PARA SU FUNCIONAMIENTO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92" y="3585519"/>
            <a:ext cx="4648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CIRCUITO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742" y="2208239"/>
            <a:ext cx="7523018" cy="44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2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permiten estructurar diferentes módulos , la organización de los módulos dentro un paquete sigue un orden jerárquico basado en sub paquetes 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78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ORGANIZACIÓN DE UN PAQUETE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PAQUETE1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533500" y="318029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533499" y="385876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moduloA.py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27117" y="561556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moduloB.py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627118" y="455928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017520" y="413800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017520" y="3275927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039396" y="32911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089357" y="4779681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089357" y="5641756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124185" y="477442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78985" y="4245652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PAQUETE.PAQUETE2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tx1">
                    <a:lumMod val="95000"/>
                  </a:schemeClr>
                </a:solidFill>
              </a:rPr>
              <a:t>moduloB</a:t>
            </a:r>
            <a:endParaRPr lang="es-PE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4945382" cy="2131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834146"/>
            <a:ext cx="6339786" cy="480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5756341" y="4903344"/>
            <a:ext cx="5320962" cy="85905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 </a:t>
            </a:r>
            <a:r>
              <a:rPr lang="es-PE" b="1" dirty="0" err="1" smtClean="0">
                <a:solidFill>
                  <a:srgbClr val="FFFF00"/>
                </a:solidFill>
              </a:rPr>
              <a:t>RPi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El paquete </a:t>
            </a:r>
            <a:r>
              <a:rPr lang="es-PE" dirty="0" err="1" smtClean="0"/>
              <a:t>RPi</a:t>
            </a:r>
            <a:r>
              <a:rPr lang="es-PE" dirty="0" smtClean="0"/>
              <a:t> contiene el modulo llamado GPIO que almacena funciones y clases que permiten al interprete de Python interactuar con los pines GPIO del </a:t>
            </a:r>
            <a:r>
              <a:rPr lang="es-PE" dirty="0" err="1" smtClean="0"/>
              <a:t>raspberry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715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ORGANIZACIÓN DE UN PAQUETE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4066507" cy="2516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RPi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74763" y="3879399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GPIO.py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5378440" y="3458086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C000"/>
                </a:solidFill>
              </a:rPr>
              <a:t>Import</a:t>
            </a:r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800" b="1" dirty="0" err="1" smtClean="0">
                <a:solidFill>
                  <a:schemeClr val="tx1">
                    <a:lumMod val="95000"/>
                  </a:schemeClr>
                </a:solidFill>
              </a:rPr>
              <a:t>Rpi.GPIO</a:t>
            </a:r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800" b="1" dirty="0" smtClean="0">
                <a:solidFill>
                  <a:srgbClr val="FFC000"/>
                </a:solidFill>
              </a:rPr>
              <a:t>as</a:t>
            </a:r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 GPIO</a:t>
            </a:r>
            <a:endParaRPr lang="es-PE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IMPORTAR EL MODULO </a:t>
            </a:r>
          </a:p>
          <a:p>
            <a:pPr algn="ctr"/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GPIO</a:t>
            </a:r>
            <a:endParaRPr lang="es-PE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341418" y="2254495"/>
            <a:ext cx="5306291" cy="134600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608019" y="4037835"/>
            <a:ext cx="5575560" cy="5746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5202140" y="5049799"/>
            <a:ext cx="6879024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El </a:t>
            </a:r>
            <a:r>
              <a:rPr lang="es-PE" sz="2800" b="1" dirty="0" err="1" smtClean="0">
                <a:solidFill>
                  <a:schemeClr val="tx1">
                    <a:lumMod val="95000"/>
                  </a:schemeClr>
                </a:solidFill>
              </a:rPr>
              <a:t>keyword</a:t>
            </a:r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800" b="1" dirty="0" smtClean="0">
                <a:solidFill>
                  <a:srgbClr val="FFC000"/>
                </a:solidFill>
              </a:rPr>
              <a:t>as</a:t>
            </a:r>
            <a:r>
              <a:rPr lang="es-PE" sz="2800" b="1" dirty="0" smtClean="0">
                <a:solidFill>
                  <a:schemeClr val="tx1">
                    <a:lumMod val="95000"/>
                  </a:schemeClr>
                </a:solidFill>
              </a:rPr>
              <a:t>  se usa para utilizar un sobrenombre en lugar del nombre original</a:t>
            </a:r>
            <a:endParaRPr lang="es-PE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SEÑAL PWM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PWM (MODULACIÓN POR ANCHO DE PULSO) </a:t>
            </a:r>
          </a:p>
          <a:p>
            <a:endParaRPr lang="es-PE" dirty="0"/>
          </a:p>
          <a:p>
            <a:r>
              <a:rPr lang="es-PE" dirty="0" smtClean="0"/>
              <a:t>SEÑAL CON PERIODO O FRECUENCIA CONSTANTE</a:t>
            </a:r>
          </a:p>
          <a:p>
            <a:endParaRPr lang="es-PE" dirty="0" smtClean="0"/>
          </a:p>
          <a:p>
            <a:r>
              <a:rPr lang="es-PE" dirty="0" smtClean="0"/>
              <a:t> SEÑAL CON CAMBIOS ABRUPTOS DE ALTO A BAJO Y DE BAJO A ALTO</a:t>
            </a:r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873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SEÑAL PWM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619942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814946" y="5749636"/>
            <a:ext cx="665018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1794888" y="3103419"/>
            <a:ext cx="1" cy="26600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814945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909455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909455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2687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726873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82138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821383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63880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638801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73331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509164" y="5928312"/>
            <a:ext cx="1911928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311727" y="413401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12V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1011381" y="2286001"/>
            <a:ext cx="1662546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Volt</a:t>
            </a:r>
            <a:endParaRPr lang="es-PE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4109" y="5928312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856509" y="4089588"/>
            <a:ext cx="109451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1447800" y="3409337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Ton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1738746" y="606940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2975264" y="4074355"/>
            <a:ext cx="768927" cy="1635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479240" y="3340726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Toff</a:t>
            </a:r>
            <a:endParaRPr lang="es-PE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726873" y="5940733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3865419" y="6067575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5347855" y="2175163"/>
            <a:ext cx="6248400" cy="164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/>
              <a:t>Ton:Tiempo</a:t>
            </a:r>
            <a:r>
              <a:rPr lang="es-PE" sz="2400" dirty="0" smtClean="0"/>
              <a:t> de encendido</a:t>
            </a:r>
          </a:p>
          <a:p>
            <a:pPr algn="ctr"/>
            <a:r>
              <a:rPr lang="es-PE" sz="2400" dirty="0" err="1" smtClean="0"/>
              <a:t>Toff:Tiempo</a:t>
            </a:r>
            <a:r>
              <a:rPr lang="es-PE" sz="2400" dirty="0" smtClean="0"/>
              <a:t> de apagado</a:t>
            </a:r>
          </a:p>
          <a:p>
            <a:pPr algn="ctr"/>
            <a:r>
              <a:rPr lang="es-PE" sz="2400" dirty="0" smtClean="0"/>
              <a:t>T:Periodo de la señal</a:t>
            </a:r>
          </a:p>
          <a:p>
            <a:pPr algn="ctr"/>
            <a:r>
              <a:rPr lang="es-PE" sz="2400" dirty="0" smtClean="0"/>
              <a:t>F: 1/T frecuencia de la señal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80911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BUCLE FOR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/>
              <a:t>Un bucle </a:t>
            </a:r>
            <a:r>
              <a:rPr lang="es-PE" sz="2400" b="1" dirty="0" err="1">
                <a:solidFill>
                  <a:srgbClr val="FFC000"/>
                </a:solidFill>
              </a:rPr>
              <a:t>for</a:t>
            </a:r>
            <a:r>
              <a:rPr lang="es-PE" sz="2400" b="1" dirty="0"/>
              <a:t> es un bucle que repite el bloque de instrucciones un número </a:t>
            </a:r>
            <a:r>
              <a:rPr lang="es-PE" sz="2400" b="1" dirty="0" smtClean="0"/>
              <a:t>predeterminado </a:t>
            </a:r>
            <a:r>
              <a:rPr lang="es-PE" sz="2400" b="1" dirty="0"/>
              <a:t>de veces. El bloque de instrucciones que se repite se suele llamar cuerpo del bucle y cada repetición se suele llamar iteración</a:t>
            </a:r>
            <a:r>
              <a:rPr lang="es-PE" sz="2400" b="1" dirty="0" smtClean="0"/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00B0F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00B0F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uerpo del 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for</a:t>
            </a:r>
            <a:endParaRPr lang="es-PE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SEÑAL PWM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619942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814946" y="5749636"/>
            <a:ext cx="665018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1794888" y="3103419"/>
            <a:ext cx="1" cy="26600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814945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909455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909455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2687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726873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82138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821383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63880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638801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73331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509164" y="5928312"/>
            <a:ext cx="1911928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t</a:t>
            </a:r>
            <a:endParaRPr lang="es-PE" sz="2400" dirty="0"/>
          </a:p>
        </p:txBody>
      </p:sp>
      <p:sp>
        <p:nvSpPr>
          <p:cNvPr id="26" name="Rectángulo 25"/>
          <p:cNvSpPr/>
          <p:nvPr/>
        </p:nvSpPr>
        <p:spPr>
          <a:xfrm>
            <a:off x="311727" y="413401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12V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1011381" y="2286001"/>
            <a:ext cx="1662546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Voltios</a:t>
            </a:r>
            <a:endParaRPr lang="es-PE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4109" y="5928312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856509" y="4089588"/>
            <a:ext cx="109451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1447800" y="3409337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Ton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1738746" y="606940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2975264" y="4074355"/>
            <a:ext cx="768927" cy="1635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479240" y="3340726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Toff</a:t>
            </a:r>
            <a:endParaRPr lang="es-PE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726873" y="5940733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3865419" y="6067575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redondeado 41"/>
              <p:cNvSpPr/>
              <p:nvPr/>
            </p:nvSpPr>
            <p:spPr>
              <a:xfrm>
                <a:off x="7703128" y="2168107"/>
                <a:ext cx="3435927" cy="9282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DC=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𝑇𝑜𝑛</m:t>
                        </m:r>
                      </m:num>
                      <m:den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s-PE" sz="4000" dirty="0"/>
              </a:p>
            </p:txBody>
          </p:sp>
        </mc:Choice>
        <mc:Fallback xmlns="">
          <p:sp>
            <p:nvSpPr>
              <p:cNvPr id="42" name="Rectángulo redondead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8" y="2168107"/>
                <a:ext cx="3435927" cy="928256"/>
              </a:xfrm>
              <a:prstGeom prst="round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/>
          <p:cNvSpPr/>
          <p:nvPr/>
        </p:nvSpPr>
        <p:spPr>
          <a:xfrm>
            <a:off x="4076636" y="2250034"/>
            <a:ext cx="3124329" cy="72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CICLO DE TRABAJO</a:t>
            </a:r>
          </a:p>
          <a:p>
            <a:pPr algn="ctr"/>
            <a:r>
              <a:rPr lang="es-PE" dirty="0" smtClean="0"/>
              <a:t>0-100 %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redondeado 28"/>
              <p:cNvSpPr/>
              <p:nvPr/>
            </p:nvSpPr>
            <p:spPr>
              <a:xfrm>
                <a:off x="7824247" y="3492461"/>
                <a:ext cx="3435927" cy="9282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DC=100*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𝑇𝑜𝑛</m:t>
                        </m:r>
                      </m:num>
                      <m:den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PE" sz="4000" dirty="0" smtClean="0"/>
                  <a:t>%</a:t>
                </a:r>
                <a:endParaRPr lang="es-PE" sz="4000" dirty="0"/>
              </a:p>
            </p:txBody>
          </p:sp>
        </mc:Choice>
        <mc:Fallback xmlns="">
          <p:sp>
            <p:nvSpPr>
              <p:cNvPr id="29" name="Rectángulo redondead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47" y="3492461"/>
                <a:ext cx="3435927" cy="928256"/>
              </a:xfrm>
              <a:prstGeom prst="roundRect">
                <a:avLst/>
              </a:prstGeom>
              <a:blipFill>
                <a:blip r:embed="rId4"/>
                <a:stretch>
                  <a:fillRect l="-708" r="-531" b="-14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7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CONTROL DE ANCHO DE PULSO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la generación de la señal PWM , el periodo es constante , lo que varia es el tiempo de encendido.</a:t>
            </a:r>
          </a:p>
          <a:p>
            <a:endParaRPr lang="es-PE" dirty="0"/>
          </a:p>
          <a:p>
            <a:r>
              <a:rPr lang="es-PE" dirty="0" smtClean="0"/>
              <a:t>El ciclo de trabajo indica la relación que hay entre el tiempo de encendido sobre todo el tiempo (periodo) de la señal .</a:t>
            </a:r>
          </a:p>
          <a:p>
            <a:endParaRPr lang="es-PE" dirty="0"/>
          </a:p>
          <a:p>
            <a:r>
              <a:rPr lang="es-PE" dirty="0" smtClean="0"/>
              <a:t>A mayor tiempo de encendido , mayor es el ciclo de trabajo</a:t>
            </a:r>
          </a:p>
          <a:p>
            <a:endParaRPr lang="es-PE" dirty="0"/>
          </a:p>
          <a:p>
            <a:endParaRPr lang="es-P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redondeado 5"/>
              <p:cNvSpPr/>
              <p:nvPr/>
            </p:nvSpPr>
            <p:spPr>
              <a:xfrm>
                <a:off x="2961302" y="5472061"/>
                <a:ext cx="3435927" cy="9282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DC=100*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𝑇𝑜𝑛</m:t>
                        </m:r>
                      </m:num>
                      <m:den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PE" sz="4000" dirty="0" smtClean="0"/>
                  <a:t>%</a:t>
                </a:r>
                <a:endParaRPr lang="es-PE" sz="4000" dirty="0"/>
              </a:p>
            </p:txBody>
          </p:sp>
        </mc:Choice>
        <mc:Fallback xmlns="">
          <p:sp>
            <p:nvSpPr>
              <p:cNvPr id="6" name="Rectángulo redondead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02" y="5472061"/>
                <a:ext cx="3435927" cy="928256"/>
              </a:xfrm>
              <a:prstGeom prst="roundRect">
                <a:avLst/>
              </a:prstGeom>
              <a:blipFill>
                <a:blip r:embed="rId2"/>
                <a:stretch>
                  <a:fillRect l="-531" r="-708" b="-14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0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SEÑAL PWM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619942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814946" y="5749636"/>
            <a:ext cx="665018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1794888" y="3103419"/>
            <a:ext cx="1" cy="26600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814945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909455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909455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72687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726873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821383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821383" y="5749636"/>
            <a:ext cx="817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63880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638801" y="4419600"/>
            <a:ext cx="10945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733311" y="4419600"/>
            <a:ext cx="0" cy="1330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509164" y="5928312"/>
            <a:ext cx="1911928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311727" y="413401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A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1011381" y="2286001"/>
            <a:ext cx="1662546" cy="58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Voltios</a:t>
            </a:r>
            <a:endParaRPr lang="es-PE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4109" y="5928312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856509" y="4089588"/>
            <a:ext cx="109451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1447800" y="3409337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Ton</a:t>
            </a:r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1738746" y="6069409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2975264" y="4074355"/>
            <a:ext cx="768927" cy="1635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479240" y="3340726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Toff</a:t>
            </a:r>
            <a:endParaRPr lang="es-PE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726873" y="5940733"/>
            <a:ext cx="2022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3865419" y="6067575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T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2715491" y="2052706"/>
            <a:ext cx="3124329" cy="72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CICLO DE TRABAJO</a:t>
            </a:r>
          </a:p>
          <a:p>
            <a:pPr algn="ctr"/>
            <a:r>
              <a:rPr lang="es-PE" dirty="0" smtClean="0"/>
              <a:t>0-100 %</a:t>
            </a:r>
            <a:endParaRPr lang="es-PE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7509164" y="4502726"/>
            <a:ext cx="4513226" cy="928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 err="1" smtClean="0"/>
              <a:t>Vprom</a:t>
            </a:r>
            <a:r>
              <a:rPr lang="es-PE" sz="3600" dirty="0" smtClean="0"/>
              <a:t>=A*DC</a:t>
            </a:r>
            <a:endParaRPr lang="es-PE" sz="36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842654" y="5084618"/>
            <a:ext cx="640080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297872" y="4802122"/>
            <a:ext cx="1911928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Vprom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redondeado 36"/>
              <p:cNvSpPr/>
              <p:nvPr/>
            </p:nvSpPr>
            <p:spPr>
              <a:xfrm>
                <a:off x="6525491" y="1982632"/>
                <a:ext cx="3435927" cy="9282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4000" dirty="0" smtClean="0"/>
                  <a:t>DC=100*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𝑇𝑜𝑛</m:t>
                        </m:r>
                      </m:num>
                      <m:den>
                        <m:r>
                          <a:rPr lang="es-P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PE" sz="4000" dirty="0" smtClean="0"/>
                  <a:t>%</a:t>
                </a:r>
                <a:endParaRPr lang="es-PE" sz="4000" dirty="0"/>
              </a:p>
            </p:txBody>
          </p:sp>
        </mc:Choice>
        <mc:Fallback xmlns="">
          <p:sp>
            <p:nvSpPr>
              <p:cNvPr id="37" name="Rectángulo redondead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1" y="1982632"/>
                <a:ext cx="3435927" cy="928256"/>
              </a:xfrm>
              <a:prstGeom prst="roundRect">
                <a:avLst/>
              </a:prstGeom>
              <a:blipFill>
                <a:blip r:embed="rId3"/>
                <a:stretch>
                  <a:fillRect l="-530" r="-530" b="-135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38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00B0F0"/>
                </a:solidFill>
              </a:rPr>
              <a:t>PWM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A</a:t>
            </a:r>
            <a:r>
              <a:rPr lang="es-PE" dirty="0" err="1" smtClean="0">
                <a:sym typeface="Wingdings" panose="05000000000000000000" pitchFamily="2" charset="2"/>
              </a:rPr>
              <a:t>voltaje</a:t>
            </a:r>
            <a:r>
              <a:rPr lang="es-PE" dirty="0" smtClean="0">
                <a:sym typeface="Wingdings" panose="05000000000000000000" pitchFamily="2" charset="2"/>
              </a:rPr>
              <a:t> de alimentación</a:t>
            </a:r>
          </a:p>
          <a:p>
            <a:r>
              <a:rPr lang="es-PE" dirty="0" err="1" smtClean="0">
                <a:sym typeface="Wingdings" panose="05000000000000000000" pitchFamily="2" charset="2"/>
              </a:rPr>
              <a:t>TonTiempo</a:t>
            </a:r>
            <a:r>
              <a:rPr lang="es-PE" dirty="0" smtClean="0">
                <a:sym typeface="Wingdings" panose="05000000000000000000" pitchFamily="2" charset="2"/>
              </a:rPr>
              <a:t> de encendido</a:t>
            </a:r>
          </a:p>
          <a:p>
            <a:r>
              <a:rPr lang="es-PE" dirty="0" err="1" smtClean="0">
                <a:sym typeface="Wingdings" panose="05000000000000000000" pitchFamily="2" charset="2"/>
              </a:rPr>
              <a:t>TpwmTiempo</a:t>
            </a:r>
            <a:r>
              <a:rPr lang="es-PE" dirty="0" smtClean="0">
                <a:sym typeface="Wingdings" panose="05000000000000000000" pitchFamily="2" charset="2"/>
              </a:rPr>
              <a:t> de la onda completa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4211781"/>
            <a:ext cx="9124950" cy="23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674796" y="2025936"/>
                <a:ext cx="5657034" cy="1110343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3200" b="1" dirty="0" smtClean="0">
                    <a:solidFill>
                      <a:srgbClr val="FFFF00"/>
                    </a:solidFill>
                  </a:rPr>
                  <a:t>Voltaje promedio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3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3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𝑻𝒐𝒏</m:t>
                        </m:r>
                      </m:num>
                      <m:den>
                        <m:r>
                          <a:rPr lang="es-PE" sz="3600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𝑻𝒑𝒘𝒎</m:t>
                        </m:r>
                      </m:den>
                    </m:f>
                  </m:oMath>
                </a14:m>
                <a:r>
                  <a:rPr lang="es-PE" sz="3200" b="1" dirty="0" smtClean="0">
                    <a:solidFill>
                      <a:srgbClr val="FFFF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s-PE" sz="32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PE" sz="32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96" y="2025936"/>
                <a:ext cx="5657034" cy="1110343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2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MOTOR DC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señal PWM permite variar la velocidad de un motor DC , debido a que la velocidad de un motor DC esta en relación directa con el voltaje promedio o continua que se le alimenta al motor DC.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74618" y="4003964"/>
            <a:ext cx="2438400" cy="128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MAYOR CICLO DE TRABAJO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888181" y="4003964"/>
            <a:ext cx="2438400" cy="128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MAYOR VELOCIDAD DEL MOTOR DC</a:t>
            </a:r>
            <a:endParaRPr lang="es-PE" dirty="0"/>
          </a:p>
        </p:txBody>
      </p:sp>
      <p:sp>
        <p:nvSpPr>
          <p:cNvPr id="6" name="Flecha arriba 5"/>
          <p:cNvSpPr/>
          <p:nvPr/>
        </p:nvSpPr>
        <p:spPr>
          <a:xfrm>
            <a:off x="4267200" y="4003964"/>
            <a:ext cx="374073" cy="1482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arriba 6"/>
          <p:cNvSpPr/>
          <p:nvPr/>
        </p:nvSpPr>
        <p:spPr>
          <a:xfrm>
            <a:off x="8936308" y="3906982"/>
            <a:ext cx="374073" cy="1482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2949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MOTOR DC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Es un actuador eléctrico que convierte la energía eléctrica en  energía mecánica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Esta compuesto por un </a:t>
            </a:r>
            <a:r>
              <a:rPr lang="es-PE" b="1" dirty="0" smtClean="0">
                <a:solidFill>
                  <a:schemeClr val="accent1"/>
                </a:solidFill>
              </a:rPr>
              <a:t>ESTATOR</a:t>
            </a:r>
            <a:r>
              <a:rPr lang="es-PE" dirty="0" smtClean="0"/>
              <a:t> Y </a:t>
            </a:r>
            <a:r>
              <a:rPr lang="es-PE" b="1" dirty="0" smtClean="0">
                <a:solidFill>
                  <a:srgbClr val="FF0000"/>
                </a:solidFill>
              </a:rPr>
              <a:t>ROTOR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Son alimentados mediante una fuente de </a:t>
            </a:r>
            <a:r>
              <a:rPr lang="es-PE" b="1" dirty="0" smtClean="0">
                <a:solidFill>
                  <a:srgbClr val="FF0000"/>
                </a:solidFill>
              </a:rPr>
              <a:t>alimentación continua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Resultado de imagen para motor D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-3289" r="17273" b="3289"/>
          <a:stretch/>
        </p:blipFill>
        <p:spPr bwMode="auto">
          <a:xfrm>
            <a:off x="629194" y="4295140"/>
            <a:ext cx="4569823" cy="25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ROTOR Y ESTATOR MOTOR 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38" y="4073702"/>
            <a:ext cx="5322207" cy="25211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67097" y="3709851"/>
            <a:ext cx="2612572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/>
                </a:solidFill>
              </a:rPr>
              <a:t>Motor de corriente continua</a:t>
            </a:r>
            <a:endParaRPr lang="es-P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MOTOR DC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12562"/>
            <a:ext cx="12192000" cy="5045438"/>
          </a:xfrm>
        </p:spPr>
        <p:txBody>
          <a:bodyPr/>
          <a:lstStyle/>
          <a:p>
            <a:r>
              <a:rPr lang="es-PE" dirty="0" smtClean="0"/>
              <a:t> + </a:t>
            </a:r>
            <a:r>
              <a:rPr lang="es-PE" dirty="0" smtClean="0">
                <a:sym typeface="Wingdings" panose="05000000000000000000" pitchFamily="2" charset="2"/>
              </a:rPr>
              <a:t> </a:t>
            </a:r>
            <a:r>
              <a:rPr lang="es-P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POSITIVO</a:t>
            </a:r>
          </a:p>
          <a:p>
            <a:r>
              <a:rPr lang="es-PE" dirty="0" smtClean="0">
                <a:sym typeface="Wingdings" panose="05000000000000000000" pitchFamily="2" charset="2"/>
              </a:rPr>
              <a:t> -  NEGATIVO</a:t>
            </a:r>
            <a:endParaRPr lang="es-PE" dirty="0"/>
          </a:p>
        </p:txBody>
      </p:sp>
      <p:sp>
        <p:nvSpPr>
          <p:cNvPr id="17" name="AutoShape 2" descr="Resultado de imagen para SIMBOLO DE UNA BATERIA 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100" name="Picture 4" descr="Resultado de imagen para PILA 9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31842"/>
            <a:ext cx="1673225" cy="19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155575" y="2845106"/>
            <a:ext cx="1828800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BATERIA DC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908574" y="2845106"/>
            <a:ext cx="1599112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SIMBOLOGIA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0" name="AutoShape 6" descr="Resultado de imagen para MOTOR DC SIMBOLOG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624" y="4431842"/>
            <a:ext cx="2535011" cy="1714495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2842671" y="2926012"/>
            <a:ext cx="1599112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SIMBOLOGIA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733308" y="2886675"/>
            <a:ext cx="1828800" cy="502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MOTOR DC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26" name="Picture 2" descr="Resultado de imagen para motor D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-3289" r="17273" b="3289"/>
          <a:stretch/>
        </p:blipFill>
        <p:spPr bwMode="auto">
          <a:xfrm rot="5400000">
            <a:off x="6740611" y="4132295"/>
            <a:ext cx="1814194" cy="23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r="70841"/>
          <a:stretch/>
        </p:blipFill>
        <p:spPr>
          <a:xfrm>
            <a:off x="2978727" y="4381993"/>
            <a:ext cx="1690255" cy="19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DRIVER L298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242" y="1834166"/>
            <a:ext cx="11818213" cy="51543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P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 smtClean="0"/>
              <a:t>Permite poder varias su </a:t>
            </a:r>
            <a:r>
              <a:rPr lang="es-PE" b="1" dirty="0" smtClean="0"/>
              <a:t>velocidad</a:t>
            </a:r>
            <a:r>
              <a:rPr lang="es-PE" dirty="0" smtClean="0"/>
              <a:t>, cambiar el </a:t>
            </a:r>
            <a:r>
              <a:rPr lang="es-PE" b="1" dirty="0" smtClean="0"/>
              <a:t>sentido de giro </a:t>
            </a:r>
            <a:r>
              <a:rPr lang="es-PE" dirty="0" smtClean="0"/>
              <a:t>del motor(horario o anti horario) mediante el uso de </a:t>
            </a:r>
            <a:r>
              <a:rPr lang="es-PE" b="1" dirty="0" smtClean="0"/>
              <a:t>3 pines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b="1" dirty="0" smtClean="0"/>
              <a:t>ENA,IN1,IN2 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1026" name="Picture 2" descr="Resultado de imagen para driver l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2" y="4128654"/>
            <a:ext cx="4724685" cy="24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OTOR D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r="20208"/>
          <a:stretch/>
        </p:blipFill>
        <p:spPr bwMode="auto">
          <a:xfrm>
            <a:off x="6946408" y="4017818"/>
            <a:ext cx="4000772" cy="25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5024913" y="5014397"/>
            <a:ext cx="1856509" cy="66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3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VARIAR VELOCIDAD DE MOTOR DC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88182" y="2812473"/>
            <a:ext cx="1884218" cy="10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DRIVER </a:t>
            </a:r>
          </a:p>
          <a:p>
            <a:pPr algn="ctr"/>
            <a:r>
              <a:rPr lang="es-PE" dirty="0" smtClean="0"/>
              <a:t>L298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9615055" y="2812473"/>
            <a:ext cx="1676399" cy="10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MOTOR </a:t>
            </a:r>
          </a:p>
          <a:p>
            <a:pPr algn="ctr"/>
            <a:r>
              <a:rPr lang="es-PE" dirty="0" smtClean="0"/>
              <a:t>DC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6005945" y="5201898"/>
            <a:ext cx="1884218" cy="10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ALIMENTACIÓN</a:t>
            </a:r>
          </a:p>
          <a:p>
            <a:pPr algn="ctr"/>
            <a:r>
              <a:rPr lang="es-PE" dirty="0" smtClean="0"/>
              <a:t>PARA EL MOTOR</a:t>
            </a:r>
          </a:p>
          <a:p>
            <a:pPr algn="ctr"/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1814945" y="2812473"/>
            <a:ext cx="1884218" cy="10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RASPBERRY PI </a:t>
            </a:r>
          </a:p>
          <a:p>
            <a:pPr algn="ctr"/>
            <a:r>
              <a:rPr lang="es-PE" dirty="0" smtClean="0"/>
              <a:t>4</a:t>
            </a:r>
          </a:p>
          <a:p>
            <a:pPr algn="ctr"/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37709" y="2954989"/>
            <a:ext cx="1814946" cy="30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7890163" y="3089564"/>
            <a:ext cx="160712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 rot="16200000">
            <a:off x="6333138" y="4284276"/>
            <a:ext cx="9943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3837709" y="2165964"/>
            <a:ext cx="1884218" cy="1011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FFFF00"/>
                </a:solidFill>
              </a:rPr>
              <a:t> SEÑAL PWM</a:t>
            </a:r>
          </a:p>
          <a:p>
            <a:pPr algn="ctr"/>
            <a:r>
              <a:rPr lang="es-PE" sz="2000" dirty="0" smtClean="0">
                <a:solidFill>
                  <a:srgbClr val="FFFF00"/>
                </a:solidFill>
              </a:rPr>
              <a:t>DEL GPIO</a:t>
            </a:r>
          </a:p>
          <a:p>
            <a:pPr algn="ctr"/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7730837" y="2094720"/>
            <a:ext cx="1884218" cy="1011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FFFF00"/>
                </a:solidFill>
              </a:rPr>
              <a:t> SEÑAL PWM</a:t>
            </a:r>
          </a:p>
          <a:p>
            <a:pPr algn="ctr"/>
            <a:r>
              <a:rPr lang="es-PE" sz="2000" dirty="0" smtClean="0">
                <a:solidFill>
                  <a:srgbClr val="FFFF00"/>
                </a:solidFill>
              </a:rPr>
              <a:t>PARA EL MOTOR DC</a:t>
            </a:r>
          </a:p>
          <a:p>
            <a:pPr algn="ctr"/>
            <a:endParaRPr lang="es-PE" dirty="0"/>
          </a:p>
        </p:txBody>
      </p:sp>
      <p:sp>
        <p:nvSpPr>
          <p:cNvPr id="14" name="Flecha derecha 13"/>
          <p:cNvSpPr/>
          <p:nvPr/>
        </p:nvSpPr>
        <p:spPr>
          <a:xfrm>
            <a:off x="3865418" y="3395651"/>
            <a:ext cx="1814946" cy="30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865418" y="3768437"/>
            <a:ext cx="1884218" cy="1011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FFFF00"/>
                </a:solidFill>
              </a:rPr>
              <a:t>SENTIDO DEL GIRO</a:t>
            </a:r>
          </a:p>
          <a:p>
            <a:pPr algn="ctr"/>
            <a:endParaRPr lang="es-PE" sz="2000" dirty="0" smtClean="0">
              <a:solidFill>
                <a:srgbClr val="FFFF00"/>
              </a:solidFill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25294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C000"/>
                </a:solidFill>
              </a:rPr>
              <a:t>PWM RASPBERRY PI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000" dirty="0" smtClean="0"/>
              <a:t> </a:t>
            </a:r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2" y="2119747"/>
            <a:ext cx="7204363" cy="450272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38546" y="2420000"/>
            <a:ext cx="4391890" cy="252152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2000" dirty="0">
              <a:solidFill>
                <a:schemeClr val="tx1"/>
              </a:solidFill>
            </a:endParaRPr>
          </a:p>
          <a:p>
            <a:r>
              <a:rPr lang="es-PE" sz="2000" dirty="0">
                <a:solidFill>
                  <a:schemeClr val="tx1"/>
                </a:solidFill>
              </a:rPr>
              <a:t>GPIO 12 , GPIO 13 , GPIO 18 </a:t>
            </a:r>
          </a:p>
          <a:p>
            <a:r>
              <a:rPr lang="es-PE" sz="2000" dirty="0">
                <a:solidFill>
                  <a:schemeClr val="tx1"/>
                </a:solidFill>
              </a:rPr>
              <a:t>y el  GPIO 19 </a:t>
            </a:r>
            <a:r>
              <a:rPr lang="es-PE" sz="2000" dirty="0" smtClean="0">
                <a:solidFill>
                  <a:schemeClr val="tx1"/>
                </a:solidFill>
              </a:rPr>
              <a:t> ofrecen </a:t>
            </a:r>
            <a:r>
              <a:rPr lang="es-PE" sz="2000" dirty="0">
                <a:solidFill>
                  <a:schemeClr val="tx1"/>
                </a:solidFill>
              </a:rPr>
              <a:t>los pines que implementan </a:t>
            </a:r>
            <a:r>
              <a:rPr lang="es-PE" sz="2000" dirty="0" smtClean="0">
                <a:solidFill>
                  <a:schemeClr val="tx1"/>
                </a:solidFill>
              </a:rPr>
              <a:t>el </a:t>
            </a:r>
            <a:r>
              <a:rPr lang="es-PE" sz="2000" dirty="0">
                <a:solidFill>
                  <a:schemeClr val="tx1"/>
                </a:solidFill>
              </a:rPr>
              <a:t>hardware necesario para </a:t>
            </a:r>
            <a:r>
              <a:rPr lang="es-PE" sz="2000" dirty="0" smtClean="0">
                <a:solidFill>
                  <a:schemeClr val="tx1"/>
                </a:solidFill>
              </a:rPr>
              <a:t>generar señales </a:t>
            </a:r>
            <a:r>
              <a:rPr lang="es-PE" sz="2000" dirty="0">
                <a:solidFill>
                  <a:schemeClr val="tx1"/>
                </a:solidFill>
              </a:rPr>
              <a:t>PWM.</a:t>
            </a:r>
          </a:p>
        </p:txBody>
      </p:sp>
    </p:spTree>
    <p:extLst>
      <p:ext uri="{BB962C8B-B14F-4D97-AF65-F5344CB8AC3E}">
        <p14:creationId xmlns:p14="http://schemas.microsoft.com/office/powerpoint/2010/main" val="38600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EJEMPLO1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REALIZA UN CODIGO MEDIANTE EL BUCLE “FOR” Y QUE EL PROGRAMA PIDA QUE SE LE INGRESE LA ALTURA CON EL FIN DE MOSTRAR LO SIGUIENTE:</a:t>
            </a: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68" y="4457087"/>
            <a:ext cx="2072824" cy="18112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222063" y="3466905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INGRESAR ALTURA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092487" y="3469558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H=4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771234" y="3281371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RESULTADO</a:t>
            </a:r>
            <a:endParaRPr lang="es-P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PWM – </a:t>
            </a:r>
            <a:r>
              <a:rPr lang="es-PE" dirty="0" err="1" smtClean="0">
                <a:solidFill>
                  <a:srgbClr val="FFFF00"/>
                </a:solidFill>
              </a:rPr>
              <a:t>RPi.GPIO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clase PWM permite crear un objeto , donde se le tiene que pasar dos argumentos : canal y frecuencia del PWM .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88432" y="4898531"/>
            <a:ext cx="6331527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 smtClean="0"/>
              <a:t>pw</a:t>
            </a:r>
            <a:r>
              <a:rPr lang="es-PE" sz="2800" dirty="0" smtClean="0"/>
              <a:t>=GPIO.PWM(</a:t>
            </a:r>
            <a:r>
              <a:rPr lang="es-PE" sz="2800" dirty="0" err="1" smtClean="0"/>
              <a:t>canal,frequencia</a:t>
            </a:r>
            <a:r>
              <a:rPr lang="es-PE" sz="2800" dirty="0" smtClean="0"/>
              <a:t>)</a:t>
            </a:r>
            <a:endParaRPr lang="es-PE" sz="28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1161955" y="4136531"/>
            <a:ext cx="6184480" cy="651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INSTANCIAR UN OBJETO DE LA CLASE PWM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1763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LA CLASE PWM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 crear un objeto de la clase PWM , este objeto hereda los métodos y atributos de la clase PWM.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05306" y="3263694"/>
            <a:ext cx="6331527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Método </a:t>
            </a:r>
            <a:r>
              <a:rPr lang="es-PE" sz="2800" dirty="0" err="1" smtClean="0"/>
              <a:t>start</a:t>
            </a:r>
            <a:r>
              <a:rPr lang="es-PE" sz="2800" dirty="0" smtClean="0"/>
              <a:t>() 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05306" y="4399767"/>
            <a:ext cx="6331527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Método  </a:t>
            </a:r>
            <a:r>
              <a:rPr lang="es-PE" sz="2800" dirty="0" err="1" smtClean="0"/>
              <a:t>ChangeFrequency</a:t>
            </a:r>
            <a:r>
              <a:rPr lang="es-PE" sz="2800" dirty="0" smtClean="0"/>
              <a:t>(</a:t>
            </a:r>
            <a:r>
              <a:rPr lang="es-PE" sz="2800" dirty="0" err="1" smtClean="0"/>
              <a:t>freq</a:t>
            </a:r>
            <a:r>
              <a:rPr lang="es-PE" sz="2800" dirty="0" smtClean="0"/>
              <a:t>)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641770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LA CLASE PWM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Al crear un objeto de la clase PWM , este objeto hereda los métodos y atributos de la clase PWM.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575814" y="3700112"/>
            <a:ext cx="4065459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Método </a:t>
            </a:r>
            <a:r>
              <a:rPr lang="es-PE" sz="2800" dirty="0" err="1" smtClean="0"/>
              <a:t>start</a:t>
            </a:r>
            <a:r>
              <a:rPr lang="es-PE" sz="2800" dirty="0" smtClean="0"/>
              <a:t>(dc) 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54142" y="5426791"/>
            <a:ext cx="6185203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Método  </a:t>
            </a:r>
            <a:r>
              <a:rPr lang="es-PE" sz="2800" dirty="0" err="1" smtClean="0"/>
              <a:t>ChangeFrequency</a:t>
            </a:r>
            <a:r>
              <a:rPr lang="es-PE" sz="2800" dirty="0" smtClean="0"/>
              <a:t>(</a:t>
            </a:r>
            <a:r>
              <a:rPr lang="es-PE" sz="2800" dirty="0" err="1" smtClean="0"/>
              <a:t>freq</a:t>
            </a:r>
            <a:r>
              <a:rPr lang="es-PE" sz="2800" dirty="0" smtClean="0"/>
              <a:t>) </a:t>
            </a:r>
            <a:endParaRPr lang="es-PE" sz="28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7156723" y="3763174"/>
            <a:ext cx="4439532" cy="8728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chemeClr val="tx1"/>
                </a:solidFill>
              </a:rPr>
              <a:t>Inicia el PWM con ciclo de trabajo igual a dc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5001491" y="3934691"/>
            <a:ext cx="1648691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65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MÉTODOS DE LA CLASE PWM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72503" y="2759429"/>
            <a:ext cx="4591207" cy="8589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PE" dirty="0" smtClean="0"/>
              <a:t>Método  </a:t>
            </a:r>
            <a:r>
              <a:rPr lang="es-PE" dirty="0" err="1" smtClean="0"/>
              <a:t>ChangeDutyCycle</a:t>
            </a:r>
            <a:r>
              <a:rPr lang="es-PE" dirty="0" smtClean="0"/>
              <a:t>(dc)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0321" y="4430464"/>
            <a:ext cx="3968476" cy="8728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Método stop() </a:t>
            </a:r>
            <a:endParaRPr lang="es-PE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389418" y="2618607"/>
            <a:ext cx="6622473" cy="651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METODO PARA CAMBIAR EL CICLO DE TRABAJO 0 – 100 %</a:t>
            </a:r>
            <a:endParaRPr lang="es-PE" sz="2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5608414" y="4652137"/>
            <a:ext cx="6184480" cy="651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Método para detener la generación de señal PWM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8727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00B0F0"/>
                </a:solidFill>
              </a:rPr>
              <a:t> BUCLE WHILE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00B0F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65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B0F0"/>
                </a:solidFill>
              </a:rPr>
              <a:t>  BUCLE WHILE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/>
              <a:t>Un bucle </a:t>
            </a:r>
            <a:r>
              <a:rPr lang="es-PE" sz="2400" b="1" dirty="0" err="1">
                <a:solidFill>
                  <a:srgbClr val="00B0F0"/>
                </a:solidFill>
              </a:rPr>
              <a:t>while</a:t>
            </a:r>
            <a:r>
              <a:rPr lang="es-PE" sz="2400" b="1" dirty="0"/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00B0F0"/>
                </a:solidFill>
              </a:rPr>
              <a:t>True</a:t>
            </a:r>
            <a:r>
              <a:rPr lang="es-PE" sz="2400" b="1" dirty="0" smtClean="0"/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00B0F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00B0F0"/>
                </a:solidFill>
              </a:rPr>
              <a:t>while</a:t>
            </a:r>
            <a:endParaRPr lang="es-PE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chemeClr val="bg2"/>
                </a:solidFill>
              </a:rPr>
              <a:t>def</a:t>
            </a:r>
            <a:r>
              <a:rPr lang="es-PE" sz="2000" b="1" dirty="0" smtClean="0">
                <a:solidFill>
                  <a:schemeClr val="bg2"/>
                </a:solidFill>
              </a:rPr>
              <a:t> funcion1(x):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bg2"/>
                </a:solidFill>
              </a:rPr>
              <a:t>val=2*x</a:t>
            </a:r>
          </a:p>
          <a:p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chemeClr val="bg2"/>
                </a:solidFill>
              </a:rPr>
              <a:t>def</a:t>
            </a:r>
            <a:r>
              <a:rPr lang="es-PE" sz="2000" b="1" dirty="0" smtClean="0">
                <a:solidFill>
                  <a:schemeClr val="bg2"/>
                </a:solidFill>
              </a:rPr>
              <a:t> 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Uso de la función funcion1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C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tx1">
                    <a:lumMod val="95000"/>
                  </a:schemeClr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C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chemeClr val="tx1"/>
                </a:solidFill>
              </a:rPr>
              <a:t> </a:t>
            </a:r>
            <a:r>
              <a:rPr lang="es-PE" sz="2000" b="1" dirty="0" smtClean="0">
                <a:solidFill>
                  <a:schemeClr val="tx1"/>
                </a:solidFill>
              </a:rPr>
              <a:t>  y=funcion1(20)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C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 smtClean="0">
              <a:solidFill>
                <a:schemeClr val="tx1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/>
                </a:solidFill>
              </a:rPr>
              <a:t>y=</a:t>
            </a:r>
            <a:r>
              <a:rPr lang="es-PE" sz="2000" b="1" dirty="0" smtClean="0">
                <a:solidFill>
                  <a:srgbClr val="FFC000"/>
                </a:solidFill>
              </a:rPr>
              <a:t>mimodulo</a:t>
            </a:r>
            <a:r>
              <a:rPr lang="es-PE" sz="2000" b="1" dirty="0" smtClean="0">
                <a:solidFill>
                  <a:schemeClr val="tx1"/>
                </a:solidFill>
              </a:rPr>
              <a:t>.funcion1(20</a:t>
            </a:r>
            <a:r>
              <a:rPr lang="es-PE" sz="2000" b="1" dirty="0" smtClean="0">
                <a:solidFill>
                  <a:srgbClr val="0070C0"/>
                </a:solidFill>
              </a:rPr>
              <a:t>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Modulo que contiene funciones relacionados al manejo del recurso del tiempo</a:t>
            </a:r>
          </a:p>
          <a:p>
            <a:r>
              <a:rPr lang="es-PE" sz="2800" b="1" dirty="0" err="1" smtClean="0">
                <a:solidFill>
                  <a:srgbClr val="00B0F0"/>
                </a:solidFill>
              </a:rPr>
              <a:t>sleep</a:t>
            </a:r>
            <a:r>
              <a:rPr lang="es-PE" dirty="0" smtClean="0">
                <a:solidFill>
                  <a:schemeClr val="tx2"/>
                </a:solidFill>
              </a:rPr>
              <a:t> :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sz="2800" b="1" dirty="0">
                <a:solidFill>
                  <a:srgbClr val="00B0F0"/>
                </a:solidFill>
              </a:rPr>
              <a:t>t</a:t>
            </a:r>
            <a:r>
              <a:rPr lang="es-PE" sz="2800" b="1" dirty="0" smtClean="0">
                <a:solidFill>
                  <a:srgbClr val="00B0F0"/>
                </a:solidFill>
              </a:rPr>
              <a:t>ime</a:t>
            </a:r>
            <a:r>
              <a:rPr lang="es-PE" dirty="0">
                <a:solidFill>
                  <a:schemeClr val="tx2"/>
                </a:solidFill>
              </a:rPr>
              <a:t>:</a:t>
            </a:r>
            <a:r>
              <a:rPr lang="es-PE" dirty="0" smtClean="0">
                <a:solidFill>
                  <a:schemeClr val="tx2"/>
                </a:solidFill>
              </a:rPr>
              <a:t> Método que permite determinar el tiempo que ha transcurrido desde la época 1 de enero del 1970 a las 00:00:00 horas . 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496490" y="5785072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519333" y="3900169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4117156"/>
            <a:ext cx="3754846" cy="2346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17" y="4714199"/>
            <a:ext cx="3039383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307703" y="3318612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00B0F0"/>
                </a:solidFill>
              </a:rPr>
              <a:t>EJEMPLO</a:t>
            </a:r>
            <a:endParaRPr lang="es-PE" sz="2400" dirty="0">
              <a:solidFill>
                <a:srgbClr val="00B0F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683782" y="369743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07703" y="2363896"/>
            <a:ext cx="113443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En este ejemplo se utiliza la función </a:t>
            </a:r>
            <a:r>
              <a:rPr lang="es-PE" sz="2400" dirty="0" err="1" smtClean="0">
                <a:solidFill>
                  <a:srgbClr val="FFFF00"/>
                </a:solidFill>
              </a:rPr>
              <a:t>sleep</a:t>
            </a:r>
            <a:r>
              <a:rPr lang="es-PE" sz="2400" dirty="0" smtClean="0">
                <a:solidFill>
                  <a:schemeClr val="tx1"/>
                </a:solidFill>
              </a:rPr>
              <a:t> y la función </a:t>
            </a:r>
            <a:r>
              <a:rPr lang="es-PE" sz="2400" dirty="0" smtClean="0">
                <a:solidFill>
                  <a:srgbClr val="FFFF00"/>
                </a:solidFill>
              </a:rPr>
              <a:t>time</a:t>
            </a:r>
            <a:r>
              <a:rPr lang="es-PE" sz="2400" dirty="0" smtClean="0">
                <a:solidFill>
                  <a:schemeClr val="tx1"/>
                </a:solidFill>
              </a:rPr>
              <a:t> del modulo </a:t>
            </a:r>
            <a:r>
              <a:rPr lang="es-PE" sz="2400" dirty="0" smtClean="0">
                <a:solidFill>
                  <a:srgbClr val="FFC000"/>
                </a:solidFill>
              </a:rPr>
              <a:t>time</a:t>
            </a:r>
            <a:endParaRPr lang="es-PE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259</TotalTime>
  <Words>1317</Words>
  <Application>Microsoft Office PowerPoint</Application>
  <PresentationFormat>Panorámica</PresentationFormat>
  <Paragraphs>330</Paragraphs>
  <Slides>43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Trebuchet MS</vt:lpstr>
      <vt:lpstr>Wingdings</vt:lpstr>
      <vt:lpstr>Berlín</vt:lpstr>
      <vt:lpstr>CLASE 3  RASPBERRY PI</vt:lpstr>
      <vt:lpstr>GPIO </vt:lpstr>
      <vt:lpstr>BUCLE FOR</vt:lpstr>
      <vt:lpstr>EJEMPLO1</vt:lpstr>
      <vt:lpstr> BUCLE WHILE </vt:lpstr>
      <vt:lpstr>  BUCLE WHILE </vt:lpstr>
      <vt:lpstr>ORGANIZÁCIÓN DE UN MODULO</vt:lpstr>
      <vt:lpstr>MODULO time </vt:lpstr>
      <vt:lpstr>MODULO time </vt:lpstr>
      <vt:lpstr>LECTURA PULSADOR</vt:lpstr>
      <vt:lpstr>RESISTENCIAS PULL-UP</vt:lpstr>
      <vt:lpstr>RESISTENCIAS PULL-DOWN</vt:lpstr>
      <vt:lpstr>LISTAS</vt:lpstr>
      <vt:lpstr>SLICING EN LISTAS</vt:lpstr>
      <vt:lpstr>PROGRAMACIÓN FUNCIONAL</vt:lpstr>
      <vt:lpstr>FUNCIONES</vt:lpstr>
      <vt:lpstr>FUNCIÓN SIN ARGUMENTOS</vt:lpstr>
      <vt:lpstr>FUNCIÓN CON ARGUMENTOS</vt:lpstr>
      <vt:lpstr>RETURN</vt:lpstr>
      <vt:lpstr>SENSOR </vt:lpstr>
      <vt:lpstr>SENSOR DE ULTRASONIDO</vt:lpstr>
      <vt:lpstr>SENSOR DE ULTRASONIDO</vt:lpstr>
      <vt:lpstr>CIRCUITO</vt:lpstr>
      <vt:lpstr>PAQUETES</vt:lpstr>
      <vt:lpstr>ORGANIZACIÓN DE UN PAQUETE </vt:lpstr>
      <vt:lpstr>PAQUETE RPi</vt:lpstr>
      <vt:lpstr>ORGANIZACIÓN DE UN PAQUETE</vt:lpstr>
      <vt:lpstr>SEÑAL PWM</vt:lpstr>
      <vt:lpstr>SEÑAL PWM</vt:lpstr>
      <vt:lpstr>SEÑAL PWM</vt:lpstr>
      <vt:lpstr>CONTROL DE ANCHO DE PULSO </vt:lpstr>
      <vt:lpstr>SEÑAL PWM</vt:lpstr>
      <vt:lpstr>PWM</vt:lpstr>
      <vt:lpstr>MOTOR DC</vt:lpstr>
      <vt:lpstr>MOTOR DC</vt:lpstr>
      <vt:lpstr>MOTOR DC</vt:lpstr>
      <vt:lpstr> DRIVER L298</vt:lpstr>
      <vt:lpstr>VARIAR VELOCIDAD DE MOTOR DC</vt:lpstr>
      <vt:lpstr>PWM RASPBERRY PI</vt:lpstr>
      <vt:lpstr>CLASE PWM – RPi.GPIO</vt:lpstr>
      <vt:lpstr>MÉTODOS DE LA CLASE PWM</vt:lpstr>
      <vt:lpstr>MÉTODOS DE LA CLASE PWM</vt:lpstr>
      <vt:lpstr>MÉTODOS DE LA CLASE PWM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jorge orlando miranda ñahui</dc:creator>
  <cp:lastModifiedBy>jorge orlando miranda ñahui</cp:lastModifiedBy>
  <cp:revision>22</cp:revision>
  <dcterms:created xsi:type="dcterms:W3CDTF">2020-01-27T19:29:42Z</dcterms:created>
  <dcterms:modified xsi:type="dcterms:W3CDTF">2020-02-01T23:20:02Z</dcterms:modified>
</cp:coreProperties>
</file>