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305" r:id="rId2"/>
    <p:sldId id="274" r:id="rId3"/>
    <p:sldId id="275" r:id="rId4"/>
    <p:sldId id="304" r:id="rId5"/>
    <p:sldId id="313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08" r:id="rId23"/>
    <p:sldId id="309" r:id="rId24"/>
    <p:sldId id="298" r:id="rId25"/>
    <p:sldId id="312" r:id="rId26"/>
    <p:sldId id="259" r:id="rId27"/>
    <p:sldId id="260" r:id="rId28"/>
    <p:sldId id="306" r:id="rId29"/>
    <p:sldId id="307" r:id="rId30"/>
    <p:sldId id="261" r:id="rId31"/>
    <p:sldId id="257" r:id="rId32"/>
    <p:sldId id="258" r:id="rId33"/>
    <p:sldId id="300" r:id="rId34"/>
    <p:sldId id="303" r:id="rId3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231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23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9858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1933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130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18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316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784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30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17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4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150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4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45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A6CA19-2F61-405F-8227-9438B41BF6D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695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52697" y="169817"/>
            <a:ext cx="3148149" cy="121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CLASE 1</a:t>
            </a:r>
            <a:endParaRPr lang="es-PE" sz="3200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Resultado de imagen para raspberry pi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5" b="100000" l="140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2992">
            <a:off x="3141161" y="3526955"/>
            <a:ext cx="4608623" cy="29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labotec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8" b="33694"/>
          <a:stretch/>
        </p:blipFill>
        <p:spPr bwMode="auto">
          <a:xfrm>
            <a:off x="9117447" y="169817"/>
            <a:ext cx="1816165" cy="13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500846" y="2222287"/>
            <a:ext cx="4298954" cy="121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RASPBERRY PI </a:t>
            </a:r>
            <a:r>
              <a:rPr lang="es-PE" sz="3200" b="1" dirty="0" smtClean="0">
                <a:solidFill>
                  <a:srgbClr val="FFFF00"/>
                </a:solidFill>
              </a:rPr>
              <a:t>3 </a:t>
            </a:r>
            <a:r>
              <a:rPr lang="es-PE" sz="3200" b="1" dirty="0" smtClean="0">
                <a:solidFill>
                  <a:srgbClr val="FFFF00"/>
                </a:solidFill>
              </a:rPr>
              <a:t>B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4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Operadores </a:t>
            </a:r>
            <a:r>
              <a:rPr lang="es-PE" b="1" dirty="0" err="1" smtClean="0">
                <a:solidFill>
                  <a:srgbClr val="FFFF00"/>
                </a:solidFill>
              </a:rPr>
              <a:t>matematicos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Tabla de operadores matemáticos comúnmente usados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04121"/>
              </p:ext>
            </p:extLst>
          </p:nvPr>
        </p:nvGraphicFramePr>
        <p:xfrm>
          <a:off x="3130642" y="3737367"/>
          <a:ext cx="511202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30">
                  <a:extLst>
                    <a:ext uri="{9D8B030D-6E8A-4147-A177-3AD203B41FA5}">
                      <a16:colId xmlns:a16="http://schemas.microsoft.com/office/drawing/2014/main" val="4031324682"/>
                    </a:ext>
                  </a:extLst>
                </a:gridCol>
                <a:gridCol w="2957391">
                  <a:extLst>
                    <a:ext uri="{9D8B030D-6E8A-4147-A177-3AD203B41FA5}">
                      <a16:colId xmlns:a16="http://schemas.microsoft.com/office/drawing/2014/main" val="1629496333"/>
                    </a:ext>
                  </a:extLst>
                </a:gridCol>
              </a:tblGrid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Simbolo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4206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+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Suma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1583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-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9641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multiplicacíón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83088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exponente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19611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Division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8970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Divison</a:t>
                      </a:r>
                      <a:r>
                        <a:rPr lang="es-PE" b="1" dirty="0" smtClean="0"/>
                        <a:t> entera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28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%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Resto  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8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STRING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Tipo de dato que contiene una cadena de caracteres , palabras o frases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145"/>
          <a:stretch/>
        </p:blipFill>
        <p:spPr>
          <a:xfrm>
            <a:off x="1151370" y="4040542"/>
            <a:ext cx="2931797" cy="24150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24" y="4679936"/>
            <a:ext cx="3564913" cy="32385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070409" y="2696473"/>
            <a:ext cx="2051180" cy="556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RESULTADO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626455" y="2696473"/>
            <a:ext cx="1779556" cy="556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EJEMPLO</a:t>
            </a:r>
            <a:endParaRPr lang="es-PE" b="1" dirty="0">
              <a:solidFill>
                <a:srgbClr val="00B0F0"/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16514"/>
              </p:ext>
            </p:extLst>
          </p:nvPr>
        </p:nvGraphicFramePr>
        <p:xfrm>
          <a:off x="8484482" y="3762892"/>
          <a:ext cx="3400200" cy="309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0">
                  <a:extLst>
                    <a:ext uri="{9D8B030D-6E8A-4147-A177-3AD203B41FA5}">
                      <a16:colId xmlns:a16="http://schemas.microsoft.com/office/drawing/2014/main" val="2952149821"/>
                    </a:ext>
                  </a:extLst>
                </a:gridCol>
                <a:gridCol w="1700100">
                  <a:extLst>
                    <a:ext uri="{9D8B030D-6E8A-4147-A177-3AD203B41FA5}">
                      <a16:colId xmlns:a16="http://schemas.microsoft.com/office/drawing/2014/main" val="467318315"/>
                    </a:ext>
                  </a:extLst>
                </a:gridCol>
              </a:tblGrid>
              <a:tr h="534788">
                <a:tc>
                  <a:txBody>
                    <a:bodyPr/>
                    <a:lstStyle/>
                    <a:p>
                      <a:r>
                        <a:rPr lang="es-PE" dirty="0" smtClean="0"/>
                        <a:t>Formato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Conversión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74428"/>
                  </a:ext>
                </a:extLst>
              </a:tr>
              <a:tr h="326096">
                <a:tc>
                  <a:txBody>
                    <a:bodyPr/>
                    <a:lstStyle/>
                    <a:p>
                      <a:r>
                        <a:rPr lang="es-PE" dirty="0" smtClean="0"/>
                        <a:t>%c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Carácter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81684"/>
                  </a:ext>
                </a:extLst>
              </a:tr>
              <a:tr h="326096">
                <a:tc>
                  <a:txBody>
                    <a:bodyPr/>
                    <a:lstStyle/>
                    <a:p>
                      <a:r>
                        <a:rPr lang="es-PE" dirty="0" smtClean="0"/>
                        <a:t>%s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String</a:t>
                      </a:r>
                      <a:r>
                        <a:rPr lang="es-PE" dirty="0" smtClean="0"/>
                        <a:t>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87032"/>
                  </a:ext>
                </a:extLst>
              </a:tr>
              <a:tr h="326096">
                <a:tc>
                  <a:txBody>
                    <a:bodyPr/>
                    <a:lstStyle/>
                    <a:p>
                      <a:r>
                        <a:rPr lang="es-PE" dirty="0" smtClean="0"/>
                        <a:t>%i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Entero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60391"/>
                  </a:ext>
                </a:extLst>
              </a:tr>
              <a:tr h="326096">
                <a:tc>
                  <a:txBody>
                    <a:bodyPr/>
                    <a:lstStyle/>
                    <a:p>
                      <a:r>
                        <a:rPr lang="es-PE" dirty="0" smtClean="0"/>
                        <a:t>%x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hexademical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88367"/>
                  </a:ext>
                </a:extLst>
              </a:tr>
              <a:tr h="326096">
                <a:tc>
                  <a:txBody>
                    <a:bodyPr/>
                    <a:lstStyle/>
                    <a:p>
                      <a:r>
                        <a:rPr lang="es-PE" dirty="0" smtClean="0"/>
                        <a:t>%f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Número real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3934"/>
                  </a:ext>
                </a:extLst>
              </a:tr>
              <a:tr h="326096">
                <a:tc>
                  <a:txBody>
                    <a:bodyPr/>
                    <a:lstStyle/>
                    <a:p>
                      <a:r>
                        <a:rPr lang="es-PE" dirty="0" smtClean="0"/>
                        <a:t>%u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Entero  (+)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16446"/>
                  </a:ext>
                </a:extLst>
              </a:tr>
              <a:tr h="326096">
                <a:tc>
                  <a:txBody>
                    <a:bodyPr/>
                    <a:lstStyle/>
                    <a:p>
                      <a:r>
                        <a:rPr lang="es-PE" dirty="0" smtClean="0"/>
                        <a:t>%e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Exponencial</a:t>
                      </a:r>
                      <a:r>
                        <a:rPr lang="es-PE" baseline="0" dirty="0" smtClean="0"/>
                        <a:t>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6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METODOS DE UN STRING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r>
              <a:rPr lang="es-PE" dirty="0" smtClean="0"/>
              <a:t>Permite contar la cantidad de veces que aparecer un elemento.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/>
              <a:t>Permite separar una cadena en lista mediante el uso de un delimitador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461651" y="2087107"/>
            <a:ext cx="292065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Metodo</a:t>
            </a:r>
            <a:r>
              <a:rPr lang="es-PE" sz="2400" b="1" dirty="0" smtClean="0">
                <a:solidFill>
                  <a:srgbClr val="92D050"/>
                </a:solidFill>
              </a:rPr>
              <a:t>  </a:t>
            </a:r>
            <a:r>
              <a:rPr lang="es-PE" sz="2400" b="1" dirty="0" err="1" smtClean="0">
                <a:solidFill>
                  <a:srgbClr val="FFC000"/>
                </a:solidFill>
              </a:rPr>
              <a:t>count</a:t>
            </a:r>
            <a:r>
              <a:rPr lang="es-PE" sz="2400" b="1" dirty="0" smtClean="0">
                <a:solidFill>
                  <a:srgbClr val="FFC000"/>
                </a:solidFill>
              </a:rPr>
              <a:t>()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30576" y="3952421"/>
            <a:ext cx="4505084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Metodo</a:t>
            </a:r>
            <a:r>
              <a:rPr lang="es-PE" sz="2400" b="1" dirty="0" smtClean="0">
                <a:solidFill>
                  <a:srgbClr val="92D050"/>
                </a:solidFill>
              </a:rPr>
              <a:t>  </a:t>
            </a:r>
            <a:r>
              <a:rPr lang="es-PE" sz="2400" b="1" dirty="0" err="1" smtClean="0">
                <a:solidFill>
                  <a:srgbClr val="FFC000"/>
                </a:solidFill>
              </a:rPr>
              <a:t>split</a:t>
            </a:r>
            <a:r>
              <a:rPr lang="es-PE" sz="2400" b="1" dirty="0" smtClean="0">
                <a:solidFill>
                  <a:srgbClr val="FFC000"/>
                </a:solidFill>
              </a:rPr>
              <a:t>(separador)</a:t>
            </a:r>
            <a:endParaRPr lang="es-PE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LISTAS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60094"/>
            <a:ext cx="10515600" cy="4438333"/>
          </a:xfrm>
        </p:spPr>
        <p:txBody>
          <a:bodyPr/>
          <a:lstStyle/>
          <a:p>
            <a:r>
              <a:rPr lang="es-PE" b="1" dirty="0"/>
              <a:t>Una lista es un conjunto ordenado de elementos del mismo o diferente tipo, cuyo contenido puede </a:t>
            </a:r>
            <a:r>
              <a:rPr lang="es-PE" b="1" dirty="0" smtClean="0"/>
              <a:t>modificarse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674" y="5353140"/>
            <a:ext cx="3168852" cy="1013363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981674" y="3877492"/>
            <a:ext cx="3245835" cy="810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92D050"/>
                </a:solidFill>
              </a:rPr>
              <a:t> lista1=[v1,v2,v3,v4]</a:t>
            </a:r>
            <a:endParaRPr lang="es-PE" sz="2400" b="1" dirty="0">
              <a:solidFill>
                <a:srgbClr val="92D05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090708" y="3656331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rgbClr val="92D050"/>
                </a:solidFill>
              </a:rPr>
              <a:t>Heterogeneas</a:t>
            </a:r>
            <a:r>
              <a:rPr lang="es-PE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Pueden almacenar distintos tipos de datos</a:t>
            </a: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90708" y="5497501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Mutables</a:t>
            </a:r>
            <a:r>
              <a:rPr lang="es-PE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Sus elementos son modificables</a:t>
            </a: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METODOS DE UNA LISTA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6024" y="2603499"/>
            <a:ext cx="9144590" cy="3849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Agrega un elemento al final de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Permite insertar un elemento en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b="1" dirty="0" smtClean="0"/>
              <a:t>Devuelve el ultimo elemento de una lista 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42673" y="2264727"/>
            <a:ext cx="552398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Metodo</a:t>
            </a:r>
            <a:r>
              <a:rPr lang="es-PE" sz="2400" b="1" dirty="0" smtClean="0">
                <a:solidFill>
                  <a:srgbClr val="92D050"/>
                </a:solidFill>
              </a:rPr>
              <a:t>  </a:t>
            </a:r>
            <a:r>
              <a:rPr lang="es-PE" sz="2400" b="1" dirty="0" err="1" smtClean="0">
                <a:solidFill>
                  <a:srgbClr val="FFC000"/>
                </a:solidFill>
              </a:rPr>
              <a:t>append</a:t>
            </a:r>
            <a:r>
              <a:rPr lang="es-PE" sz="2400" b="1" dirty="0" smtClean="0">
                <a:solidFill>
                  <a:srgbClr val="FFC000"/>
                </a:solidFill>
              </a:rPr>
              <a:t>(elemento)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942127" y="3809817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Metodo</a:t>
            </a:r>
            <a:r>
              <a:rPr lang="es-PE" sz="2400" b="1" dirty="0" smtClean="0">
                <a:solidFill>
                  <a:srgbClr val="92D050"/>
                </a:solidFill>
              </a:rPr>
              <a:t>  </a:t>
            </a:r>
            <a:r>
              <a:rPr lang="es-PE" sz="2400" b="1" dirty="0" err="1" smtClean="0">
                <a:solidFill>
                  <a:srgbClr val="FFC000"/>
                </a:solidFill>
              </a:rPr>
              <a:t>insert</a:t>
            </a:r>
            <a:r>
              <a:rPr lang="es-PE" sz="2400" b="1" dirty="0" smtClean="0">
                <a:solidFill>
                  <a:srgbClr val="FFC000"/>
                </a:solidFill>
              </a:rPr>
              <a:t>(</a:t>
            </a:r>
            <a:r>
              <a:rPr lang="es-PE" sz="2400" b="1" dirty="0" err="1" smtClean="0">
                <a:solidFill>
                  <a:srgbClr val="FFC000"/>
                </a:solidFill>
              </a:rPr>
              <a:t>posición,valor</a:t>
            </a:r>
            <a:r>
              <a:rPr lang="es-PE" sz="2400" b="1" dirty="0" smtClean="0">
                <a:solidFill>
                  <a:srgbClr val="FFC000"/>
                </a:solidFill>
              </a:rPr>
              <a:t>)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36024" y="5091912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Metodo</a:t>
            </a:r>
            <a:r>
              <a:rPr lang="es-PE" sz="2400" b="1" dirty="0" smtClean="0">
                <a:solidFill>
                  <a:srgbClr val="92D050"/>
                </a:solidFill>
              </a:rPr>
              <a:t>  </a:t>
            </a:r>
            <a:r>
              <a:rPr lang="es-PE" sz="2400" b="1" dirty="0" smtClean="0">
                <a:solidFill>
                  <a:srgbClr val="FFC000"/>
                </a:solidFill>
              </a:rPr>
              <a:t>pop()</a:t>
            </a:r>
            <a:endParaRPr lang="es-PE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TUPLAS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Lista inmutable , una vez que haya sido creada ya no se puede modificar </a:t>
            </a:r>
          </a:p>
          <a:p>
            <a:r>
              <a:rPr lang="es-PE" dirty="0" smtClean="0"/>
              <a:t>Para su creación se cambia los </a:t>
            </a:r>
            <a:r>
              <a:rPr lang="es-PE" dirty="0" smtClean="0">
                <a:solidFill>
                  <a:schemeClr val="tx1"/>
                </a:solidFill>
              </a:rPr>
              <a:t>corchetes </a:t>
            </a:r>
            <a:r>
              <a:rPr lang="es-PE" dirty="0" smtClean="0"/>
              <a:t>por </a:t>
            </a:r>
            <a:r>
              <a:rPr lang="es-PE" sz="2400" b="1" dirty="0" smtClean="0">
                <a:solidFill>
                  <a:srgbClr val="00B0F0"/>
                </a:solidFill>
              </a:rPr>
              <a:t>paréntesis</a:t>
            </a:r>
            <a:endParaRPr lang="es-PE" b="1" dirty="0" smtClean="0">
              <a:solidFill>
                <a:srgbClr val="00B0F0"/>
              </a:solidFill>
            </a:endParaRP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2" y="4765913"/>
            <a:ext cx="3159034" cy="149322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276011" y="4627679"/>
            <a:ext cx="3122023" cy="14312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 contenido no puede modificarse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FUNCIONES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Porción de código reutilizable que tiene como fin realizar alguna tarea en especifica.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694"/>
          <a:stretch/>
        </p:blipFill>
        <p:spPr>
          <a:xfrm>
            <a:off x="548640" y="4506685"/>
            <a:ext cx="5964080" cy="19986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3202" r="69044"/>
          <a:stretch/>
        </p:blipFill>
        <p:spPr>
          <a:xfrm>
            <a:off x="7818415" y="5022029"/>
            <a:ext cx="3467893" cy="99777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833082" y="2775639"/>
            <a:ext cx="2548916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1328056" y="2937296"/>
            <a:ext cx="2548916" cy="656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EJEMPLO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39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INDENTACIÓN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la </a:t>
            </a:r>
            <a:r>
              <a:rPr lang="es-PE" b="1" dirty="0" err="1"/>
              <a:t>indentación</a:t>
            </a:r>
            <a:r>
              <a:rPr lang="es-PE" b="1" dirty="0"/>
              <a:t> es un tipo de notación secundaria utilizado para mejorar la legibilidad del código fuente por parte de los programadores</a:t>
            </a:r>
          </a:p>
        </p:txBody>
      </p:sp>
    </p:spTree>
    <p:extLst>
      <p:ext uri="{BB962C8B-B14F-4D97-AF65-F5344CB8AC3E}">
        <p14:creationId xmlns:p14="http://schemas.microsoft.com/office/powerpoint/2010/main" val="23660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time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Modulo que contiene un conjunto de funciones al manejo del recurso del tiempo </a:t>
            </a:r>
          </a:p>
          <a:p>
            <a:endParaRPr lang="es-PE" b="1" dirty="0" smtClean="0">
              <a:solidFill>
                <a:srgbClr val="00B0F0"/>
              </a:solidFill>
            </a:endParaRPr>
          </a:p>
          <a:p>
            <a:endParaRPr lang="es-PE" b="1" dirty="0">
              <a:solidFill>
                <a:srgbClr val="00B0F0"/>
              </a:solidFill>
            </a:endParaRPr>
          </a:p>
          <a:p>
            <a:r>
              <a:rPr lang="es-PE" b="1" dirty="0" err="1" smtClean="0">
                <a:solidFill>
                  <a:srgbClr val="00B0F0"/>
                </a:solidFill>
              </a:rPr>
              <a:t>sleep</a:t>
            </a:r>
            <a:r>
              <a:rPr lang="es-PE" dirty="0" smtClean="0"/>
              <a:t> , método que permite suspender la ejecución de un proceso un determinado tiempo expresado en segundos.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rgbClr val="00B0F0"/>
                </a:solidFill>
              </a:rPr>
              <a:t>time</a:t>
            </a:r>
            <a:r>
              <a:rPr lang="es-PE" dirty="0" smtClean="0"/>
              <a:t>. Método que permite determinar el tiempo que ha transcurrido desde la época 1 de enero  del 1944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1824442" y="4180867"/>
            <a:ext cx="1798318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92D050"/>
                </a:solidFill>
              </a:rPr>
              <a:t>time()</a:t>
            </a:r>
            <a:endParaRPr lang="es-PE" sz="2400" b="1" dirty="0">
              <a:solidFill>
                <a:srgbClr val="92D05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419493" y="2821577"/>
            <a:ext cx="3265715" cy="5546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sleep</a:t>
            </a:r>
            <a:r>
              <a:rPr lang="es-PE" sz="2400" b="1" dirty="0" smtClean="0">
                <a:solidFill>
                  <a:srgbClr val="92D050"/>
                </a:solidFill>
              </a:rPr>
              <a:t>(tiempo)</a:t>
            </a:r>
            <a:endParaRPr lang="es-PE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MODULO time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8054" y="248593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3242089"/>
            <a:ext cx="4131401" cy="31162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1" y="4099378"/>
            <a:ext cx="4631600" cy="63354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515292" y="2485934"/>
            <a:ext cx="1489166" cy="37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97336" y="2551249"/>
            <a:ext cx="1489166" cy="37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162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3144" y="1658983"/>
            <a:ext cx="10394268" cy="4937760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4400" b="1" dirty="0" smtClean="0">
                <a:solidFill>
                  <a:srgbClr val="00B0F0"/>
                </a:solidFill>
              </a:rPr>
              <a:t>Características de 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smtClean="0"/>
              <a:t>Multiplataforma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smtClean="0"/>
              <a:t>Orientado a objetos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smtClean="0"/>
              <a:t>Interpretado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err="1" smtClean="0"/>
              <a:t>Tipado</a:t>
            </a:r>
            <a:r>
              <a:rPr lang="es-PE" sz="2800" dirty="0" smtClean="0"/>
              <a:t> dinámico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sz="2800" dirty="0" smtClean="0"/>
              <a:t>Fuertemente </a:t>
            </a:r>
            <a:r>
              <a:rPr lang="es-PE" sz="2800" dirty="0" err="1" smtClean="0"/>
              <a:t>tipado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0643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SENTENCIA </a:t>
            </a:r>
            <a:r>
              <a:rPr lang="es-PE" b="1" dirty="0" err="1">
                <a:solidFill>
                  <a:srgbClr val="FFFF00"/>
                </a:solidFill>
              </a:rPr>
              <a:t>if-elif-else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 Si la condición dentro es verdadero se ejecuta lo que se encuentra debajo de los dos puntos , tener en cuenta la indotación (el espacio en blanco)</a:t>
            </a:r>
          </a:p>
          <a:p>
            <a:r>
              <a:rPr lang="es-PE" b="1" dirty="0" smtClean="0"/>
              <a:t>Si es falso se ejecuta la sentencia </a:t>
            </a:r>
            <a:r>
              <a:rPr lang="es-PE" b="1" dirty="0" err="1" smtClean="0">
                <a:solidFill>
                  <a:srgbClr val="FFFF00"/>
                </a:solidFill>
              </a:rPr>
              <a:t>else</a:t>
            </a:r>
            <a:r>
              <a:rPr lang="es-PE" b="1" dirty="0" smtClean="0"/>
              <a:t> ,también se puede ejecutar </a:t>
            </a:r>
            <a:r>
              <a:rPr lang="es-PE" sz="2000" b="1" dirty="0" err="1" smtClean="0">
                <a:solidFill>
                  <a:srgbClr val="FFFF00"/>
                </a:solidFill>
              </a:rPr>
              <a:t>elif</a:t>
            </a:r>
            <a:r>
              <a:rPr lang="es-PE" b="1" dirty="0" smtClean="0"/>
              <a:t> para acto seguido realizar otra comparación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5" y="4769332"/>
            <a:ext cx="5203651" cy="18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ENTRADAS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68434"/>
            <a:ext cx="11029615" cy="3690365"/>
          </a:xfrm>
        </p:spPr>
        <p:txBody>
          <a:bodyPr/>
          <a:lstStyle/>
          <a:p>
            <a:r>
              <a:rPr lang="es-PE" b="1" dirty="0"/>
              <a:t>FUNCIÓN </a:t>
            </a:r>
            <a:r>
              <a:rPr lang="es-PE" b="1" dirty="0" smtClean="0"/>
              <a:t>input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84217" y="3204625"/>
            <a:ext cx="6884125" cy="808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dato=input(“Ingresar un número”)</a:t>
            </a:r>
            <a:endParaRPr lang="es-PE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 BUCLE WHILE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0286" y="1828801"/>
            <a:ext cx="11083000" cy="402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b="1" dirty="0" smtClean="0">
                <a:solidFill>
                  <a:srgbClr val="FFFF00"/>
                </a:solidFill>
              </a:rPr>
              <a:t>DIAGRAMA DE FLUJO</a:t>
            </a: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2955728"/>
            <a:ext cx="3730170" cy="359021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31428" y="4361020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INSTRUCCIONES A EJECUTAR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32221" y="3170634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CONDICIÓN A EVALUAR</a:t>
            </a:r>
            <a:endParaRPr lang="es-PE" dirty="0"/>
          </a:p>
        </p:txBody>
      </p:sp>
      <p:sp>
        <p:nvSpPr>
          <p:cNvPr id="8" name="Flecha derecha 7"/>
          <p:cNvSpPr/>
          <p:nvPr/>
        </p:nvSpPr>
        <p:spPr>
          <a:xfrm>
            <a:off x="3860800" y="4424887"/>
            <a:ext cx="2670628" cy="33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2002165" y="3642870"/>
            <a:ext cx="4199734" cy="2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5963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 BUCLE WHILE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2510245"/>
            <a:ext cx="11103429" cy="4137298"/>
          </a:xfrm>
        </p:spPr>
        <p:txBody>
          <a:bodyPr/>
          <a:lstStyle/>
          <a:p>
            <a:r>
              <a:rPr lang="es-PE" sz="2400" b="1" dirty="0"/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while</a:t>
            </a:r>
            <a:r>
              <a:rPr lang="es-PE" sz="2400" b="1" dirty="0"/>
              <a:t> permite repetir la ejecución de un grupo de instrucciones mientras se cumpla una condición (es decir, mientras la condición tenga el valor </a:t>
            </a:r>
            <a:r>
              <a:rPr lang="es-PE" sz="2400" b="1" dirty="0">
                <a:solidFill>
                  <a:srgbClr val="FFFF00"/>
                </a:solidFill>
              </a:rPr>
              <a:t>True</a:t>
            </a:r>
            <a:r>
              <a:rPr lang="es-PE" sz="2400" b="1" dirty="0" smtClean="0"/>
              <a:t>).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b="1" dirty="0" smtClean="0">
              <a:solidFill>
                <a:schemeClr val="bg1"/>
              </a:solidFill>
            </a:endParaRPr>
          </a:p>
          <a:p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condición 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dirty="0">
                <a:solidFill>
                  <a:srgbClr val="FFFF00"/>
                </a:solidFill>
              </a:rPr>
              <a:t> BUCLE WHILE 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8569" y="932413"/>
            <a:ext cx="11103429" cy="3890554"/>
          </a:xfrm>
        </p:spPr>
        <p:txBody>
          <a:bodyPr/>
          <a:lstStyle/>
          <a:p>
            <a:r>
              <a:rPr lang="es-PE" b="1" dirty="0" smtClean="0"/>
              <a:t>El ‘</a:t>
            </a:r>
            <a:r>
              <a:rPr lang="es-PE" b="1" dirty="0" smtClean="0">
                <a:solidFill>
                  <a:srgbClr val="FFFF00"/>
                </a:solidFill>
              </a:rPr>
              <a:t>break</a:t>
            </a:r>
            <a:r>
              <a:rPr lang="es-PE" b="1" dirty="0" smtClean="0"/>
              <a:t>’ permite cortar un bucle de control , si en caso hay bucles anidados , corta el bucle mas interno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0697"/>
          <a:stretch/>
        </p:blipFill>
        <p:spPr>
          <a:xfrm>
            <a:off x="454071" y="3410629"/>
            <a:ext cx="6652124" cy="31946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491" y="4608327"/>
            <a:ext cx="2334009" cy="19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CODIGO DE COLORES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Método utilizado para determinar el valor aproximado en ohmios de una resistencia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1026" name="Picture 2" descr="Resultado de imagen para tabla de colores resist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398784"/>
            <a:ext cx="4533900" cy="32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6844937" y="2991394"/>
            <a:ext cx="3252652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ECUACIÓN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6984274" y="4583461"/>
            <a:ext cx="3252652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74522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5400" b="1" dirty="0" smtClean="0">
                <a:solidFill>
                  <a:srgbClr val="FFFF00"/>
                </a:solidFill>
              </a:rPr>
              <a:t>GPIO1</a:t>
            </a:r>
            <a:endParaRPr lang="es-PE" sz="5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PE" dirty="0" smtClean="0"/>
          </a:p>
          <a:p>
            <a:pPr marL="0" indent="0" algn="ctr">
              <a:buNone/>
            </a:pPr>
            <a:endParaRPr lang="es-PE" dirty="0"/>
          </a:p>
          <a:p>
            <a:pPr marL="0" indent="0" algn="ctr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>
                <a:solidFill>
                  <a:schemeClr val="tx1"/>
                </a:solidFill>
              </a:rPr>
              <a:t>LAS SIGUIENTE DIAPOSITIVAS FORMAN PARTE DEL MANEJO DE LA GPIO DE LA RASPBERRY MEDIANTE EL LENGUAGE DE PROGRAMACIÓN PYTHON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907280" y="2272937"/>
            <a:ext cx="2377439" cy="652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DESCRIPCIÓN DEL GPIO</a:t>
            </a:r>
            <a:br>
              <a:rPr lang="es-PE" dirty="0" smtClean="0">
                <a:solidFill>
                  <a:srgbClr val="FFFF00"/>
                </a:solidFill>
              </a:rPr>
            </a:b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80" y="1005840"/>
            <a:ext cx="11170920" cy="5171123"/>
          </a:xfrm>
        </p:spPr>
        <p:txBody>
          <a:bodyPr/>
          <a:lstStyle/>
          <a:p>
            <a:r>
              <a:rPr lang="es-PE" b="1" dirty="0" smtClean="0">
                <a:solidFill>
                  <a:srgbClr val="FFC000"/>
                </a:solidFill>
              </a:rPr>
              <a:t>RASPBERRY PI 3B</a:t>
            </a:r>
            <a:endParaRPr lang="es-PE" b="1" dirty="0">
              <a:solidFill>
                <a:srgbClr val="FFC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9031"/>
          <a:stretch/>
        </p:blipFill>
        <p:spPr>
          <a:xfrm>
            <a:off x="374468" y="2468879"/>
            <a:ext cx="4419601" cy="40284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71" y="2468879"/>
            <a:ext cx="6138629" cy="40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En Python representa un archivo con extensión  [. </a:t>
            </a:r>
            <a:r>
              <a:rPr lang="es-PE" sz="2000" b="1" dirty="0" err="1" smtClean="0"/>
              <a:t>py</a:t>
            </a:r>
            <a:r>
              <a:rPr lang="es-PE" sz="2000" b="1" dirty="0" smtClean="0"/>
              <a:t>] y que en su contenido se encuentran un conjunto de definiciones que serán reutilizadas mediante otros archivos Python </a:t>
            </a:r>
          </a:p>
          <a:p>
            <a:r>
              <a:rPr lang="es-PE" sz="2000" b="1" dirty="0" smtClean="0"/>
              <a:t>Para poder hacer de los módulos se tiene que tener en cuenta lo siguiente: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0559" y="5029199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modulo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651774" y="4985038"/>
            <a:ext cx="4027714" cy="809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/>
              <a:t> modulo </a:t>
            </a:r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sub-modulo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437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PAQUETE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Un paquete contiene un conjunto de sub-paquetes y módulos  que un programa en Python reutilizare con el fin de poder optimizar su programa ya que no realizara ciertas funciones desde cero.</a:t>
            </a:r>
          </a:p>
          <a:p>
            <a:endParaRPr lang="es-PE" dirty="0"/>
          </a:p>
          <a:p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chemeClr val="tx1"/>
                </a:solidFill>
              </a:rPr>
              <a:t>paquete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74823" y="4519748"/>
            <a:ext cx="4315097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tx1"/>
                </a:solidFill>
              </a:rPr>
              <a:t>paquete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tx1"/>
                </a:solidFill>
              </a:rPr>
              <a:t>sub-paquete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ALTO NIVEL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b="1" dirty="0" smtClean="0"/>
              <a:t>Esta caracterizado </a:t>
            </a:r>
            <a:r>
              <a:rPr lang="es-PE" sz="2400" b="1" dirty="0"/>
              <a:t>por expresar los </a:t>
            </a:r>
            <a:r>
              <a:rPr lang="es-PE" sz="2400" b="1" dirty="0" smtClean="0"/>
              <a:t>algoritmos</a:t>
            </a:r>
            <a:r>
              <a:rPr lang="es-PE" sz="2400" b="1" dirty="0"/>
              <a:t> </a:t>
            </a:r>
            <a:r>
              <a:rPr lang="es-PE" sz="2400" b="1" dirty="0" smtClean="0"/>
              <a:t>de </a:t>
            </a:r>
            <a:r>
              <a:rPr lang="es-PE" sz="2400" b="1" dirty="0"/>
              <a:t>una manera adecuada </a:t>
            </a:r>
            <a:r>
              <a:rPr lang="es-PE" sz="2400" b="1" dirty="0" smtClean="0"/>
              <a:t>de tal manera que el humano tenga la capacidad de poder comprenderlo de una manera sencilla, </a:t>
            </a:r>
            <a:r>
              <a:rPr lang="es-PE" sz="2400" b="1" dirty="0"/>
              <a:t>en lugar de la capacidad con que los ejecutan las máquinas</a:t>
            </a:r>
            <a:endParaRPr lang="es-PE" sz="2400" b="1" dirty="0" smtClean="0"/>
          </a:p>
          <a:p>
            <a:pPr marL="0" indent="0">
              <a:buNone/>
            </a:pPr>
            <a:endParaRPr lang="es-PE" sz="2400" b="1" dirty="0"/>
          </a:p>
          <a:p>
            <a:endParaRPr lang="es-P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371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5400" b="1" dirty="0" err="1" smtClean="0">
                <a:solidFill>
                  <a:srgbClr val="FFFF00"/>
                </a:solidFill>
              </a:rPr>
              <a:t>RPi.GPIO</a:t>
            </a:r>
            <a:endParaRPr lang="es-PE" sz="5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b="1" dirty="0" smtClean="0"/>
              <a:t>Modulo que contiene un conjunto de métodos y atributos que permiten configurar y manipular los </a:t>
            </a:r>
            <a:r>
              <a:rPr lang="es-PE" sz="2400" b="1" dirty="0" err="1" smtClean="0"/>
              <a:t>GPIOs</a:t>
            </a:r>
            <a:r>
              <a:rPr lang="es-PE" sz="2400" b="1" dirty="0" smtClean="0"/>
              <a:t> de la </a:t>
            </a:r>
            <a:r>
              <a:rPr lang="es-PE" sz="2400" b="1" dirty="0" err="1" smtClean="0"/>
              <a:t>raspberry</a:t>
            </a:r>
            <a:r>
              <a:rPr lang="es-PE" sz="2400" b="1" dirty="0" smtClean="0"/>
              <a:t>.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5603967" y="3636704"/>
            <a:ext cx="4180114" cy="1267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FF00"/>
                </a:solidFill>
              </a:rPr>
              <a:t>import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RPi.GPIO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smtClean="0">
                <a:solidFill>
                  <a:srgbClr val="FFFF00"/>
                </a:solidFill>
              </a:rPr>
              <a:t>as</a:t>
            </a:r>
            <a:r>
              <a:rPr lang="es-PE" sz="2400" b="1" dirty="0" smtClean="0">
                <a:solidFill>
                  <a:schemeClr val="tx1"/>
                </a:solidFill>
              </a:rPr>
              <a:t> GPIO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901339" y="3642124"/>
            <a:ext cx="4297680" cy="79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Importar el modulo y nombrarlo como GPIO</a:t>
            </a:r>
            <a:endParaRPr lang="es-P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5400" b="1" dirty="0" err="1" smtClean="0">
                <a:solidFill>
                  <a:srgbClr val="FFFF00"/>
                </a:solidFill>
              </a:rPr>
              <a:t>setmode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8337" y="932412"/>
            <a:ext cx="10515600" cy="5625141"/>
          </a:xfrm>
        </p:spPr>
        <p:txBody>
          <a:bodyPr/>
          <a:lstStyle/>
          <a:p>
            <a:r>
              <a:rPr lang="es-PE" dirty="0" smtClean="0"/>
              <a:t>Método que permite establecer el modo de la enumeración de los GPIO de la raspberry , podemos elegir los siguientes modos de enumeración : </a:t>
            </a:r>
            <a:br>
              <a:rPr lang="es-PE" dirty="0" smtClean="0"/>
            </a:b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984737" y="3012083"/>
            <a:ext cx="1320438" cy="561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BOARD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159929" y="3114201"/>
            <a:ext cx="1415143" cy="630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BCM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530" y="3867780"/>
            <a:ext cx="4428852" cy="1047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GPIO.setmode</a:t>
            </a:r>
            <a:r>
              <a:rPr lang="es-PE" sz="2000" b="1" dirty="0" smtClean="0">
                <a:solidFill>
                  <a:schemeClr val="tx1"/>
                </a:solidFill>
              </a:rPr>
              <a:t>(GPIO.BOARD)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810206" y="3867780"/>
            <a:ext cx="4273731" cy="1047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GPIO.setmode</a:t>
            </a:r>
            <a:r>
              <a:rPr lang="es-PE" sz="2400" b="1" dirty="0" smtClean="0">
                <a:solidFill>
                  <a:schemeClr val="tx1"/>
                </a:solidFill>
              </a:rPr>
              <a:t>(GPIO.BCM)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64298" y="5577782"/>
            <a:ext cx="4195083" cy="561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LA ENUMERACIPON ESTA EN BASE AL NUMERO DE LA PATILLA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769960" y="5667808"/>
            <a:ext cx="4195083" cy="561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LA ENUMERACIPON SE LE ANTEPONE GPIO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5400" b="1" dirty="0" err="1" smtClean="0">
                <a:solidFill>
                  <a:srgbClr val="FFFF00"/>
                </a:solidFill>
              </a:rPr>
              <a:t>setup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configuración del GPIO como entrada o salida se le indica mediante la definición del modo del canal y utilizando el método </a:t>
            </a:r>
            <a:r>
              <a:rPr lang="es-PE" dirty="0" err="1" smtClean="0"/>
              <a:t>setup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r>
              <a:rPr lang="es-PE" dirty="0" smtClean="0"/>
              <a:t>Establecer un canal como entrada digital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Establecer un canal como salida digital</a:t>
            </a: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18812" y="3609468"/>
            <a:ext cx="3879668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GPIO.setup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canal,GPIO.IN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923314" y="5153179"/>
            <a:ext cx="4010297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GPIO.setup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canal,GPIO.OUT</a:t>
            </a:r>
            <a:r>
              <a:rPr lang="es-PE" sz="2000" b="1" dirty="0" smtClean="0">
                <a:solidFill>
                  <a:srgbClr val="92D050"/>
                </a:solidFill>
              </a:rPr>
              <a:t>)</a:t>
            </a:r>
            <a:endParaRPr lang="es-PE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output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0518" y="2274539"/>
            <a:ext cx="10554574" cy="3636511"/>
          </a:xfrm>
        </p:spPr>
        <p:txBody>
          <a:bodyPr/>
          <a:lstStyle/>
          <a:p>
            <a:r>
              <a:rPr lang="es-PE" b="1" dirty="0" smtClean="0"/>
              <a:t>ESTABLECER EN VOLTAJE ALTO CANAL DE SALIDA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r>
              <a:rPr lang="es-PE" b="1" dirty="0" smtClean="0"/>
              <a:t>ESTABLECER EN VOLTAJE BAJO UN CANAL DE SALIDA</a:t>
            </a:r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7680960" y="2991395"/>
            <a:ext cx="3905794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GPIO.output</a:t>
            </a:r>
            <a:r>
              <a:rPr lang="es-PE" b="1" dirty="0" smtClean="0">
                <a:solidFill>
                  <a:schemeClr val="tx1"/>
                </a:solidFill>
              </a:rPr>
              <a:t>(</a:t>
            </a:r>
            <a:r>
              <a:rPr lang="es-PE" b="1" dirty="0" err="1" smtClean="0">
                <a:solidFill>
                  <a:schemeClr val="tx1"/>
                </a:solidFill>
              </a:rPr>
              <a:t>canal,GPIO.HIGH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402284" y="4565152"/>
            <a:ext cx="4184470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GPIO.output</a:t>
            </a:r>
            <a:r>
              <a:rPr lang="es-PE" b="1" dirty="0" smtClean="0">
                <a:solidFill>
                  <a:schemeClr val="tx1"/>
                </a:solidFill>
              </a:rPr>
              <a:t>(</a:t>
            </a:r>
            <a:r>
              <a:rPr lang="es-PE" b="1" dirty="0" err="1" smtClean="0">
                <a:solidFill>
                  <a:schemeClr val="tx1"/>
                </a:solidFill>
              </a:rPr>
              <a:t>canal,GPIO.LOW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input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RETORNA EL ESTADO DE UN CANAL CONFIGURADO COMO ENTRADA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1293223" y="3801292"/>
            <a:ext cx="4532812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92D050"/>
                </a:solidFill>
              </a:rPr>
              <a:t>Estado=</a:t>
            </a:r>
            <a:r>
              <a:rPr lang="es-PE" sz="2400" b="1" dirty="0" err="1" smtClean="0">
                <a:solidFill>
                  <a:srgbClr val="FFFF00"/>
                </a:solidFill>
              </a:rPr>
              <a:t>GPIO.input</a:t>
            </a:r>
            <a:r>
              <a:rPr lang="es-PE" sz="2400" b="1" dirty="0" smtClean="0">
                <a:solidFill>
                  <a:srgbClr val="92D050"/>
                </a:solidFill>
              </a:rPr>
              <a:t>(canal)</a:t>
            </a:r>
            <a:endParaRPr lang="es-PE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RASPBERRY PI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PE" b="1" dirty="0" smtClean="0"/>
          </a:p>
          <a:p>
            <a:endParaRPr lang="es-PE" b="1" dirty="0"/>
          </a:p>
          <a:p>
            <a:r>
              <a:rPr lang="es-PE" b="1" dirty="0" smtClean="0"/>
              <a:t>La </a:t>
            </a:r>
            <a:r>
              <a:rPr lang="es-PE" b="1" dirty="0" err="1" smtClean="0"/>
              <a:t>raspberry</a:t>
            </a:r>
            <a:r>
              <a:rPr lang="es-PE" b="1" dirty="0" smtClean="0"/>
              <a:t> pi es una Single </a:t>
            </a:r>
            <a:r>
              <a:rPr lang="es-PE" b="1" dirty="0" err="1" smtClean="0"/>
              <a:t>Board</a:t>
            </a:r>
            <a:r>
              <a:rPr lang="es-PE" b="1" dirty="0" smtClean="0"/>
              <a:t> </a:t>
            </a:r>
            <a:r>
              <a:rPr lang="es-PE" b="1" dirty="0" err="1" smtClean="0"/>
              <a:t>Computer</a:t>
            </a:r>
            <a:r>
              <a:rPr lang="es-PE" b="1" dirty="0" smtClean="0"/>
              <a:t> (SBC) de bajo costo desarrollado en el reino unido en el año 2012 con fines de fomentar la informática . </a:t>
            </a:r>
          </a:p>
          <a:p>
            <a:endParaRPr lang="es-PE" b="1" dirty="0" smtClean="0"/>
          </a:p>
          <a:p>
            <a:r>
              <a:rPr lang="es-PE" b="1" dirty="0" smtClean="0"/>
              <a:t>El sistema operativo oficial según la </a:t>
            </a:r>
            <a:r>
              <a:rPr lang="es-PE" b="1" dirty="0" err="1" smtClean="0"/>
              <a:t>raspberry</a:t>
            </a:r>
            <a:r>
              <a:rPr lang="es-PE" b="1" dirty="0" smtClean="0"/>
              <a:t> pi </a:t>
            </a:r>
            <a:r>
              <a:rPr lang="es-PE" b="1" dirty="0" err="1" smtClean="0"/>
              <a:t>Foundation</a:t>
            </a:r>
            <a:r>
              <a:rPr lang="es-PE" b="1" dirty="0" smtClean="0"/>
              <a:t> es el </a:t>
            </a:r>
            <a:r>
              <a:rPr lang="es-PE" b="1" dirty="0" err="1" smtClean="0"/>
              <a:t>Raspbian</a:t>
            </a:r>
            <a:r>
              <a:rPr lang="es-PE" b="1" dirty="0" smtClean="0"/>
              <a:t> que es un sistemas operativo adaptado del Debían.</a:t>
            </a:r>
          </a:p>
          <a:p>
            <a:endParaRPr lang="es-PE" b="1" dirty="0"/>
          </a:p>
          <a:p>
            <a:r>
              <a:rPr lang="es-PE" b="1" dirty="0" smtClean="0"/>
              <a:t>El programa comúnmente utilizado para la programación de la </a:t>
            </a:r>
            <a:r>
              <a:rPr lang="es-PE" b="1" dirty="0" err="1" smtClean="0"/>
              <a:t>raspberry</a:t>
            </a:r>
            <a:r>
              <a:rPr lang="es-PE" b="1" dirty="0" smtClean="0"/>
              <a:t> es por </a:t>
            </a:r>
            <a:r>
              <a:rPr lang="es-PE" b="1" dirty="0" err="1" smtClean="0"/>
              <a:t>exelencia</a:t>
            </a:r>
            <a:r>
              <a:rPr lang="es-PE" b="1" dirty="0" smtClean="0"/>
              <a:t> Python , pero </a:t>
            </a:r>
            <a:r>
              <a:rPr lang="es-PE" b="1" dirty="0" err="1" smtClean="0"/>
              <a:t>tambien</a:t>
            </a:r>
            <a:r>
              <a:rPr lang="es-PE" b="1" dirty="0" smtClean="0"/>
              <a:t> se puede utilizar otros lenguajes tales como Perl ,Ruby .</a:t>
            </a:r>
          </a:p>
          <a:p>
            <a:r>
              <a:rPr lang="es-PE" b="1" dirty="0" smtClean="0"/>
              <a:t>El </a:t>
            </a:r>
            <a:r>
              <a:rPr lang="es-PE" b="1" dirty="0" err="1" smtClean="0"/>
              <a:t>modeo</a:t>
            </a:r>
            <a:r>
              <a:rPr lang="es-PE" b="1" dirty="0" smtClean="0"/>
              <a:t> mas reciente lanzado es el </a:t>
            </a:r>
            <a:r>
              <a:rPr lang="es-PE" b="1" dirty="0" err="1" smtClean="0"/>
              <a:t>raspberry</a:t>
            </a:r>
            <a:r>
              <a:rPr lang="es-PE" b="1" dirty="0" smtClean="0"/>
              <a:t> pi 4 B</a:t>
            </a:r>
          </a:p>
          <a:p>
            <a:endParaRPr lang="es-PE" b="1" dirty="0">
              <a:solidFill>
                <a:srgbClr val="FFFF00"/>
              </a:solidFill>
            </a:endParaRPr>
          </a:p>
          <a:p>
            <a:endParaRPr lang="es-PE" b="1" dirty="0" smtClean="0">
              <a:solidFill>
                <a:srgbClr val="FFFF00"/>
              </a:solidFill>
            </a:endParaRPr>
          </a:p>
          <a:p>
            <a:endParaRPr lang="es-PE" b="1" dirty="0">
              <a:solidFill>
                <a:srgbClr val="FFFF00"/>
              </a:solidFill>
            </a:endParaRPr>
          </a:p>
          <a:p>
            <a:endParaRPr lang="es-PE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3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CARACTERISTICAS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>
                <a:solidFill>
                  <a:srgbClr val="FFFF00"/>
                </a:solidFill>
              </a:rPr>
              <a:t>RASPBERRY PI 4 B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71019"/>
              </p:ext>
            </p:extLst>
          </p:nvPr>
        </p:nvGraphicFramePr>
        <p:xfrm>
          <a:off x="4319451" y="2821705"/>
          <a:ext cx="5418666" cy="356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1281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1933467"/>
                    </a:ext>
                  </a:extLst>
                </a:gridCol>
              </a:tblGrid>
              <a:tr h="421640">
                <a:tc>
                  <a:txBody>
                    <a:bodyPr/>
                    <a:lstStyle/>
                    <a:p>
                      <a:r>
                        <a:rPr lang="es-PE" dirty="0" smtClean="0"/>
                        <a:t>CARACTERISTICA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3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CONSUMO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3A</a:t>
                      </a:r>
                      <a:r>
                        <a:rPr lang="es-PE" baseline="0" dirty="0" smtClean="0"/>
                        <a:t> máximo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2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Alimentación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5V USB-C</a:t>
                      </a:r>
                      <a:r>
                        <a:rPr lang="es-PE" baseline="0" dirty="0" smtClean="0"/>
                        <a:t> o GPIO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4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USB 2.0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3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USB 3.0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6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CPU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1.56</a:t>
                      </a:r>
                      <a:r>
                        <a:rPr lang="es-PE" baseline="0" dirty="0" smtClean="0"/>
                        <a:t> GHZ </a:t>
                      </a:r>
                    </a:p>
                    <a:p>
                      <a:r>
                        <a:rPr lang="es-PE" baseline="0" dirty="0" smtClean="0"/>
                        <a:t>QUAD CORE</a:t>
                      </a:r>
                    </a:p>
                    <a:p>
                      <a:r>
                        <a:rPr lang="es-PE" baseline="0" dirty="0" smtClean="0"/>
                        <a:t>64 bits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19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ARQUITECTURA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ARM CORTEX-A72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4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8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IDLE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19" y="3244850"/>
            <a:ext cx="8629650" cy="304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927462" y="1906065"/>
            <a:ext cx="5747657" cy="56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ENTORNO DEL PYTHON IDLE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983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TIPOS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4766" y="1854925"/>
            <a:ext cx="10779034" cy="4322037"/>
          </a:xfrm>
        </p:spPr>
        <p:txBody>
          <a:bodyPr>
            <a:normAutofit/>
          </a:bodyPr>
          <a:lstStyle/>
          <a:p>
            <a:r>
              <a:rPr lang="es-PE" sz="2400" b="1" dirty="0" err="1" smtClean="0">
                <a:solidFill>
                  <a:srgbClr val="FFFF00"/>
                </a:solidFill>
              </a:rPr>
              <a:t>Int</a:t>
            </a:r>
            <a:r>
              <a:rPr lang="es-PE" sz="2400" b="1" dirty="0" smtClean="0">
                <a:solidFill>
                  <a:srgbClr val="7030A0"/>
                </a:solidFill>
              </a:rPr>
              <a:t> </a:t>
            </a:r>
            <a:r>
              <a:rPr lang="es-PE" sz="2400" dirty="0" smtClean="0"/>
              <a:t>: Variable de tipo entero que solo puede </a:t>
            </a:r>
            <a:r>
              <a:rPr lang="es-PE" sz="2400" dirty="0" err="1" smtClean="0"/>
              <a:t>gardar</a:t>
            </a:r>
            <a:r>
              <a:rPr lang="es-PE" sz="2400" dirty="0" smtClean="0"/>
              <a:t> números enteros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float</a:t>
            </a:r>
            <a:r>
              <a:rPr lang="es-PE" sz="2400" dirty="0" smtClean="0"/>
              <a:t> : Variable que puede almacenar un numero real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str</a:t>
            </a:r>
            <a:r>
              <a:rPr lang="es-PE" sz="2400" dirty="0" smtClean="0"/>
              <a:t> : Permite almacenar una cadena de caracteres, pueden ser letras , comas , números , espacios , etc… 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bool</a:t>
            </a:r>
            <a:r>
              <a:rPr lang="es-PE" sz="2400" dirty="0" smtClean="0"/>
              <a:t>: permite representar solo dos posibles valores verdadero o falso , true o </a:t>
            </a:r>
            <a:r>
              <a:rPr lang="es-PE" sz="2400" dirty="0" smtClean="0">
                <a:solidFill>
                  <a:srgbClr val="00B0F0"/>
                </a:solidFill>
              </a:rPr>
              <a:t>falso</a:t>
            </a:r>
            <a:r>
              <a:rPr lang="es-PE" sz="2400" dirty="0" smtClean="0"/>
              <a:t> respectivamente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6124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SALIDA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r>
              <a:rPr lang="es-PE" b="1" dirty="0" smtClean="0"/>
              <a:t>Imprimir valores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pPr marL="0" indent="0">
              <a:buNone/>
            </a:pPr>
            <a:r>
              <a:rPr lang="es-PE" b="1" dirty="0"/>
              <a:t>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1524106" y="3439651"/>
            <a:ext cx="6884125" cy="600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7030A0"/>
                </a:solidFill>
              </a:rPr>
              <a:t>print</a:t>
            </a:r>
            <a:r>
              <a:rPr lang="es-PE" sz="2800" b="1" dirty="0" smtClean="0">
                <a:solidFill>
                  <a:srgbClr val="7030A0"/>
                </a:solidFill>
              </a:rPr>
              <a:t>(“</a:t>
            </a:r>
            <a:r>
              <a:rPr lang="es-PE" sz="2800" b="1" dirty="0" smtClean="0">
                <a:solidFill>
                  <a:srgbClr val="00B0F0"/>
                </a:solidFill>
              </a:rPr>
              <a:t>Buenos </a:t>
            </a:r>
            <a:r>
              <a:rPr lang="es-PE" sz="2800" b="1" dirty="0" err="1" smtClean="0">
                <a:solidFill>
                  <a:srgbClr val="00B0F0"/>
                </a:solidFill>
              </a:rPr>
              <a:t>dias</a:t>
            </a:r>
            <a:r>
              <a:rPr lang="es-PE" sz="2800" b="1" dirty="0" smtClean="0">
                <a:solidFill>
                  <a:srgbClr val="7030A0"/>
                </a:solidFill>
              </a:rPr>
              <a:t>”)</a:t>
            </a:r>
            <a:endParaRPr lang="es-PE" sz="2800" b="1" dirty="0">
              <a:solidFill>
                <a:srgbClr val="7030A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19348" y="5246902"/>
            <a:ext cx="6884125" cy="600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7030A0"/>
                </a:solidFill>
              </a:rPr>
              <a:t>print</a:t>
            </a:r>
            <a:r>
              <a:rPr lang="es-PE" sz="2800" b="1" dirty="0" smtClean="0">
                <a:solidFill>
                  <a:srgbClr val="7030A0"/>
                </a:solidFill>
              </a:rPr>
              <a:t>(“</a:t>
            </a:r>
            <a:r>
              <a:rPr lang="es-PE" sz="2800" b="1" dirty="0" smtClean="0">
                <a:solidFill>
                  <a:srgbClr val="00B0F0"/>
                </a:solidFill>
              </a:rPr>
              <a:t>LABOTEC-2020”</a:t>
            </a:r>
            <a:r>
              <a:rPr lang="es-PE" sz="2800" b="1" dirty="0" smtClean="0">
                <a:solidFill>
                  <a:srgbClr val="7030A0"/>
                </a:solidFill>
              </a:rPr>
              <a:t>)</a:t>
            </a:r>
            <a:endParaRPr lang="es-PE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NUMERO ENTERO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79"/>
          <a:stretch/>
        </p:blipFill>
        <p:spPr>
          <a:xfrm>
            <a:off x="810000" y="3306350"/>
            <a:ext cx="5003075" cy="2420619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/>
          <a:srcRect b="46203"/>
          <a:stretch/>
        </p:blipFill>
        <p:spPr>
          <a:xfrm>
            <a:off x="6814454" y="3423915"/>
            <a:ext cx="5003075" cy="23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1135</TotalTime>
  <Words>917</Words>
  <Application>Microsoft Office PowerPoint</Application>
  <PresentationFormat>Panorámica</PresentationFormat>
  <Paragraphs>263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Century Gothic</vt:lpstr>
      <vt:lpstr>Wingdings</vt:lpstr>
      <vt:lpstr>Wingdings 2</vt:lpstr>
      <vt:lpstr>Citable</vt:lpstr>
      <vt:lpstr> </vt:lpstr>
      <vt:lpstr>PYTHON</vt:lpstr>
      <vt:lpstr>LENGUAJE DE ALTO NIVEL</vt:lpstr>
      <vt:lpstr>RASPBERRY PI</vt:lpstr>
      <vt:lpstr>CARACTERISTICAS</vt:lpstr>
      <vt:lpstr>PYTHON IDLE</vt:lpstr>
      <vt:lpstr>TIPOS DE DATOS</vt:lpstr>
      <vt:lpstr>SALIDA EN PYTHON</vt:lpstr>
      <vt:lpstr>NUMERO ENTERO</vt:lpstr>
      <vt:lpstr>Operadores matematicos</vt:lpstr>
      <vt:lpstr>STRING</vt:lpstr>
      <vt:lpstr>METODOS DE UN STRING</vt:lpstr>
      <vt:lpstr>LISTAS</vt:lpstr>
      <vt:lpstr>METODOS DE UNA LISTA</vt:lpstr>
      <vt:lpstr>TUPLAS</vt:lpstr>
      <vt:lpstr>FUNCIONES EN PYTHON</vt:lpstr>
      <vt:lpstr>INDENTACIÓN</vt:lpstr>
      <vt:lpstr>MODULO time </vt:lpstr>
      <vt:lpstr>MODULO time </vt:lpstr>
      <vt:lpstr>SENTENCIA if-elif-else</vt:lpstr>
      <vt:lpstr>ENTRADAS EN PYTHON</vt:lpstr>
      <vt:lpstr> BUCLE WHILE </vt:lpstr>
      <vt:lpstr>  BUCLE WHILE </vt:lpstr>
      <vt:lpstr> BUCLE WHILE </vt:lpstr>
      <vt:lpstr>CODIGO DE COLORES</vt:lpstr>
      <vt:lpstr>GPIO1</vt:lpstr>
      <vt:lpstr>DESCRIPCIÓN DEL GPIO </vt:lpstr>
      <vt:lpstr>MODULOS</vt:lpstr>
      <vt:lpstr>PAQUETE</vt:lpstr>
      <vt:lpstr>RPi.GPIO</vt:lpstr>
      <vt:lpstr>setmode</vt:lpstr>
      <vt:lpstr>setup</vt:lpstr>
      <vt:lpstr>output</vt:lpstr>
      <vt:lpstr>input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jorge orlando miranda ñahui</dc:creator>
  <cp:lastModifiedBy>jorge orlando miranda ñahui</cp:lastModifiedBy>
  <cp:revision>25</cp:revision>
  <dcterms:created xsi:type="dcterms:W3CDTF">2019-10-24T22:12:00Z</dcterms:created>
  <dcterms:modified xsi:type="dcterms:W3CDTF">2020-01-12T04:34:33Z</dcterms:modified>
</cp:coreProperties>
</file>