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ourgette"/>
      <p:regular r:id="rId21"/>
    </p:embeddedFont>
    <p:embeddedFont>
      <p:font typeface="Lustri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hbA3WyuHV7lAcw3+2woyoukCkN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ustria-regular.fntdata"/><Relationship Id="rId10" Type="http://schemas.openxmlformats.org/officeDocument/2006/relationships/slide" Target="slides/slide5.xml"/><Relationship Id="rId21" Type="http://schemas.openxmlformats.org/officeDocument/2006/relationships/font" Target="fonts/Courgette-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foleg.gob.a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f04264591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f04264591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Luego del filtrado por stops words observamos que las palabras más frecuentes ahora sí</a:t>
            </a:r>
            <a:r>
              <a:rPr lang="es-ES"/>
              <a:t> reflejan el contenido del documento.</a:t>
            </a:r>
            <a:endParaRPr/>
          </a:p>
        </p:txBody>
      </p:sp>
      <p:sp>
        <p:nvSpPr>
          <p:cNvPr id="262" name="Google Shape;262;g9f04264591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f04264591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f0426459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 partir de estos resultados decidimos utilizar el parámetro TF-IDF (</a:t>
            </a:r>
            <a:r>
              <a:rPr i="1" lang="es-ES">
                <a:solidFill>
                  <a:srgbClr val="202122"/>
                </a:solidFill>
              </a:rPr>
              <a:t>Term frequency – Inverse document frequency</a:t>
            </a:r>
            <a:r>
              <a:rPr lang="es-ES"/>
              <a:t>), que </a:t>
            </a:r>
            <a:r>
              <a:rPr lang="es-ES">
                <a:solidFill>
                  <a:srgbClr val="202122"/>
                </a:solidFill>
                <a:highlight>
                  <a:srgbClr val="FFFFFF"/>
                </a:highlight>
              </a:rPr>
              <a:t>es una medida numérica que expresa cuán relevante es una palabra para un documento en una colección, para encontrar las palabras más relevantes en cada documento.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1600"/>
          </a:p>
        </p:txBody>
      </p:sp>
      <p:sp>
        <p:nvSpPr>
          <p:cNvPr id="270" name="Google Shape;270;g9f04264591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Luego intentamos generar clases con esas palabras relevantes e implementar técnicas de aprendizaje supervisado,  </a:t>
            </a:r>
            <a:r>
              <a:rPr lang="es-ES"/>
              <a:t>el resultado no fue bueno (Accuracy 61%) porque ésta no es una problemática para ser abordada con técnicas de este tipo.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 name="Google Shape;27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Ezequiel Juarez</a:t>
            </a:r>
            <a:endParaRPr/>
          </a:p>
          <a:p>
            <a:pPr indent="0" lvl="0" marL="0" rtl="0" algn="l">
              <a:spcBef>
                <a:spcPts val="0"/>
              </a:spcBef>
              <a:spcAft>
                <a:spcPts val="0"/>
              </a:spcAft>
              <a:buNone/>
            </a:pPr>
            <a:r>
              <a:rPr lang="es-ES"/>
              <a:t>Siguiendo con el tema anterior, pasamos a dos modelos de no supervisados,</a:t>
            </a:r>
            <a:endParaRPr/>
          </a:p>
          <a:p>
            <a:pPr indent="0" lvl="0" marL="0" rtl="0" algn="l">
              <a:spcBef>
                <a:spcPts val="0"/>
              </a:spcBef>
              <a:spcAft>
                <a:spcPts val="0"/>
              </a:spcAft>
              <a:buNone/>
            </a:pPr>
            <a:r>
              <a:rPr lang="es-ES"/>
              <a:t>por un lado con LDA el cual asume que una palabra pertenece a un topico y ese topico pertenece a un conjunto de topicos.</a:t>
            </a:r>
            <a:endParaRPr/>
          </a:p>
          <a:p>
            <a:pPr indent="0" lvl="0" marL="0" rtl="0" algn="l">
              <a:spcBef>
                <a:spcPts val="0"/>
              </a:spcBef>
              <a:spcAft>
                <a:spcPts val="0"/>
              </a:spcAft>
              <a:buNone/>
            </a:pPr>
            <a:r>
              <a:rPr lang="es-ES"/>
              <a:t>Y por otro lado a NMF el cual descompone la matriz de frecuencia de palabras en dos matrices mas pequeña.</a:t>
            </a:r>
            <a:endParaRPr/>
          </a:p>
          <a:p>
            <a:pPr indent="0" lvl="0" marL="0" rtl="0" algn="l">
              <a:spcBef>
                <a:spcPts val="0"/>
              </a:spcBef>
              <a:spcAft>
                <a:spcPts val="0"/>
              </a:spcAft>
              <a:buNone/>
            </a:pPr>
            <a:r>
              <a:rPr lang="es-ES"/>
              <a:t>Una representa a los topicos y otra la relevancia de cada topico en el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resultados obtenidos no fueron los esperados ya que obtuvimos topicos con palabras no representativas</a:t>
            </a:r>
            <a:endParaRPr/>
          </a:p>
        </p:txBody>
      </p:sp>
      <p:sp>
        <p:nvSpPr>
          <p:cNvPr id="286" name="Google Shape;28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9616866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a49616866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Ezequiel Juarez</a:t>
            </a:r>
            <a:endParaRPr sz="1050">
              <a:solidFill>
                <a:srgbClr val="333333"/>
              </a:solidFill>
              <a:highlight>
                <a:srgbClr val="FFFFFF"/>
              </a:highlight>
              <a:latin typeface="Arial"/>
              <a:ea typeface="Arial"/>
              <a:cs typeface="Arial"/>
              <a:sym typeface="Arial"/>
            </a:endParaRPr>
          </a:p>
          <a:p>
            <a:pPr indent="0" lvl="0" marL="0" rtl="0" algn="l">
              <a:spcBef>
                <a:spcPts val="0"/>
              </a:spcBef>
              <a:spcAft>
                <a:spcPts val="0"/>
              </a:spcAft>
              <a:buSzPts val="1100"/>
              <a:buNone/>
            </a:pPr>
            <a:r>
              <a:rPr lang="es-ES"/>
              <a:t>Doc2Vec es un conjunto de técnicas para representar documentos como vectores de longitud fija y baja dimensionalidad (conocidos también como document embeddings). Para comprender Doc2vec es antes necesario comprender Word2vec, ya que el primero es una extensión del segundo.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métodos basados en Word2vec tienen como objetivo computar representaciones vectoriales de palabras (también conocidas como word embeddings). Esta representación puede ser creada usando alguno de los dos algoritmos o modelos incorporados: Continuous Bag of Words (CBOW) donde la palabra se predice a partir del "contexto" y Skip-Gram que todo lo contrario a CBOW usamos 1 palabra para predecir todas las palabras circundantes. </a:t>
            </a:r>
            <a:endParaRPr/>
          </a:p>
          <a:p>
            <a:pPr indent="0" lvl="0" marL="0" rtl="0" algn="l">
              <a:spcBef>
                <a:spcPts val="0"/>
              </a:spcBef>
              <a:spcAft>
                <a:spcPts val="0"/>
              </a:spcAft>
              <a:buClr>
                <a:schemeClr val="dk1"/>
              </a:buClr>
              <a:buSzPts val="1100"/>
              <a:buFont typeface="Arial"/>
              <a:buNone/>
            </a:pPr>
            <a:r>
              <a:rPr lang="es-ES"/>
              <a:t>Doc2Vec, por consiguiente, posee dos algoritmos para obtener los embeddings: PV-DM (Paragraph Vector - Distributed Memory) y PV-DBOW (Paragraph Vector - Distributed Bag of Words). Cada uno surge de la extensión de los algoritmos wor2vec anteriormente mencionados, respectivamente. Es decir, PV-DM es una adaptación de CBOW de word2vec, y PV-DBOW lo es de Skip-gram.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Los resultados obtenidos no fueron lo que esperamos ya que al hacer pruebas los documentos arrojados como similares, no son los mejores. Esto se puede deber a falta de tocar mas los hyperparametros o mas documentos para el entrenamiento</a:t>
            </a:r>
            <a:endParaRPr/>
          </a:p>
          <a:p>
            <a:pPr indent="0" lvl="0" marL="0" rtl="0" algn="l">
              <a:spcBef>
                <a:spcPts val="0"/>
              </a:spcBef>
              <a:spcAft>
                <a:spcPts val="0"/>
              </a:spcAft>
              <a:buClr>
                <a:schemeClr val="dk1"/>
              </a:buClr>
              <a:buSzPts val="1100"/>
              <a:buFont typeface="Arial"/>
              <a:buNone/>
            </a:pPr>
            <a:r>
              <a:t/>
            </a:r>
            <a:endParaRPr sz="105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t/>
            </a:r>
            <a:endParaRPr sz="1050">
              <a:solidFill>
                <a:srgbClr val="333333"/>
              </a:solidFill>
              <a:highlight>
                <a:srgbClr val="FFFFFF"/>
              </a:highlight>
              <a:latin typeface="Arial"/>
              <a:ea typeface="Arial"/>
              <a:cs typeface="Arial"/>
              <a:sym typeface="Arial"/>
            </a:endParaRPr>
          </a:p>
        </p:txBody>
      </p:sp>
      <p:sp>
        <p:nvSpPr>
          <p:cNvPr id="293" name="Google Shape;293;ga49616866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sz="1600"/>
              <a:t>Conclusiones</a:t>
            </a:r>
            <a:endParaRPr b="1" sz="1600"/>
          </a:p>
          <a:p>
            <a:pPr indent="0" lvl="0" marL="0" rtl="0" algn="l">
              <a:spcBef>
                <a:spcPts val="0"/>
              </a:spcBef>
              <a:spcAft>
                <a:spcPts val="0"/>
              </a:spcAft>
              <a:buNone/>
            </a:pPr>
            <a:r>
              <a:t/>
            </a:r>
            <a:endParaRPr/>
          </a:p>
          <a:p>
            <a:pPr indent="0" lvl="0" marL="0" rtl="0" algn="l">
              <a:spcBef>
                <a:spcPts val="0"/>
              </a:spcBef>
              <a:spcAft>
                <a:spcPts val="0"/>
              </a:spcAft>
              <a:buNone/>
            </a:pPr>
            <a:r>
              <a:rPr lang="es-ES"/>
              <a:t>Observamos que:</a:t>
            </a:r>
            <a:endParaRPr/>
          </a:p>
          <a:p>
            <a:pPr indent="0" lvl="0" marL="0" rtl="0" algn="l">
              <a:spcBef>
                <a:spcPts val="0"/>
              </a:spcBef>
              <a:spcAft>
                <a:spcPts val="0"/>
              </a:spcAft>
              <a:buNone/>
            </a:pPr>
            <a:r>
              <a:t/>
            </a:r>
            <a:endParaRPr/>
          </a:p>
          <a:p>
            <a:pPr indent="-304800" lvl="0" marL="457200" rtl="0" algn="just">
              <a:spcBef>
                <a:spcPts val="0"/>
              </a:spcBef>
              <a:spcAft>
                <a:spcPts val="0"/>
              </a:spcAft>
              <a:buClr>
                <a:srgbClr val="000000"/>
              </a:buClr>
              <a:buSzPts val="1200"/>
              <a:buFont typeface="Calibri"/>
              <a:buChar char="●"/>
            </a:pPr>
            <a:r>
              <a:rPr lang="es-ES">
                <a:solidFill>
                  <a:srgbClr val="000000"/>
                </a:solidFill>
              </a:rPr>
              <a:t>Es un p</a:t>
            </a:r>
            <a:r>
              <a:rPr lang="es-ES">
                <a:solidFill>
                  <a:srgbClr val="000000"/>
                </a:solidFill>
              </a:rPr>
              <a:t>roceso iterativo, a medida avanzamos nos dabamos cuenta que debíamos repensar los pasos anteriores </a:t>
            </a:r>
            <a:endParaRPr>
              <a:solidFill>
                <a:srgbClr val="000000"/>
              </a:solidFill>
            </a:endParaRPr>
          </a:p>
          <a:p>
            <a:pPr indent="-304800" lvl="0" marL="457200" rtl="0" algn="just">
              <a:spcBef>
                <a:spcPts val="1000"/>
              </a:spcBef>
              <a:spcAft>
                <a:spcPts val="0"/>
              </a:spcAft>
              <a:buClr>
                <a:srgbClr val="000000"/>
              </a:buClr>
              <a:buSzPts val="1200"/>
              <a:buChar char="●"/>
            </a:pPr>
            <a:r>
              <a:rPr lang="es-ES">
                <a:solidFill>
                  <a:srgbClr val="000000"/>
                </a:solidFill>
              </a:rPr>
              <a:t>IDF </a:t>
            </a:r>
            <a:r>
              <a:rPr i="1" lang="es-ES">
                <a:solidFill>
                  <a:srgbClr val="000000"/>
                </a:solidFill>
              </a:rPr>
              <a:t>(Inverse document frequency)</a:t>
            </a:r>
            <a:r>
              <a:rPr lang="es-ES">
                <a:solidFill>
                  <a:srgbClr val="000000"/>
                </a:solidFill>
              </a:rPr>
              <a:t> es un buen método para encontrar stop words propias de la temática</a:t>
            </a:r>
            <a:endParaRPr>
              <a:solidFill>
                <a:srgbClr val="000000"/>
              </a:solidFill>
            </a:endParaRPr>
          </a:p>
          <a:p>
            <a:pPr indent="-304800" lvl="0" marL="457200" rtl="0" algn="just">
              <a:spcBef>
                <a:spcPts val="1000"/>
              </a:spcBef>
              <a:spcAft>
                <a:spcPts val="0"/>
              </a:spcAft>
              <a:buClr>
                <a:srgbClr val="000000"/>
              </a:buClr>
              <a:buSzPts val="1200"/>
              <a:buChar char="●"/>
            </a:pPr>
            <a:r>
              <a:rPr lang="es-ES">
                <a:solidFill>
                  <a:srgbClr val="000000"/>
                </a:solidFill>
              </a:rPr>
              <a:t>TF-IDF </a:t>
            </a:r>
            <a:r>
              <a:rPr i="1" lang="es-ES">
                <a:solidFill>
                  <a:srgbClr val="000000"/>
                </a:solidFill>
              </a:rPr>
              <a:t>(Term frequency – Inverse document frequency)</a:t>
            </a:r>
            <a:r>
              <a:rPr lang="es-ES">
                <a:solidFill>
                  <a:srgbClr val="000000"/>
                </a:solidFill>
              </a:rPr>
              <a:t> es una buena medida para encontrar palabras relevantes/representativas de cada documento</a:t>
            </a:r>
            <a:endParaRPr>
              <a:solidFill>
                <a:srgbClr val="000000"/>
              </a:solidFill>
            </a:endParaRPr>
          </a:p>
          <a:p>
            <a:pPr indent="-304800" lvl="0" marL="457200" rtl="0" algn="just">
              <a:spcBef>
                <a:spcPts val="1000"/>
              </a:spcBef>
              <a:spcAft>
                <a:spcPts val="0"/>
              </a:spcAft>
              <a:buClr>
                <a:srgbClr val="000000"/>
              </a:buClr>
              <a:buSzPts val="1200"/>
              <a:buChar char="●"/>
            </a:pPr>
            <a:r>
              <a:rPr lang="es-ES">
                <a:solidFill>
                  <a:srgbClr val="000000"/>
                </a:solidFill>
              </a:rPr>
              <a:t>No es un problema para ser tratado con aprendizaje supervisado.</a:t>
            </a:r>
            <a:endParaRPr>
              <a:solidFill>
                <a:srgbClr val="000000"/>
              </a:solidFill>
            </a:endParaRPr>
          </a:p>
          <a:p>
            <a:pPr indent="-304800" lvl="0" marL="457200" rtl="0" algn="just">
              <a:spcBef>
                <a:spcPts val="1000"/>
              </a:spcBef>
              <a:spcAft>
                <a:spcPts val="0"/>
              </a:spcAft>
              <a:buClr>
                <a:srgbClr val="000000"/>
              </a:buClr>
              <a:buSzPts val="1200"/>
              <a:buChar char="●"/>
            </a:pPr>
            <a:r>
              <a:rPr lang="es-ES">
                <a:solidFill>
                  <a:srgbClr val="000000"/>
                </a:solidFill>
              </a:rPr>
              <a:t>Aprendizaje no supervisado, todavía no hemos dado con la configuración apropiada para encontrar similitud entre documentos.</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0"/>
              </a:spcBef>
              <a:spcAft>
                <a:spcPts val="0"/>
              </a:spcAft>
              <a:buNone/>
            </a:pPr>
            <a:r>
              <a:t/>
            </a:r>
            <a:endParaRPr/>
          </a:p>
        </p:txBody>
      </p:sp>
      <p:sp>
        <p:nvSpPr>
          <p:cNvPr id="301" name="Google Shape;30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a:t>
            </a:r>
            <a:endParaRPr/>
          </a:p>
          <a:p>
            <a:pPr indent="0" lvl="0" marL="0" marR="0" rtl="0" algn="just">
              <a:lnSpc>
                <a:spcPct val="115000"/>
              </a:lnSpc>
              <a:spcBef>
                <a:spcPts val="1200"/>
              </a:spcBef>
              <a:spcAft>
                <a:spcPts val="0"/>
              </a:spcAft>
              <a:buSzPts val="1100"/>
              <a:buNone/>
            </a:pPr>
            <a:r>
              <a:rPr lang="es-ES"/>
              <a:t>La idea es avanzar en el entendimiento y solución de un sistema de búsqueda y recomendación de documentos de texto, el cual se lo instancia en el dominio legal/jurídico utilizando el corpus de leyes de Argentina.</a:t>
            </a:r>
            <a:endParaRPr/>
          </a:p>
          <a:p>
            <a:pPr indent="0" lvl="0" marL="0" marR="0" rtl="0" algn="just">
              <a:lnSpc>
                <a:spcPct val="115000"/>
              </a:lnSpc>
              <a:spcBef>
                <a:spcPts val="1200"/>
              </a:spcBef>
              <a:spcAft>
                <a:spcPts val="0"/>
              </a:spcAft>
              <a:buSzPts val="1100"/>
              <a:buNone/>
            </a:pPr>
            <a:r>
              <a:rPr lang="es-ES"/>
              <a:t>El principal atractivo de un sistema de recomendación reside en que ofrecen información relevante para el usuario acerca de la base de información del dominio en cuestión, sin necesidad de que el mismo tenga conocimientos sobre los artículos recomendados o la consulta que va a realizar. </a:t>
            </a:r>
            <a:endParaRPr/>
          </a:p>
          <a:p>
            <a:pPr indent="0" lvl="0" marL="0" marR="0" rtl="0" algn="l">
              <a:lnSpc>
                <a:spcPct val="115000"/>
              </a:lnSpc>
              <a:spcBef>
                <a:spcPts val="1200"/>
              </a:spcBef>
              <a:spcAft>
                <a:spcPts val="0"/>
              </a:spcAft>
              <a:buSzPts val="1100"/>
              <a:buNone/>
            </a:pPr>
            <a:r>
              <a:rPr lang="es-ES"/>
              <a:t>Trataremos de responder a las siguientes preguntas:</a:t>
            </a:r>
            <a:endParaRPr/>
          </a:p>
          <a:p>
            <a:pPr indent="-317500" lvl="0" marL="457200" marR="0" rtl="0" algn="l">
              <a:lnSpc>
                <a:spcPct val="115000"/>
              </a:lnSpc>
              <a:spcBef>
                <a:spcPts val="1200"/>
              </a:spcBef>
              <a:spcAft>
                <a:spcPts val="0"/>
              </a:spcAft>
              <a:buSzPts val="1400"/>
              <a:buChar char="●"/>
            </a:pPr>
            <a:r>
              <a:rPr lang="es-ES"/>
              <a:t>¿Se pueden buscar y recomendar artículos estableciendo automáticamente cuales son en un corpus de datos lo que tienen mayor similitud con el tema buscado? </a:t>
            </a:r>
            <a:endParaRPr/>
          </a:p>
          <a:p>
            <a:pPr indent="-317500" lvl="0" marL="457200" marR="0" rtl="0" algn="l">
              <a:lnSpc>
                <a:spcPct val="115000"/>
              </a:lnSpc>
              <a:spcBef>
                <a:spcPts val="0"/>
              </a:spcBef>
              <a:spcAft>
                <a:spcPts val="0"/>
              </a:spcAft>
              <a:buSzPts val="1400"/>
              <a:buChar char="●"/>
            </a:pPr>
            <a:r>
              <a:rPr lang="es-ES"/>
              <a:t>¿Cuáles son los procesos necesarios basados en Procesamiento de Lenguaje Natural (NLP) para buscar y brindar recomendaciones de normas de leyes, decretos, resoluciones, etc.? </a:t>
            </a:r>
            <a:endParaRPr/>
          </a:p>
          <a:p>
            <a:pPr indent="-317500" lvl="0" marL="457200" marR="0" rtl="0" algn="l">
              <a:lnSpc>
                <a:spcPct val="115000"/>
              </a:lnSpc>
              <a:spcBef>
                <a:spcPts val="0"/>
              </a:spcBef>
              <a:spcAft>
                <a:spcPts val="0"/>
              </a:spcAft>
              <a:buSzPts val="1400"/>
              <a:buChar char="●"/>
            </a:pPr>
            <a:r>
              <a:rPr lang="es-ES"/>
              <a:t>¿Se pueden hacer búsquedas y recomendaciones desde distintas fuentes de información, como artículos periodísticos, fragmentos de contratos, textos con sentido legal como tweets u opiniones de profesionales del ámbito legal?</a:t>
            </a:r>
            <a:endParaRPr/>
          </a:p>
          <a:p>
            <a:pPr indent="0" lvl="0" marL="0" rtl="0" algn="l">
              <a:spcBef>
                <a:spcPts val="2000"/>
              </a:spcBef>
              <a:spcAft>
                <a:spcPts val="0"/>
              </a:spcAft>
              <a:buClr>
                <a:schemeClr val="dk1"/>
              </a:buClr>
              <a:buSzPts val="2400"/>
              <a:buFont typeface="Arial"/>
              <a:buNone/>
            </a:pPr>
            <a:r>
              <a:rPr lang="es-ES">
                <a:solidFill>
                  <a:srgbClr val="3F3F3F"/>
                </a:solidFill>
              </a:rPr>
              <a:t>Una solución a este problema es utilizar una librería llamada Doc2V</a:t>
            </a:r>
            <a:r>
              <a:rPr lang="es-ES">
                <a:solidFill>
                  <a:srgbClr val="3F3F3F"/>
                </a:solidFill>
              </a:rPr>
              <a:t>ec, pero en lugar de usar directamente el paquete cerrado, iremos desglosando el problema para entenderlo.</a:t>
            </a:r>
            <a:endParaRPr>
              <a:solidFill>
                <a:srgbClr val="3F3F3F"/>
              </a:solidFill>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s-ES"/>
              <a:t>Los documentos sobre los cuales trabajaremos fueron obtenidos del sitio InfoLEG (</a:t>
            </a:r>
            <a:r>
              <a:rPr lang="es-ES" u="sng">
                <a:solidFill>
                  <a:schemeClr val="hlink"/>
                </a:solidFill>
                <a:hlinkClick r:id="rId2"/>
              </a:rPr>
              <a:t>http://www.infoleg.gob.ar</a:t>
            </a:r>
            <a:r>
              <a:rPr lang="es-ES"/>
              <a:t>), el cual</a:t>
            </a:r>
            <a:r>
              <a:rPr lang="es-ES"/>
              <a:t> es una base de datos de documentos legislativos del Ministerio de Justicia y Derechos Humanos de la Nación, Ministerio que administra además el Sistema Argentino de Información Jurídica (SAIJ).</a:t>
            </a:r>
            <a:endParaRPr/>
          </a:p>
          <a:p>
            <a:pPr indent="0" lvl="0" marL="0" rtl="0" algn="l">
              <a:lnSpc>
                <a:spcPct val="115000"/>
              </a:lnSpc>
              <a:spcBef>
                <a:spcPts val="0"/>
              </a:spcBef>
              <a:spcAft>
                <a:spcPts val="0"/>
              </a:spcAft>
              <a:buClr>
                <a:schemeClr val="dk1"/>
              </a:buClr>
              <a:buSzPts val="1100"/>
              <a:buFont typeface="Arial"/>
              <a:buNone/>
            </a:pPr>
            <a:r>
              <a:rPr lang="es-ES"/>
              <a:t>InfoLEG está conformada por documentos digitales tales como leyes, decretos, decisiones administrativas, resoluciones, disposiciones y todo acto que en sí mismo establezca su publicación obligatoria en la primera sección del Boletín Oficial de la República Argentina.</a:t>
            </a:r>
            <a:endParaRPr/>
          </a:p>
          <a:p>
            <a:pPr indent="0" lvl="0" marL="0" rtl="0" algn="l">
              <a:spcBef>
                <a:spcPts val="2000"/>
              </a:spcBef>
              <a:spcAft>
                <a:spcPts val="0"/>
              </a:spcAft>
              <a:buClr>
                <a:schemeClr val="dk1"/>
              </a:buClr>
              <a:buSzPts val="2400"/>
              <a:buFont typeface="Arial"/>
              <a:buNone/>
            </a:pPr>
            <a:r>
              <a:t/>
            </a:r>
            <a:endParaRPr sz="2400">
              <a:solidFill>
                <a:srgbClr val="3F3F3F"/>
              </a:solidFill>
              <a:latin typeface="Lustria"/>
              <a:ea typeface="Lustria"/>
              <a:cs typeface="Lustria"/>
              <a:sym typeface="Lustria"/>
            </a:endParaRPr>
          </a:p>
        </p:txBody>
      </p:sp>
      <p:sp>
        <p:nvSpPr>
          <p:cNvPr id="204" name="Google Shape;2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David Veisaga</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La presente mentoría, se ubica dentro del área de </a:t>
            </a:r>
            <a:r>
              <a:rPr b="1" lang="es-ES"/>
              <a:t>Procesamiento de Lenguaje Natural (NLP)</a:t>
            </a:r>
            <a:r>
              <a:rPr lang="es-ES"/>
              <a:t>. En particular, en el área de aplicación de Algoritmos de Aprendizaje Automático (ML) a textos legales de Argentina, aunque también es adaptable a cualquier conjunto de textos.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t>Corpus</a:t>
            </a:r>
            <a:endParaRPr b="1"/>
          </a:p>
          <a:p>
            <a:pPr indent="0" lvl="0" marL="0" rtl="0" algn="l">
              <a:spcBef>
                <a:spcPts val="0"/>
              </a:spcBef>
              <a:spcAft>
                <a:spcPts val="0"/>
              </a:spcAft>
              <a:buNone/>
            </a:pPr>
            <a:r>
              <a:rPr lang="es-ES"/>
              <a:t>En Procesamiento de Lenguaje Natural un Corpus es un conjunto de textos guardados y procesados por computadoras. Los textos contenidos en el Corpus conforman los datos de entrenamiento que se utilizarán para el aprendizaje de los algoritmos de clasificación.</a:t>
            </a:r>
            <a:endParaRPr/>
          </a:p>
        </p:txBody>
      </p:sp>
      <p:sp>
        <p:nvSpPr>
          <p:cNvPr id="211" name="Google Shape;2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6cfb28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a46cfb28b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David Veisaga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t>E</a:t>
            </a:r>
            <a:r>
              <a:rPr b="1" lang="es-ES"/>
              <a:t>xtracción de características (Features)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ES"/>
              <a:t>El mapeo de datos textuales a vectores con valores reales se llama extracción de características.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Se trata de un proceso de reducción y codificación, donde un conjunto inicial de variables sin procesar (ej. texto en un documento) se reduce a características más manejables para su procesamiento (ej. números) y que se describa con precisión el conjunto de datos original.</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Hay distintas técnicas. Las que usamos en el trabajo, fueron las siguientes: Bolsa de palabras (BOW), N-gramas y TF-IDF</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t>Bolsa de Palabras (BOW)</a:t>
            </a:r>
            <a:endParaRPr b="1"/>
          </a:p>
          <a:p>
            <a:pPr indent="0" lvl="0" marL="0" rtl="0" algn="l">
              <a:spcBef>
                <a:spcPts val="0"/>
              </a:spcBef>
              <a:spcAft>
                <a:spcPts val="0"/>
              </a:spcAft>
              <a:buNone/>
            </a:pPr>
            <a:r>
              <a:rPr lang="es-ES"/>
              <a:t>Una de las técnicas más simples para representar texto numéricamente.</a:t>
            </a:r>
            <a:endParaRPr/>
          </a:p>
          <a:p>
            <a:pPr indent="0" lvl="0" marL="0" rtl="0" algn="l">
              <a:spcBef>
                <a:spcPts val="0"/>
              </a:spcBef>
              <a:spcAft>
                <a:spcPts val="0"/>
              </a:spcAft>
              <a:buNone/>
            </a:pPr>
            <a:r>
              <a:rPr lang="es-ES"/>
              <a:t>Hacemos la lista de palabras únicas con el Corpus de textos. </a:t>
            </a:r>
            <a:endParaRPr/>
          </a:p>
          <a:p>
            <a:pPr indent="0" lvl="0" marL="0" rtl="0" algn="l">
              <a:spcBef>
                <a:spcPts val="0"/>
              </a:spcBef>
              <a:spcAft>
                <a:spcPts val="0"/>
              </a:spcAft>
              <a:buNone/>
            </a:pPr>
            <a:r>
              <a:rPr lang="es-ES"/>
              <a:t>Entonces podemos representar cada documento como un vector donde cada palabra del vocabulario que aparece en el documento se representa con un 1 y las palabras del vocabulario que no están presentes en el documento se representan con un 0.</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Con este mecanismo, construiremos una matriz, constituida por vectores de unos y ceros que representa a cada documento y se denominan vectores escasos o ralos .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Algo que ocurre con esta técnica es que ya no importa el orden de las palabras, cada documentado es tan solo una secuencia de 0 y 1, por eso se denomina bolsa de palabras.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t>N-gramas</a:t>
            </a:r>
            <a:endParaRPr b="1"/>
          </a:p>
          <a:p>
            <a:pPr indent="0" lvl="0" marL="0" rtl="0" algn="l">
              <a:spcBef>
                <a:spcPts val="0"/>
              </a:spcBef>
              <a:spcAft>
                <a:spcPts val="0"/>
              </a:spcAft>
              <a:buNone/>
            </a:pPr>
            <a:r>
              <a:rPr lang="es-ES"/>
              <a:t>Se usa para resolver el problema de alteración de orden de las palabras que ocurre con BOW.</a:t>
            </a:r>
            <a:endParaRPr/>
          </a:p>
          <a:p>
            <a:pPr indent="0" lvl="0" marL="0" rtl="0" algn="l">
              <a:spcBef>
                <a:spcPts val="0"/>
              </a:spcBef>
              <a:spcAft>
                <a:spcPts val="0"/>
              </a:spcAft>
              <a:buNone/>
            </a:pPr>
            <a:r>
              <a:rPr lang="es-ES"/>
              <a:t>Nos permite saber qué tan probable es una sentencia conformada por n palabras </a:t>
            </a:r>
            <a:endParaRPr/>
          </a:p>
          <a:p>
            <a:pPr indent="0" lvl="0" marL="0" rtl="0" algn="l">
              <a:spcBef>
                <a:spcPts val="0"/>
              </a:spcBef>
              <a:spcAft>
                <a:spcPts val="0"/>
              </a:spcAft>
              <a:buNone/>
            </a:pPr>
            <a:r>
              <a:rPr lang="es-ES"/>
              <a:t>Los n-gramas pueden estar conformados por una palabra (unigramas), dos palabras (bigramas), tres palabras (trigramas) o cualquier número n de palabras (n-gramas)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Ejemplo:  El bigrama “Republica Bolivariana”, que fue uno de los bigramas que utilizamos en el trabajo, nos aporta una información mucho más completa que “República” y “Bolivariana” por separado.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t>Term frequency – Inverse document frequency </a:t>
            </a:r>
            <a:r>
              <a:rPr lang="es-ES"/>
              <a:t>(TF IDF).</a:t>
            </a:r>
            <a:endParaRPr/>
          </a:p>
          <a:p>
            <a:pPr indent="0" lvl="0" marL="0" rtl="0" algn="l">
              <a:spcBef>
                <a:spcPts val="0"/>
              </a:spcBef>
              <a:spcAft>
                <a:spcPts val="0"/>
              </a:spcAft>
              <a:buNone/>
            </a:pPr>
            <a:r>
              <a:rPr lang="es-ES"/>
              <a:t>Se explica en detalle más adelante.</a:t>
            </a:r>
            <a:endParaRPr/>
          </a:p>
          <a:p>
            <a:pPr indent="0" lvl="0" marL="0" rtl="0" algn="l">
              <a:spcBef>
                <a:spcPts val="0"/>
              </a:spcBef>
              <a:spcAft>
                <a:spcPts val="0"/>
              </a:spcAft>
              <a:buNone/>
            </a:pPr>
            <a:r>
              <a:t/>
            </a:r>
            <a:endParaRPr/>
          </a:p>
        </p:txBody>
      </p:sp>
      <p:sp>
        <p:nvSpPr>
          <p:cNvPr id="218" name="Google Shape;218;ga46cfb28b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 </a:t>
            </a:r>
            <a:endParaRPr/>
          </a:p>
          <a:p>
            <a:pPr indent="0" lvl="0" marL="0" rtl="0" algn="l">
              <a:spcBef>
                <a:spcPts val="0"/>
              </a:spcBef>
              <a:spcAft>
                <a:spcPts val="0"/>
              </a:spcAft>
              <a:buNone/>
            </a:pPr>
            <a:r>
              <a:rPr lang="es-ES"/>
              <a:t>Nuestro objetivo es pasar de una cadena de texto, a una lista de palabras o tokens limpios, que serán útiles para el procesamiento del lenguaje natural.</a:t>
            </a:r>
            <a:endParaRPr/>
          </a:p>
          <a:p>
            <a:pPr indent="0" lvl="0" marL="0" rtl="0" algn="l">
              <a:spcBef>
                <a:spcPts val="0"/>
              </a:spcBef>
              <a:spcAft>
                <a:spcPts val="0"/>
              </a:spcAft>
              <a:buNone/>
            </a:pPr>
            <a:r>
              <a:rPr lang="es-ES"/>
              <a:t>La limpieza de datos podemos dividirla en 3 grandes pasos:</a:t>
            </a:r>
            <a:endParaRPr/>
          </a:p>
          <a:p>
            <a:pPr indent="-317500" lvl="0" marL="457200" rtl="0" algn="l">
              <a:spcBef>
                <a:spcPts val="0"/>
              </a:spcBef>
              <a:spcAft>
                <a:spcPts val="0"/>
              </a:spcAft>
              <a:buSzPts val="1400"/>
              <a:buAutoNum type="arabicPeriod"/>
            </a:pPr>
            <a:r>
              <a:rPr lang="es-ES"/>
              <a:t>Eliminar ruido</a:t>
            </a:r>
            <a:endParaRPr/>
          </a:p>
          <a:p>
            <a:pPr indent="-317500" lvl="0" marL="457200" rtl="0" algn="l">
              <a:spcBef>
                <a:spcPts val="0"/>
              </a:spcBef>
              <a:spcAft>
                <a:spcPts val="0"/>
              </a:spcAft>
              <a:buSzPts val="1400"/>
              <a:buAutoNum type="arabicPeriod"/>
            </a:pPr>
            <a:r>
              <a:rPr lang="es-ES"/>
              <a:t>Tokenización</a:t>
            </a:r>
            <a:endParaRPr/>
          </a:p>
          <a:p>
            <a:pPr indent="-317500" lvl="0" marL="457200" rtl="0" algn="l">
              <a:spcBef>
                <a:spcPts val="0"/>
              </a:spcBef>
              <a:spcAft>
                <a:spcPts val="0"/>
              </a:spcAft>
              <a:buSzPts val="1400"/>
              <a:buAutoNum type="arabicPeriod"/>
            </a:pPr>
            <a:r>
              <a:rPr lang="es-ES"/>
              <a:t>Normalización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Eliminar ruido</a:t>
            </a:r>
            <a:endParaRPr b="1" sz="1800"/>
          </a:p>
          <a:p>
            <a:pPr indent="0" lvl="0" marL="0" rtl="0" algn="l">
              <a:spcBef>
                <a:spcPts val="0"/>
              </a:spcBef>
              <a:spcAft>
                <a:spcPts val="0"/>
              </a:spcAft>
              <a:buNone/>
            </a:pPr>
            <a:r>
              <a:rPr lang="es-ES"/>
              <a:t>Los documentos a procesar vienen en distintos formatos TXT, PDF, DOC, etc. Para obtener el texto hay que quitarles todo tipo de formato y metadatos. En esta oportunidad, trabajamos con documentos TXT y PDF.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formato TXT no tiene metadatos, por lo que su lectura no posee mayores inconvenientes.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formato PDF (Portable Document Format) al estar estructurado por capas, que incluye imágenes, tablas, tipos de fuentes, color. Esto hace que resulte complejo extraer el texto sin formato. Probamos con diferentes librerías, como ser PyMuPDF, pyPDF2 y PDFMiner, obteniendo mejores resultados con PDFMiner.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En ambos casos hay que tener en cuenta la codificación de los caracteres (Encoding). Un encoding es un mapa de caracteres a una representación en bits (por ejemplo 1000001). </a:t>
            </a:r>
            <a:endParaRPr/>
          </a:p>
          <a:p>
            <a:pPr indent="0" lvl="0" marL="0" rtl="0" algn="l">
              <a:spcBef>
                <a:spcPts val="0"/>
              </a:spcBef>
              <a:spcAft>
                <a:spcPts val="0"/>
              </a:spcAft>
              <a:buNone/>
            </a:pPr>
            <a:r>
              <a:rPr lang="es-ES"/>
              <a:t>El ASCII es uno de los primeros estándares, pero contempla sólo los caracteres ingleses, es decir no incluye por ejemplo la letra ñ. A raíz de ésto aparecen distintas variantes, siendo el UTF-8 uno de los más utilizados.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Tokenización</a:t>
            </a:r>
            <a:endParaRPr b="1" sz="1800"/>
          </a:p>
          <a:p>
            <a:pPr indent="0" lvl="0" marL="0" rtl="0" algn="l">
              <a:spcBef>
                <a:spcPts val="0"/>
              </a:spcBef>
              <a:spcAft>
                <a:spcPts val="0"/>
              </a:spcAft>
              <a:buNone/>
            </a:pPr>
            <a:r>
              <a:rPr lang="es-ES"/>
              <a:t>La tokenización, también conocido como segmentación de texto o análisis léxico, es un paso que divide cadenas de texto más largas en piezas más pequeñas o tokens. Los trozos de texto más grandes pueden ser convertidos en oraciones, las oraciones pueden ser tokenizadas en palabras,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La primera opción que probamos fue utilizar la función split(), pero no obtuvimos una división con sentido lingüístico, ya que por ejemplo, no separó los signos de puntuación que se encuentran al final de cada palabra, como las comas ó los puntos.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Para evitar este inconveniente utilizamos de la librería NLTK, la función nltk.tokenize.toktok.ToktokTokenizer(), la cual obtiene mejores resultados en la lengua española.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Normalización</a:t>
            </a:r>
            <a:endParaRPr b="1" sz="1800"/>
          </a:p>
          <a:p>
            <a:pPr indent="0" lvl="0" marL="0" rtl="0" algn="l">
              <a:spcBef>
                <a:spcPts val="0"/>
              </a:spcBef>
              <a:spcAft>
                <a:spcPts val="0"/>
              </a:spcAft>
              <a:buNone/>
            </a:pPr>
            <a:r>
              <a:rPr lang="es-ES"/>
              <a:t>La normalización generalmente se refiere a una serie de tareas relacionadas destinadas a poner todo el texto en igualdad de condiciones:</a:t>
            </a:r>
            <a:endParaRPr/>
          </a:p>
          <a:p>
            <a:pPr indent="-317500" lvl="0" marL="457200" rtl="0" algn="l">
              <a:spcBef>
                <a:spcPts val="0"/>
              </a:spcBef>
              <a:spcAft>
                <a:spcPts val="0"/>
              </a:spcAft>
              <a:buSzPts val="1400"/>
              <a:buChar char="●"/>
            </a:pPr>
            <a:r>
              <a:rPr lang="es-ES"/>
              <a:t>convertir el texto en minúscula,</a:t>
            </a:r>
            <a:endParaRPr/>
          </a:p>
          <a:p>
            <a:pPr indent="-317500" lvl="0" marL="457200" rtl="0" algn="l">
              <a:spcBef>
                <a:spcPts val="0"/>
              </a:spcBef>
              <a:spcAft>
                <a:spcPts val="0"/>
              </a:spcAft>
              <a:buSzPts val="1400"/>
              <a:buChar char="●"/>
            </a:pPr>
            <a:r>
              <a:rPr lang="es-ES"/>
              <a:t>eliminar signos de puntuación,</a:t>
            </a:r>
            <a:endParaRPr/>
          </a:p>
          <a:p>
            <a:pPr indent="-317500" lvl="0" marL="457200" rtl="0" algn="l">
              <a:spcBef>
                <a:spcPts val="0"/>
              </a:spcBef>
              <a:spcAft>
                <a:spcPts val="0"/>
              </a:spcAft>
              <a:buSzPts val="1400"/>
              <a:buChar char="●"/>
            </a:pPr>
            <a:r>
              <a:rPr lang="es-ES"/>
              <a:t>corregir errores de ortografía,</a:t>
            </a:r>
            <a:endParaRPr/>
          </a:p>
          <a:p>
            <a:pPr indent="-317500" lvl="0" marL="457200" rtl="0" algn="l">
              <a:spcBef>
                <a:spcPts val="0"/>
              </a:spcBef>
              <a:spcAft>
                <a:spcPts val="0"/>
              </a:spcAft>
              <a:buSzPts val="1400"/>
              <a:buChar char="●"/>
            </a:pPr>
            <a:r>
              <a:rPr lang="es-ES"/>
              <a:t>eliminar stop words,</a:t>
            </a:r>
            <a:endParaRPr/>
          </a:p>
          <a:p>
            <a:pPr indent="-317500" lvl="0" marL="457200" rtl="0" algn="l">
              <a:spcBef>
                <a:spcPts val="0"/>
              </a:spcBef>
              <a:spcAft>
                <a:spcPts val="0"/>
              </a:spcAft>
              <a:buSzPts val="1400"/>
              <a:buChar char="●"/>
            </a:pPr>
            <a:r>
              <a:rPr lang="es-ES"/>
              <a:t>Stemming,</a:t>
            </a:r>
            <a:endParaRPr/>
          </a:p>
          <a:p>
            <a:pPr indent="-317500" lvl="0" marL="457200" rtl="0" algn="l">
              <a:spcBef>
                <a:spcPts val="0"/>
              </a:spcBef>
              <a:spcAft>
                <a:spcPts val="0"/>
              </a:spcAft>
              <a:buSzPts val="1400"/>
              <a:buChar char="●"/>
            </a:pPr>
            <a:r>
              <a:rPr lang="es-ES"/>
              <a:t>Lematizar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Uno de los inconvenientes en el tratamiento de textos es la cantidad enorme de tokens que contiene. Para atacar este problema se utilizan las siguientes técnicas:</a:t>
            </a:r>
            <a:endParaRPr/>
          </a:p>
          <a:p>
            <a:pPr indent="-317500" lvl="0" marL="457200" rtl="0" algn="l">
              <a:spcBef>
                <a:spcPts val="0"/>
              </a:spcBef>
              <a:spcAft>
                <a:spcPts val="0"/>
              </a:spcAft>
              <a:buSzPts val="1400"/>
              <a:buChar char="●"/>
            </a:pPr>
            <a:r>
              <a:rPr lang="es-ES"/>
              <a:t>Eliminar las palabras (tokens) muy comunes en cualquier documento, como por ejemplo “de”, “que”, “y”,  que no aportan al análisis del corpus. Esta lista de palabras se llaman stop word, y pueden ser descargadas desde internet o generadas a partir del  corpus, como veremos más adelante, lo cual resulta en una lista de stop words propia del dominio.</a:t>
            </a:r>
            <a:endParaRPr/>
          </a:p>
          <a:p>
            <a:pPr indent="-317500" lvl="0" marL="457200" rtl="0" algn="l">
              <a:spcBef>
                <a:spcPts val="0"/>
              </a:spcBef>
              <a:spcAft>
                <a:spcPts val="0"/>
              </a:spcAft>
              <a:buSzPts val="1400"/>
              <a:buChar char="●"/>
            </a:pPr>
            <a:r>
              <a:rPr lang="es-ES"/>
              <a:t>El stemming consiste en extraer la raíz o stem (tronco en inglés) de una palabra . Este proceso se realiza porque la raíz de una palabra puede aparecer más veces en un texto. Por ejemplo, tanto la palabra “tormenta” como “tormentas” tienen como raíz “torment”, y las palabras “tornado”, “tornados”, “tornar” y “tornen” tienen como raíz “torn”.</a:t>
            </a:r>
            <a:endParaRPr/>
          </a:p>
          <a:p>
            <a:pPr indent="-317500" lvl="0" marL="457200" rtl="0" algn="l">
              <a:spcBef>
                <a:spcPts val="0"/>
              </a:spcBef>
              <a:spcAft>
                <a:spcPts val="0"/>
              </a:spcAft>
              <a:buSzPts val="1400"/>
              <a:buChar char="●"/>
            </a:pPr>
            <a:r>
              <a:rPr lang="es-ES"/>
              <a:t>La lematización es un proceso lingüístico que consiste en, dada una forma flexionada (es decir, en plural, en femenino, conjugada, etc), hallar el lema correspondiente. El lema es la forma que por convenio se acepta como representante de todas las formas flexionadas de una misma palabra. Es decir, el lema de una palabra es la palabra que nos encontraríamos como entrada en un diccionario tradicional: singular para sustantivos, masculino singular para adjetivos, infinitivo para verbos. Por ejemplo, sabemos que “canto”, “cantas”, “canta”, “cantamos”, “cantáis” y “cantan” son distintas formas (conjugaciones) del mismo verbo “cantar”.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Algunos ejemplos encontrados utilizando 2 librerías distintas: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Raw :  amplíase 	Stemmed NLTK:  ampli 		Lematized NLTK :  amplíase 		Lematized Spacy :  amplíase</a:t>
            </a:r>
            <a:endParaRPr/>
          </a:p>
          <a:p>
            <a:pPr indent="0" lvl="0" marL="0" rtl="0" algn="l">
              <a:spcBef>
                <a:spcPts val="0"/>
              </a:spcBef>
              <a:spcAft>
                <a:spcPts val="0"/>
              </a:spcAft>
              <a:buNone/>
            </a:pPr>
            <a:r>
              <a:rPr lang="es-ES"/>
              <a:t>Raw :  artículo 		Stemmed NLTK:  articul 		Lematized NLTK :  artículo 		Lematized Spacy :  artículo</a:t>
            </a:r>
            <a:endParaRPr/>
          </a:p>
          <a:p>
            <a:pPr indent="0" lvl="0" marL="0" rtl="0" algn="l">
              <a:spcBef>
                <a:spcPts val="0"/>
              </a:spcBef>
              <a:spcAft>
                <a:spcPts val="0"/>
              </a:spcAft>
              <a:buNone/>
            </a:pPr>
            <a:r>
              <a:rPr lang="es-ES"/>
              <a:t>Raw :  frutos 		Stemmed NLTK:  frut 			Lematized NLTK :  frutos 		Lematized Spacy :  fruto</a:t>
            </a:r>
            <a:endParaRPr/>
          </a:p>
          <a:p>
            <a:pPr indent="0" lvl="0" marL="0" rtl="0" algn="l">
              <a:spcBef>
                <a:spcPts val="0"/>
              </a:spcBef>
              <a:spcAft>
                <a:spcPts val="0"/>
              </a:spcAft>
              <a:buNone/>
            </a:pPr>
            <a:r>
              <a:rPr lang="es-ES"/>
              <a:t>Raw :  frescos 		Stemmed NLTK:  fresc 		Lematized NLTK :  fresco 		Lematized Spacy :  fresco</a:t>
            </a:r>
            <a:endParaRPr/>
          </a:p>
          <a:p>
            <a:pPr indent="0" lvl="0" marL="0" rtl="0" algn="l">
              <a:spcBef>
                <a:spcPts val="0"/>
              </a:spcBef>
              <a:spcAft>
                <a:spcPts val="0"/>
              </a:spcAft>
              <a:buNone/>
            </a:pPr>
            <a:r>
              <a:rPr lang="es-ES"/>
              <a:t>Raw :  expediente 	Stemmed NLTK:  expedient 		Lematized NLTK :  expediente 	Lematized Spacy :  expedientar</a:t>
            </a:r>
            <a:endParaRPr/>
          </a:p>
          <a:p>
            <a:pPr indent="0" lvl="0" marL="0" rtl="0" algn="l">
              <a:spcBef>
                <a:spcPts val="0"/>
              </a:spcBef>
              <a:spcAft>
                <a:spcPts val="0"/>
              </a:spcAft>
              <a:buNone/>
            </a:pPr>
            <a:r>
              <a:rPr lang="es-ES"/>
              <a:t>Raw :  nº 		Stemmed NLTK:  nº 			Lematized NLTK :  nro 			Lematized Spacy :  número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Observamos una diferencia en la lematización.</a:t>
            </a:r>
            <a:endParaRPr/>
          </a:p>
          <a:p>
            <a:pPr indent="-317500" lvl="0" marL="457200" rtl="0" algn="l">
              <a:spcBef>
                <a:spcPts val="0"/>
              </a:spcBef>
              <a:spcAft>
                <a:spcPts val="0"/>
              </a:spcAft>
              <a:buSzPts val="1400"/>
              <a:buChar char="●"/>
            </a:pPr>
            <a:r>
              <a:rPr lang="es-ES"/>
              <a:t>El token frutos, la librería NLTK mantiene el plural y SpaCy si lo transforma a singular.</a:t>
            </a:r>
            <a:endParaRPr/>
          </a:p>
          <a:p>
            <a:pPr indent="-317500" lvl="0" marL="457200" rtl="0" algn="l">
              <a:spcBef>
                <a:spcPts val="0"/>
              </a:spcBef>
              <a:spcAft>
                <a:spcPts val="0"/>
              </a:spcAft>
              <a:buSzPts val="1400"/>
              <a:buChar char="●"/>
            </a:pPr>
            <a:r>
              <a:rPr lang="es-ES"/>
              <a:t>El token expediente, la librería NLTK mantiene el singular y SpaCy modifica el término.</a:t>
            </a:r>
            <a:endParaRPr/>
          </a:p>
          <a:p>
            <a:pPr indent="-317500" lvl="0" marL="457200" rtl="0" algn="l">
              <a:spcBef>
                <a:spcPts val="0"/>
              </a:spcBef>
              <a:spcAft>
                <a:spcPts val="0"/>
              </a:spcAft>
              <a:buSzPts val="1400"/>
              <a:buChar char="●"/>
            </a:pPr>
            <a:r>
              <a:rPr lang="es-ES"/>
              <a:t>El token nº, la librería NLTK lo transforma nro y SpaCy lo transforma a número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a:t>
            </a:r>
            <a:endParaRPr/>
          </a:p>
          <a:p>
            <a:pPr indent="0" lvl="0" marL="0" rtl="0" algn="l">
              <a:spcBef>
                <a:spcPts val="0"/>
              </a:spcBef>
              <a:spcAft>
                <a:spcPts val="0"/>
              </a:spcAft>
              <a:buNone/>
            </a:pPr>
            <a:r>
              <a:rPr b="1" lang="es-ES" sz="1800"/>
              <a:t>Proceso iterativo </a:t>
            </a:r>
            <a:endParaRPr b="1" sz="1800"/>
          </a:p>
          <a:p>
            <a:pPr indent="0" lvl="0" marL="0" rtl="0" algn="l">
              <a:spcBef>
                <a:spcPts val="0"/>
              </a:spcBef>
              <a:spcAft>
                <a:spcPts val="0"/>
              </a:spcAft>
              <a:buClr>
                <a:schemeClr val="dk1"/>
              </a:buClr>
              <a:buSzPts val="1100"/>
              <a:buFont typeface="Arial"/>
              <a:buNone/>
            </a:pPr>
            <a:r>
              <a:rPr lang="es-ES">
                <a:solidFill>
                  <a:srgbClr val="3F3F3F"/>
                </a:solidFill>
              </a:rPr>
              <a:t>Luego de trabajar en las distintas notebooks a lo largo de esta diplomatura, fuimos modificando la función de limpieza de datos permanentemente. Siempre encontramos algo para mejorar o métodos con los cuales no obteníamos los resultados esperados. </a:t>
            </a:r>
            <a:endParaRPr>
              <a:solidFill>
                <a:srgbClr val="3F3F3F"/>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Diferentes librerías para leer PDFs</a:t>
            </a:r>
            <a:endParaRPr b="1" sz="1800"/>
          </a:p>
          <a:p>
            <a:pPr indent="0" lvl="0" marL="0" rtl="0" algn="l">
              <a:spcBef>
                <a:spcPts val="0"/>
              </a:spcBef>
              <a:spcAft>
                <a:spcPts val="0"/>
              </a:spcAft>
              <a:buNone/>
            </a:pPr>
            <a:r>
              <a:rPr lang="es-ES"/>
              <a:t>Al momento de leer los PDFs, tuvimos que probar diferentes librerías debido a que no separaban correctamente el texto. </a:t>
            </a:r>
            <a:endParaRPr/>
          </a:p>
          <a:p>
            <a:pPr indent="0" lvl="0" marL="0" rtl="0" algn="l">
              <a:spcBef>
                <a:spcPts val="0"/>
              </a:spcBef>
              <a:spcAft>
                <a:spcPts val="0"/>
              </a:spcAft>
              <a:buNone/>
            </a:pPr>
            <a:r>
              <a:rPr lang="es-ES"/>
              <a:t>Algunos no lograban distinguir el texto del formato que lo envolvía, por ejemplo una tabla. En otros aparecían caracteres especiales que nada tenían que ver con el texto.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Idioma Español</a:t>
            </a:r>
            <a:endParaRPr b="1" sz="1800"/>
          </a:p>
          <a:p>
            <a:pPr indent="0" lvl="0" marL="0" rtl="0" algn="l">
              <a:spcBef>
                <a:spcPts val="0"/>
              </a:spcBef>
              <a:spcAft>
                <a:spcPts val="0"/>
              </a:spcAft>
              <a:buNone/>
            </a:pPr>
            <a:r>
              <a:rPr lang="es-ES"/>
              <a:t>La mayoría de los trabajos consultados utilizan con documentos en inglés, el cual no tiene caracteres como la ñ o los acentos. Esto nos llevó a probar diferentes criterios para reducir el listado de tokens.</a:t>
            </a:r>
            <a:endParaRPr/>
          </a:p>
          <a:p>
            <a:pPr indent="0" lvl="0" marL="0" rtl="0" algn="l">
              <a:spcBef>
                <a:spcPts val="0"/>
              </a:spcBef>
              <a:spcAft>
                <a:spcPts val="0"/>
              </a:spcAft>
              <a:buNone/>
            </a:pPr>
            <a:r>
              <a:rPr lang="es-ES"/>
              <a:t>A su vez las librerías que utilizan listas de palabras, como los stop words o la lematización, </a:t>
            </a:r>
            <a:r>
              <a:rPr lang="es-ES" sz="1050">
                <a:highlight>
                  <a:srgbClr val="FFFFFF"/>
                </a:highlight>
                <a:latin typeface="Arial"/>
                <a:ea typeface="Arial"/>
                <a:cs typeface="Arial"/>
                <a:sym typeface="Arial"/>
              </a:rPr>
              <a:t>no están tan completas en el lenguaje español.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Abreviaturas y Errores de ortografía</a:t>
            </a:r>
            <a:endParaRPr b="1" sz="1800"/>
          </a:p>
          <a:p>
            <a:pPr indent="0" lvl="0" marL="0" rtl="0" algn="l">
              <a:spcBef>
                <a:spcPts val="0"/>
              </a:spcBef>
              <a:spcAft>
                <a:spcPts val="0"/>
              </a:spcAft>
              <a:buNone/>
            </a:pPr>
            <a:r>
              <a:rPr lang="es-ES"/>
              <a:t>Un problema sobre el cual no encontramos solución fue la cantidad de errores de ortografía, las abreviaturas y diferentes criterios de abreviaturas. Por ejemplo a “número” lo encontramos sin acento, y como “nro”, “n°” y “n.”.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solidFill>
                  <a:srgbClr val="3F3F3F"/>
                </a:solidFill>
              </a:rPr>
              <a:t>Stemming vs Lematizar</a:t>
            </a:r>
            <a:endParaRPr b="1" sz="1800">
              <a:solidFill>
                <a:srgbClr val="3F3F3F"/>
              </a:solidFill>
            </a:endParaRPr>
          </a:p>
          <a:p>
            <a:pPr indent="0" lvl="0" marL="0" rtl="0" algn="l">
              <a:spcBef>
                <a:spcPts val="0"/>
              </a:spcBef>
              <a:spcAft>
                <a:spcPts val="0"/>
              </a:spcAft>
              <a:buNone/>
            </a:pPr>
            <a:r>
              <a:rPr lang="es-ES"/>
              <a:t>El stemming es mucho más rápido desde el punto de vista del procesamiento que la lematización. También tiene como ventaja que reconoce relaciones entre palabras de distinta clase. Podría reconocer, por ejemplo, que picante y picar tienen como raíz pic-. En otras palabras, el stemming puede reducir el número de elementos que forman nuestros textos. Y eso, en muchos casos, es lo que buscamos.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Una desventaja del stemming es que sus algoritmos son más simples que los de lematización:</a:t>
            </a:r>
            <a:endParaRPr/>
          </a:p>
          <a:p>
            <a:pPr indent="-317500" lvl="0" marL="457200" rtl="0" algn="l">
              <a:spcBef>
                <a:spcPts val="0"/>
              </a:spcBef>
              <a:spcAft>
                <a:spcPts val="0"/>
              </a:spcAft>
              <a:buSzPts val="1400"/>
              <a:buChar char="●"/>
            </a:pPr>
            <a:r>
              <a:rPr lang="es-ES"/>
              <a:t>overstemming: Pueden “recortar” demasiado la raíz y encontrar relaciones entre palabras que realmente no existen.</a:t>
            </a:r>
            <a:endParaRPr/>
          </a:p>
          <a:p>
            <a:pPr indent="-317500" lvl="0" marL="457200" rtl="0" algn="l">
              <a:spcBef>
                <a:spcPts val="0"/>
              </a:spcBef>
              <a:spcAft>
                <a:spcPts val="0"/>
              </a:spcAft>
              <a:buSzPts val="1400"/>
              <a:buChar char="●"/>
            </a:pPr>
            <a:r>
              <a:rPr lang="es-ES"/>
              <a:t>understemming: También puede suceder que deje raíces demasiado extensas o específicas, y que tengamos más bien un déficit de raíces, en cuyo caso palabras que deberían convertirse en una misma raíz no lo hacen.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stemming suele ser una buena solución cuando no importa demasiado la precisión y se requiere de un procesamiento eficiente.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ES"/>
              <a:t>El lematizador busca un lema para la palabra, y la devuelve tal cual si no lo halla. La lematización suele funcionar mejor cuando se necesita procesar palabras de manera similar a como lo hace un ser humano.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Nosotros optamos por utilizar el lematizador WordNetLemmatizer() de la librebrería NLTK.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Stop word personalizado</a:t>
            </a:r>
            <a:endParaRPr b="1" sz="1800"/>
          </a:p>
          <a:p>
            <a:pPr indent="0" lvl="0" marL="0" rtl="0" algn="l">
              <a:spcBef>
                <a:spcPts val="0"/>
              </a:spcBef>
              <a:spcAft>
                <a:spcPts val="0"/>
              </a:spcAft>
              <a:buNone/>
            </a:pPr>
            <a:r>
              <a:rPr lang="es-ES"/>
              <a:t>La primera aproximación a las stop word fue utilizando la librería NLTK, y el listado provisto por la misma, pero observamos que era insuficiente, ya que seguían apareciendo palabras muy frecuentes que no eran relevantes.</a:t>
            </a:r>
            <a:endParaRPr/>
          </a:p>
          <a:p>
            <a:pPr indent="0" lvl="0" marL="0" rtl="0" algn="l">
              <a:spcBef>
                <a:spcPts val="0"/>
              </a:spcBef>
              <a:spcAft>
                <a:spcPts val="0"/>
              </a:spcAft>
              <a:buNone/>
            </a:pPr>
            <a:r>
              <a:rPr lang="es-ES"/>
              <a:t>Esto nos llevó a investigar criterios para generar un listado personalizado de stop word a partir de las frecuencias de las palabras y de la relevancia de la misma en el documento.</a:t>
            </a:r>
            <a:endParaRPr/>
          </a:p>
          <a:p>
            <a:pPr indent="0" lvl="0" marL="0" rtl="0" algn="l">
              <a:spcBef>
                <a:spcPts val="0"/>
              </a:spcBef>
              <a:spcAft>
                <a:spcPts val="0"/>
              </a:spcAft>
              <a:buNone/>
            </a:pPr>
            <a:r>
              <a:t/>
            </a:r>
            <a:endParaRPr/>
          </a:p>
        </p:txBody>
      </p:sp>
      <p:sp>
        <p:nvSpPr>
          <p:cNvPr id="232" name="Google Shape;2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1000"/>
              <a:t>Clara Quintana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s-ES" sz="1600"/>
              <a:t>Palabras relevantes</a:t>
            </a:r>
            <a:endParaRPr b="1" sz="1600"/>
          </a:p>
          <a:p>
            <a:pPr indent="0" lvl="0" marL="0" rtl="0" algn="l">
              <a:spcBef>
                <a:spcPts val="0"/>
              </a:spcBef>
              <a:spcAft>
                <a:spcPts val="0"/>
              </a:spcAft>
              <a:buNone/>
            </a:pPr>
            <a:r>
              <a:t/>
            </a:r>
            <a:endParaRPr sz="1000"/>
          </a:p>
          <a:p>
            <a:pPr indent="0" lvl="0" marL="0" rtl="0" algn="l">
              <a:spcBef>
                <a:spcPts val="0"/>
              </a:spcBef>
              <a:spcAft>
                <a:spcPts val="0"/>
              </a:spcAft>
              <a:buNone/>
            </a:pPr>
            <a:r>
              <a:rPr lang="es-ES"/>
              <a:t>Para saber si dos textos son similares primero es necesario saber de qué trata cada texto, con ese objetivo buscamos una técnica para encontrar palabras relevantes en cada documento.</a:t>
            </a:r>
            <a:endParaRPr/>
          </a:p>
          <a:p>
            <a:pPr indent="0" lvl="0" marL="0" rtl="0" algn="l">
              <a:spcBef>
                <a:spcPts val="0"/>
              </a:spcBef>
              <a:spcAft>
                <a:spcPts val="0"/>
              </a:spcAft>
              <a:buNone/>
            </a:pPr>
            <a:r>
              <a:t/>
            </a:r>
            <a:endParaRPr sz="1000"/>
          </a:p>
          <a:p>
            <a:pPr indent="0" lvl="0" marL="0" rtl="0" algn="l">
              <a:spcBef>
                <a:spcPts val="0"/>
              </a:spcBef>
              <a:spcAft>
                <a:spcPts val="0"/>
              </a:spcAft>
              <a:buSzPts val="1100"/>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p:txBody>
      </p:sp>
      <p:sp>
        <p:nvSpPr>
          <p:cNvPr id="239" name="Google Shape;23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f0426459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f0426459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Primero miramos la frecuencia de las palabras y observamos que las más frecuentes no necesariamente eran representativas del contenido del documento, en general era palabras propias del lenguaje jurídico, los cual nos llevó a replantear el filtrado por stop words.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6" name="Google Shape;246;g9f0426459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f0426459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f0426459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Para ello utilizamos la frecuencia inversa de documentos, que </a:t>
            </a:r>
            <a:r>
              <a:rPr lang="es-ES">
                <a:solidFill>
                  <a:srgbClr val="202122"/>
                </a:solidFill>
                <a:highlight>
                  <a:srgbClr val="FFFFFF"/>
                </a:highlight>
              </a:rPr>
              <a:t>refleja si un término es común o no en la colección de documentos, observamos que había una gran cantidad de palabras, propias del lenguaje jurídico, que se </a:t>
            </a:r>
            <a:r>
              <a:rPr lang="es-ES">
                <a:solidFill>
                  <a:srgbClr val="202122"/>
                </a:solidFill>
                <a:highlight>
                  <a:srgbClr val="FFFFFF"/>
                </a:highlight>
              </a:rPr>
              <a:t>repetían</a:t>
            </a:r>
            <a:r>
              <a:rPr lang="es-ES">
                <a:solidFill>
                  <a:srgbClr val="202122"/>
                </a:solidFill>
                <a:highlight>
                  <a:srgbClr val="FFFFFF"/>
                </a:highlight>
              </a:rPr>
              <a:t> en casi todos los documentos, y las incluimos en el filtrado de stop words.</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54" name="Google Shape;254;g9f0426459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grpSp>
        <p:nvGrpSpPr>
          <p:cNvPr id="16" name="Google Shape;16;p12"/>
          <p:cNvGrpSpPr/>
          <p:nvPr/>
        </p:nvGrpSpPr>
        <p:grpSpPr>
          <a:xfrm>
            <a:off x="486873" y="411480"/>
            <a:ext cx="8170254" cy="6035040"/>
            <a:chOff x="486873" y="411480"/>
            <a:chExt cx="8170254" cy="6035040"/>
          </a:xfrm>
        </p:grpSpPr>
        <p:sp>
          <p:nvSpPr>
            <p:cNvPr id="17" name="Google Shape;17;p12"/>
            <p:cNvSpPr/>
            <p:nvPr/>
          </p:nvSpPr>
          <p:spPr>
            <a:xfrm>
              <a:off x="486873" y="411480"/>
              <a:ext cx="8170254" cy="603504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8" name="Google Shape;18;p12"/>
            <p:cNvSpPr/>
            <p:nvPr/>
          </p:nvSpPr>
          <p:spPr>
            <a:xfrm>
              <a:off x="562843" y="475488"/>
              <a:ext cx="7982712" cy="5888736"/>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9" name="Google Shape;19;p12"/>
            <p:cNvCxnSpPr/>
            <p:nvPr/>
          </p:nvCxnSpPr>
          <p:spPr>
            <a:xfrm>
              <a:off x="562842" y="6133646"/>
              <a:ext cx="7982712" cy="1472"/>
            </a:xfrm>
            <a:prstGeom prst="straightConnector1">
              <a:avLst/>
            </a:prstGeom>
            <a:noFill/>
            <a:ln cap="flat" cmpd="sng" w="12700">
              <a:solidFill>
                <a:srgbClr val="C6C5BC"/>
              </a:solidFill>
              <a:prstDash val="solid"/>
              <a:round/>
              <a:headEnd len="sm" w="sm" type="none"/>
              <a:tailEnd len="sm" w="sm" type="none"/>
            </a:ln>
          </p:spPr>
        </p:cxnSp>
        <p:sp>
          <p:nvSpPr>
            <p:cNvPr id="20" name="Google Shape;20;p12"/>
            <p:cNvSpPr/>
            <p:nvPr/>
          </p:nvSpPr>
          <p:spPr>
            <a:xfrm>
              <a:off x="562843" y="457200"/>
              <a:ext cx="7982712" cy="25786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21" name="Google Shape;21;p12"/>
          <p:cNvSpPr txBox="1"/>
          <p:nvPr>
            <p:ph type="ctrTitle"/>
          </p:nvPr>
        </p:nvSpPr>
        <p:spPr>
          <a:xfrm>
            <a:off x="914400" y="1123950"/>
            <a:ext cx="7342188" cy="1924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5400"/>
              <a:buFont typeface="Lustria"/>
              <a:buNone/>
              <a:defRPr sz="5400">
                <a:solidFill>
                  <a:srgbClr val="3F3F3F"/>
                </a:solidFill>
                <a:latin typeface="Lustria"/>
                <a:ea typeface="Lustria"/>
                <a:cs typeface="Lustria"/>
                <a:sym typeface="Lust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subTitle"/>
          </p:nvPr>
        </p:nvSpPr>
        <p:spPr>
          <a:xfrm>
            <a:off x="914400" y="3429000"/>
            <a:ext cx="7342188" cy="1752600"/>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3F3F3F"/>
              </a:buClr>
              <a:buSzPts val="2000"/>
              <a:buFont typeface="Arial"/>
              <a:buNone/>
              <a:defRPr sz="2000">
                <a:solidFill>
                  <a:srgbClr val="3F3F3F"/>
                </a:solidFill>
                <a:latin typeface="Lustria"/>
                <a:ea typeface="Lustria"/>
                <a:cs typeface="Lustria"/>
                <a:sym typeface="Lustria"/>
              </a:defRPr>
            </a:lvl1pPr>
            <a:lvl2pPr lvl="1" algn="ctr">
              <a:spcBef>
                <a:spcPts val="600"/>
              </a:spcBef>
              <a:spcAft>
                <a:spcPts val="0"/>
              </a:spcAft>
              <a:buSzPts val="2200"/>
              <a:buNone/>
              <a:defRPr>
                <a:solidFill>
                  <a:srgbClr val="888888"/>
                </a:solidFill>
              </a:defRPr>
            </a:lvl2pPr>
            <a:lvl3pPr lvl="2" algn="ctr">
              <a:spcBef>
                <a:spcPts val="600"/>
              </a:spcBef>
              <a:spcAft>
                <a:spcPts val="0"/>
              </a:spcAft>
              <a:buSzPts val="2000"/>
              <a:buNone/>
              <a:defRPr>
                <a:solidFill>
                  <a:srgbClr val="888888"/>
                </a:solidFill>
              </a:defRPr>
            </a:lvl3pPr>
            <a:lvl4pPr lvl="3" algn="ctr">
              <a:spcBef>
                <a:spcPts val="600"/>
              </a:spcBef>
              <a:spcAft>
                <a:spcPts val="0"/>
              </a:spcAft>
              <a:buSzPts val="1800"/>
              <a:buNone/>
              <a:defRPr>
                <a:solidFill>
                  <a:srgbClr val="888888"/>
                </a:solidFill>
              </a:defRPr>
            </a:lvl4pPr>
            <a:lvl5pPr lvl="4" algn="ctr">
              <a:spcBef>
                <a:spcPts val="600"/>
              </a:spcBef>
              <a:spcAft>
                <a:spcPts val="0"/>
              </a:spcAft>
              <a:buSzPts val="1800"/>
              <a:buNone/>
              <a:defRPr>
                <a:solidFill>
                  <a:srgbClr val="888888"/>
                </a:solidFill>
              </a:defRPr>
            </a:lvl5pPr>
            <a:lvl6pPr lvl="5" algn="ctr">
              <a:spcBef>
                <a:spcPts val="360"/>
              </a:spcBef>
              <a:spcAft>
                <a:spcPts val="0"/>
              </a:spcAft>
              <a:buSzPts val="1800"/>
              <a:buNone/>
              <a:defRPr>
                <a:solidFill>
                  <a:srgbClr val="888888"/>
                </a:solidFill>
              </a:defRPr>
            </a:lvl6pPr>
            <a:lvl7pPr lvl="6" algn="ctr">
              <a:spcBef>
                <a:spcPts val="360"/>
              </a:spcBef>
              <a:spcAft>
                <a:spcPts val="0"/>
              </a:spcAft>
              <a:buSzPts val="1800"/>
              <a:buNone/>
              <a:defRPr>
                <a:solidFill>
                  <a:srgbClr val="888888"/>
                </a:solidFill>
              </a:defRPr>
            </a:lvl7pPr>
            <a:lvl8pPr lvl="7" algn="ctr">
              <a:spcBef>
                <a:spcPts val="360"/>
              </a:spcBef>
              <a:spcAft>
                <a:spcPts val="0"/>
              </a:spcAft>
              <a:buSzPts val="1800"/>
              <a:buNone/>
              <a:defRPr>
                <a:solidFill>
                  <a:srgbClr val="888888"/>
                </a:solidFill>
              </a:defRPr>
            </a:lvl8pPr>
            <a:lvl9pPr lvl="8" algn="ctr">
              <a:spcBef>
                <a:spcPts val="360"/>
              </a:spcBef>
              <a:spcAft>
                <a:spcPts val="0"/>
              </a:spcAft>
              <a:buSzPts val="1800"/>
              <a:buNone/>
              <a:defRPr>
                <a:solidFill>
                  <a:srgbClr val="888888"/>
                </a:solidFill>
              </a:defRPr>
            </a:lvl9pPr>
          </a:lstStyle>
          <a:p/>
        </p:txBody>
      </p:sp>
      <p:sp>
        <p:nvSpPr>
          <p:cNvPr id="23" name="Google Shape;23;p12"/>
          <p:cNvSpPr txBox="1"/>
          <p:nvPr>
            <p:ph idx="10" type="dt"/>
          </p:nvPr>
        </p:nvSpPr>
        <p:spPr>
          <a:xfrm>
            <a:off x="573741" y="6122894"/>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5638800" y="6122894"/>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4191000" y="6122894"/>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os, imagen y título">
  <p:cSld name="Objetos, imagen y título">
    <p:spTree>
      <p:nvGrpSpPr>
        <p:cNvPr id="125" name="Shape 125"/>
        <p:cNvGrpSpPr/>
        <p:nvPr/>
      </p:nvGrpSpPr>
      <p:grpSpPr>
        <a:xfrm>
          <a:off x="0" y="0"/>
          <a:ext cx="0" cy="0"/>
          <a:chOff x="0" y="0"/>
          <a:chExt cx="0" cy="0"/>
        </a:xfrm>
      </p:grpSpPr>
      <p:grpSp>
        <p:nvGrpSpPr>
          <p:cNvPr id="126" name="Google Shape;126;p21"/>
          <p:cNvGrpSpPr/>
          <p:nvPr/>
        </p:nvGrpSpPr>
        <p:grpSpPr>
          <a:xfrm>
            <a:off x="182880" y="173699"/>
            <a:ext cx="8778240" cy="6510602"/>
            <a:chOff x="182880" y="173699"/>
            <a:chExt cx="8778240" cy="6510602"/>
          </a:xfrm>
        </p:grpSpPr>
        <p:grpSp>
          <p:nvGrpSpPr>
            <p:cNvPr id="127" name="Google Shape;127;p21"/>
            <p:cNvGrpSpPr/>
            <p:nvPr/>
          </p:nvGrpSpPr>
          <p:grpSpPr>
            <a:xfrm>
              <a:off x="182880" y="173699"/>
              <a:ext cx="8778240" cy="6510602"/>
              <a:chOff x="182880" y="173699"/>
              <a:chExt cx="8778240" cy="6510602"/>
            </a:xfrm>
          </p:grpSpPr>
          <p:grpSp>
            <p:nvGrpSpPr>
              <p:cNvPr id="128" name="Google Shape;128;p21"/>
              <p:cNvGrpSpPr/>
              <p:nvPr/>
            </p:nvGrpSpPr>
            <p:grpSpPr>
              <a:xfrm>
                <a:off x="182880" y="173699"/>
                <a:ext cx="8778240" cy="6510602"/>
                <a:chOff x="182880" y="173699"/>
                <a:chExt cx="8778240" cy="6510602"/>
              </a:xfrm>
            </p:grpSpPr>
            <p:sp>
              <p:nvSpPr>
                <p:cNvPr id="129" name="Google Shape;129;p21"/>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30" name="Google Shape;130;p21"/>
                <p:cNvGrpSpPr/>
                <p:nvPr/>
              </p:nvGrpSpPr>
              <p:grpSpPr>
                <a:xfrm>
                  <a:off x="256032" y="237744"/>
                  <a:ext cx="8622792" cy="6364224"/>
                  <a:chOff x="247157" y="247430"/>
                  <a:chExt cx="8622792" cy="6364224"/>
                </a:xfrm>
              </p:grpSpPr>
              <p:sp>
                <p:nvSpPr>
                  <p:cNvPr id="131" name="Google Shape;131;p21"/>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32" name="Google Shape;132;p21"/>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33" name="Google Shape;133;p21"/>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34" name="Google Shape;134;p21"/>
            <p:cNvSpPr/>
            <p:nvPr/>
          </p:nvSpPr>
          <p:spPr>
            <a:xfrm rot="10800000">
              <a:off x="258763" y="1594462"/>
              <a:ext cx="357530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35" name="Google Shape;135;p21"/>
          <p:cNvSpPr txBox="1"/>
          <p:nvPr>
            <p:ph type="title"/>
          </p:nvPr>
        </p:nvSpPr>
        <p:spPr>
          <a:xfrm>
            <a:off x="530225" y="1694329"/>
            <a:ext cx="3008313"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1"/>
          <p:cNvSpPr txBox="1"/>
          <p:nvPr>
            <p:ph idx="1" type="body"/>
          </p:nvPr>
        </p:nvSpPr>
        <p:spPr>
          <a:xfrm>
            <a:off x="4328319" y="609600"/>
            <a:ext cx="4114800" cy="5465763"/>
          </a:xfrm>
          <a:prstGeom prst="rect">
            <a:avLst/>
          </a:prstGeom>
          <a:noFill/>
          <a:ln>
            <a:noFill/>
          </a:ln>
        </p:spPr>
        <p:txBody>
          <a:bodyPr anchorCtr="0" anchor="t" bIns="45700" lIns="91425" spcFirstLastPara="1" rIns="91425" wrap="square" tIns="45700">
            <a:normAutofit/>
          </a:bodyPr>
          <a:lstStyle>
            <a:lvl1pPr indent="-381000" lvl="0" marL="457200" algn="l">
              <a:spcBef>
                <a:spcPts val="20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7" name="Google Shape;137;p21"/>
          <p:cNvSpPr txBox="1"/>
          <p:nvPr>
            <p:ph idx="2" type="body"/>
          </p:nvPr>
        </p:nvSpPr>
        <p:spPr>
          <a:xfrm>
            <a:off x="530225" y="2672323"/>
            <a:ext cx="3008313" cy="340304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38" name="Google Shape;138;p21"/>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141" name="Google Shape;141;p21"/>
          <p:cNvSpPr/>
          <p:nvPr>
            <p:ph idx="3" type="pic"/>
          </p:nvPr>
        </p:nvSpPr>
        <p:spPr>
          <a:xfrm>
            <a:off x="352892" y="310123"/>
            <a:ext cx="3398837" cy="12049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1800"/>
              <a:buFont typeface="Arial"/>
              <a:buNone/>
              <a:defRPr b="0" i="0" sz="18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lvl="5"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lvl="6"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lvl="7"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lvl="8"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42" name="Shape 142"/>
        <p:cNvGrpSpPr/>
        <p:nvPr/>
      </p:nvGrpSpPr>
      <p:grpSpPr>
        <a:xfrm>
          <a:off x="0" y="0"/>
          <a:ext cx="0" cy="0"/>
          <a:chOff x="0" y="0"/>
          <a:chExt cx="0" cy="0"/>
        </a:xfrm>
      </p:grpSpPr>
      <p:grpSp>
        <p:nvGrpSpPr>
          <p:cNvPr id="143" name="Google Shape;143;p22"/>
          <p:cNvGrpSpPr/>
          <p:nvPr/>
        </p:nvGrpSpPr>
        <p:grpSpPr>
          <a:xfrm>
            <a:off x="182880" y="173699"/>
            <a:ext cx="8778240" cy="6510602"/>
            <a:chOff x="182880" y="173699"/>
            <a:chExt cx="8778240" cy="6510602"/>
          </a:xfrm>
        </p:grpSpPr>
        <p:grpSp>
          <p:nvGrpSpPr>
            <p:cNvPr id="144" name="Google Shape;144;p22"/>
            <p:cNvGrpSpPr/>
            <p:nvPr/>
          </p:nvGrpSpPr>
          <p:grpSpPr>
            <a:xfrm>
              <a:off x="182880" y="173699"/>
              <a:ext cx="8778240" cy="6510602"/>
              <a:chOff x="182880" y="173699"/>
              <a:chExt cx="8778240" cy="6510602"/>
            </a:xfrm>
          </p:grpSpPr>
          <p:sp>
            <p:nvSpPr>
              <p:cNvPr id="145" name="Google Shape;145;p22"/>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46" name="Google Shape;146;p22"/>
              <p:cNvGrpSpPr/>
              <p:nvPr/>
            </p:nvGrpSpPr>
            <p:grpSpPr>
              <a:xfrm>
                <a:off x="256032" y="237744"/>
                <a:ext cx="8622792" cy="6364224"/>
                <a:chOff x="247157" y="247430"/>
                <a:chExt cx="8622792" cy="6364224"/>
              </a:xfrm>
            </p:grpSpPr>
            <p:sp>
              <p:nvSpPr>
                <p:cNvPr id="147" name="Google Shape;147;p22"/>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48" name="Google Shape;148;p22"/>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49" name="Google Shape;149;p22"/>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50" name="Google Shape;150;p22"/>
          <p:cNvSpPr txBox="1"/>
          <p:nvPr>
            <p:ph type="title"/>
          </p:nvPr>
        </p:nvSpPr>
        <p:spPr>
          <a:xfrm>
            <a:off x="530352" y="1691640"/>
            <a:ext cx="3008376"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2"/>
          <p:cNvSpPr/>
          <p:nvPr>
            <p:ph idx="2" type="pic"/>
          </p:nvPr>
        </p:nvSpPr>
        <p:spPr>
          <a:xfrm>
            <a:off x="4338559" y="612775"/>
            <a:ext cx="4114800" cy="5468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800"/>
              <a:buFont typeface="Arial"/>
              <a:buNone/>
              <a:defRPr b="0" i="0" sz="28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5pPr>
            <a:lvl6pPr lvl="5"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6pPr>
            <a:lvl7pPr lvl="6"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7pPr>
            <a:lvl8pPr lvl="7"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8pPr>
            <a:lvl9pPr lvl="8"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9pPr>
          </a:lstStyle>
          <a:p/>
        </p:txBody>
      </p:sp>
      <p:sp>
        <p:nvSpPr>
          <p:cNvPr id="152" name="Google Shape;152;p22"/>
          <p:cNvSpPr txBox="1"/>
          <p:nvPr>
            <p:ph idx="1" type="body"/>
          </p:nvPr>
        </p:nvSpPr>
        <p:spPr>
          <a:xfrm>
            <a:off x="530352" y="2670048"/>
            <a:ext cx="3008376" cy="34015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53" name="Google Shape;153;p22"/>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2"/>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2"/>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encima del título">
  <p:cSld name="Imagen encima del título">
    <p:spTree>
      <p:nvGrpSpPr>
        <p:cNvPr id="156" name="Shape 156"/>
        <p:cNvGrpSpPr/>
        <p:nvPr/>
      </p:nvGrpSpPr>
      <p:grpSpPr>
        <a:xfrm>
          <a:off x="0" y="0"/>
          <a:ext cx="0" cy="0"/>
          <a:chOff x="0" y="0"/>
          <a:chExt cx="0" cy="0"/>
        </a:xfrm>
      </p:grpSpPr>
      <p:grpSp>
        <p:nvGrpSpPr>
          <p:cNvPr id="157" name="Google Shape;157;p23"/>
          <p:cNvGrpSpPr/>
          <p:nvPr/>
        </p:nvGrpSpPr>
        <p:grpSpPr>
          <a:xfrm>
            <a:off x="182880" y="173699"/>
            <a:ext cx="8778240" cy="6510602"/>
            <a:chOff x="182880" y="173699"/>
            <a:chExt cx="8778240" cy="6510602"/>
          </a:xfrm>
        </p:grpSpPr>
        <p:grpSp>
          <p:nvGrpSpPr>
            <p:cNvPr id="158" name="Google Shape;158;p23"/>
            <p:cNvGrpSpPr/>
            <p:nvPr/>
          </p:nvGrpSpPr>
          <p:grpSpPr>
            <a:xfrm>
              <a:off x="182880" y="173699"/>
              <a:ext cx="8778240" cy="6510602"/>
              <a:chOff x="182880" y="173699"/>
              <a:chExt cx="8778240" cy="6510602"/>
            </a:xfrm>
          </p:grpSpPr>
          <p:sp>
            <p:nvSpPr>
              <p:cNvPr id="159" name="Google Shape;159;p23"/>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60" name="Google Shape;160;p23"/>
              <p:cNvGrpSpPr/>
              <p:nvPr/>
            </p:nvGrpSpPr>
            <p:grpSpPr>
              <a:xfrm>
                <a:off x="256032" y="237744"/>
                <a:ext cx="8622792" cy="6364224"/>
                <a:chOff x="247157" y="247430"/>
                <a:chExt cx="8622792" cy="6364224"/>
              </a:xfrm>
            </p:grpSpPr>
            <p:sp>
              <p:nvSpPr>
                <p:cNvPr id="161" name="Google Shape;161;p23"/>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62" name="Google Shape;162;p23"/>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63" name="Google Shape;163;p23"/>
            <p:cNvSpPr/>
            <p:nvPr/>
          </p:nvSpPr>
          <p:spPr>
            <a:xfrm>
              <a:off x="256032" y="42031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64" name="Google Shape;164;p23"/>
          <p:cNvSpPr txBox="1"/>
          <p:nvPr>
            <p:ph type="title"/>
          </p:nvPr>
        </p:nvSpPr>
        <p:spPr>
          <a:xfrm>
            <a:off x="530351" y="4287819"/>
            <a:ext cx="8021977" cy="9161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3600"/>
              <a:buFont typeface="Lust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3"/>
          <p:cNvSpPr/>
          <p:nvPr>
            <p:ph idx="2" type="pic"/>
          </p:nvPr>
        </p:nvSpPr>
        <p:spPr>
          <a:xfrm>
            <a:off x="356347" y="331694"/>
            <a:ext cx="8421624" cy="3783106"/>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800"/>
              <a:buFont typeface="Arial"/>
              <a:buNone/>
              <a:defRPr b="0" i="0" sz="28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5pPr>
            <a:lvl6pPr lvl="5"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6pPr>
            <a:lvl7pPr lvl="6"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7pPr>
            <a:lvl8pPr lvl="7"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8pPr>
            <a:lvl9pPr lvl="8"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9pPr>
          </a:lstStyle>
          <a:p/>
        </p:txBody>
      </p:sp>
      <p:sp>
        <p:nvSpPr>
          <p:cNvPr id="166" name="Google Shape;166;p23"/>
          <p:cNvSpPr txBox="1"/>
          <p:nvPr>
            <p:ph idx="1" type="body"/>
          </p:nvPr>
        </p:nvSpPr>
        <p:spPr>
          <a:xfrm>
            <a:off x="530351" y="5271247"/>
            <a:ext cx="8021977" cy="101301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67" name="Google Shape;167;p23"/>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3"/>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3"/>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0" name="Shape 170"/>
        <p:cNvGrpSpPr/>
        <p:nvPr/>
      </p:nvGrpSpPr>
      <p:grpSpPr>
        <a:xfrm>
          <a:off x="0" y="0"/>
          <a:ext cx="0" cy="0"/>
          <a:chOff x="0" y="0"/>
          <a:chExt cx="0" cy="0"/>
        </a:xfrm>
      </p:grpSpPr>
      <p:grpSp>
        <p:nvGrpSpPr>
          <p:cNvPr id="171" name="Google Shape;171;p24"/>
          <p:cNvGrpSpPr/>
          <p:nvPr/>
        </p:nvGrpSpPr>
        <p:grpSpPr>
          <a:xfrm>
            <a:off x="182880" y="173699"/>
            <a:ext cx="8778240" cy="6510602"/>
            <a:chOff x="182880" y="173699"/>
            <a:chExt cx="8778240" cy="6510602"/>
          </a:xfrm>
        </p:grpSpPr>
        <p:sp>
          <p:nvSpPr>
            <p:cNvPr id="172" name="Google Shape;172;p24"/>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73" name="Google Shape;173;p24"/>
            <p:cNvGrpSpPr/>
            <p:nvPr/>
          </p:nvGrpSpPr>
          <p:grpSpPr>
            <a:xfrm>
              <a:off x="256032" y="237744"/>
              <a:ext cx="8622792" cy="6364224"/>
              <a:chOff x="247157" y="247430"/>
              <a:chExt cx="8622792" cy="6364224"/>
            </a:xfrm>
          </p:grpSpPr>
          <p:sp>
            <p:nvSpPr>
              <p:cNvPr id="174" name="Google Shape;174;p24"/>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75" name="Google Shape;175;p24"/>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176" name="Google Shape;176;p24"/>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177" name="Google Shape;177;p2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4"/>
          <p:cNvSpPr txBox="1"/>
          <p:nvPr>
            <p:ph idx="1" type="body"/>
          </p:nvPr>
        </p:nvSpPr>
        <p:spPr>
          <a:xfrm rot="5400000">
            <a:off x="2606833" y="426879"/>
            <a:ext cx="3931920" cy="7345363"/>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9" name="Google Shape;179;p24"/>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4"/>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4"/>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82" name="Shape 182"/>
        <p:cNvGrpSpPr/>
        <p:nvPr/>
      </p:nvGrpSpPr>
      <p:grpSpPr>
        <a:xfrm>
          <a:off x="0" y="0"/>
          <a:ext cx="0" cy="0"/>
          <a:chOff x="0" y="0"/>
          <a:chExt cx="0" cy="0"/>
        </a:xfrm>
      </p:grpSpPr>
      <p:grpSp>
        <p:nvGrpSpPr>
          <p:cNvPr id="183" name="Google Shape;183;p25"/>
          <p:cNvGrpSpPr/>
          <p:nvPr/>
        </p:nvGrpSpPr>
        <p:grpSpPr>
          <a:xfrm>
            <a:off x="182880" y="173699"/>
            <a:ext cx="8778240" cy="6510602"/>
            <a:chOff x="182880" y="173699"/>
            <a:chExt cx="8778240" cy="6510602"/>
          </a:xfrm>
        </p:grpSpPr>
        <p:grpSp>
          <p:nvGrpSpPr>
            <p:cNvPr id="184" name="Google Shape;184;p25"/>
            <p:cNvGrpSpPr/>
            <p:nvPr/>
          </p:nvGrpSpPr>
          <p:grpSpPr>
            <a:xfrm>
              <a:off x="182880" y="173699"/>
              <a:ext cx="8778240" cy="6510602"/>
              <a:chOff x="182880" y="173699"/>
              <a:chExt cx="8778240" cy="6510602"/>
            </a:xfrm>
          </p:grpSpPr>
          <p:sp>
            <p:nvSpPr>
              <p:cNvPr id="185" name="Google Shape;185;p25"/>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86" name="Google Shape;186;p25"/>
              <p:cNvGrpSpPr/>
              <p:nvPr/>
            </p:nvGrpSpPr>
            <p:grpSpPr>
              <a:xfrm>
                <a:off x="256032" y="237744"/>
                <a:ext cx="8622792" cy="6364224"/>
                <a:chOff x="247157" y="247430"/>
                <a:chExt cx="8622792" cy="6364224"/>
              </a:xfrm>
            </p:grpSpPr>
            <p:sp>
              <p:nvSpPr>
                <p:cNvPr id="187" name="Google Shape;187;p25"/>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88" name="Google Shape;188;p25"/>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89" name="Google Shape;189;p25"/>
            <p:cNvSpPr/>
            <p:nvPr/>
          </p:nvSpPr>
          <p:spPr>
            <a:xfrm rot="5400000">
              <a:off x="4242277"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90" name="Google Shape;190;p25"/>
          <p:cNvSpPr txBox="1"/>
          <p:nvPr>
            <p:ph type="title"/>
          </p:nvPr>
        </p:nvSpPr>
        <p:spPr>
          <a:xfrm rot="5400000">
            <a:off x="5341329" y="2659670"/>
            <a:ext cx="5516563" cy="14164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3600"/>
              <a:buFont typeface="Lustr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5"/>
          <p:cNvSpPr txBox="1"/>
          <p:nvPr>
            <p:ph idx="1" type="body"/>
          </p:nvPr>
        </p:nvSpPr>
        <p:spPr>
          <a:xfrm rot="5400000">
            <a:off x="959829" y="227993"/>
            <a:ext cx="5516563" cy="6279777"/>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2" name="Google Shape;192;p25"/>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5"/>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5"/>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grpSp>
        <p:nvGrpSpPr>
          <p:cNvPr id="27" name="Google Shape;27;p13"/>
          <p:cNvGrpSpPr/>
          <p:nvPr/>
        </p:nvGrpSpPr>
        <p:grpSpPr>
          <a:xfrm>
            <a:off x="182880" y="173699"/>
            <a:ext cx="8778240" cy="6510602"/>
            <a:chOff x="182880" y="173699"/>
            <a:chExt cx="8778240" cy="6510602"/>
          </a:xfrm>
        </p:grpSpPr>
        <p:sp>
          <p:nvSpPr>
            <p:cNvPr id="28" name="Google Shape;28;p13"/>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29" name="Google Shape;29;p13"/>
            <p:cNvGrpSpPr/>
            <p:nvPr/>
          </p:nvGrpSpPr>
          <p:grpSpPr>
            <a:xfrm>
              <a:off x="256032" y="237744"/>
              <a:ext cx="8622792" cy="6364224"/>
              <a:chOff x="247157" y="247430"/>
              <a:chExt cx="8622792" cy="6364224"/>
            </a:xfrm>
          </p:grpSpPr>
          <p:sp>
            <p:nvSpPr>
              <p:cNvPr id="30" name="Google Shape;30;p13"/>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31" name="Google Shape;31;p13"/>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32" name="Google Shape;32;p13"/>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33" name="Google Shape;33;p13"/>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13"/>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grpSp>
        <p:nvGrpSpPr>
          <p:cNvPr id="39" name="Google Shape;39;p14"/>
          <p:cNvGrpSpPr/>
          <p:nvPr/>
        </p:nvGrpSpPr>
        <p:grpSpPr>
          <a:xfrm>
            <a:off x="182880" y="173699"/>
            <a:ext cx="8778240" cy="6510602"/>
            <a:chOff x="182880" y="173699"/>
            <a:chExt cx="8778240" cy="6510602"/>
          </a:xfrm>
        </p:grpSpPr>
        <p:grpSp>
          <p:nvGrpSpPr>
            <p:cNvPr id="40" name="Google Shape;40;p14"/>
            <p:cNvGrpSpPr/>
            <p:nvPr/>
          </p:nvGrpSpPr>
          <p:grpSpPr>
            <a:xfrm>
              <a:off x="182880" y="173699"/>
              <a:ext cx="8778240" cy="6510602"/>
              <a:chOff x="182880" y="173699"/>
              <a:chExt cx="8778240" cy="6510602"/>
            </a:xfrm>
          </p:grpSpPr>
          <p:sp>
            <p:nvSpPr>
              <p:cNvPr id="41" name="Google Shape;41;p14"/>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42" name="Google Shape;42;p14"/>
              <p:cNvGrpSpPr/>
              <p:nvPr/>
            </p:nvGrpSpPr>
            <p:grpSpPr>
              <a:xfrm>
                <a:off x="256032" y="237744"/>
                <a:ext cx="8622792" cy="6364224"/>
                <a:chOff x="247157" y="247430"/>
                <a:chExt cx="8622792" cy="6364224"/>
              </a:xfrm>
            </p:grpSpPr>
            <p:sp>
              <p:nvSpPr>
                <p:cNvPr id="43" name="Google Shape;43;p14"/>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44" name="Google Shape;44;p14"/>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45" name="Google Shape;45;p14"/>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cxnSp>
          <p:nvCxnSpPr>
            <p:cNvPr id="46" name="Google Shape;46;p14"/>
            <p:cNvCxnSpPr/>
            <p:nvPr/>
          </p:nvCxnSpPr>
          <p:spPr>
            <a:xfrm flipH="1" rot="-5400000">
              <a:off x="2217480" y="4026438"/>
              <a:ext cx="4711326" cy="2286"/>
            </a:xfrm>
            <a:prstGeom prst="straightConnector1">
              <a:avLst/>
            </a:prstGeom>
            <a:noFill/>
            <a:ln cap="flat" cmpd="sng" w="12700">
              <a:solidFill>
                <a:srgbClr val="C6C5BC"/>
              </a:solidFill>
              <a:prstDash val="solid"/>
              <a:round/>
              <a:headEnd len="sm" w="sm" type="none"/>
              <a:tailEnd len="sm" w="sm" type="none"/>
            </a:ln>
          </p:spPr>
        </p:cxnSp>
      </p:grpSp>
      <p:sp>
        <p:nvSpPr>
          <p:cNvPr id="47" name="Google Shape;47;p1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4800"/>
              <a:buFont typeface="Lust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4"/>
          <p:cNvSpPr txBox="1"/>
          <p:nvPr>
            <p:ph idx="1" type="body"/>
          </p:nvPr>
        </p:nvSpPr>
        <p:spPr>
          <a:xfrm>
            <a:off x="632301" y="1708990"/>
            <a:ext cx="3566160" cy="832503"/>
          </a:xfrm>
          <a:prstGeom prst="rect">
            <a:avLst/>
          </a:prstGeom>
          <a:noFill/>
          <a:ln>
            <a:noFill/>
          </a:ln>
        </p:spPr>
        <p:txBody>
          <a:bodyPr anchorCtr="0" anchor="ctr" bIns="45700" lIns="91425" spcFirstLastPara="1" rIns="91425" wrap="square" tIns="45700">
            <a:noAutofit/>
          </a:bodyPr>
          <a:lstStyle>
            <a:lvl1pPr indent="-228600" lvl="0" marL="457200" algn="ctr">
              <a:spcBef>
                <a:spcPts val="30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14"/>
          <p:cNvSpPr txBox="1"/>
          <p:nvPr>
            <p:ph idx="2" type="body"/>
          </p:nvPr>
        </p:nvSpPr>
        <p:spPr>
          <a:xfrm>
            <a:off x="632301" y="2590801"/>
            <a:ext cx="3566160" cy="3484562"/>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14"/>
          <p:cNvSpPr txBox="1"/>
          <p:nvPr>
            <p:ph idx="3" type="body"/>
          </p:nvPr>
        </p:nvSpPr>
        <p:spPr>
          <a:xfrm>
            <a:off x="4945539" y="1708990"/>
            <a:ext cx="3566160" cy="832503"/>
          </a:xfrm>
          <a:prstGeom prst="rect">
            <a:avLst/>
          </a:prstGeom>
          <a:noFill/>
          <a:ln>
            <a:noFill/>
          </a:ln>
        </p:spPr>
        <p:txBody>
          <a:bodyPr anchorCtr="0" anchor="ctr" bIns="45700" lIns="91425" spcFirstLastPara="1" rIns="91425" wrap="square" tIns="45700">
            <a:noAutofit/>
          </a:bodyPr>
          <a:lstStyle>
            <a:lvl1pPr indent="-228600" lvl="0" marL="457200" algn="ctr">
              <a:spcBef>
                <a:spcPts val="30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1" name="Google Shape;51;p14"/>
          <p:cNvSpPr txBox="1"/>
          <p:nvPr>
            <p:ph idx="4" type="body"/>
          </p:nvPr>
        </p:nvSpPr>
        <p:spPr>
          <a:xfrm>
            <a:off x="4945539" y="2590801"/>
            <a:ext cx="3566160" cy="3484562"/>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2" name="Google Shape;52;p14"/>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spTree>
      <p:nvGrpSpPr>
        <p:cNvPr id="55" name="Shape 55"/>
        <p:cNvGrpSpPr/>
        <p:nvPr/>
      </p:nvGrpSpPr>
      <p:grpSpPr>
        <a:xfrm>
          <a:off x="0" y="0"/>
          <a:ext cx="0" cy="0"/>
          <a:chOff x="0" y="0"/>
          <a:chExt cx="0" cy="0"/>
        </a:xfrm>
      </p:grpSpPr>
      <p:grpSp>
        <p:nvGrpSpPr>
          <p:cNvPr id="56" name="Google Shape;56;p15"/>
          <p:cNvGrpSpPr/>
          <p:nvPr/>
        </p:nvGrpSpPr>
        <p:grpSpPr>
          <a:xfrm>
            <a:off x="486873" y="411480"/>
            <a:ext cx="8170254" cy="6035040"/>
            <a:chOff x="486873" y="411480"/>
            <a:chExt cx="8170254" cy="6035040"/>
          </a:xfrm>
        </p:grpSpPr>
        <p:sp>
          <p:nvSpPr>
            <p:cNvPr id="57" name="Google Shape;57;p15"/>
            <p:cNvSpPr/>
            <p:nvPr/>
          </p:nvSpPr>
          <p:spPr>
            <a:xfrm>
              <a:off x="486873" y="411480"/>
              <a:ext cx="8170254" cy="603504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58" name="Google Shape;58;p15"/>
            <p:cNvGrpSpPr/>
            <p:nvPr/>
          </p:nvGrpSpPr>
          <p:grpSpPr>
            <a:xfrm>
              <a:off x="562842" y="475488"/>
              <a:ext cx="7982713" cy="5888736"/>
              <a:chOff x="562842" y="475488"/>
              <a:chExt cx="7982713" cy="5888736"/>
            </a:xfrm>
          </p:grpSpPr>
          <p:sp>
            <p:nvSpPr>
              <p:cNvPr id="59" name="Google Shape;59;p15"/>
              <p:cNvSpPr/>
              <p:nvPr/>
            </p:nvSpPr>
            <p:spPr>
              <a:xfrm>
                <a:off x="562843" y="475488"/>
                <a:ext cx="7982712" cy="5888736"/>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60" name="Google Shape;60;p15"/>
              <p:cNvCxnSpPr/>
              <p:nvPr/>
            </p:nvCxnSpPr>
            <p:spPr>
              <a:xfrm>
                <a:off x="562842" y="6133646"/>
                <a:ext cx="7982712" cy="1472"/>
              </a:xfrm>
              <a:prstGeom prst="straightConnector1">
                <a:avLst/>
              </a:prstGeom>
              <a:noFill/>
              <a:ln cap="flat" cmpd="sng" w="12700">
                <a:solidFill>
                  <a:srgbClr val="C6C5BC"/>
                </a:solidFill>
                <a:prstDash val="solid"/>
                <a:round/>
                <a:headEnd len="sm" w="sm" type="none"/>
                <a:tailEnd len="sm" w="sm" type="none"/>
              </a:ln>
            </p:spPr>
          </p:cxnSp>
          <p:cxnSp>
            <p:nvCxnSpPr>
              <p:cNvPr id="61" name="Google Shape;61;p15"/>
              <p:cNvCxnSpPr/>
              <p:nvPr/>
            </p:nvCxnSpPr>
            <p:spPr>
              <a:xfrm>
                <a:off x="562842" y="3427528"/>
                <a:ext cx="7982712" cy="1472"/>
              </a:xfrm>
              <a:prstGeom prst="straightConnector1">
                <a:avLst/>
              </a:prstGeom>
              <a:noFill/>
              <a:ln cap="flat" cmpd="sng" w="12700">
                <a:solidFill>
                  <a:srgbClr val="C6C5BC"/>
                </a:solidFill>
                <a:prstDash val="solid"/>
                <a:round/>
                <a:headEnd len="sm" w="sm" type="none"/>
                <a:tailEnd len="sm" w="sm" type="none"/>
              </a:ln>
            </p:spPr>
          </p:cxnSp>
        </p:grpSp>
      </p:grpSp>
      <p:sp>
        <p:nvSpPr>
          <p:cNvPr id="62" name="Google Shape;62;p15"/>
          <p:cNvSpPr txBox="1"/>
          <p:nvPr>
            <p:ph type="ctrTitle"/>
          </p:nvPr>
        </p:nvSpPr>
        <p:spPr>
          <a:xfrm>
            <a:off x="900113" y="3442447"/>
            <a:ext cx="7345362" cy="153296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3F3F3F"/>
              </a:buClr>
              <a:buSzPts val="5400"/>
              <a:buFont typeface="Lust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subTitle"/>
          </p:nvPr>
        </p:nvSpPr>
        <p:spPr>
          <a:xfrm>
            <a:off x="900113" y="5029200"/>
            <a:ext cx="7345362" cy="990600"/>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2000"/>
              <a:buNone/>
              <a:defRPr sz="2000">
                <a:solidFill>
                  <a:srgbClr val="3F3F3F"/>
                </a:solidFill>
              </a:defRPr>
            </a:lvl1pPr>
            <a:lvl2pPr lvl="1" algn="ctr">
              <a:spcBef>
                <a:spcPts val="600"/>
              </a:spcBef>
              <a:spcAft>
                <a:spcPts val="0"/>
              </a:spcAft>
              <a:buSzPts val="2200"/>
              <a:buNone/>
              <a:defRPr>
                <a:solidFill>
                  <a:srgbClr val="888888"/>
                </a:solidFill>
              </a:defRPr>
            </a:lvl2pPr>
            <a:lvl3pPr lvl="2" algn="ctr">
              <a:spcBef>
                <a:spcPts val="600"/>
              </a:spcBef>
              <a:spcAft>
                <a:spcPts val="0"/>
              </a:spcAft>
              <a:buSzPts val="2000"/>
              <a:buNone/>
              <a:defRPr>
                <a:solidFill>
                  <a:srgbClr val="888888"/>
                </a:solidFill>
              </a:defRPr>
            </a:lvl3pPr>
            <a:lvl4pPr lvl="3" algn="ctr">
              <a:spcBef>
                <a:spcPts val="600"/>
              </a:spcBef>
              <a:spcAft>
                <a:spcPts val="0"/>
              </a:spcAft>
              <a:buSzPts val="1800"/>
              <a:buNone/>
              <a:defRPr>
                <a:solidFill>
                  <a:srgbClr val="888888"/>
                </a:solidFill>
              </a:defRPr>
            </a:lvl4pPr>
            <a:lvl5pPr lvl="4" algn="ctr">
              <a:spcBef>
                <a:spcPts val="600"/>
              </a:spcBef>
              <a:spcAft>
                <a:spcPts val="0"/>
              </a:spcAft>
              <a:buSzPts val="1800"/>
              <a:buNone/>
              <a:defRPr>
                <a:solidFill>
                  <a:srgbClr val="888888"/>
                </a:solidFill>
              </a:defRPr>
            </a:lvl5pPr>
            <a:lvl6pPr lvl="5" algn="ctr">
              <a:spcBef>
                <a:spcPts val="360"/>
              </a:spcBef>
              <a:spcAft>
                <a:spcPts val="0"/>
              </a:spcAft>
              <a:buSzPts val="1800"/>
              <a:buNone/>
              <a:defRPr>
                <a:solidFill>
                  <a:srgbClr val="888888"/>
                </a:solidFill>
              </a:defRPr>
            </a:lvl6pPr>
            <a:lvl7pPr lvl="6" algn="ctr">
              <a:spcBef>
                <a:spcPts val="360"/>
              </a:spcBef>
              <a:spcAft>
                <a:spcPts val="0"/>
              </a:spcAft>
              <a:buSzPts val="1800"/>
              <a:buNone/>
              <a:defRPr>
                <a:solidFill>
                  <a:srgbClr val="888888"/>
                </a:solidFill>
              </a:defRPr>
            </a:lvl7pPr>
            <a:lvl8pPr lvl="7" algn="ctr">
              <a:spcBef>
                <a:spcPts val="360"/>
              </a:spcBef>
              <a:spcAft>
                <a:spcPts val="0"/>
              </a:spcAft>
              <a:buSzPts val="1800"/>
              <a:buNone/>
              <a:defRPr>
                <a:solidFill>
                  <a:srgbClr val="888888"/>
                </a:solidFill>
              </a:defRPr>
            </a:lvl8pPr>
            <a:lvl9pPr lvl="8" algn="ctr">
              <a:spcBef>
                <a:spcPts val="360"/>
              </a:spcBef>
              <a:spcAft>
                <a:spcPts val="0"/>
              </a:spcAft>
              <a:buSzPts val="1800"/>
              <a:buNone/>
              <a:defRPr>
                <a:solidFill>
                  <a:srgbClr val="888888"/>
                </a:solidFill>
              </a:defRPr>
            </a:lvl9pPr>
          </a:lstStyle>
          <a:p/>
        </p:txBody>
      </p:sp>
      <p:sp>
        <p:nvSpPr>
          <p:cNvPr id="64" name="Google Shape;64;p15"/>
          <p:cNvSpPr txBox="1"/>
          <p:nvPr>
            <p:ph idx="10" type="dt"/>
          </p:nvPr>
        </p:nvSpPr>
        <p:spPr>
          <a:xfrm>
            <a:off x="569259" y="6122894"/>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5638800" y="612440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p:nvPr>
            <p:ph idx="2" type="pic"/>
          </p:nvPr>
        </p:nvSpPr>
        <p:spPr>
          <a:xfrm>
            <a:off x="636493" y="533400"/>
            <a:ext cx="7836408" cy="2828925"/>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lvl="5"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lvl="6"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lvl="7"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lvl="8"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7" name="Shape 67"/>
        <p:cNvGrpSpPr/>
        <p:nvPr/>
      </p:nvGrpSpPr>
      <p:grpSpPr>
        <a:xfrm>
          <a:off x="0" y="0"/>
          <a:ext cx="0" cy="0"/>
          <a:chOff x="0" y="0"/>
          <a:chExt cx="0" cy="0"/>
        </a:xfrm>
      </p:grpSpPr>
      <p:grpSp>
        <p:nvGrpSpPr>
          <p:cNvPr id="68" name="Google Shape;68;p16"/>
          <p:cNvGrpSpPr/>
          <p:nvPr/>
        </p:nvGrpSpPr>
        <p:grpSpPr>
          <a:xfrm>
            <a:off x="182880" y="173699"/>
            <a:ext cx="8778240" cy="6510602"/>
            <a:chOff x="182880" y="173699"/>
            <a:chExt cx="8778240" cy="6510602"/>
          </a:xfrm>
        </p:grpSpPr>
        <p:sp>
          <p:nvSpPr>
            <p:cNvPr id="69" name="Google Shape;69;p16"/>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70" name="Google Shape;70;p16"/>
            <p:cNvGrpSpPr/>
            <p:nvPr/>
          </p:nvGrpSpPr>
          <p:grpSpPr>
            <a:xfrm>
              <a:off x="256032" y="237744"/>
              <a:ext cx="8622792" cy="6364224"/>
              <a:chOff x="247157" y="247430"/>
              <a:chExt cx="8622792" cy="6364224"/>
            </a:xfrm>
          </p:grpSpPr>
          <p:sp>
            <p:nvSpPr>
              <p:cNvPr id="71" name="Google Shape;71;p16"/>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72" name="Google Shape;72;p16"/>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73" name="Google Shape;73;p16"/>
          <p:cNvSpPr txBox="1"/>
          <p:nvPr>
            <p:ph type="title"/>
          </p:nvPr>
        </p:nvSpPr>
        <p:spPr>
          <a:xfrm>
            <a:off x="900113" y="1371600"/>
            <a:ext cx="7345362" cy="16764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5400"/>
              <a:buFont typeface="Lustria"/>
              <a:buNone/>
              <a:defRPr b="0" i="0" sz="54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a:off x="900113" y="3134566"/>
            <a:ext cx="7345362" cy="1500187"/>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SzPts val="2000"/>
              <a:buNone/>
              <a:defRPr sz="2000">
                <a:solidFill>
                  <a:srgbClr val="3F3F3F"/>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75" name="Google Shape;75;p16"/>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8" name="Shape 78"/>
        <p:cNvGrpSpPr/>
        <p:nvPr/>
      </p:nvGrpSpPr>
      <p:grpSpPr>
        <a:xfrm>
          <a:off x="0" y="0"/>
          <a:ext cx="0" cy="0"/>
          <a:chOff x="0" y="0"/>
          <a:chExt cx="0" cy="0"/>
        </a:xfrm>
      </p:grpSpPr>
      <p:grpSp>
        <p:nvGrpSpPr>
          <p:cNvPr id="79" name="Google Shape;79;p17"/>
          <p:cNvGrpSpPr/>
          <p:nvPr/>
        </p:nvGrpSpPr>
        <p:grpSpPr>
          <a:xfrm>
            <a:off x="182880" y="173699"/>
            <a:ext cx="8778240" cy="6510602"/>
            <a:chOff x="182880" y="173699"/>
            <a:chExt cx="8778240" cy="6510602"/>
          </a:xfrm>
        </p:grpSpPr>
        <p:sp>
          <p:nvSpPr>
            <p:cNvPr id="80" name="Google Shape;80;p17"/>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81" name="Google Shape;81;p17"/>
            <p:cNvGrpSpPr/>
            <p:nvPr/>
          </p:nvGrpSpPr>
          <p:grpSpPr>
            <a:xfrm>
              <a:off x="256032" y="237744"/>
              <a:ext cx="8622792" cy="6364224"/>
              <a:chOff x="247157" y="247430"/>
              <a:chExt cx="8622792" cy="6364224"/>
            </a:xfrm>
          </p:grpSpPr>
          <p:sp>
            <p:nvSpPr>
              <p:cNvPr id="82" name="Google Shape;82;p17"/>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83" name="Google Shape;83;p17"/>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84" name="Google Shape;84;p17"/>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85" name="Google Shape;85;p17"/>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txBox="1"/>
          <p:nvPr>
            <p:ph idx="1" type="body"/>
          </p:nvPr>
        </p:nvSpPr>
        <p:spPr>
          <a:xfrm>
            <a:off x="900111" y="2147888"/>
            <a:ext cx="3566160" cy="39274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7" name="Google Shape;87;p17"/>
          <p:cNvSpPr txBox="1"/>
          <p:nvPr>
            <p:ph idx="2" type="body"/>
          </p:nvPr>
        </p:nvSpPr>
        <p:spPr>
          <a:xfrm>
            <a:off x="4648199" y="2147888"/>
            <a:ext cx="3566160" cy="39274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8" name="Google Shape;88;p17"/>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91" name="Shape 91"/>
        <p:cNvGrpSpPr/>
        <p:nvPr/>
      </p:nvGrpSpPr>
      <p:grpSpPr>
        <a:xfrm>
          <a:off x="0" y="0"/>
          <a:ext cx="0" cy="0"/>
          <a:chOff x="0" y="0"/>
          <a:chExt cx="0" cy="0"/>
        </a:xfrm>
      </p:grpSpPr>
      <p:grpSp>
        <p:nvGrpSpPr>
          <p:cNvPr id="92" name="Google Shape;92;p18"/>
          <p:cNvGrpSpPr/>
          <p:nvPr/>
        </p:nvGrpSpPr>
        <p:grpSpPr>
          <a:xfrm>
            <a:off x="182880" y="173699"/>
            <a:ext cx="8778240" cy="6510602"/>
            <a:chOff x="182880" y="173699"/>
            <a:chExt cx="8778240" cy="6510602"/>
          </a:xfrm>
        </p:grpSpPr>
        <p:sp>
          <p:nvSpPr>
            <p:cNvPr id="93" name="Google Shape;93;p18"/>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94" name="Google Shape;94;p18"/>
            <p:cNvGrpSpPr/>
            <p:nvPr/>
          </p:nvGrpSpPr>
          <p:grpSpPr>
            <a:xfrm>
              <a:off x="256032" y="237744"/>
              <a:ext cx="8622792" cy="6364224"/>
              <a:chOff x="247157" y="247430"/>
              <a:chExt cx="8622792" cy="6364224"/>
            </a:xfrm>
          </p:grpSpPr>
          <p:sp>
            <p:nvSpPr>
              <p:cNvPr id="95" name="Google Shape;95;p18"/>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96" name="Google Shape;96;p18"/>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97" name="Google Shape;97;p18"/>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98" name="Google Shape;98;p18"/>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8"/>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2" name="Shape 102"/>
        <p:cNvGrpSpPr/>
        <p:nvPr/>
      </p:nvGrpSpPr>
      <p:grpSpPr>
        <a:xfrm>
          <a:off x="0" y="0"/>
          <a:ext cx="0" cy="0"/>
          <a:chOff x="0" y="0"/>
          <a:chExt cx="0" cy="0"/>
        </a:xfrm>
      </p:grpSpPr>
      <p:grpSp>
        <p:nvGrpSpPr>
          <p:cNvPr id="103" name="Google Shape;103;p19"/>
          <p:cNvGrpSpPr/>
          <p:nvPr/>
        </p:nvGrpSpPr>
        <p:grpSpPr>
          <a:xfrm>
            <a:off x="182880" y="173699"/>
            <a:ext cx="8778240" cy="6510602"/>
            <a:chOff x="182880" y="173699"/>
            <a:chExt cx="8778240" cy="6510602"/>
          </a:xfrm>
        </p:grpSpPr>
        <p:sp>
          <p:nvSpPr>
            <p:cNvPr id="104" name="Google Shape;104;p19"/>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05" name="Google Shape;105;p19"/>
            <p:cNvGrpSpPr/>
            <p:nvPr/>
          </p:nvGrpSpPr>
          <p:grpSpPr>
            <a:xfrm>
              <a:off x="256032" y="237744"/>
              <a:ext cx="8622792" cy="6364224"/>
              <a:chOff x="247157" y="247430"/>
              <a:chExt cx="8622792" cy="6364224"/>
            </a:xfrm>
          </p:grpSpPr>
          <p:sp>
            <p:nvSpPr>
              <p:cNvPr id="106" name="Google Shape;106;p19"/>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07" name="Google Shape;107;p19"/>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08" name="Google Shape;108;p19"/>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1" name="Shape 111"/>
        <p:cNvGrpSpPr/>
        <p:nvPr/>
      </p:nvGrpSpPr>
      <p:grpSpPr>
        <a:xfrm>
          <a:off x="0" y="0"/>
          <a:ext cx="0" cy="0"/>
          <a:chOff x="0" y="0"/>
          <a:chExt cx="0" cy="0"/>
        </a:xfrm>
      </p:grpSpPr>
      <p:grpSp>
        <p:nvGrpSpPr>
          <p:cNvPr id="112" name="Google Shape;112;p20"/>
          <p:cNvGrpSpPr/>
          <p:nvPr/>
        </p:nvGrpSpPr>
        <p:grpSpPr>
          <a:xfrm>
            <a:off x="182880" y="173699"/>
            <a:ext cx="8778240" cy="6510602"/>
            <a:chOff x="182880" y="173699"/>
            <a:chExt cx="8778240" cy="6510602"/>
          </a:xfrm>
        </p:grpSpPr>
        <p:grpSp>
          <p:nvGrpSpPr>
            <p:cNvPr id="113" name="Google Shape;113;p20"/>
            <p:cNvGrpSpPr/>
            <p:nvPr/>
          </p:nvGrpSpPr>
          <p:grpSpPr>
            <a:xfrm>
              <a:off x="182880" y="173699"/>
              <a:ext cx="8778240" cy="6510602"/>
              <a:chOff x="182880" y="173699"/>
              <a:chExt cx="8778240" cy="6510602"/>
            </a:xfrm>
          </p:grpSpPr>
          <p:sp>
            <p:nvSpPr>
              <p:cNvPr id="114" name="Google Shape;114;p20"/>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15" name="Google Shape;115;p20"/>
              <p:cNvGrpSpPr/>
              <p:nvPr/>
            </p:nvGrpSpPr>
            <p:grpSpPr>
              <a:xfrm>
                <a:off x="256032" y="237744"/>
                <a:ext cx="8622792" cy="6364224"/>
                <a:chOff x="247157" y="247430"/>
                <a:chExt cx="8622792" cy="6364224"/>
              </a:xfrm>
            </p:grpSpPr>
            <p:sp>
              <p:nvSpPr>
                <p:cNvPr id="116" name="Google Shape;116;p20"/>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17" name="Google Shape;117;p20"/>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18" name="Google Shape;118;p20"/>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19" name="Google Shape;119;p20"/>
          <p:cNvSpPr txBox="1"/>
          <p:nvPr>
            <p:ph type="title"/>
          </p:nvPr>
        </p:nvSpPr>
        <p:spPr>
          <a:xfrm>
            <a:off x="530225" y="1169892"/>
            <a:ext cx="3008313"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4328319" y="609600"/>
            <a:ext cx="4114800" cy="5465763"/>
          </a:xfrm>
          <a:prstGeom prst="rect">
            <a:avLst/>
          </a:prstGeom>
          <a:noFill/>
          <a:ln>
            <a:noFill/>
          </a:ln>
        </p:spPr>
        <p:txBody>
          <a:bodyPr anchorCtr="0" anchor="t" bIns="45700" lIns="91425" spcFirstLastPara="1" rIns="91425" wrap="square" tIns="45700">
            <a:normAutofit/>
          </a:bodyPr>
          <a:lstStyle>
            <a:lvl1pPr indent="-381000" lvl="0" marL="457200" algn="l">
              <a:spcBef>
                <a:spcPts val="20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21" name="Google Shape;121;p20"/>
          <p:cNvSpPr txBox="1"/>
          <p:nvPr>
            <p:ph idx="2" type="body"/>
          </p:nvPr>
        </p:nvSpPr>
        <p:spPr>
          <a:xfrm>
            <a:off x="530225" y="2147888"/>
            <a:ext cx="3008313" cy="32623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22" name="Google Shape;122;p20"/>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0"/>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3F3F3F"/>
              </a:buClr>
              <a:buSzPts val="4800"/>
              <a:buFont typeface="Lustria"/>
              <a:buNone/>
              <a:defRPr b="0" i="0" sz="4800" u="none" cap="none" strike="noStrike">
                <a:solidFill>
                  <a:srgbClr val="3F3F3F"/>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2000"/>
              </a:spcBef>
              <a:spcAft>
                <a:spcPts val="0"/>
              </a:spcAft>
              <a:buClr>
                <a:srgbClr val="3F3F3F"/>
              </a:buClr>
              <a:buSzPts val="2400"/>
              <a:buFont typeface="Arial"/>
              <a:buChar char="•"/>
              <a:defRPr b="0" i="0" sz="2400" u="none" cap="none" strike="noStrike">
                <a:solidFill>
                  <a:srgbClr val="3F3F3F"/>
                </a:solidFill>
                <a:latin typeface="Lustria"/>
                <a:ea typeface="Lustria"/>
                <a:cs typeface="Lustria"/>
                <a:sym typeface="Lustria"/>
              </a:defRPr>
            </a:lvl1pPr>
            <a:lvl2pPr indent="-368300" lvl="1" marL="914400"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indent="-355600" lvl="2" marL="1371600"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indent="-342900" lvl="3" marL="1828800"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indent="-342900" lvl="4" marL="2286000"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indent="-342900" lvl="5" marL="2743200"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indent="-342900" lvl="6" marL="3200400"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indent="-342900" lvl="7" marL="3657600"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indent="-342900" lvl="8" marL="4114800"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
        <p:nvSpPr>
          <p:cNvPr id="12" name="Google Shape;12;p11"/>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0BBBF"/>
                </a:solidFill>
                <a:latin typeface="Courgette"/>
                <a:ea typeface="Courgette"/>
                <a:cs typeface="Courgette"/>
                <a:sym typeface="Courgette"/>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3" name="Google Shape;13;p11"/>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0BBBF"/>
                </a:solidFill>
                <a:latin typeface="Courgette"/>
                <a:ea typeface="Courgette"/>
                <a:cs typeface="Courgette"/>
                <a:sym typeface="Courgette"/>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4" name="Google Shape;14;p11"/>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rgbClr val="B0BBBF"/>
                </a:solidFill>
                <a:latin typeface="Lustria"/>
                <a:ea typeface="Lustria"/>
                <a:cs typeface="Lustria"/>
                <a:sym typeface="Lustria"/>
              </a:defRPr>
            </a:lvl1pPr>
            <a:lvl2pPr indent="0" lvl="1" marL="0" marR="0" rtl="0" algn="ctr">
              <a:spcBef>
                <a:spcPts val="0"/>
              </a:spcBef>
              <a:buNone/>
              <a:defRPr b="0" i="0" sz="1200" u="none" cap="none" strike="noStrike">
                <a:solidFill>
                  <a:srgbClr val="B0BBBF"/>
                </a:solidFill>
                <a:latin typeface="Lustria"/>
                <a:ea typeface="Lustria"/>
                <a:cs typeface="Lustria"/>
                <a:sym typeface="Lustria"/>
              </a:defRPr>
            </a:lvl2pPr>
            <a:lvl3pPr indent="0" lvl="2" marL="0" marR="0" rtl="0" algn="ctr">
              <a:spcBef>
                <a:spcPts val="0"/>
              </a:spcBef>
              <a:buNone/>
              <a:defRPr b="0" i="0" sz="1200" u="none" cap="none" strike="noStrike">
                <a:solidFill>
                  <a:srgbClr val="B0BBBF"/>
                </a:solidFill>
                <a:latin typeface="Lustria"/>
                <a:ea typeface="Lustria"/>
                <a:cs typeface="Lustria"/>
                <a:sym typeface="Lustria"/>
              </a:defRPr>
            </a:lvl3pPr>
            <a:lvl4pPr indent="0" lvl="3" marL="0" marR="0" rtl="0" algn="ctr">
              <a:spcBef>
                <a:spcPts val="0"/>
              </a:spcBef>
              <a:buNone/>
              <a:defRPr b="0" i="0" sz="1200" u="none" cap="none" strike="noStrike">
                <a:solidFill>
                  <a:srgbClr val="B0BBBF"/>
                </a:solidFill>
                <a:latin typeface="Lustria"/>
                <a:ea typeface="Lustria"/>
                <a:cs typeface="Lustria"/>
                <a:sym typeface="Lustria"/>
              </a:defRPr>
            </a:lvl4pPr>
            <a:lvl5pPr indent="0" lvl="4" marL="0" marR="0" rtl="0" algn="ctr">
              <a:spcBef>
                <a:spcPts val="0"/>
              </a:spcBef>
              <a:buNone/>
              <a:defRPr b="0" i="0" sz="1200" u="none" cap="none" strike="noStrike">
                <a:solidFill>
                  <a:srgbClr val="B0BBBF"/>
                </a:solidFill>
                <a:latin typeface="Lustria"/>
                <a:ea typeface="Lustria"/>
                <a:cs typeface="Lustria"/>
                <a:sym typeface="Lustria"/>
              </a:defRPr>
            </a:lvl5pPr>
            <a:lvl6pPr indent="0" lvl="5" marL="0" marR="0" rtl="0" algn="ctr">
              <a:spcBef>
                <a:spcPts val="0"/>
              </a:spcBef>
              <a:buNone/>
              <a:defRPr b="0" i="0" sz="1200" u="none" cap="none" strike="noStrike">
                <a:solidFill>
                  <a:srgbClr val="B0BBBF"/>
                </a:solidFill>
                <a:latin typeface="Lustria"/>
                <a:ea typeface="Lustria"/>
                <a:cs typeface="Lustria"/>
                <a:sym typeface="Lustria"/>
              </a:defRPr>
            </a:lvl6pPr>
            <a:lvl7pPr indent="0" lvl="6" marL="0" marR="0" rtl="0" algn="ctr">
              <a:spcBef>
                <a:spcPts val="0"/>
              </a:spcBef>
              <a:buNone/>
              <a:defRPr b="0" i="0" sz="1200" u="none" cap="none" strike="noStrike">
                <a:solidFill>
                  <a:srgbClr val="B0BBBF"/>
                </a:solidFill>
                <a:latin typeface="Lustria"/>
                <a:ea typeface="Lustria"/>
                <a:cs typeface="Lustria"/>
                <a:sym typeface="Lustria"/>
              </a:defRPr>
            </a:lvl7pPr>
            <a:lvl8pPr indent="0" lvl="7" marL="0" marR="0" rtl="0" algn="ctr">
              <a:spcBef>
                <a:spcPts val="0"/>
              </a:spcBef>
              <a:buNone/>
              <a:defRPr b="0" i="0" sz="1200" u="none" cap="none" strike="noStrike">
                <a:solidFill>
                  <a:srgbClr val="B0BBBF"/>
                </a:solidFill>
                <a:latin typeface="Lustria"/>
                <a:ea typeface="Lustria"/>
                <a:cs typeface="Lustria"/>
                <a:sym typeface="Lustria"/>
              </a:defRPr>
            </a:lvl8pPr>
            <a:lvl9pPr indent="0" lvl="8" marL="0" marR="0" rtl="0" algn="ctr">
              <a:spcBef>
                <a:spcPts val="0"/>
              </a:spcBef>
              <a:buNone/>
              <a:defRPr b="0" i="0" sz="1200" u="none" cap="none" strike="noStrike">
                <a:solidFill>
                  <a:srgbClr val="B0BBBF"/>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914400" y="1123950"/>
            <a:ext cx="7342200" cy="1019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3F3F3F"/>
              </a:buClr>
              <a:buSzPts val="5400"/>
              <a:buFont typeface="Lustria"/>
              <a:buNone/>
            </a:pPr>
            <a:r>
              <a:rPr lang="es-ES" sz="4700"/>
              <a:t>Mentoría</a:t>
            </a:r>
            <a:r>
              <a:rPr lang="es-ES" sz="4700"/>
              <a:t> Textos Legales</a:t>
            </a:r>
            <a:endParaRPr sz="4700"/>
          </a:p>
        </p:txBody>
      </p:sp>
      <p:sp>
        <p:nvSpPr>
          <p:cNvPr id="200" name="Google Shape;200;p1"/>
          <p:cNvSpPr txBox="1"/>
          <p:nvPr>
            <p:ph idx="1" type="subTitle"/>
          </p:nvPr>
        </p:nvSpPr>
        <p:spPr>
          <a:xfrm>
            <a:off x="914400" y="3082025"/>
            <a:ext cx="7342200" cy="28575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1800"/>
              </a:spcBef>
              <a:spcAft>
                <a:spcPts val="0"/>
              </a:spcAft>
              <a:buClr>
                <a:schemeClr val="dk1"/>
              </a:buClr>
              <a:buSzPts val="1100"/>
              <a:buFont typeface="Arial"/>
              <a:buNone/>
            </a:pPr>
            <a:r>
              <a:rPr b="1" lang="es-ES" sz="1600">
                <a:solidFill>
                  <a:srgbClr val="24292E"/>
                </a:solidFill>
                <a:highlight>
                  <a:srgbClr val="FFFFFF"/>
                </a:highlight>
              </a:rPr>
              <a:t>Búsqueda y Recomendación de Textos Legales - Análisis y Visualización</a:t>
            </a:r>
            <a:endParaRPr b="1" sz="16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s-ES" sz="1600">
                <a:solidFill>
                  <a:srgbClr val="24292E"/>
                </a:solidFill>
                <a:highlight>
                  <a:srgbClr val="FFFFFF"/>
                </a:highlight>
              </a:rPr>
              <a:t>Mentor: Claudio Sarate</a:t>
            </a:r>
            <a:endParaRPr sz="16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s-ES" sz="1600">
                <a:solidFill>
                  <a:srgbClr val="24292E"/>
                </a:solidFill>
                <a:highlight>
                  <a:srgbClr val="FFFFFF"/>
                </a:highlight>
              </a:rPr>
              <a:t>Integrantes:</a:t>
            </a:r>
            <a:endParaRPr sz="1600">
              <a:solidFill>
                <a:srgbClr val="24292E"/>
              </a:solidFill>
              <a:highlight>
                <a:srgbClr val="FFFFFF"/>
              </a:highlight>
            </a:endParaRPr>
          </a:p>
          <a:p>
            <a:pPr indent="-330200" lvl="0" marL="457200" rtl="0" algn="l">
              <a:lnSpc>
                <a:spcPct val="115000"/>
              </a:lnSpc>
              <a:spcBef>
                <a:spcPts val="1200"/>
              </a:spcBef>
              <a:spcAft>
                <a:spcPts val="0"/>
              </a:spcAft>
              <a:buClr>
                <a:srgbClr val="24292E"/>
              </a:buClr>
              <a:buSzPts val="1600"/>
              <a:buFont typeface="Lustria"/>
              <a:buChar char="●"/>
            </a:pPr>
            <a:r>
              <a:rPr lang="es-ES" sz="1600">
                <a:solidFill>
                  <a:srgbClr val="24292E"/>
                </a:solidFill>
                <a:highlight>
                  <a:srgbClr val="FFFFFF"/>
                </a:highlight>
              </a:rPr>
              <a:t>Ezequiel Juarez</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Jorge Pérez</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Clara Quintana</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David Veisaga</a:t>
            </a:r>
            <a:endParaRPr sz="1600">
              <a:solidFill>
                <a:srgbClr val="24292E"/>
              </a:solidFill>
              <a:highlight>
                <a:srgbClr val="FFFFFF"/>
              </a:highlight>
            </a:endParaRPr>
          </a:p>
          <a:p>
            <a:pPr indent="0" lvl="0" marL="0" rtl="0" algn="ctr">
              <a:spcBef>
                <a:spcPts val="1200"/>
              </a:spcBef>
              <a:spcAft>
                <a:spcPts val="0"/>
              </a:spcAft>
              <a:buClr>
                <a:srgbClr val="3F3F3F"/>
              </a:buClr>
              <a:buSzPts val="20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9f04264591_0_15"/>
          <p:cNvSpPr txBox="1"/>
          <p:nvPr>
            <p:ph type="title"/>
          </p:nvPr>
        </p:nvSpPr>
        <p:spPr>
          <a:xfrm>
            <a:off x="674700" y="244150"/>
            <a:ext cx="81141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sz="4320"/>
              <a:t>Palabras Relevantes: </a:t>
            </a:r>
            <a:r>
              <a:rPr lang="es-ES" sz="3000"/>
              <a:t>Resultados - Frecuencia sacando stop word</a:t>
            </a:r>
            <a:endParaRPr/>
          </a:p>
        </p:txBody>
      </p:sp>
      <p:sp>
        <p:nvSpPr>
          <p:cNvPr id="265" name="Google Shape;265;g9f04264591_0_15"/>
          <p:cNvSpPr txBox="1"/>
          <p:nvPr>
            <p:ph idx="1" type="body"/>
          </p:nvPr>
        </p:nvSpPr>
        <p:spPr>
          <a:xfrm>
            <a:off x="899250" y="1690200"/>
            <a:ext cx="7345500" cy="46635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sz="1900"/>
              <a:t>Eliminado las stop word obtenidas con con IDF</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rPr lang="es-ES" sz="1900"/>
              <a:t>Las palabras más relevantes coinciden con las más frecuentes</a:t>
            </a:r>
            <a:endParaRPr sz="1900"/>
          </a:p>
        </p:txBody>
      </p:sp>
      <p:pic>
        <p:nvPicPr>
          <p:cNvPr id="266" name="Google Shape;266;g9f04264591_0_15"/>
          <p:cNvPicPr preferRelativeResize="0"/>
          <p:nvPr/>
        </p:nvPicPr>
        <p:blipFill>
          <a:blip r:embed="rId3">
            <a:alphaModFix/>
          </a:blip>
          <a:stretch>
            <a:fillRect/>
          </a:stretch>
        </p:blipFill>
        <p:spPr>
          <a:xfrm>
            <a:off x="1025225" y="2368025"/>
            <a:ext cx="6579674" cy="338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9f04264591_0_23"/>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ES" sz="4320"/>
              <a:t>Palabras Relevantes: </a:t>
            </a:r>
            <a:r>
              <a:rPr lang="es-ES" sz="3000"/>
              <a:t>Resultados - TF-IDF </a:t>
            </a:r>
            <a:endParaRPr/>
          </a:p>
        </p:txBody>
      </p:sp>
      <p:sp>
        <p:nvSpPr>
          <p:cNvPr id="273" name="Google Shape;273;g9f04264591_0_23"/>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a:t>Palabras más relevantes</a:t>
            </a:r>
            <a:endParaRPr/>
          </a:p>
          <a:p>
            <a:pPr indent="0" lvl="0" marL="0" rtl="0" algn="l">
              <a:spcBef>
                <a:spcPts val="2000"/>
              </a:spcBef>
              <a:spcAft>
                <a:spcPts val="0"/>
              </a:spcAft>
              <a:buNone/>
            </a:pPr>
            <a:r>
              <a:rPr lang="es-ES"/>
              <a:t>usando TF-IDF</a:t>
            </a:r>
            <a:endParaRPr/>
          </a:p>
        </p:txBody>
      </p:sp>
      <p:pic>
        <p:nvPicPr>
          <p:cNvPr id="274" name="Google Shape;274;g9f04264591_0_23"/>
          <p:cNvPicPr preferRelativeResize="0"/>
          <p:nvPr/>
        </p:nvPicPr>
        <p:blipFill>
          <a:blip r:embed="rId3">
            <a:alphaModFix/>
          </a:blip>
          <a:stretch>
            <a:fillRect/>
          </a:stretch>
        </p:blipFill>
        <p:spPr>
          <a:xfrm>
            <a:off x="4746638" y="2146875"/>
            <a:ext cx="2828925"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320"/>
              <a:buFont typeface="Lustria"/>
              <a:buNone/>
            </a:pPr>
            <a:r>
              <a:rPr lang="es-ES" sz="4320"/>
              <a:t>Palabras Relevantes</a:t>
            </a:r>
            <a:r>
              <a:rPr lang="es-ES" sz="4320"/>
              <a:t>: Resultados</a:t>
            </a:r>
            <a:endParaRPr sz="4320"/>
          </a:p>
        </p:txBody>
      </p:sp>
      <p:sp>
        <p:nvSpPr>
          <p:cNvPr id="281" name="Google Shape;281;p7"/>
          <p:cNvSpPr txBox="1"/>
          <p:nvPr>
            <p:ph idx="1" type="body"/>
          </p:nvPr>
        </p:nvSpPr>
        <p:spPr>
          <a:xfrm>
            <a:off x="900100" y="2133600"/>
            <a:ext cx="7345500" cy="41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Buscamos las palabras más relevantes en cada documento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Intentamos generar clases y hacer aprendizaje supervisado, obtuvimos una accuracy del 61%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2" name="Google Shape;282;p7"/>
          <p:cNvPicPr preferRelativeResize="0"/>
          <p:nvPr/>
        </p:nvPicPr>
        <p:blipFill>
          <a:blip r:embed="rId3">
            <a:alphaModFix/>
          </a:blip>
          <a:stretch>
            <a:fillRect/>
          </a:stretch>
        </p:blipFill>
        <p:spPr>
          <a:xfrm>
            <a:off x="922425" y="3056963"/>
            <a:ext cx="7334250"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No supervisado</a:t>
            </a:r>
            <a:endParaRPr/>
          </a:p>
        </p:txBody>
      </p:sp>
      <p:sp>
        <p:nvSpPr>
          <p:cNvPr id="289" name="Google Shape;289;p8"/>
          <p:cNvSpPr txBox="1"/>
          <p:nvPr>
            <p:ph idx="1" type="body"/>
          </p:nvPr>
        </p:nvSpPr>
        <p:spPr>
          <a:xfrm>
            <a:off x="900125" y="1861101"/>
            <a:ext cx="7345500" cy="39318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SzPts val="1800"/>
              <a:buChar char="•"/>
            </a:pPr>
            <a:r>
              <a:rPr lang="es-ES"/>
              <a:t>LDA: modelo de tópicos generativo, asume que cada palabra en un documento es generada a partir de un tópico que es tomado de una distribución de tópicos para cada documento.</a:t>
            </a:r>
            <a:endParaRPr/>
          </a:p>
          <a:p>
            <a:pPr indent="0" lvl="0" marL="342900" rtl="0" algn="l">
              <a:spcBef>
                <a:spcPts val="0"/>
              </a:spcBef>
              <a:spcAft>
                <a:spcPts val="0"/>
              </a:spcAft>
              <a:buNone/>
            </a:pPr>
            <a:r>
              <a:t/>
            </a:r>
            <a:endParaRPr/>
          </a:p>
          <a:p>
            <a:pPr indent="-304800" lvl="0" marL="342900" rtl="0" algn="l">
              <a:spcBef>
                <a:spcPts val="0"/>
              </a:spcBef>
              <a:spcAft>
                <a:spcPts val="0"/>
              </a:spcAft>
              <a:buSzPts val="1800"/>
              <a:buChar char="•"/>
            </a:pPr>
            <a:r>
              <a:rPr lang="es-ES"/>
              <a:t>NMF: Consiste en la descomposición de la matriz de frecuencia de palabras (V), en 2 matrices más pequeñas que representan los tópicos </a:t>
            </a:r>
            <a:r>
              <a:rPr lang="es-ES"/>
              <a:t>(H) </a:t>
            </a:r>
            <a:r>
              <a:rPr lang="es-ES"/>
              <a:t>y la relevancia de cada tópico en cada texto (W).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496168660_0_2"/>
          <p:cNvSpPr txBox="1"/>
          <p:nvPr>
            <p:ph type="title"/>
          </p:nvPr>
        </p:nvSpPr>
        <p:spPr>
          <a:xfrm>
            <a:off x="900113" y="244158"/>
            <a:ext cx="7345500" cy="133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800"/>
              <a:buFont typeface="Lustria"/>
              <a:buNone/>
            </a:pPr>
            <a:r>
              <a:rPr lang="es-ES"/>
              <a:t>No supervisado</a:t>
            </a:r>
            <a:endParaRPr/>
          </a:p>
        </p:txBody>
      </p:sp>
      <p:sp>
        <p:nvSpPr>
          <p:cNvPr id="296" name="Google Shape;296;ga496168660_0_2"/>
          <p:cNvSpPr txBox="1"/>
          <p:nvPr>
            <p:ph idx="1" type="body"/>
          </p:nvPr>
        </p:nvSpPr>
        <p:spPr>
          <a:xfrm>
            <a:off x="900125" y="1861101"/>
            <a:ext cx="7345500" cy="39318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s-ES"/>
              <a:t>Doc2vec:  El modelo crea una </a:t>
            </a:r>
            <a:r>
              <a:rPr lang="es-ES"/>
              <a:t>representación</a:t>
            </a:r>
            <a:r>
              <a:rPr lang="es-ES"/>
              <a:t> vectorial de un documento utilizando la </a:t>
            </a:r>
            <a:r>
              <a:rPr lang="es-ES"/>
              <a:t>representación</a:t>
            </a:r>
            <a:r>
              <a:rPr lang="es-ES"/>
              <a:t> vectorial de cada palabra que compone el documento.</a:t>
            </a:r>
            <a:endParaRPr/>
          </a:p>
          <a:p>
            <a:pPr indent="0" lvl="0" marL="342900" rtl="0" algn="l">
              <a:spcBef>
                <a:spcPts val="0"/>
              </a:spcBef>
              <a:spcAft>
                <a:spcPts val="0"/>
              </a:spcAft>
              <a:buNone/>
            </a:pPr>
            <a:r>
              <a:t/>
            </a:r>
            <a:endParaRPr/>
          </a:p>
        </p:txBody>
      </p:sp>
      <p:pic>
        <p:nvPicPr>
          <p:cNvPr id="297" name="Google Shape;297;ga496168660_0_2"/>
          <p:cNvPicPr preferRelativeResize="0"/>
          <p:nvPr/>
        </p:nvPicPr>
        <p:blipFill>
          <a:blip r:embed="rId3">
            <a:alphaModFix/>
          </a:blip>
          <a:stretch>
            <a:fillRect/>
          </a:stretch>
        </p:blipFill>
        <p:spPr>
          <a:xfrm>
            <a:off x="2308725" y="3353300"/>
            <a:ext cx="4526550" cy="299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Conclusiones</a:t>
            </a:r>
            <a:endParaRPr/>
          </a:p>
        </p:txBody>
      </p:sp>
      <p:sp>
        <p:nvSpPr>
          <p:cNvPr id="304" name="Google Shape;304;p10"/>
          <p:cNvSpPr txBox="1"/>
          <p:nvPr>
            <p:ph idx="1" type="body"/>
          </p:nvPr>
        </p:nvSpPr>
        <p:spPr>
          <a:xfrm>
            <a:off x="900112" y="2133601"/>
            <a:ext cx="7345500" cy="3931800"/>
          </a:xfrm>
          <a:prstGeom prst="rect">
            <a:avLst/>
          </a:prstGeom>
          <a:noFill/>
          <a:ln>
            <a:noFill/>
          </a:ln>
        </p:spPr>
        <p:txBody>
          <a:bodyPr anchorCtr="0" anchor="t" bIns="45700" lIns="91425" spcFirstLastPara="1" rIns="91425" wrap="square" tIns="45700">
            <a:normAutofit/>
          </a:bodyPr>
          <a:lstStyle/>
          <a:p>
            <a:pPr indent="-330200" lvl="0" marL="342900" rtl="0" algn="just">
              <a:lnSpc>
                <a:spcPct val="100000"/>
              </a:lnSpc>
              <a:spcBef>
                <a:spcPts val="0"/>
              </a:spcBef>
              <a:spcAft>
                <a:spcPts val="0"/>
              </a:spcAft>
              <a:buSzPts val="2200"/>
              <a:buChar char="•"/>
            </a:pPr>
            <a:r>
              <a:rPr lang="es-ES" sz="2200"/>
              <a:t>Proceso iterativo</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IDF</a:t>
            </a:r>
            <a:r>
              <a:rPr lang="es-ES" sz="2200"/>
              <a:t> es un buen método para encontrar </a:t>
            </a:r>
            <a:r>
              <a:rPr b="1" lang="es-ES" sz="2200">
                <a:solidFill>
                  <a:srgbClr val="4A86E8"/>
                </a:solidFill>
              </a:rPr>
              <a:t>stop words</a:t>
            </a:r>
            <a:r>
              <a:rPr lang="es-ES" sz="2200"/>
              <a:t> (éstas dependen de la temática)</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TF-IDF</a:t>
            </a:r>
            <a:r>
              <a:rPr lang="es-ES" sz="2200"/>
              <a:t> es una buena medida para encontrar palabras </a:t>
            </a:r>
            <a:r>
              <a:rPr b="1" lang="es-ES" sz="2200">
                <a:solidFill>
                  <a:srgbClr val="4A86E8"/>
                </a:solidFill>
              </a:rPr>
              <a:t>relevantes/representativas</a:t>
            </a:r>
            <a:r>
              <a:rPr lang="es-ES" sz="2200"/>
              <a:t> de cada doc</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No</a:t>
            </a:r>
            <a:r>
              <a:rPr lang="es-ES" sz="2200"/>
              <a:t> es un “problema” para ser tratado con </a:t>
            </a:r>
            <a:r>
              <a:rPr b="1" lang="es-ES" sz="2200">
                <a:solidFill>
                  <a:srgbClr val="4A86E8"/>
                </a:solidFill>
              </a:rPr>
              <a:t>aprendizaje supervisado</a:t>
            </a:r>
            <a:r>
              <a:rPr lang="es-ES" sz="2200"/>
              <a:t>.</a:t>
            </a:r>
            <a:endParaRPr sz="2200"/>
          </a:p>
          <a:p>
            <a:pPr indent="-330200" lvl="0" marL="342900" rtl="0" algn="just">
              <a:lnSpc>
                <a:spcPct val="100000"/>
              </a:lnSpc>
              <a:spcBef>
                <a:spcPts val="1000"/>
              </a:spcBef>
              <a:spcAft>
                <a:spcPts val="1000"/>
              </a:spcAft>
              <a:buSzPts val="2200"/>
              <a:buChar char="•"/>
            </a:pPr>
            <a:r>
              <a:rPr lang="es-ES" sz="2200"/>
              <a:t>Aprendizaje no supervisado, todavía no hemos dado con la configuración apropiada para encontrar </a:t>
            </a:r>
            <a:r>
              <a:rPr b="1" lang="es-ES" sz="2200">
                <a:solidFill>
                  <a:srgbClr val="4A86E8"/>
                </a:solidFill>
              </a:rPr>
              <a:t>similitud entre documentos</a:t>
            </a:r>
            <a:r>
              <a:rPr lang="es-ES" sz="2200"/>
              <a:t>.</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Objetivos</a:t>
            </a:r>
            <a:endParaRPr/>
          </a:p>
        </p:txBody>
      </p:sp>
      <p:sp>
        <p:nvSpPr>
          <p:cNvPr id="207" name="Google Shape;207;p2"/>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s-ES"/>
              <a:t>Búsqueda y recomendación de textos legales</a:t>
            </a:r>
            <a:endParaRPr/>
          </a:p>
          <a:p>
            <a:pPr indent="0" lvl="0" marL="0" rtl="0" algn="l">
              <a:spcBef>
                <a:spcPts val="0"/>
              </a:spcBef>
              <a:spcAft>
                <a:spcPts val="0"/>
              </a:spcAft>
              <a:buNone/>
            </a:pPr>
            <a:r>
              <a:t/>
            </a:r>
            <a:endParaRPr/>
          </a:p>
          <a:p>
            <a:pPr indent="-342900" lvl="0" marL="342900" rtl="0" algn="l">
              <a:spcBef>
                <a:spcPts val="0"/>
              </a:spcBef>
              <a:spcAft>
                <a:spcPts val="0"/>
              </a:spcAft>
              <a:buSzPts val="2400"/>
              <a:buChar char="•"/>
            </a:pPr>
            <a:r>
              <a:rPr lang="es-ES"/>
              <a:t>Agrupar textos similares (temáticas similares)</a:t>
            </a:r>
            <a:endParaRPr/>
          </a:p>
          <a:p>
            <a:pPr indent="-342900" lvl="0" marL="342900" rtl="0" algn="l">
              <a:spcBef>
                <a:spcPts val="2000"/>
              </a:spcBef>
              <a:spcAft>
                <a:spcPts val="0"/>
              </a:spcAft>
              <a:buSzPts val="2400"/>
              <a:buChar char="•"/>
            </a:pPr>
            <a:r>
              <a:rPr lang="es-ES"/>
              <a:t>Lo que buscamos es encontrar una manera de poder decir si un texto habla de lo mismo que otro, una medida de</a:t>
            </a:r>
            <a:r>
              <a:rPr b="1" lang="es-ES"/>
              <a:t> </a:t>
            </a:r>
            <a:r>
              <a:rPr b="1" i="1" lang="es-ES"/>
              <a:t>distancia</a:t>
            </a:r>
            <a:r>
              <a:rPr b="1" lang="es-ES"/>
              <a:t> </a:t>
            </a:r>
            <a:r>
              <a:rPr lang="es-ES"/>
              <a:t>entre 2 textos.</a:t>
            </a:r>
            <a:endParaRPr/>
          </a:p>
          <a:p>
            <a:pPr indent="-381000" lvl="0" marL="342900" rtl="0" algn="l">
              <a:spcBef>
                <a:spcPts val="2000"/>
              </a:spcBef>
              <a:spcAft>
                <a:spcPts val="0"/>
              </a:spcAft>
              <a:buSzPts val="2400"/>
              <a:buChar char="•"/>
            </a:pPr>
            <a:r>
              <a:rPr lang="es-ES"/>
              <a:t>Textos legales ( InfoLEG)</a:t>
            </a:r>
            <a:endParaRPr/>
          </a:p>
          <a:p>
            <a:pPr indent="0" lvl="0" marL="0" rtl="0" algn="l">
              <a:spcBef>
                <a:spcPts val="2000"/>
              </a:spcBef>
              <a:spcAft>
                <a:spcPts val="0"/>
              </a:spcAft>
              <a:buSzPts val="2400"/>
              <a:buNone/>
            </a:pPr>
            <a:r>
              <a:t/>
            </a:r>
            <a:endParaRPr/>
          </a:p>
          <a:p>
            <a:pPr indent="-190500" lvl="0" marL="342900" rtl="0" algn="l">
              <a:spcBef>
                <a:spcPts val="2000"/>
              </a:spcBef>
              <a:spcAft>
                <a:spcPts val="0"/>
              </a:spcAft>
              <a:buSzPts val="2400"/>
              <a:buNone/>
            </a:pPr>
            <a:r>
              <a:t/>
            </a:r>
            <a:endParaRPr/>
          </a:p>
          <a:p>
            <a:pPr indent="0" lvl="0" marL="0" rtl="0" algn="l">
              <a:spcBef>
                <a:spcPts val="20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Características</a:t>
            </a:r>
            <a:r>
              <a:rPr lang="es-ES"/>
              <a:t> del Corpus</a:t>
            </a:r>
            <a:endParaRPr/>
          </a:p>
        </p:txBody>
      </p:sp>
      <p:sp>
        <p:nvSpPr>
          <p:cNvPr id="214" name="Google Shape;214;p3"/>
          <p:cNvSpPr txBox="1"/>
          <p:nvPr>
            <p:ph idx="1" type="body"/>
          </p:nvPr>
        </p:nvSpPr>
        <p:spPr>
          <a:xfrm>
            <a:off x="900100" y="1584000"/>
            <a:ext cx="7345500" cy="4767300"/>
          </a:xfrm>
          <a:prstGeom prst="rect">
            <a:avLst/>
          </a:prstGeom>
          <a:noFill/>
          <a:ln>
            <a:noFill/>
          </a:ln>
        </p:spPr>
        <p:txBody>
          <a:bodyPr anchorCtr="0" anchor="t" bIns="45700" lIns="91425" spcFirstLastPara="1" rIns="91425" wrap="square" tIns="45700">
            <a:normAutofit/>
          </a:bodyPr>
          <a:lstStyle/>
          <a:p>
            <a:pPr indent="-381000" lvl="0" marL="342900" rtl="0" algn="l">
              <a:spcBef>
                <a:spcPts val="1200"/>
              </a:spcBef>
              <a:spcAft>
                <a:spcPts val="0"/>
              </a:spcAft>
              <a:buSzPts val="2400"/>
              <a:buChar char="•"/>
            </a:pPr>
            <a:r>
              <a:rPr lang="es-ES"/>
              <a:t>Cuando procesamos textos no contamos con una tabla de atributos o características. (como se puede ver en otras problemáticas)</a:t>
            </a:r>
            <a:endParaRPr/>
          </a:p>
          <a:p>
            <a:pPr indent="-342900" lvl="0" marL="342900" rtl="0" algn="l">
              <a:spcBef>
                <a:spcPts val="2000"/>
              </a:spcBef>
              <a:spcAft>
                <a:spcPts val="0"/>
              </a:spcAft>
              <a:buSzPts val="2400"/>
              <a:buChar char="•"/>
            </a:pPr>
            <a:r>
              <a:rPr lang="es-ES"/>
              <a:t>Cada palabra que contienen esos textos pasan a ser las características discretas y categóricas.</a:t>
            </a:r>
            <a:endParaRPr/>
          </a:p>
          <a:p>
            <a:pPr indent="-342900" lvl="0" marL="342900" rtl="0" algn="l">
              <a:spcBef>
                <a:spcPts val="1000"/>
              </a:spcBef>
              <a:spcAft>
                <a:spcPts val="0"/>
              </a:spcAft>
              <a:buSzPts val="1800"/>
              <a:buChar char="•"/>
            </a:pPr>
            <a:r>
              <a:rPr lang="es-ES"/>
              <a:t>Por otro lado, en el caso particular de esta mentoría, tampoco contamos con una columna de clases (como se puede ver en otras problemáticas)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46cfb28b3_0_0"/>
          <p:cNvSpPr txBox="1"/>
          <p:nvPr>
            <p:ph type="title"/>
          </p:nvPr>
        </p:nvSpPr>
        <p:spPr>
          <a:xfrm>
            <a:off x="900113" y="244158"/>
            <a:ext cx="7345500" cy="133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800"/>
              <a:buFont typeface="Lustria"/>
              <a:buNone/>
            </a:pPr>
            <a:r>
              <a:rPr lang="es-ES"/>
              <a:t>Extracción de Características</a:t>
            </a:r>
            <a:endParaRPr/>
          </a:p>
        </p:txBody>
      </p:sp>
      <p:sp>
        <p:nvSpPr>
          <p:cNvPr id="221" name="Google Shape;221;ga46cfb28b3_0_0"/>
          <p:cNvSpPr txBox="1"/>
          <p:nvPr>
            <p:ph idx="1" type="body"/>
          </p:nvPr>
        </p:nvSpPr>
        <p:spPr>
          <a:xfrm>
            <a:off x="900100" y="1722950"/>
            <a:ext cx="7345500" cy="4679100"/>
          </a:xfrm>
          <a:prstGeom prst="rect">
            <a:avLst/>
          </a:prstGeom>
          <a:noFill/>
          <a:ln>
            <a:noFill/>
          </a:ln>
        </p:spPr>
        <p:txBody>
          <a:bodyPr anchorCtr="0" anchor="t" bIns="45700" lIns="91425" spcFirstLastPara="1" rIns="91425" wrap="square" tIns="45700">
            <a:noAutofit/>
          </a:bodyPr>
          <a:lstStyle/>
          <a:p>
            <a:pPr indent="-342900" lvl="0" marL="342900" rtl="0" algn="l">
              <a:spcBef>
                <a:spcPts val="2000"/>
              </a:spcBef>
              <a:spcAft>
                <a:spcPts val="0"/>
              </a:spcAft>
              <a:buSzPts val="1800"/>
              <a:buChar char="•"/>
            </a:pPr>
            <a:r>
              <a:rPr lang="es-ES"/>
              <a:t>Las palabras deben codificarse numéricamente para que puedan ser utilizadas por los algoritmos de aprendizaje.</a:t>
            </a:r>
            <a:endParaRPr/>
          </a:p>
          <a:p>
            <a:pPr indent="-342900" lvl="0" marL="342900" rtl="0" algn="l">
              <a:spcBef>
                <a:spcPts val="2000"/>
              </a:spcBef>
              <a:spcAft>
                <a:spcPts val="0"/>
              </a:spcAft>
              <a:buSzPts val="1800"/>
              <a:buChar char="•"/>
            </a:pPr>
            <a:r>
              <a:rPr lang="es-ES"/>
              <a:t>Una de las técnicas más simples para representar texto numéricamente es la denominada “Bag of Words”. </a:t>
            </a:r>
            <a:endParaRPr/>
          </a:p>
          <a:p>
            <a:pPr indent="-342900" lvl="0" marL="342900" rtl="0" algn="l">
              <a:spcBef>
                <a:spcPts val="2000"/>
              </a:spcBef>
              <a:spcAft>
                <a:spcPts val="0"/>
              </a:spcAft>
              <a:buSzPts val="2400"/>
              <a:buChar char="•"/>
            </a:pPr>
            <a:r>
              <a:rPr lang="es-ES"/>
              <a:t>Para iniciar el pre-procesamiento contamos con una colección de textos legales seleccionados para el análisis, que almacenamos en un archivo denominado </a:t>
            </a:r>
            <a:r>
              <a:rPr lang="es-ES"/>
              <a:t>Corpus.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Limpieza de datos</a:t>
            </a:r>
            <a:endParaRPr/>
          </a:p>
        </p:txBody>
      </p:sp>
      <p:sp>
        <p:nvSpPr>
          <p:cNvPr id="228" name="Google Shape;228;p4"/>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Eliminar ruido</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Formatos de archivos TXT, PDF, DOC, etc</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Text Encoding: ascii, utf-8</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Tokenización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Dividir el documento en palabras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Lengua Española</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Normalización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Convertir el texto a minúsculas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Eliminar signos de puntuación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Corregir errores de ortografía</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Eliminar stop words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Stemming</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Lematizar </a:t>
            </a:r>
            <a:endParaRPr sz="18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800">
              <a:solidFill>
                <a:schemeClr val="dk1"/>
              </a:solidFill>
              <a:latin typeface="Calibri"/>
              <a:ea typeface="Calibri"/>
              <a:cs typeface="Calibri"/>
              <a:sym typeface="Calibri"/>
            </a:endParaRPr>
          </a:p>
          <a:p>
            <a:pPr indent="-201930" lvl="0" marL="342900" rtl="0" algn="l">
              <a:lnSpc>
                <a:spcPct val="80000"/>
              </a:lnSpc>
              <a:spcBef>
                <a:spcPts val="2000"/>
              </a:spcBef>
              <a:spcAft>
                <a:spcPts val="0"/>
              </a:spcAft>
              <a:buSzPts val="2220"/>
              <a:buNone/>
            </a:pPr>
            <a:r>
              <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320"/>
              <a:buFont typeface="Lustria"/>
              <a:buNone/>
            </a:pPr>
            <a:r>
              <a:rPr lang="es-ES" sz="4320"/>
              <a:t>Limpieza de datos: Conclusiones</a:t>
            </a:r>
            <a:endParaRPr sz="4320"/>
          </a:p>
        </p:txBody>
      </p:sp>
      <p:sp>
        <p:nvSpPr>
          <p:cNvPr id="235" name="Google Shape;235;p5"/>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s-ES"/>
              <a:t>Proceso iterativo </a:t>
            </a:r>
            <a:endParaRPr/>
          </a:p>
          <a:p>
            <a:pPr indent="-342900" lvl="0" marL="457200" rtl="0" algn="l">
              <a:spcBef>
                <a:spcPts val="0"/>
              </a:spcBef>
              <a:spcAft>
                <a:spcPts val="0"/>
              </a:spcAft>
              <a:buSzPts val="1800"/>
              <a:buChar char="•"/>
            </a:pPr>
            <a:r>
              <a:rPr lang="es-ES"/>
              <a:t>Diferentes librerías para leer PDFs</a:t>
            </a:r>
            <a:endParaRPr/>
          </a:p>
          <a:p>
            <a:pPr indent="-342900" lvl="0" marL="457200" rtl="0" algn="l">
              <a:spcBef>
                <a:spcPts val="0"/>
              </a:spcBef>
              <a:spcAft>
                <a:spcPts val="0"/>
              </a:spcAft>
              <a:buSzPts val="1800"/>
              <a:buChar char="•"/>
            </a:pPr>
            <a:r>
              <a:rPr lang="es-ES"/>
              <a:t>Idioma Español</a:t>
            </a:r>
            <a:endParaRPr/>
          </a:p>
          <a:p>
            <a:pPr indent="-342900" lvl="0" marL="457200" rtl="0" algn="l">
              <a:spcBef>
                <a:spcPts val="0"/>
              </a:spcBef>
              <a:spcAft>
                <a:spcPts val="0"/>
              </a:spcAft>
              <a:buSzPts val="1800"/>
              <a:buChar char="•"/>
            </a:pPr>
            <a:r>
              <a:rPr lang="es-ES"/>
              <a:t>Abreviaturas y Errores de ortografía</a:t>
            </a:r>
            <a:endParaRPr/>
          </a:p>
          <a:p>
            <a:pPr indent="-342900" lvl="0" marL="457200" rtl="0" algn="l">
              <a:spcBef>
                <a:spcPts val="0"/>
              </a:spcBef>
              <a:spcAft>
                <a:spcPts val="0"/>
              </a:spcAft>
              <a:buSzPts val="1800"/>
              <a:buChar char="•"/>
            </a:pPr>
            <a:r>
              <a:rPr lang="es-ES"/>
              <a:t>Lematizar y/o </a:t>
            </a:r>
            <a:r>
              <a:rPr lang="es-ES"/>
              <a:t>Stemming</a:t>
            </a:r>
            <a:endParaRPr/>
          </a:p>
          <a:p>
            <a:pPr indent="-342900" lvl="0" marL="457200" rtl="0" algn="l">
              <a:spcBef>
                <a:spcPts val="0"/>
              </a:spcBef>
              <a:spcAft>
                <a:spcPts val="0"/>
              </a:spcAft>
              <a:buSzPts val="1800"/>
              <a:buChar char="•"/>
            </a:pPr>
            <a:r>
              <a:rPr lang="es-ES"/>
              <a:t>Stop word personalizado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Palabras Relevantes</a:t>
            </a:r>
            <a:endParaRPr/>
          </a:p>
        </p:txBody>
      </p:sp>
      <p:sp>
        <p:nvSpPr>
          <p:cNvPr id="242" name="Google Shape;242;p6"/>
          <p:cNvSpPr txBox="1"/>
          <p:nvPr>
            <p:ph idx="1" type="body"/>
          </p:nvPr>
        </p:nvSpPr>
        <p:spPr>
          <a:xfrm>
            <a:off x="900112" y="2209801"/>
            <a:ext cx="7345500" cy="3931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s-ES"/>
              <a:t>Para saber si 2 textos son similares </a:t>
            </a:r>
            <a:endParaRPr/>
          </a:p>
          <a:p>
            <a:pPr indent="-266700" lvl="1" marL="579437" rtl="0" algn="l">
              <a:spcBef>
                <a:spcPts val="0"/>
              </a:spcBef>
              <a:spcAft>
                <a:spcPts val="0"/>
              </a:spcAft>
              <a:buSzPts val="2400"/>
              <a:buChar char="•"/>
            </a:pPr>
            <a:r>
              <a:rPr lang="es-ES" sz="2400"/>
              <a:t>→ de </a:t>
            </a:r>
            <a:r>
              <a:rPr lang="es-ES" sz="2400"/>
              <a:t>qué</a:t>
            </a:r>
            <a:r>
              <a:rPr lang="es-ES" sz="2400"/>
              <a:t> trata un texto.</a:t>
            </a:r>
            <a:endParaRPr sz="2400"/>
          </a:p>
          <a:p>
            <a:pPr indent="-266700" lvl="2" marL="808037" rtl="0" algn="l">
              <a:spcBef>
                <a:spcPts val="0"/>
              </a:spcBef>
              <a:spcAft>
                <a:spcPts val="0"/>
              </a:spcAft>
              <a:buSzPts val="2400"/>
              <a:buChar char="•"/>
            </a:pPr>
            <a:r>
              <a:rPr lang="es-ES" sz="2400"/>
              <a:t>→ Palabras relevantes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sz="3600"/>
          </a:p>
          <a:p>
            <a:pPr indent="0" lvl="0" marL="0" rtl="0" algn="l">
              <a:spcBef>
                <a:spcPts val="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9f04264591_0_0"/>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320"/>
              <a:buFont typeface="Lustria"/>
              <a:buNone/>
            </a:pPr>
            <a:r>
              <a:rPr lang="es-ES" sz="4320"/>
              <a:t>Palabras Relevantes: </a:t>
            </a:r>
            <a:r>
              <a:rPr lang="es-ES" sz="3000"/>
              <a:t>Resultados - Frecuencia de palabras</a:t>
            </a:r>
            <a:endParaRPr sz="3000"/>
          </a:p>
        </p:txBody>
      </p:sp>
      <p:sp>
        <p:nvSpPr>
          <p:cNvPr id="249" name="Google Shape;249;g9f04264591_0_0"/>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50" name="Google Shape;250;g9f04264591_0_0"/>
          <p:cNvPicPr preferRelativeResize="0"/>
          <p:nvPr/>
        </p:nvPicPr>
        <p:blipFill>
          <a:blip r:embed="rId3">
            <a:alphaModFix/>
          </a:blip>
          <a:stretch>
            <a:fillRect/>
          </a:stretch>
        </p:blipFill>
        <p:spPr>
          <a:xfrm>
            <a:off x="605700" y="1835575"/>
            <a:ext cx="7934325" cy="40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9f04264591_0_7"/>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ES" sz="4320"/>
              <a:t>Palabras Relevantes: </a:t>
            </a:r>
            <a:r>
              <a:rPr lang="es-ES" sz="3000"/>
              <a:t>Resultados - IDF para stop word</a:t>
            </a:r>
            <a:endParaRPr/>
          </a:p>
        </p:txBody>
      </p:sp>
      <p:sp>
        <p:nvSpPr>
          <p:cNvPr id="257" name="Google Shape;257;g9f04264591_0_7"/>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IDF: </a:t>
            </a:r>
            <a:endParaRPr sz="2250">
              <a:solidFill>
                <a:schemeClr val="dk1"/>
              </a:solidFill>
              <a:highlight>
                <a:srgbClr val="FFFFFF"/>
              </a:highlight>
              <a:latin typeface="Arial"/>
              <a:ea typeface="Arial"/>
              <a:cs typeface="Arial"/>
              <a:sym typeface="Arial"/>
            </a:endParaRPr>
          </a:p>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Frecuencia Inversa </a:t>
            </a:r>
            <a:endParaRPr sz="2250">
              <a:solidFill>
                <a:schemeClr val="dk1"/>
              </a:solidFill>
              <a:highlight>
                <a:srgbClr val="FFFFFF"/>
              </a:highlight>
              <a:latin typeface="Arial"/>
              <a:ea typeface="Arial"/>
              <a:cs typeface="Arial"/>
              <a:sym typeface="Arial"/>
            </a:endParaRPr>
          </a:p>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de Documentos</a:t>
            </a:r>
            <a:endParaRPr sz="3600"/>
          </a:p>
        </p:txBody>
      </p:sp>
      <p:pic>
        <p:nvPicPr>
          <p:cNvPr id="258" name="Google Shape;258;g9f04264591_0_7"/>
          <p:cNvPicPr preferRelativeResize="0"/>
          <p:nvPr/>
        </p:nvPicPr>
        <p:blipFill>
          <a:blip r:embed="rId3">
            <a:alphaModFix/>
          </a:blip>
          <a:stretch>
            <a:fillRect/>
          </a:stretch>
        </p:blipFill>
        <p:spPr>
          <a:xfrm>
            <a:off x="4314675" y="1999225"/>
            <a:ext cx="3619500" cy="420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2020-10-14T22:32:01Z</dcterms:created>
  <dc:creator>Clara Quintana</dc:creator>
</cp:coreProperties>
</file>