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7" r:id="rId11"/>
    <p:sldId id="266" r:id="rId12"/>
    <p:sldId id="268" r:id="rId13"/>
    <p:sldId id="29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9" r:id="rId25"/>
    <p:sldId id="280" r:id="rId26"/>
    <p:sldId id="281" r:id="rId27"/>
    <p:sldId id="283" r:id="rId28"/>
    <p:sldId id="284" r:id="rId29"/>
    <p:sldId id="285" r:id="rId30"/>
    <p:sldId id="300" r:id="rId31"/>
    <p:sldId id="301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145F8-A4BA-4BF9-ADFC-34F087134F47}" v="26" dt="2020-05-31T22:03:40.357"/>
    <p1510:client id="{D2E44A34-B966-4353-A967-EB93A032A844}" v="81" dt="2020-05-31T19:22:44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inho Pessoa" userId="16415ff62592985c" providerId="LiveId" clId="{AF9145F8-A4BA-4BF9-ADFC-34F087134F47}"/>
    <pc:docChg chg="custSel modSld">
      <pc:chgData name="Jorginho Pessoa" userId="16415ff62592985c" providerId="LiveId" clId="{AF9145F8-A4BA-4BF9-ADFC-34F087134F47}" dt="2020-05-31T22:03:40.357" v="43"/>
      <pc:docMkLst>
        <pc:docMk/>
      </pc:docMkLst>
      <pc:sldChg chg="modSp mod">
        <pc:chgData name="Jorginho Pessoa" userId="16415ff62592985c" providerId="LiveId" clId="{AF9145F8-A4BA-4BF9-ADFC-34F087134F47}" dt="2020-05-31T20:45:29.491" v="1" actId="20577"/>
        <pc:sldMkLst>
          <pc:docMk/>
          <pc:sldMk cId="2209907291" sldId="257"/>
        </pc:sldMkLst>
        <pc:spChg chg="mod">
          <ac:chgData name="Jorginho Pessoa" userId="16415ff62592985c" providerId="LiveId" clId="{AF9145F8-A4BA-4BF9-ADFC-34F087134F47}" dt="2020-05-31T20:45:29.491" v="1" actId="20577"/>
          <ac:spMkLst>
            <pc:docMk/>
            <pc:sldMk cId="2209907291" sldId="257"/>
            <ac:spMk id="3" creationId="{AE2BE7BE-0A84-4524-9670-C3EEF9A98418}"/>
          </ac:spMkLst>
        </pc:spChg>
      </pc:sldChg>
      <pc:sldChg chg="addSp delSp modSp mod">
        <pc:chgData name="Jorginho Pessoa" userId="16415ff62592985c" providerId="LiveId" clId="{AF9145F8-A4BA-4BF9-ADFC-34F087134F47}" dt="2020-05-31T21:23:35.485" v="18" actId="1076"/>
        <pc:sldMkLst>
          <pc:docMk/>
          <pc:sldMk cId="2331880431" sldId="265"/>
        </pc:sldMkLst>
        <pc:spChg chg="mod">
          <ac:chgData name="Jorginho Pessoa" userId="16415ff62592985c" providerId="LiveId" clId="{AF9145F8-A4BA-4BF9-ADFC-34F087134F47}" dt="2020-05-31T21:23:31.091" v="16" actId="1076"/>
          <ac:spMkLst>
            <pc:docMk/>
            <pc:sldMk cId="2331880431" sldId="265"/>
            <ac:spMk id="11" creationId="{5CBA9D3D-8956-4FC2-BEE4-4E6BF85C7473}"/>
          </ac:spMkLst>
        </pc:spChg>
        <pc:picChg chg="add mod">
          <ac:chgData name="Jorginho Pessoa" userId="16415ff62592985c" providerId="LiveId" clId="{AF9145F8-A4BA-4BF9-ADFC-34F087134F47}" dt="2020-05-31T21:23:35.485" v="18" actId="1076"/>
          <ac:picMkLst>
            <pc:docMk/>
            <pc:sldMk cId="2331880431" sldId="265"/>
            <ac:picMk id="4" creationId="{32472D87-4961-411C-8F68-70E0907FFAAC}"/>
          </ac:picMkLst>
        </pc:picChg>
        <pc:picChg chg="del">
          <ac:chgData name="Jorginho Pessoa" userId="16415ff62592985c" providerId="LiveId" clId="{AF9145F8-A4BA-4BF9-ADFC-34F087134F47}" dt="2020-05-31T20:45:54.043" v="10" actId="478"/>
          <ac:picMkLst>
            <pc:docMk/>
            <pc:sldMk cId="2331880431" sldId="265"/>
            <ac:picMk id="5" creationId="{B8897CF7-01D1-4E7E-862E-EC09C4A7739D}"/>
          </ac:picMkLst>
        </pc:picChg>
      </pc:sldChg>
      <pc:sldChg chg="addSp delSp modSp mod">
        <pc:chgData name="Jorginho Pessoa" userId="16415ff62592985c" providerId="LiveId" clId="{AF9145F8-A4BA-4BF9-ADFC-34F087134F47}" dt="2020-05-31T21:49:57.460" v="33" actId="1076"/>
        <pc:sldMkLst>
          <pc:docMk/>
          <pc:sldMk cId="149022299" sldId="267"/>
        </pc:sldMkLst>
        <pc:spChg chg="mod">
          <ac:chgData name="Jorginho Pessoa" userId="16415ff62592985c" providerId="LiveId" clId="{AF9145F8-A4BA-4BF9-ADFC-34F087134F47}" dt="2020-05-31T20:45:43.957" v="3" actId="27636"/>
          <ac:spMkLst>
            <pc:docMk/>
            <pc:sldMk cId="149022299" sldId="267"/>
            <ac:spMk id="2" creationId="{F6F149BF-D503-4097-8F0B-2424FB764C95}"/>
          </ac:spMkLst>
        </pc:spChg>
        <pc:spChg chg="add mod">
          <ac:chgData name="Jorginho Pessoa" userId="16415ff62592985c" providerId="LiveId" clId="{AF9145F8-A4BA-4BF9-ADFC-34F087134F47}" dt="2020-05-31T21:37:23.389" v="22" actId="1076"/>
          <ac:spMkLst>
            <pc:docMk/>
            <pc:sldMk cId="149022299" sldId="267"/>
            <ac:spMk id="8" creationId="{35B97C7A-4046-4100-94A2-F40268E7880F}"/>
          </ac:spMkLst>
        </pc:spChg>
        <pc:spChg chg="del">
          <ac:chgData name="Jorginho Pessoa" userId="16415ff62592985c" providerId="LiveId" clId="{AF9145F8-A4BA-4BF9-ADFC-34F087134F47}" dt="2020-05-31T20:45:50.589" v="8" actId="478"/>
          <ac:spMkLst>
            <pc:docMk/>
            <pc:sldMk cId="149022299" sldId="267"/>
            <ac:spMk id="10" creationId="{A6134C5C-23B5-4E7E-854D-B2C3DFA9E125}"/>
          </ac:spMkLst>
        </pc:spChg>
        <pc:spChg chg="del">
          <ac:chgData name="Jorginho Pessoa" userId="16415ff62592985c" providerId="LiveId" clId="{AF9145F8-A4BA-4BF9-ADFC-34F087134F47}" dt="2020-05-31T20:45:51.640" v="9" actId="478"/>
          <ac:spMkLst>
            <pc:docMk/>
            <pc:sldMk cId="149022299" sldId="267"/>
            <ac:spMk id="11" creationId="{5CBA9D3D-8956-4FC2-BEE4-4E6BF85C7473}"/>
          </ac:spMkLst>
        </pc:spChg>
        <pc:spChg chg="add mod">
          <ac:chgData name="Jorginho Pessoa" userId="16415ff62592985c" providerId="LiveId" clId="{AF9145F8-A4BA-4BF9-ADFC-34F087134F47}" dt="2020-05-31T21:37:30.525" v="26" actId="20577"/>
          <ac:spMkLst>
            <pc:docMk/>
            <pc:sldMk cId="149022299" sldId="267"/>
            <ac:spMk id="12" creationId="{19A148C1-9084-410A-9120-9FDAFCFF2B9E}"/>
          </ac:spMkLst>
        </pc:spChg>
        <pc:picChg chg="add mod">
          <ac:chgData name="Jorginho Pessoa" userId="16415ff62592985c" providerId="LiveId" clId="{AF9145F8-A4BA-4BF9-ADFC-34F087134F47}" dt="2020-05-31T21:37:14.661" v="20" actId="1076"/>
          <ac:picMkLst>
            <pc:docMk/>
            <pc:sldMk cId="149022299" sldId="267"/>
            <ac:picMk id="7" creationId="{8FC9131A-8B8F-4F46-B61E-CF3906F9BD95}"/>
          </ac:picMkLst>
        </pc:picChg>
        <pc:picChg chg="del mod">
          <ac:chgData name="Jorginho Pessoa" userId="16415ff62592985c" providerId="LiveId" clId="{AF9145F8-A4BA-4BF9-ADFC-34F087134F47}" dt="2020-05-31T20:45:47.699" v="6" actId="478"/>
          <ac:picMkLst>
            <pc:docMk/>
            <pc:sldMk cId="149022299" sldId="267"/>
            <ac:picMk id="9" creationId="{1D343A69-3AE3-4D9B-B8F9-29C1EEC5E4B6}"/>
          </ac:picMkLst>
        </pc:picChg>
        <pc:picChg chg="add mod">
          <ac:chgData name="Jorginho Pessoa" userId="16415ff62592985c" providerId="LiveId" clId="{AF9145F8-A4BA-4BF9-ADFC-34F087134F47}" dt="2020-05-31T21:49:57.460" v="33" actId="1076"/>
          <ac:picMkLst>
            <pc:docMk/>
            <pc:sldMk cId="149022299" sldId="267"/>
            <ac:picMk id="1026" creationId="{6FFD47BC-F3BA-41F8-BAE7-126FD288DA14}"/>
          </ac:picMkLst>
        </pc:picChg>
        <pc:picChg chg="del">
          <ac:chgData name="Jorginho Pessoa" userId="16415ff62592985c" providerId="LiveId" clId="{AF9145F8-A4BA-4BF9-ADFC-34F087134F47}" dt="2020-05-31T20:45:49.510" v="7" actId="478"/>
          <ac:picMkLst>
            <pc:docMk/>
            <pc:sldMk cId="149022299" sldId="267"/>
            <ac:picMk id="2050" creationId="{765E474C-436F-46BB-8238-6434143CF438}"/>
          </ac:picMkLst>
        </pc:picChg>
      </pc:sldChg>
      <pc:sldChg chg="addSp delSp modSp">
        <pc:chgData name="Jorginho Pessoa" userId="16415ff62592985c" providerId="LiveId" clId="{AF9145F8-A4BA-4BF9-ADFC-34F087134F47}" dt="2020-05-31T22:03:26.172" v="39" actId="1076"/>
        <pc:sldMkLst>
          <pc:docMk/>
          <pc:sldMk cId="452735874" sldId="281"/>
        </pc:sldMkLst>
        <pc:picChg chg="add mod">
          <ac:chgData name="Jorginho Pessoa" userId="16415ff62592985c" providerId="LiveId" clId="{AF9145F8-A4BA-4BF9-ADFC-34F087134F47}" dt="2020-05-31T22:03:26.172" v="39" actId="1076"/>
          <ac:picMkLst>
            <pc:docMk/>
            <pc:sldMk cId="452735874" sldId="281"/>
            <ac:picMk id="3" creationId="{0E5E6780-832C-4A5A-A8DF-30F7315D7A0F}"/>
          </ac:picMkLst>
        </pc:picChg>
        <pc:picChg chg="del">
          <ac:chgData name="Jorginho Pessoa" userId="16415ff62592985c" providerId="LiveId" clId="{AF9145F8-A4BA-4BF9-ADFC-34F087134F47}" dt="2020-05-31T22:03:24.188" v="38" actId="478"/>
          <ac:picMkLst>
            <pc:docMk/>
            <pc:sldMk cId="452735874" sldId="281"/>
            <ac:picMk id="1026" creationId="{48B8E157-40AF-4228-A7AA-FBA8EC88E42F}"/>
          </ac:picMkLst>
        </pc:picChg>
      </pc:sldChg>
      <pc:sldChg chg="addSp delSp modSp">
        <pc:chgData name="Jorginho Pessoa" userId="16415ff62592985c" providerId="LiveId" clId="{AF9145F8-A4BA-4BF9-ADFC-34F087134F47}" dt="2020-05-31T22:03:36.614" v="41" actId="478"/>
        <pc:sldMkLst>
          <pc:docMk/>
          <pc:sldMk cId="3209920342" sldId="284"/>
        </pc:sldMkLst>
        <pc:picChg chg="add mod">
          <ac:chgData name="Jorginho Pessoa" userId="16415ff62592985c" providerId="LiveId" clId="{AF9145F8-A4BA-4BF9-ADFC-34F087134F47}" dt="2020-05-31T22:03:29.505" v="40"/>
          <ac:picMkLst>
            <pc:docMk/>
            <pc:sldMk cId="3209920342" sldId="284"/>
            <ac:picMk id="7" creationId="{581B45C1-47C0-4E5C-8D67-395D2491BF26}"/>
          </ac:picMkLst>
        </pc:picChg>
        <pc:picChg chg="del">
          <ac:chgData name="Jorginho Pessoa" userId="16415ff62592985c" providerId="LiveId" clId="{AF9145F8-A4BA-4BF9-ADFC-34F087134F47}" dt="2020-05-31T22:03:36.614" v="41" actId="478"/>
          <ac:picMkLst>
            <pc:docMk/>
            <pc:sldMk cId="3209920342" sldId="284"/>
            <ac:picMk id="8" creationId="{3849A84B-3D36-4AAC-A9D9-6FBACE250DAC}"/>
          </ac:picMkLst>
        </pc:picChg>
      </pc:sldChg>
      <pc:sldChg chg="addSp delSp modSp">
        <pc:chgData name="Jorginho Pessoa" userId="16415ff62592985c" providerId="LiveId" clId="{AF9145F8-A4BA-4BF9-ADFC-34F087134F47}" dt="2020-05-31T22:03:40.357" v="43"/>
        <pc:sldMkLst>
          <pc:docMk/>
          <pc:sldMk cId="1421532064" sldId="300"/>
        </pc:sldMkLst>
        <pc:picChg chg="add mod">
          <ac:chgData name="Jorginho Pessoa" userId="16415ff62592985c" providerId="LiveId" clId="{AF9145F8-A4BA-4BF9-ADFC-34F087134F47}" dt="2020-05-31T22:03:40.357" v="43"/>
          <ac:picMkLst>
            <pc:docMk/>
            <pc:sldMk cId="1421532064" sldId="300"/>
            <ac:picMk id="8" creationId="{058CF141-FE56-40CC-A090-7A9C0F6793B1}"/>
          </ac:picMkLst>
        </pc:picChg>
        <pc:picChg chg="del">
          <ac:chgData name="Jorginho Pessoa" userId="16415ff62592985c" providerId="LiveId" clId="{AF9145F8-A4BA-4BF9-ADFC-34F087134F47}" dt="2020-05-31T22:03:39.573" v="42" actId="478"/>
          <ac:picMkLst>
            <pc:docMk/>
            <pc:sldMk cId="1421532064" sldId="300"/>
            <ac:picMk id="1026" creationId="{48B8E157-40AF-4228-A7AA-FBA8EC88E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849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5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1703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0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9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4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2244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5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D14DD-06F0-42BD-BE09-9EDD6A895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1573909"/>
            <a:ext cx="8361229" cy="1716746"/>
          </a:xfrm>
        </p:spPr>
        <p:txBody>
          <a:bodyPr/>
          <a:lstStyle/>
          <a:p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floor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BB4F5-A6CC-44F6-B1FA-587D40839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826" y="3567345"/>
            <a:ext cx="6940344" cy="1537316"/>
          </a:xfrm>
        </p:spPr>
        <p:txBody>
          <a:bodyPr>
            <a:normAutofit/>
          </a:bodyPr>
          <a:lstStyle/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Trabalho desenvolvido por: 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Miguel Fortes (1171611)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Pedro Cardoso (1171171)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Jorge Pessoa (1180761)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Rui Mendes (1170385)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Bruno Pereira (1191454)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65AFC-BDA3-4665-A9C9-2D21C3C9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1" y="5452294"/>
            <a:ext cx="3081528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646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Especificar um documento XSD que valide conteúdos XML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C9131A-8B8F-4F46-B61E-CF3906F9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80534"/>
            <a:ext cx="3815644" cy="22996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5B97C7A-4046-4100-94A2-F40268E7880F}"/>
              </a:ext>
            </a:extLst>
          </p:cNvPr>
          <p:cNvSpPr txBox="1"/>
          <p:nvPr/>
        </p:nvSpPr>
        <p:spPr>
          <a:xfrm>
            <a:off x="1647825" y="583924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Output da consola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A148C1-9084-410A-9120-9FDAFCFF2B9E}"/>
              </a:ext>
            </a:extLst>
          </p:cNvPr>
          <p:cNvSpPr txBox="1"/>
          <p:nvPr/>
        </p:nvSpPr>
        <p:spPr>
          <a:xfrm>
            <a:off x="7686675" y="583924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2: Output da consola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FD47BC-F3BA-41F8-BAE7-126FD288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33" y="3429000"/>
            <a:ext cx="4802543" cy="141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2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Exportar para ficheiro XML toda a informação subjacente ao chão de fabrica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752850" y="6311384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6AD8A9C-1115-441C-A201-1F9219EF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847850"/>
            <a:ext cx="4981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3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Exportar para ficheiro XML toda a informação subjacente ao chão de fabrica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33500" y="637264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Output da consola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002556-9836-47F9-A3E3-DD17B66CA261}"/>
              </a:ext>
            </a:extLst>
          </p:cNvPr>
          <p:cNvSpPr txBox="1"/>
          <p:nvPr/>
        </p:nvSpPr>
        <p:spPr>
          <a:xfrm>
            <a:off x="8922070" y="6372649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3: Output da consola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917065-E433-4124-9ED8-0E713D3A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932759"/>
            <a:ext cx="3815644" cy="2299607"/>
          </a:xfrm>
          <a:prstGeom prst="rect">
            <a:avLst/>
          </a:prstGeom>
        </p:spPr>
      </p:pic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345B7AE-690E-4B54-86A4-28B66956E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80" y="1932759"/>
            <a:ext cx="3095625" cy="43815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902ABF-307E-4AEC-A45B-3C88497B1527}"/>
              </a:ext>
            </a:extLst>
          </p:cNvPr>
          <p:cNvSpPr txBox="1"/>
          <p:nvPr/>
        </p:nvSpPr>
        <p:spPr>
          <a:xfrm>
            <a:off x="5370880" y="637264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2: Output da consola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D681A5-CE76-4794-9CD2-373B03C0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070" y="1932759"/>
            <a:ext cx="2627966" cy="40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Exportar para ficheiro XML toda a informação subjacente ao chão de fabrica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902ABF-307E-4AEC-A45B-3C88497B1527}"/>
              </a:ext>
            </a:extLst>
          </p:cNvPr>
          <p:cNvSpPr txBox="1"/>
          <p:nvPr/>
        </p:nvSpPr>
        <p:spPr>
          <a:xfrm>
            <a:off x="6327239" y="3969084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4: Exemplo formatação de ficheiro XML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947CD62-7ED7-4C4F-992F-6C0B8F1A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24" y="1847849"/>
            <a:ext cx="3558639" cy="48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Importar ordens de produção através de um ficheiro CSV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752849" y="5531548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7460BBE-A39E-49F9-954A-7A2E620C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952625"/>
            <a:ext cx="5210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Importar ordens de produção através de um ficheiro CSV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33499" y="482395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E84621-B144-4DCC-970D-786DE7FA9093}"/>
              </a:ext>
            </a:extLst>
          </p:cNvPr>
          <p:cNvSpPr txBox="1"/>
          <p:nvPr/>
        </p:nvSpPr>
        <p:spPr>
          <a:xfrm>
            <a:off x="6625230" y="482395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Consola</a:t>
            </a:r>
          </a:p>
        </p:txBody>
      </p:sp>
      <p:pic>
        <p:nvPicPr>
          <p:cNvPr id="4" name="Imagem 3" descr="Uma imagem com captura de ecrã, ecrã, telefone&#10;&#10;Descrição gerada automaticamente">
            <a:extLst>
              <a:ext uri="{FF2B5EF4-FFF2-40B4-BE49-F238E27FC236}">
                <a16:creationId xmlns:a16="http://schemas.microsoft.com/office/drawing/2014/main" id="{ABCC6567-01DC-4C78-A7F4-2ECC90B4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0" y="2166189"/>
            <a:ext cx="5820957" cy="2525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25C09C-294D-4773-BA4B-F5DE87AB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57" y="3174818"/>
            <a:ext cx="4309473" cy="7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6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Introduzir manualmente uma nova ordem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867149" y="5688235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3BFF562-56D6-4296-B5F1-F3AC4AA4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1371600"/>
            <a:ext cx="3971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4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Introduzir manualmente uma nova ordem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08871" y="4608344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0F920-9BB6-4C7F-A05F-3A0799A185C9}"/>
              </a:ext>
            </a:extLst>
          </p:cNvPr>
          <p:cNvSpPr txBox="1"/>
          <p:nvPr/>
        </p:nvSpPr>
        <p:spPr>
          <a:xfrm>
            <a:off x="8246882" y="3161754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Consola</a:t>
            </a:r>
          </a:p>
        </p:txBody>
      </p:sp>
      <p:pic>
        <p:nvPicPr>
          <p:cNvPr id="4" name="Imagem 3" descr="Uma imagem com captura de ecrã, ecrã, telefone&#10;&#10;Descrição gerada automaticamente">
            <a:extLst>
              <a:ext uri="{FF2B5EF4-FFF2-40B4-BE49-F238E27FC236}">
                <a16:creationId xmlns:a16="http://schemas.microsoft.com/office/drawing/2014/main" id="{13BB4973-514D-4AFC-9709-43DBC5AD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6" y="1816609"/>
            <a:ext cx="5656490" cy="2454262"/>
          </a:xfrm>
          <a:prstGeom prst="rect">
            <a:avLst/>
          </a:prstGeom>
        </p:spPr>
      </p:pic>
      <p:pic>
        <p:nvPicPr>
          <p:cNvPr id="6" name="Imagem 5" descr="Uma imagem com preto, ecrã, monitor, mesa&#10;&#10;Descrição gerada automaticamente">
            <a:extLst>
              <a:ext uri="{FF2B5EF4-FFF2-40B4-BE49-F238E27FC236}">
                <a16:creationId xmlns:a16="http://schemas.microsoft.com/office/drawing/2014/main" id="{E0259933-D646-4F9D-80DB-F1D8147A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45" y="1376065"/>
            <a:ext cx="1866859" cy="41058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92451A-EAB9-416C-8693-89FD575F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87" y="5583037"/>
            <a:ext cx="11296650" cy="56197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805450-6DF6-472B-88E3-74F13ADAA329}"/>
              </a:ext>
            </a:extLst>
          </p:cNvPr>
          <p:cNvSpPr txBox="1"/>
          <p:nvPr/>
        </p:nvSpPr>
        <p:spPr>
          <a:xfrm>
            <a:off x="542516" y="6322822"/>
            <a:ext cx="1195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3:  Output após a Especificação de uma Ordem de Produção</a:t>
            </a: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744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 Consultar as ordens de produção que estão num determinado estado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867149" y="5573935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A5B0A42-E706-440F-AD36-8149B1E4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319337"/>
            <a:ext cx="6153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 Consultar as ordens de produção que estão num determinado estado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976437" y="4748334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Output da consola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48C380-D82A-471C-9483-99139B58C06E}"/>
              </a:ext>
            </a:extLst>
          </p:cNvPr>
          <p:cNvSpPr txBox="1"/>
          <p:nvPr/>
        </p:nvSpPr>
        <p:spPr>
          <a:xfrm>
            <a:off x="7547542" y="5897865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2: Output da consola</a:t>
            </a:r>
          </a:p>
        </p:txBody>
      </p:sp>
      <p:pic>
        <p:nvPicPr>
          <p:cNvPr id="8" name="Imagem 7" descr="Uma imagem com captura de ecrã, ecrã, telefone&#10;&#10;Descrição gerada automaticamente">
            <a:extLst>
              <a:ext uri="{FF2B5EF4-FFF2-40B4-BE49-F238E27FC236}">
                <a16:creationId xmlns:a16="http://schemas.microsoft.com/office/drawing/2014/main" id="{110538E3-91FB-414B-B6D2-222434E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02" y="2201869"/>
            <a:ext cx="5656490" cy="2454262"/>
          </a:xfrm>
          <a:prstGeom prst="rect">
            <a:avLst/>
          </a:prstGeom>
        </p:spPr>
      </p:pic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81A0DCB-8438-43E8-9EE6-8F299660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8" y="2169212"/>
            <a:ext cx="5125539" cy="36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F0B69-1A67-4EC7-A0BE-E7D4735D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latin typeface="Calibri" panose="020F0502020204030204" pitchFamily="34" charset="0"/>
                <a:cs typeface="Calibri" panose="020F0502020204030204" pitchFamily="34" charset="0"/>
              </a:rPr>
              <a:t>Principais Objetivos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2BE7BE-0A84-4524-9670-C3EEF9A9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90008"/>
          </a:xfrm>
        </p:spPr>
        <p:txBody>
          <a:bodyPr>
            <a:normAutofit fontScale="55000" lnSpcReduction="20000"/>
          </a:bodyPr>
          <a:lstStyle/>
          <a:p>
            <a:r>
              <a:rPr lang="pt-PT" sz="3300" dirty="0">
                <a:latin typeface="Calibri" panose="020F0502020204030204" pitchFamily="34" charset="0"/>
                <a:cs typeface="Calibri" panose="020F0502020204030204" pitchFamily="34" charset="0"/>
              </a:rPr>
              <a:t>Fornecer uma aplicação para que o Gestor do Projeto especifique um documento XSD para validar um ficheiro XML e pretende exportar para um ficheiro XML toda a informação subjacente ao chão de fábrica. Também pretende que a equipa desenvolva uma aplicação que simule o funcionamento de uma maquina, o  qual, suporte pedidos de monitorização do seu estado.</a:t>
            </a:r>
          </a:p>
          <a:p>
            <a:r>
              <a:rPr lang="pt-PT" sz="3300" dirty="0">
                <a:latin typeface="Calibri" panose="020F0502020204030204" pitchFamily="34" charset="0"/>
                <a:cs typeface="Calibri" panose="020F0502020204030204" pitchFamily="34" charset="0"/>
              </a:rPr>
              <a:t>Fornecer uma aplicação para que o Gestor de Produção possa gerir toda a informação subjacente às ordens de produção(criar, consultar, importar de um ficheiro).</a:t>
            </a:r>
          </a:p>
          <a:p>
            <a:r>
              <a:rPr lang="pt-PT" sz="3300" dirty="0">
                <a:latin typeface="Calibri" panose="020F0502020204030204" pitchFamily="34" charset="0"/>
                <a:cs typeface="Calibri" panose="020F0502020204030204" pitchFamily="34" charset="0"/>
              </a:rPr>
              <a:t>Fornecer uma aplicação para que o Gestor de Chão de Fábrica pretende associar ficheiros de configuração às maquinas e verificar o seu estado atual (ativa ou inativa) e fazer o processamento das mensagens (consultar, arquivar).</a:t>
            </a:r>
          </a:p>
          <a:p>
            <a:r>
              <a:rPr lang="pt-PT" sz="3300" dirty="0">
                <a:latin typeface="Calibri" panose="020F0502020204030204" pitchFamily="34" charset="0"/>
                <a:cs typeface="Calibri" panose="020F0502020204030204" pitchFamily="34" charset="0"/>
              </a:rPr>
              <a:t>Fornecer um serviço de comunicação com maquinas o qual, importa as mensagens existentes no ficheiro de texto presentes no diretório de entrada e também proceder à recolha das mensagens geradas/pelas maquinas de uma determinada linha de produção.</a:t>
            </a:r>
          </a:p>
          <a:p>
            <a:r>
              <a:rPr lang="pt-PT" sz="3300" dirty="0">
                <a:latin typeface="Calibri" panose="020F0502020204030204" pitchFamily="34" charset="0"/>
                <a:cs typeface="Calibri" panose="020F0502020204030204" pitchFamily="34" charset="0"/>
              </a:rPr>
              <a:t>Fornecer um serviço de monitorização das maquinas, o qual, pretende monitorizar as maquinas por linha de produção.</a:t>
            </a:r>
          </a:p>
          <a:p>
            <a:r>
              <a:rPr lang="pt-PT" sz="3300" dirty="0">
                <a:latin typeface="Calibri" panose="020F0502020204030204" pitchFamily="34" charset="0"/>
                <a:cs typeface="Calibri" panose="020F0502020204030204" pitchFamily="34" charset="0"/>
              </a:rPr>
              <a:t>Fornecer um serviço de processamento de mensagens que efetua o processamento das mensagens disponíveis no sistema.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990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as ordens de produção de uma dada encomenda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4574380" y="5041295"/>
            <a:ext cx="311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de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1FDBA32-642D-484D-8198-8DB65194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952625"/>
            <a:ext cx="6238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1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as ordens de produção de uma dada encomenda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2156528" y="5179086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F7B86E-CE54-4D53-8754-2F86CC4D3746}"/>
              </a:ext>
            </a:extLst>
          </p:cNvPr>
          <p:cNvSpPr txBox="1"/>
          <p:nvPr/>
        </p:nvSpPr>
        <p:spPr>
          <a:xfrm>
            <a:off x="7815262" y="5179086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Consola</a:t>
            </a:r>
          </a:p>
        </p:txBody>
      </p:sp>
      <p:pic>
        <p:nvPicPr>
          <p:cNvPr id="8" name="Imagem 7" descr="Uma imagem com captura de ecrã, ecrã, telefone&#10;&#10;Descrição gerada automaticamente">
            <a:extLst>
              <a:ext uri="{FF2B5EF4-FFF2-40B4-BE49-F238E27FC236}">
                <a16:creationId xmlns:a16="http://schemas.microsoft.com/office/drawing/2014/main" id="{9D827223-2DB1-40A4-8F35-BD63A6F6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02" y="2201869"/>
            <a:ext cx="5656490" cy="245426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2EC3F-F002-4AAD-8AE9-115F6CFC3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92"/>
          <a:stretch/>
        </p:blipFill>
        <p:spPr>
          <a:xfrm>
            <a:off x="6597293" y="2201869"/>
            <a:ext cx="5339395" cy="24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2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Associar um ficheiro de configuração a uma máquina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4574380" y="5873948"/>
            <a:ext cx="311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de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F203028-2EAD-4640-BC2A-8A3B4E43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6" y="1479136"/>
            <a:ext cx="51530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5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Associar um ficheiro de configuração a uma máquina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2227673" y="4163711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C9C330-899E-4898-8E55-425B9476D925}"/>
              </a:ext>
            </a:extLst>
          </p:cNvPr>
          <p:cNvSpPr txBox="1"/>
          <p:nvPr/>
        </p:nvSpPr>
        <p:spPr>
          <a:xfrm>
            <a:off x="7516148" y="2734013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Consola</a:t>
            </a:r>
          </a:p>
        </p:txBody>
      </p:sp>
      <p:pic>
        <p:nvPicPr>
          <p:cNvPr id="5" name="Imagem 4" descr="Uma imagem com ecrã, preto, propriedade, jogador&#10;&#10;Descrição gerada automaticamente">
            <a:extLst>
              <a:ext uri="{FF2B5EF4-FFF2-40B4-BE49-F238E27FC236}">
                <a16:creationId xmlns:a16="http://schemas.microsoft.com/office/drawing/2014/main" id="{9E4A3E4F-167F-4A87-B966-5ECCC21E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14" y="1517770"/>
            <a:ext cx="4461957" cy="2432486"/>
          </a:xfrm>
          <a:prstGeom prst="rect">
            <a:avLst/>
          </a:prstGeom>
        </p:spPr>
      </p:pic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11DEF7B-4DDB-4B9F-A91B-BD15A2E9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30" y="1517770"/>
            <a:ext cx="5915025" cy="10668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FD5CF8-2CB9-414B-B5BD-9D4433BA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14" y="4664075"/>
            <a:ext cx="10019983" cy="39856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1BA301-8909-4C77-B86C-9337A18DB6FA}"/>
              </a:ext>
            </a:extLst>
          </p:cNvPr>
          <p:cNvSpPr txBox="1"/>
          <p:nvPr/>
        </p:nvSpPr>
        <p:spPr>
          <a:xfrm>
            <a:off x="4197270" y="5155564"/>
            <a:ext cx="379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384032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Associar um ficheiro de configuração a uma máquina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4304584" y="3496233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1BA301-8909-4C77-B86C-9337A18DB6FA}"/>
              </a:ext>
            </a:extLst>
          </p:cNvPr>
          <p:cNvSpPr txBox="1"/>
          <p:nvPr/>
        </p:nvSpPr>
        <p:spPr>
          <a:xfrm>
            <a:off x="3915978" y="5368924"/>
            <a:ext cx="379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Base de dados depois de associar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251FB43-458A-4133-BD8B-05E2DCA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91" y="2092959"/>
            <a:ext cx="5915025" cy="1268809"/>
          </a:xfrm>
          <a:prstGeom prst="rect">
            <a:avLst/>
          </a:prstGeom>
        </p:spPr>
      </p:pic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AC624D1-B3AA-4800-92B1-7D1034AA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79" y="4429838"/>
            <a:ext cx="43624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as notificações de erros de processamento por tratar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77826" y="5759648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BA4AD85-5234-4744-B0C4-54966618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3" y="1800225"/>
            <a:ext cx="5391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9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as notificações de erros de processamento por tratar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983455" y="480556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000FDD-208A-4B8F-B9C6-5DFBA9A1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658" y="2141328"/>
            <a:ext cx="2524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8D227C-1F4B-4177-8131-1A82C1087CFF}"/>
              </a:ext>
            </a:extLst>
          </p:cNvPr>
          <p:cNvSpPr txBox="1"/>
          <p:nvPr/>
        </p:nvSpPr>
        <p:spPr>
          <a:xfrm>
            <a:off x="6506447" y="546596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Consola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E6780-832C-4A5A-A8DF-30F7315D7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97"/>
          <a:stretch/>
        </p:blipFill>
        <p:spPr bwMode="auto">
          <a:xfrm>
            <a:off x="1754979" y="2052433"/>
            <a:ext cx="356949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3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Arquivar uma ou mais notificações de erros de processamento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7" y="575964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8FC0344-59E4-47D9-8DCE-7301AB40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6" y="1742966"/>
            <a:ext cx="44672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Arquivar uma ou mais notificações de erros de processamento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21DC34-9A5C-4869-95FE-3FA664A58837}"/>
              </a:ext>
            </a:extLst>
          </p:cNvPr>
          <p:cNvSpPr txBox="1"/>
          <p:nvPr/>
        </p:nvSpPr>
        <p:spPr>
          <a:xfrm>
            <a:off x="983455" y="480556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15F15A-8CF1-460D-B1E2-C74FBF0D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18" y="2141328"/>
            <a:ext cx="3784459" cy="237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E9D752-D90E-4FA5-ADDC-B58C4D75AC62}"/>
              </a:ext>
            </a:extLst>
          </p:cNvPr>
          <p:cNvSpPr txBox="1"/>
          <p:nvPr/>
        </p:nvSpPr>
        <p:spPr>
          <a:xfrm>
            <a:off x="6486374" y="4805566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Consola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1B45C1-47C0-4E5C-8D67-395D2491B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97"/>
          <a:stretch/>
        </p:blipFill>
        <p:spPr bwMode="auto">
          <a:xfrm>
            <a:off x="1754979" y="2052433"/>
            <a:ext cx="356949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2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as notificações de erros de processamento arquivadas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7" y="575964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857CFB8-B3C0-4E2D-8966-4C59B5DB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319337"/>
            <a:ext cx="60102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606E-F25D-4B91-B343-6C0DAB59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Processo de Desenvolvimento adotado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A9A205-BD1A-4657-A615-C82983D6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893"/>
            <a:ext cx="9601200" cy="4762870"/>
          </a:xfrm>
        </p:spPr>
        <p:txBody>
          <a:bodyPr>
            <a:normAutofit/>
          </a:bodyPr>
          <a:lstStyle/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Para o desenvolvimento de todas as funcionalidades, estas foram divididas de forma a que cada elemento da equipa participasse nas atividades correspondentes a todas as unidades curriculares a que estão inscritos. </a:t>
            </a:r>
          </a:p>
          <a:p>
            <a:pPr marL="530352" lvl="1" indent="0">
              <a:buNone/>
            </a:pPr>
            <a:endParaRPr lang="pt-P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Ao contrario da iteração anterior, não foi possível um modo de divisão de tarefas diferente que diminuísse interdependência entre cada encargo devido ao que foi mencionado no parágrafo anterior. </a:t>
            </a:r>
          </a:p>
        </p:txBody>
      </p:sp>
    </p:spTree>
    <p:extLst>
      <p:ext uri="{BB962C8B-B14F-4D97-AF65-F5344CB8AC3E}">
        <p14:creationId xmlns:p14="http://schemas.microsoft.com/office/powerpoint/2010/main" val="2859137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as notificações de erros de processamento arquivadas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983455" y="480556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000FDD-208A-4B8F-B9C6-5DFBA9A1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658" y="2141328"/>
            <a:ext cx="2524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8D227C-1F4B-4177-8131-1A82C1087CFF}"/>
              </a:ext>
            </a:extLst>
          </p:cNvPr>
          <p:cNvSpPr txBox="1"/>
          <p:nvPr/>
        </p:nvSpPr>
        <p:spPr>
          <a:xfrm>
            <a:off x="6506447" y="546596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da Consola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58CF141-FE56-40CC-A090-7A9C0F679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97"/>
          <a:stretch/>
        </p:blipFill>
        <p:spPr bwMode="auto">
          <a:xfrm>
            <a:off x="1754979" y="2052433"/>
            <a:ext cx="356949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32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9C0FC-84F5-4EC6-9CEA-DC553244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Restantes funcionalidades: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471008-6812-458F-8B6B-FF65CC9B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18080"/>
            <a:ext cx="9601200" cy="3581400"/>
          </a:xfrm>
        </p:spPr>
        <p:txBody>
          <a:bodyPr/>
          <a:lstStyle/>
          <a:p>
            <a:r>
              <a:rPr lang="pt-PT" dirty="0"/>
              <a:t>As restantes funcionalidades serão demonstradas na apresentação.</a:t>
            </a:r>
          </a:p>
        </p:txBody>
      </p:sp>
    </p:spTree>
    <p:extLst>
      <p:ext uri="{BB962C8B-B14F-4D97-AF65-F5344CB8AC3E}">
        <p14:creationId xmlns:p14="http://schemas.microsoft.com/office/powerpoint/2010/main" val="445598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A8B6-817E-4D04-9942-0658DE0D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2B9216-B0A8-439E-82EE-CA64433F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0389"/>
            <a:ext cx="9601200" cy="3581400"/>
          </a:xfrm>
        </p:spPr>
        <p:txBody>
          <a:bodyPr>
            <a:normAutofit/>
          </a:bodyPr>
          <a:lstStyle/>
          <a:p>
            <a:r>
              <a:rPr lang="pt-PT" sz="2400" dirty="0"/>
              <a:t>O projeto foi desenvolvido de forma a facilitar futuras alterações e suportar a implementação de novas funcionalidades ao mesmo.</a:t>
            </a:r>
          </a:p>
          <a:p>
            <a:r>
              <a:rPr lang="pt-PT" sz="2400" dirty="0"/>
              <a:t>Estamos confiantes que o resultado esperado pelo Cliente foi alcançado com 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41741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0829E-6FB3-416A-8455-633486D2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4880"/>
            <a:ext cx="9601200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Processo de Desenvolvimento adotado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7C95-B4CF-41C1-B823-8DB2ACB8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36921"/>
            <a:ext cx="9601200" cy="3581400"/>
          </a:xfrm>
        </p:spPr>
        <p:txBody>
          <a:bodyPr/>
          <a:lstStyle/>
          <a:p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No desenvolvimento deste trabalho foi adotada a metodologia 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SCRUM </a:t>
            </a:r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de forma a agilizar o processo de desenvolvimento.</a:t>
            </a:r>
          </a:p>
          <a:p>
            <a:endParaRPr lang="pt-P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Para tal no início do projeto foi realizada uma 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pt-PT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Meeting </a:t>
            </a:r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e para além disso, foram efetuadas diariamente </a:t>
            </a:r>
            <a:r>
              <a:rPr lang="pt-PT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SCRUM Meetings </a:t>
            </a:r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de forma a coordenar o progresso de todos os elementos.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395105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908CC-A540-4B7A-A8C7-35DE360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2736"/>
            <a:ext cx="10160493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Metodologia de Trabalho em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14BC50-03DB-4462-9BC5-D34175C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813"/>
            <a:ext cx="9601200" cy="4452152"/>
          </a:xfrm>
        </p:spPr>
        <p:txBody>
          <a:bodyPr>
            <a:noAutofit/>
          </a:bodyPr>
          <a:lstStyle/>
          <a:p>
            <a:r>
              <a:rPr lang="pt-PT" sz="2400" dirty="0"/>
              <a:t>O processo de desenvolvimento foi dividido em 5 fase:</a:t>
            </a:r>
          </a:p>
          <a:p>
            <a:pPr lvl="1"/>
            <a:r>
              <a:rPr lang="pt-PT" sz="2400" dirty="0"/>
              <a:t>Análise dos requerimentos e construção da Funcionalidade;</a:t>
            </a:r>
          </a:p>
          <a:p>
            <a:pPr lvl="1"/>
            <a:r>
              <a:rPr lang="pt-PT" sz="2400" dirty="0"/>
              <a:t>Design da Funcionalidade;</a:t>
            </a:r>
          </a:p>
          <a:p>
            <a:pPr lvl="1"/>
            <a:r>
              <a:rPr lang="pt-PT" sz="2400" dirty="0"/>
              <a:t>Implementação da Funcionalidade;</a:t>
            </a:r>
          </a:p>
          <a:p>
            <a:pPr lvl="1"/>
            <a:r>
              <a:rPr lang="pt-PT" sz="2400" dirty="0"/>
              <a:t>Testes à Funcionalidade;</a:t>
            </a:r>
          </a:p>
          <a:p>
            <a:pPr lvl="1"/>
            <a:r>
              <a:rPr lang="pt-PT" sz="2400" dirty="0"/>
              <a:t>Verificação à Funcionalidade;</a:t>
            </a:r>
          </a:p>
          <a:p>
            <a:pPr marL="530352" lvl="1" indent="0">
              <a:buNone/>
            </a:pPr>
            <a:endParaRPr lang="pt-PT" sz="2400" dirty="0"/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Ao longo do projeto procurou-se manter a integridade das funcionalidade vitais após cada iteração para garantir a coerência do mesmo.</a:t>
            </a:r>
          </a:p>
          <a:p>
            <a:endParaRPr lang="pt-P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56EB-7223-4A28-8022-5197BCDD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138"/>
          </a:xfrm>
        </p:spPr>
        <p:txBody>
          <a:bodyPr>
            <a:normAutofit fontScale="90000"/>
          </a:bodyPr>
          <a:lstStyle/>
          <a:p>
            <a:r>
              <a:rPr lang="pt-PT" sz="4900" dirty="0">
                <a:latin typeface="Calibri" panose="020F0502020204030204" pitchFamily="34" charset="0"/>
                <a:cs typeface="Calibri" panose="020F0502020204030204" pitchFamily="34" charset="0"/>
              </a:rPr>
              <a:t>Metodologia de Trabalho em Equipa</a:t>
            </a:r>
            <a:b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D579D1-867F-48A5-8171-234E7ADD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facilitar a compreensão do funcionamento da Aplicação, está disponível uma documentação detalhada sobre cada uma das funcionalidades do projeto o que incluí:</a:t>
            </a:r>
          </a:p>
          <a:p>
            <a:pPr lvl="1"/>
            <a:r>
              <a:rPr lang="pt-PT" dirty="0"/>
              <a:t>Diagramas de Sequência;</a:t>
            </a:r>
          </a:p>
          <a:p>
            <a:pPr lvl="1"/>
            <a:r>
              <a:rPr lang="pt-PT" dirty="0"/>
              <a:t>Diagrama de Classes;</a:t>
            </a:r>
          </a:p>
          <a:p>
            <a:pPr lvl="1"/>
            <a:r>
              <a:rPr lang="pt-PT" dirty="0"/>
              <a:t>Diagrama de Sequência do Sistema;</a:t>
            </a:r>
          </a:p>
          <a:p>
            <a:pPr lvl="1"/>
            <a:r>
              <a:rPr lang="pt-PT" dirty="0"/>
              <a:t>Exemplos de Testes;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507953-3404-41D8-8F18-302D813FD4A3}"/>
              </a:ext>
            </a:extLst>
          </p:cNvPr>
          <p:cNvSpPr txBox="1"/>
          <p:nvPr/>
        </p:nvSpPr>
        <p:spPr>
          <a:xfrm>
            <a:off x="1518081" y="1762780"/>
            <a:ext cx="753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Documentação:</a:t>
            </a:r>
          </a:p>
        </p:txBody>
      </p:sp>
    </p:spTree>
    <p:extLst>
      <p:ext uri="{BB962C8B-B14F-4D97-AF65-F5344CB8AC3E}">
        <p14:creationId xmlns:p14="http://schemas.microsoft.com/office/powerpoint/2010/main" val="35801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908CC-A540-4B7A-A8C7-35DE360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6204"/>
            <a:ext cx="10160493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Estratégia para Resolução de Conflitos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14BC50-03DB-4462-9BC5-D34175C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812"/>
            <a:ext cx="9601200" cy="4913791"/>
          </a:xfrm>
        </p:spPr>
        <p:txBody>
          <a:bodyPr>
            <a:noAutofit/>
          </a:bodyPr>
          <a:lstStyle/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Relativamente à Resolução de Conflitos, todos os membros adotaram uma abordagem assertiva nas relações interpessoais o que facilitou a comunicação, partilha de informação e entreajuda, dinamizando e facilitando o trabalho de todos.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Sempre que se verificou qualquer indício de conflito este foi logo resolvido para que este não escalasse a proporções maiores.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Devido ao facto de adotarmos uma metodologia de trabalho onde era sempre salvaguardada a integridade do projeto após cada iteração, não foram verificados conflitos que pudessem por em causa a integridade do mesmo.</a:t>
            </a:r>
          </a:p>
        </p:txBody>
      </p:sp>
    </p:spTree>
    <p:extLst>
      <p:ext uri="{BB962C8B-B14F-4D97-AF65-F5344CB8AC3E}">
        <p14:creationId xmlns:p14="http://schemas.microsoft.com/office/powerpoint/2010/main" val="1923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0522B-526F-4136-B856-E6F47A54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CCD59F-7AE6-40FF-B22A-C7998A0F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Tendo em conta as métricas e objetivos definidos para este trabalho, acreditamos que alcançamos um produto de boa qualidade e fácil utilização.</a:t>
            </a:r>
          </a:p>
          <a:p>
            <a:r>
              <a:rPr lang="pt-PT" sz="2800" dirty="0"/>
              <a:t>Todas as funcionalidades definidas pelo cliente foram implementadas com sucesso e foram testadas repetidamente até estarmos satisfeitos com a performance da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4393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Especificar um documento XSD que valide conteúdos XML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790950" y="5987534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2472D87-4961-411C-8F68-70E0907F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533650"/>
            <a:ext cx="41814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04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Personalizado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357</TotalTime>
  <Words>1198</Words>
  <Application>Microsoft Office PowerPoint</Application>
  <PresentationFormat>Ecrã Panorâmico</PresentationFormat>
  <Paragraphs>109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5" baseType="lpstr">
      <vt:lpstr>Calibri</vt:lpstr>
      <vt:lpstr>Franklin Gothic Book</vt:lpstr>
      <vt:lpstr>Recorte</vt:lpstr>
      <vt:lpstr>Smart Shop floor management</vt:lpstr>
      <vt:lpstr>Principais Objetivos do Sistema</vt:lpstr>
      <vt:lpstr>Processo de Desenvolvimento adotado e Planeamento</vt:lpstr>
      <vt:lpstr>Processo de Desenvolvimento adotado e Planeamento</vt:lpstr>
      <vt:lpstr>Metodologia de Trabalho em Equipa</vt:lpstr>
      <vt:lpstr>Metodologia de Trabalho em Equipa  </vt:lpstr>
      <vt:lpstr>Estratégia para Resolução de Conflitos</vt:lpstr>
      <vt:lpstr>Qualidade do Produto</vt:lpstr>
      <vt:lpstr>Funcionalidade:  Especificar um documento XSD que valide conteúdos XML</vt:lpstr>
      <vt:lpstr>Funcionalidade:  Especificar um documento XSD que valide conteúdos XML</vt:lpstr>
      <vt:lpstr>Funcionalidade:  Exportar para ficheiro XML toda a informação subjacente ao chão de fabrica</vt:lpstr>
      <vt:lpstr>Funcionalidade:  Exportar para ficheiro XML toda a informação subjacente ao chão de fabrica</vt:lpstr>
      <vt:lpstr>Funcionalidade:  Exportar para ficheiro XML toda a informação subjacente ao chão de fabrica</vt:lpstr>
      <vt:lpstr>Funcionalidade:  Importar ordens de produção através de um ficheiro CSV</vt:lpstr>
      <vt:lpstr>Funcionalidade:  Importar ordens de produção através de um ficheiro CSV</vt:lpstr>
      <vt:lpstr>Funcionalidade:  Introduzir manualmente uma nova ordem de produção</vt:lpstr>
      <vt:lpstr>Funcionalidade:  Introduzir manualmente uma nova ordem de produção</vt:lpstr>
      <vt:lpstr>Funcionalidade:   Consultar as ordens de produção que estão num determinado estado</vt:lpstr>
      <vt:lpstr>Funcionalidade:   Consultar as ordens de produção que estão num determinado estado</vt:lpstr>
      <vt:lpstr>Funcionalidade:  Consultar as ordens de produção de uma dada encomenda</vt:lpstr>
      <vt:lpstr>Funcionalidade:  Consultar as ordens de produção de uma dada encomenda</vt:lpstr>
      <vt:lpstr>Funcionalidade:  Associar um ficheiro de configuração a uma máquina</vt:lpstr>
      <vt:lpstr>Funcionalidade:  Associar um ficheiro de configuração a uma máquina</vt:lpstr>
      <vt:lpstr>Funcionalidade:  Associar um ficheiro de configuração a uma máquina</vt:lpstr>
      <vt:lpstr>Funcionalidade:  Consultar as notificações de erros de processamento por tratar</vt:lpstr>
      <vt:lpstr>Funcionalidade:  Consultar as notificações de erros de processamento por tratar</vt:lpstr>
      <vt:lpstr>Funcionalidade:  Arquivar uma ou mais notificações de erros de processamento</vt:lpstr>
      <vt:lpstr>Funcionalidade:  Arquivar uma ou mais notificações de erros de processamento</vt:lpstr>
      <vt:lpstr>Funcionalidade:  Consultar as notificações de erros de processamento arquivadas</vt:lpstr>
      <vt:lpstr>Funcionalidade:  Consultar as notificações de erros de processamento arquivadas</vt:lpstr>
      <vt:lpstr>Restantes funcionalidades:</vt:lpstr>
      <vt:lpstr>Resultados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 floor management</dc:title>
  <dc:creator>Miguel Fortes</dc:creator>
  <cp:lastModifiedBy>Jorginho Pessoa</cp:lastModifiedBy>
  <cp:revision>22</cp:revision>
  <dcterms:created xsi:type="dcterms:W3CDTF">2020-05-10T15:40:08Z</dcterms:created>
  <dcterms:modified xsi:type="dcterms:W3CDTF">2020-05-31T22:03:56Z</dcterms:modified>
</cp:coreProperties>
</file>