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6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849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5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1703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0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9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4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2244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56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D14DD-06F0-42BD-BE09-9EDD6A895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1573909"/>
            <a:ext cx="8361229" cy="1716746"/>
          </a:xfrm>
        </p:spPr>
        <p:txBody>
          <a:bodyPr/>
          <a:lstStyle/>
          <a:p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floor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BB4F5-A6CC-44F6-B1FA-587D40839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826" y="3567345"/>
            <a:ext cx="6940344" cy="1537316"/>
          </a:xfrm>
        </p:spPr>
        <p:txBody>
          <a:bodyPr>
            <a:normAutofit/>
          </a:bodyPr>
          <a:lstStyle/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Trabalho desenvolvido por: 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Miguel Fortes (1171611)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Pedro Cardoso (1171171)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Jorge Pessoa (1180761)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Rui Mendes (1170385)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Bruno Pereira (1191454)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65AFC-BDA3-4665-A9C9-2D21C3C9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1" y="5452294"/>
            <a:ext cx="3081528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6468"/>
            <a:ext cx="9601200" cy="1485900"/>
          </a:xfrm>
        </p:spPr>
        <p:txBody>
          <a:bodyPr/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Inicializar Matérias-Primas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371600" y="6312933"/>
            <a:ext cx="84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2: Output após o </a:t>
            </a:r>
            <a:r>
              <a:rPr lang="pt-PT" dirty="0" err="1"/>
              <a:t>bootstrap</a:t>
            </a:r>
            <a:r>
              <a:rPr lang="pt-PT" dirty="0"/>
              <a:t> das Matérias Primas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5E474C-436F-46BB-8238-6434143C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64" y="5363438"/>
            <a:ext cx="7491984" cy="68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D343A69-3AE3-4D9B-B8F9-29C1EEC5E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12"/>
          <a:stretch/>
        </p:blipFill>
        <p:spPr bwMode="auto">
          <a:xfrm>
            <a:off x="1404264" y="1858853"/>
            <a:ext cx="4767936" cy="31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6134C5C-23B5-4E7E-854D-B2C3DFA9E125}"/>
              </a:ext>
            </a:extLst>
          </p:cNvPr>
          <p:cNvSpPr txBox="1"/>
          <p:nvPr/>
        </p:nvSpPr>
        <p:spPr>
          <a:xfrm>
            <a:off x="6322620" y="3244334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Output da Consola</a:t>
            </a:r>
          </a:p>
        </p:txBody>
      </p:sp>
    </p:spTree>
    <p:extLst>
      <p:ext uri="{BB962C8B-B14F-4D97-AF65-F5344CB8AC3E}">
        <p14:creationId xmlns:p14="http://schemas.microsoft.com/office/powerpoint/2010/main" val="14902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485900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Adicionar nova Matéria-Prima ao Catálogo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752850" y="6311384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3915DE4-7954-4566-B118-7A824DC48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" t="1920" r="2026" b="3356"/>
          <a:stretch/>
        </p:blipFill>
        <p:spPr>
          <a:xfrm>
            <a:off x="4029456" y="1479136"/>
            <a:ext cx="413308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3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485900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Adicionar nova Matéria-Prima ao Catálogo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5658400" y="3059668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Output da consola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F2A8B9-FABE-446F-9F12-667AC062C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35906"/>
            <a:ext cx="4029075" cy="352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14D4F59-2DC2-4F4D-A20D-D31B2FD0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22094"/>
            <a:ext cx="56959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002556-9836-47F9-A3E3-DD17B66CA261}"/>
              </a:ext>
            </a:extLst>
          </p:cNvPr>
          <p:cNvSpPr txBox="1"/>
          <p:nvPr/>
        </p:nvSpPr>
        <p:spPr>
          <a:xfrm>
            <a:off x="7153825" y="5384690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2: Output após a </a:t>
            </a:r>
            <a:r>
              <a:rPr lang="pt-PT" dirty="0" err="1"/>
              <a:t>adicão</a:t>
            </a:r>
            <a:r>
              <a:rPr lang="pt-PT" dirty="0"/>
              <a:t> de uma nova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14991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Categorias de Matéria-Prima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752849" y="5531548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5146F62-2DD6-47EC-88D9-F70A7852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921275"/>
            <a:ext cx="5229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Categorias de Matéria-Prima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333500" y="5250684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EEDA9-4BD9-4A0F-8D76-84784A1BA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12"/>
          <a:stretch/>
        </p:blipFill>
        <p:spPr bwMode="auto">
          <a:xfrm>
            <a:off x="1404264" y="1858853"/>
            <a:ext cx="4767936" cy="31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21AE27D-307E-4061-9E48-7FB18DE6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1858853"/>
            <a:ext cx="2757487" cy="31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0E84621-B144-4DCC-970D-786DE7FA9093}"/>
              </a:ext>
            </a:extLst>
          </p:cNvPr>
          <p:cNvSpPr txBox="1"/>
          <p:nvPr/>
        </p:nvSpPr>
        <p:spPr>
          <a:xfrm>
            <a:off x="6613215" y="5250684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o </a:t>
            </a:r>
            <a:r>
              <a:rPr lang="pt-PT" dirty="0" err="1"/>
              <a:t>bootstrap</a:t>
            </a:r>
            <a:r>
              <a:rPr lang="pt-PT" dirty="0"/>
              <a:t> das categorias de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206086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Adicionar nova Categoria de Matéria-Prima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867149" y="5688235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531E0B5-C43A-4485-A382-C3036946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9" y="1635823"/>
            <a:ext cx="45339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4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Adicionar nova Categoria de Matéria-Prima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371600" y="5154455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9AECB6-955D-4AB4-A10C-A254EFD9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6" y="1900614"/>
            <a:ext cx="5492816" cy="320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077EB74-950C-4B1E-A177-39127777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12" y="1900614"/>
            <a:ext cx="2438429" cy="320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8E0F920-9BB6-4C7F-A05F-3A0799A185C9}"/>
              </a:ext>
            </a:extLst>
          </p:cNvPr>
          <p:cNvSpPr txBox="1"/>
          <p:nvPr/>
        </p:nvSpPr>
        <p:spPr>
          <a:xfrm>
            <a:off x="6892876" y="5154455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a adição de uma nova Categoria de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88744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Produtos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867149" y="5573935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16BE61D-9056-4E67-A909-6AF703BB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914525"/>
            <a:ext cx="4295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Produtos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976437" y="4748334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Output da consola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7A41A8D-CEF2-4938-BAB0-B6C74F44C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2"/>
          <a:stretch/>
        </p:blipFill>
        <p:spPr bwMode="auto">
          <a:xfrm>
            <a:off x="1466850" y="1811561"/>
            <a:ext cx="4284370" cy="278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7438608-A470-4BE8-AC79-A94A9E78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2180893"/>
            <a:ext cx="6010153" cy="173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48C380-D82A-471C-9483-99139B58C06E}"/>
              </a:ext>
            </a:extLst>
          </p:cNvPr>
          <p:cNvSpPr txBox="1"/>
          <p:nvPr/>
        </p:nvSpPr>
        <p:spPr>
          <a:xfrm>
            <a:off x="7398482" y="4748334"/>
            <a:ext cx="311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o </a:t>
            </a:r>
            <a:r>
              <a:rPr lang="pt-PT" dirty="0" err="1"/>
              <a:t>bootstrap</a:t>
            </a:r>
            <a:r>
              <a:rPr lang="pt-PT" dirty="0"/>
              <a:t> de Produtos</a:t>
            </a:r>
          </a:p>
        </p:txBody>
      </p:sp>
    </p:spTree>
    <p:extLst>
      <p:ext uri="{BB962C8B-B14F-4D97-AF65-F5344CB8AC3E}">
        <p14:creationId xmlns:p14="http://schemas.microsoft.com/office/powerpoint/2010/main" val="40967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Consultar Produtos sem Ficha de Produção definida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4574380" y="5041295"/>
            <a:ext cx="311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de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604982C-F5E4-4BF9-8D25-E89152E6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6" y="2114550"/>
            <a:ext cx="7096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1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F0B69-1A67-4EC7-A0BE-E7D4735D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latin typeface="Calibri" panose="020F0502020204030204" pitchFamily="34" charset="0"/>
                <a:cs typeface="Calibri" panose="020F0502020204030204" pitchFamily="34" charset="0"/>
              </a:rPr>
              <a:t>Principais Objetivos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2BE7BE-0A84-4524-9670-C3EEF9A9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Fornecer uma aplicação para que o Gestor do Projeto possa inicializar a informação para o sistema e efetuar a configuração geral do sistema.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Fornecer uma aplicação para que o Gestor de Produção possa especificar novos dados para o sistema (novos produtos e novas matérias-primas) e efetuar a sua manutenção.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Fornecer uma aplicação para que o Gestor de Chão de Fábrica possa especificar novos dados para o sistema (novas máquinas, novas linhas de produção e novos depósitos) e efetuar a sua manutenção.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990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Consultar Produtos sem Ficha de Produção definida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913346" y="5179086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3995B8D-D834-403B-8501-C556F4A48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1"/>
          <a:stretch/>
        </p:blipFill>
        <p:spPr bwMode="auto">
          <a:xfrm>
            <a:off x="1189049" y="1745936"/>
            <a:ext cx="4403028" cy="33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A8BB651-AF99-496B-BF66-4E59E5AA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18" y="2260793"/>
            <a:ext cx="6010153" cy="173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CF7B86E-CE54-4D53-8754-2F86CC4D3746}"/>
              </a:ext>
            </a:extLst>
          </p:cNvPr>
          <p:cNvSpPr txBox="1"/>
          <p:nvPr/>
        </p:nvSpPr>
        <p:spPr>
          <a:xfrm>
            <a:off x="7203175" y="4312524"/>
            <a:ext cx="3119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a consulta de Produtos sem Ficha de Produção</a:t>
            </a:r>
          </a:p>
        </p:txBody>
      </p:sp>
    </p:spTree>
    <p:extLst>
      <p:ext uri="{BB962C8B-B14F-4D97-AF65-F5344CB8AC3E}">
        <p14:creationId xmlns:p14="http://schemas.microsoft.com/office/powerpoint/2010/main" val="119732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Especificar Ficha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4574380" y="5873948"/>
            <a:ext cx="311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de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0E53458-C30B-44C0-8508-CDA42C21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1397198"/>
            <a:ext cx="41624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5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Especificar Ficha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4317205" y="5750123"/>
            <a:ext cx="31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AE7B72-D8DA-428D-ABA3-97B3986DB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47"/>
          <a:stretch/>
        </p:blipFill>
        <p:spPr>
          <a:xfrm>
            <a:off x="6691128" y="1643062"/>
            <a:ext cx="3876673" cy="3571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CF4286-3F71-4FCF-B6C3-D0473AA9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10" y="1447799"/>
            <a:ext cx="3676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Especificar Ficha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77827" y="5797748"/>
            <a:ext cx="511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Imagens: Output após a Especificação de uma Ficha de Produção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9AF0558-0CA0-4E1C-BFFD-06ACE5E1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5" y="1764288"/>
            <a:ext cx="5767387" cy="16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3E6CC29-74C0-4E15-AED9-632605E9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5" y="3672082"/>
            <a:ext cx="2152650" cy="4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A8736D39-B209-4388-A043-EE7F5C871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41" y="3596948"/>
            <a:ext cx="2152651" cy="60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12CD1C79-09B6-432B-A2E6-C23DE57D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48" y="4412055"/>
            <a:ext cx="3238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51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Importar um Catálogo de Produtos através de um CSV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77826" y="5759648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2F22F0-B396-4C0E-B27B-56250742A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4" y="1479136"/>
            <a:ext cx="4438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94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Importar um Catálogo de Produtos através de um CSV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77825" y="5807272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A7276A-6F7D-419A-8438-21480C81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495425"/>
            <a:ext cx="6800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Importar um Catálogo de Produtos através de um CSV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77825" y="5807272"/>
            <a:ext cx="511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após a importação do Ficheiro de Produtos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517FED6-06EC-48AF-AA9A-E7ABE4C53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13" y="1717773"/>
            <a:ext cx="7941368" cy="38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Adicionar novo Produto ao Catálogo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39727" y="575964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46E7129-2799-492C-B03D-BDFB3442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1671529"/>
            <a:ext cx="37528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Adicionar novo Produto ao Catálogo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6771199" y="275011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E9E78A1-9133-418C-9E19-68250B1A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86685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FC9A1E49-C861-41BE-BF90-A2F76F87E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074367"/>
            <a:ext cx="9144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CF42E3-CB35-4256-A9EA-A82D7D924E05}"/>
              </a:ext>
            </a:extLst>
          </p:cNvPr>
          <p:cNvSpPr txBox="1"/>
          <p:nvPr/>
        </p:nvSpPr>
        <p:spPr>
          <a:xfrm>
            <a:off x="3349227" y="5871509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a adição de novo Produto</a:t>
            </a:r>
          </a:p>
        </p:txBody>
      </p:sp>
    </p:spTree>
    <p:extLst>
      <p:ext uri="{BB962C8B-B14F-4D97-AF65-F5344CB8AC3E}">
        <p14:creationId xmlns:p14="http://schemas.microsoft.com/office/powerpoint/2010/main" val="320992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Máquinas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39727" y="575964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D78703E-2614-4A0E-AE2D-4D099808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752600"/>
            <a:ext cx="43243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606E-F25D-4B91-B343-6C0DAB59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Processo de Desenvolvimento adotado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A9A205-BD1A-4657-A615-C82983D6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893"/>
            <a:ext cx="9601200" cy="4762870"/>
          </a:xfrm>
        </p:spPr>
        <p:txBody>
          <a:bodyPr>
            <a:normAutofit lnSpcReduction="10000"/>
          </a:bodyPr>
          <a:lstStyle/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Para o desenvolvimento de todas as funcionalidades, estas foram divididas em temas, ou seja, cada membro do grupo ficou encarregue de implementar as funcionalidades relativas a cada tema. </a:t>
            </a:r>
          </a:p>
          <a:p>
            <a:pPr lvl="1"/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Pedro Cardoso: Funcionalidades relativas aos Produtos;</a:t>
            </a:r>
          </a:p>
          <a:p>
            <a:pPr lvl="1"/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Miguel Fortes: Funcionalidades relativas às Matérias-Primas;</a:t>
            </a:r>
          </a:p>
          <a:p>
            <a:pPr lvl="1"/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Rui Mendes: Funcionalidades relativas às Máquinas;</a:t>
            </a:r>
          </a:p>
          <a:p>
            <a:pPr lvl="1"/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Jorge Pessoa: Funcionalidades relativas às Linhas de Produção;</a:t>
            </a:r>
          </a:p>
          <a:p>
            <a:pPr lvl="1"/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Bruno Pereira: Funcionalidades relativas aos Depósitos;</a:t>
            </a:r>
          </a:p>
          <a:p>
            <a:pPr lvl="1"/>
            <a:endParaRPr lang="pt-P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Foi adotada esta metodologia para diminuir a interdependência de tarefas entre os elementos do grupo de forma a que o processo de desenvolvimento ocorre-se o mais fluidamente possível. </a:t>
            </a:r>
          </a:p>
        </p:txBody>
      </p:sp>
    </p:spTree>
    <p:extLst>
      <p:ext uri="{BB962C8B-B14F-4D97-AF65-F5344CB8AC3E}">
        <p14:creationId xmlns:p14="http://schemas.microsoft.com/office/powerpoint/2010/main" val="2859137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Máquinas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5386283" y="3059668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15B3D2-7A55-4AD3-B4AD-A27BF187D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7"/>
          <a:stretch/>
        </p:blipFill>
        <p:spPr bwMode="auto">
          <a:xfrm>
            <a:off x="1333501" y="1709738"/>
            <a:ext cx="4762500" cy="31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71AFA2FA-8885-44CD-8EAA-CCBD1E2F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284486"/>
            <a:ext cx="87439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63BE2A5-B53E-48A1-A58A-F05B1696A92E}"/>
              </a:ext>
            </a:extLst>
          </p:cNvPr>
          <p:cNvSpPr txBox="1"/>
          <p:nvPr/>
        </p:nvSpPr>
        <p:spPr>
          <a:xfrm>
            <a:off x="3149202" y="5908299"/>
            <a:ext cx="511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a inicialização das Máquinas</a:t>
            </a:r>
          </a:p>
        </p:txBody>
      </p:sp>
    </p:spTree>
    <p:extLst>
      <p:ext uri="{BB962C8B-B14F-4D97-AF65-F5344CB8AC3E}">
        <p14:creationId xmlns:p14="http://schemas.microsoft.com/office/powerpoint/2010/main" val="306065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Definir a existência de uma nova Máquina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39725" y="5733014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0D17F21-BA8F-4BC4-A87D-BE0BF5E8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1" y="1569914"/>
            <a:ext cx="41052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881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Definir a existência de uma nova Máquina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6691301" y="3182190"/>
            <a:ext cx="313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F4133155-A54C-411E-899F-F986B3D7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61" y="5399874"/>
            <a:ext cx="7739479" cy="7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D3A2AB2-7A11-409E-BA9B-94052C9A9575}"/>
              </a:ext>
            </a:extLst>
          </p:cNvPr>
          <p:cNvSpPr txBox="1"/>
          <p:nvPr/>
        </p:nvSpPr>
        <p:spPr>
          <a:xfrm>
            <a:off x="1914524" y="6196787"/>
            <a:ext cx="657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a definição de uma nova Máquina</a:t>
            </a:r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0990737F-AADC-42EF-942E-E1FDA59D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83" y="5363288"/>
            <a:ext cx="2601155" cy="72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5000A93-8B5B-4C76-9110-E5F2E5ACE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651" y="1339102"/>
            <a:ext cx="5200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Linhas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39727" y="5457806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4F1EA99-2FFB-4205-9927-921F9897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752600"/>
            <a:ext cx="5114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7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Linhas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333500" y="5273139"/>
            <a:ext cx="52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3A40ED5-EFDF-41A4-8694-D37D9DFC0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8"/>
          <a:stretch/>
        </p:blipFill>
        <p:spPr bwMode="auto">
          <a:xfrm>
            <a:off x="1333501" y="1720633"/>
            <a:ext cx="5222566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5FDFE31F-FCBD-4430-AA15-8FB6C6C99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65" y="1859156"/>
            <a:ext cx="2596534" cy="31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D53E716-754F-49F3-BB2B-E08D8B736837}"/>
              </a:ext>
            </a:extLst>
          </p:cNvPr>
          <p:cNvSpPr txBox="1"/>
          <p:nvPr/>
        </p:nvSpPr>
        <p:spPr>
          <a:xfrm>
            <a:off x="7492753" y="5273139"/>
            <a:ext cx="413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o </a:t>
            </a:r>
            <a:r>
              <a:rPr lang="pt-PT" dirty="0" err="1"/>
              <a:t>bootstrap</a:t>
            </a:r>
            <a:r>
              <a:rPr lang="pt-PT" dirty="0"/>
              <a:t> de Linhas de Produção</a:t>
            </a:r>
          </a:p>
        </p:txBody>
      </p:sp>
    </p:spTree>
    <p:extLst>
      <p:ext uri="{BB962C8B-B14F-4D97-AF65-F5344CB8AC3E}">
        <p14:creationId xmlns:p14="http://schemas.microsoft.com/office/powerpoint/2010/main" val="1737020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Especificar nova Linha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39726" y="5540751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B43AB8A-1202-430D-A495-3FD4706C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1562081"/>
            <a:ext cx="49149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19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Especificar nova Linha de Produção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2270706" y="5323019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98E6B2-3BFE-43E9-AAC1-F30BEB485945}"/>
              </a:ext>
            </a:extLst>
          </p:cNvPr>
          <p:cNvSpPr txBox="1"/>
          <p:nvPr/>
        </p:nvSpPr>
        <p:spPr>
          <a:xfrm>
            <a:off x="7963269" y="2764485"/>
            <a:ext cx="3471169" cy="2743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71A9B9-4433-4E24-8397-C774D07358EC}"/>
              </a:ext>
            </a:extLst>
          </p:cNvPr>
          <p:cNvSpPr txBox="1"/>
          <p:nvPr/>
        </p:nvSpPr>
        <p:spPr>
          <a:xfrm>
            <a:off x="7868568" y="5507685"/>
            <a:ext cx="366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a especificação de uma nova Linha de Produção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10D01B-9A92-4AC6-ABB1-16D0FCDF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776412"/>
            <a:ext cx="8667750" cy="330517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69E7359-576A-4450-9218-F69AE6EA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03" y="2960273"/>
            <a:ext cx="18669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51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Depósitos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77827" y="5478608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de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810DE06-E42D-4B6D-9868-DB8C9D32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49" y="2082951"/>
            <a:ext cx="5448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4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Inicializar Depósitos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1346387" y="5194197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C18D44A-596A-4A86-8A99-59E104D11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2"/>
          <a:stretch/>
        </p:blipFill>
        <p:spPr bwMode="auto">
          <a:xfrm>
            <a:off x="1235845" y="1719262"/>
            <a:ext cx="5333631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28E3B821-F733-4BED-9581-863E1421F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34" y="2095845"/>
            <a:ext cx="3341466" cy="26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BB8A48C-F8CF-4312-93A7-CB7B3F795175}"/>
              </a:ext>
            </a:extLst>
          </p:cNvPr>
          <p:cNvSpPr txBox="1"/>
          <p:nvPr/>
        </p:nvSpPr>
        <p:spPr>
          <a:xfrm>
            <a:off x="7079456" y="5191427"/>
            <a:ext cx="447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2: Output após o </a:t>
            </a:r>
            <a:r>
              <a:rPr lang="pt-PT" dirty="0" err="1"/>
              <a:t>bootstrap</a:t>
            </a:r>
            <a:r>
              <a:rPr lang="pt-PT" dirty="0"/>
              <a:t> de Depósitos</a:t>
            </a:r>
          </a:p>
        </p:txBody>
      </p:sp>
    </p:spTree>
    <p:extLst>
      <p:ext uri="{BB962C8B-B14F-4D97-AF65-F5344CB8AC3E}">
        <p14:creationId xmlns:p14="http://schemas.microsoft.com/office/powerpoint/2010/main" val="2106023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Especificar novo Depósito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77827" y="5645194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Diagrama de Sequência de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2093EFF-B3CE-43D1-A866-331962BC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742890"/>
            <a:ext cx="42195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0829E-6FB3-416A-8455-633486D2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4880"/>
            <a:ext cx="9601200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Processo de Desenvolvimento adotado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47C95-B4CF-41C1-B823-8DB2ACB8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36921"/>
            <a:ext cx="9601200" cy="3581400"/>
          </a:xfrm>
        </p:spPr>
        <p:txBody>
          <a:bodyPr/>
          <a:lstStyle/>
          <a:p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No desenvolvimento deste trabalho foi adotada a metodologia 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SCRUM </a:t>
            </a:r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de forma a agilizar o processo de desenvolvimento.</a:t>
            </a:r>
          </a:p>
          <a:p>
            <a:endParaRPr lang="pt-P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Para tal no início do projeto foi realizada uma 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  <a:r>
              <a:rPr lang="pt-PT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Meeting </a:t>
            </a:r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e para além disso, foram efetuadas diariamente </a:t>
            </a:r>
            <a:r>
              <a:rPr lang="pt-PT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SCRUM Meetings </a:t>
            </a:r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de forma a coordenar o progresso de todos os elementos.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395105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Especificar novo Depósito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291151" y="5806219"/>
            <a:ext cx="51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da Consola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04081CBC-5720-453D-8F4E-9D05ED81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87" y="1578018"/>
            <a:ext cx="87534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73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Especificar novo Depósito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539727" y="5406724"/>
            <a:ext cx="511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Imagem 1: Output após a especificação de um novo Depósito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0580D744-0208-4E0D-BD1E-F92CB1C4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93" y="1963399"/>
            <a:ext cx="3665414" cy="318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15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A8B6-817E-4D04-9942-0658DE0D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dirty="0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2B9216-B0A8-439E-82EE-CA64433F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0389"/>
            <a:ext cx="9601200" cy="3581400"/>
          </a:xfrm>
        </p:spPr>
        <p:txBody>
          <a:bodyPr>
            <a:normAutofit/>
          </a:bodyPr>
          <a:lstStyle/>
          <a:p>
            <a:r>
              <a:rPr lang="pt-PT" sz="2400" dirty="0"/>
              <a:t>O projeto foi desenvolvido de forma a facilitar futuras alterações e suportar a implementação de novas funcionalidades ao mesmo.</a:t>
            </a:r>
          </a:p>
          <a:p>
            <a:r>
              <a:rPr lang="pt-PT" sz="2400" dirty="0"/>
              <a:t>Estamos confiantes que o resultado esperado pelo Cliente foi alcançado com 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417416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908CC-A540-4B7A-A8C7-35DE3600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2736"/>
            <a:ext cx="10160493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Metodologia de Trabalho em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14BC50-03DB-4462-9BC5-D34175C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813"/>
            <a:ext cx="9601200" cy="4452152"/>
          </a:xfrm>
        </p:spPr>
        <p:txBody>
          <a:bodyPr>
            <a:noAutofit/>
          </a:bodyPr>
          <a:lstStyle/>
          <a:p>
            <a:r>
              <a:rPr lang="pt-PT" sz="2400" dirty="0"/>
              <a:t>O processo de desenvolvimento foi dividido em 5 fase:</a:t>
            </a:r>
          </a:p>
          <a:p>
            <a:pPr lvl="1"/>
            <a:r>
              <a:rPr lang="pt-PT" sz="2400" dirty="0"/>
              <a:t>Análise dos requerimentos e construção da Funcionalidade;</a:t>
            </a:r>
          </a:p>
          <a:p>
            <a:pPr lvl="1"/>
            <a:r>
              <a:rPr lang="pt-PT" sz="2400" dirty="0"/>
              <a:t>Design da Funcionalidade;</a:t>
            </a:r>
          </a:p>
          <a:p>
            <a:pPr lvl="1"/>
            <a:r>
              <a:rPr lang="pt-PT" sz="2400" dirty="0"/>
              <a:t>Implementação da Funcionalidade;</a:t>
            </a:r>
          </a:p>
          <a:p>
            <a:pPr lvl="1"/>
            <a:r>
              <a:rPr lang="pt-PT" sz="2400" dirty="0"/>
              <a:t>Testes à Funcionalidade;</a:t>
            </a:r>
          </a:p>
          <a:p>
            <a:pPr lvl="1"/>
            <a:r>
              <a:rPr lang="pt-PT" sz="2400" dirty="0"/>
              <a:t>Verificação à Funcionalidade;</a:t>
            </a:r>
          </a:p>
          <a:p>
            <a:pPr marL="530352" lvl="1" indent="0">
              <a:buNone/>
            </a:pPr>
            <a:endParaRPr lang="pt-PT" sz="2400" dirty="0"/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Ao longo do projeto procurou-se manter a integridade das funcionalidade vitais após cada iteração para garantir a coerência do mesmo.</a:t>
            </a:r>
          </a:p>
          <a:p>
            <a:endParaRPr lang="pt-P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E56EB-7223-4A28-8022-5197BCDD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138"/>
          </a:xfrm>
        </p:spPr>
        <p:txBody>
          <a:bodyPr>
            <a:normAutofit fontScale="90000"/>
          </a:bodyPr>
          <a:lstStyle/>
          <a:p>
            <a:r>
              <a:rPr lang="pt-PT" sz="4900" dirty="0">
                <a:latin typeface="Calibri" panose="020F0502020204030204" pitchFamily="34" charset="0"/>
                <a:cs typeface="Calibri" panose="020F0502020204030204" pitchFamily="34" charset="0"/>
              </a:rPr>
              <a:t>Metodologia de Trabalho em Equipa</a:t>
            </a:r>
            <a:b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D579D1-867F-48A5-8171-234E7ADD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facilitar a compreensão do funcionamento da Aplicação, está disponível uma documentação detalhada sobre cada uma das funcionalidades do projeto o que incluí:</a:t>
            </a:r>
          </a:p>
          <a:p>
            <a:pPr lvl="1"/>
            <a:r>
              <a:rPr lang="pt-PT" dirty="0"/>
              <a:t>Diagramas de Sequência;</a:t>
            </a:r>
          </a:p>
          <a:p>
            <a:pPr lvl="1"/>
            <a:r>
              <a:rPr lang="pt-PT" dirty="0"/>
              <a:t>Diagrama de Classes;</a:t>
            </a:r>
          </a:p>
          <a:p>
            <a:pPr lvl="1"/>
            <a:r>
              <a:rPr lang="pt-PT" dirty="0"/>
              <a:t>Diagrama de Sequência do Sistema;</a:t>
            </a:r>
          </a:p>
          <a:p>
            <a:pPr lvl="1"/>
            <a:r>
              <a:rPr lang="pt-PT" dirty="0"/>
              <a:t>Exemplos de Testes;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507953-3404-41D8-8F18-302D813FD4A3}"/>
              </a:ext>
            </a:extLst>
          </p:cNvPr>
          <p:cNvSpPr txBox="1"/>
          <p:nvPr/>
        </p:nvSpPr>
        <p:spPr>
          <a:xfrm>
            <a:off x="1518081" y="1762780"/>
            <a:ext cx="753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Documentação:</a:t>
            </a:r>
          </a:p>
        </p:txBody>
      </p:sp>
    </p:spTree>
    <p:extLst>
      <p:ext uri="{BB962C8B-B14F-4D97-AF65-F5344CB8AC3E}">
        <p14:creationId xmlns:p14="http://schemas.microsoft.com/office/powerpoint/2010/main" val="358018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908CC-A540-4B7A-A8C7-35DE3600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6204"/>
            <a:ext cx="10160493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Estratégia para Resolução de Conflitos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14BC50-03DB-4462-9BC5-D34175C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812"/>
            <a:ext cx="9601200" cy="4913791"/>
          </a:xfrm>
        </p:spPr>
        <p:txBody>
          <a:bodyPr>
            <a:noAutofit/>
          </a:bodyPr>
          <a:lstStyle/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Relativamente à Resolução de Conflitos, todos os membros adotaram uma abordagem assertiva nas relações interpessoais o que facilitou a comunicação, partilha de informação e entreajuda, dinamizando e facilitando o trabalho de todos.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Sempre que se verificou qualquer indício de conflito este foi logo resolvido para que este não escalasse a proporções maiores.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Devido ao facto de adotarmos uma metodologia de trabalho onde era sempre salvaguardada a integridade do projeto após cada iteração, não foram verificados conflitos que pudessem por em causa a integridade do mesmo.</a:t>
            </a:r>
          </a:p>
        </p:txBody>
      </p:sp>
    </p:spTree>
    <p:extLst>
      <p:ext uri="{BB962C8B-B14F-4D97-AF65-F5344CB8AC3E}">
        <p14:creationId xmlns:p14="http://schemas.microsoft.com/office/powerpoint/2010/main" val="19232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0522B-526F-4136-B856-E6F47A54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CCD59F-7AE6-40FF-B22A-C7998A0F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Tendo em conta as métricas e objetivos definidos para este trabalho, acreditamos que alcançamos um produto de boa qualidade e fácil utilização.</a:t>
            </a:r>
          </a:p>
          <a:p>
            <a:r>
              <a:rPr lang="pt-PT" sz="2800" dirty="0"/>
              <a:t>Todas as funcionalidades definidas pelo cliente foram implementadas com sucesso e foram testadas repetidamente até estarmos satisfeitos com a performance da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4393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Inicializar Matérias-Primas 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8897CF7-01D1-4E7E-862E-EC09C4A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494" y="2306859"/>
            <a:ext cx="4377411" cy="31967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714750" y="5638799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1: Diagrama de Sequência do Sistema</a:t>
            </a:r>
          </a:p>
        </p:txBody>
      </p:sp>
    </p:spTree>
    <p:extLst>
      <p:ext uri="{BB962C8B-B14F-4D97-AF65-F5344CB8AC3E}">
        <p14:creationId xmlns:p14="http://schemas.microsoft.com/office/powerpoint/2010/main" val="233188043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Personalizado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175</TotalTime>
  <Words>1210</Words>
  <Application>Microsoft Office PowerPoint</Application>
  <PresentationFormat>Ecrã Panorâmico</PresentationFormat>
  <Paragraphs>129</Paragraphs>
  <Slides>42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42</vt:i4>
      </vt:variant>
    </vt:vector>
  </HeadingPairs>
  <TitlesOfParts>
    <vt:vector size="45" baseType="lpstr">
      <vt:lpstr>Calibri</vt:lpstr>
      <vt:lpstr>Franklin Gothic Book</vt:lpstr>
      <vt:lpstr>Recorte</vt:lpstr>
      <vt:lpstr>Smart Shop floor management</vt:lpstr>
      <vt:lpstr>Principais Objetivos do Sistema</vt:lpstr>
      <vt:lpstr>Processo de Desenvolvimento adotado e Planeamento</vt:lpstr>
      <vt:lpstr>Processo de Desenvolvimento adotado e Planeamento</vt:lpstr>
      <vt:lpstr>Metodologia de Trabalho em Equipa</vt:lpstr>
      <vt:lpstr>Metodologia de Trabalho em Equipa  </vt:lpstr>
      <vt:lpstr>Estratégia para Resolução de Conflitos</vt:lpstr>
      <vt:lpstr>Qualidade do Produto</vt:lpstr>
      <vt:lpstr>Funcionalidade:  Inicializar Matérias-Primas </vt:lpstr>
      <vt:lpstr>Funcionalidade:  Inicializar Matérias-Primas </vt:lpstr>
      <vt:lpstr>Funcionalidade:  Adicionar nova Matéria-Prima ao Catálogo</vt:lpstr>
      <vt:lpstr>Funcionalidade:  Adicionar nova Matéria-Prima ao Catálogo</vt:lpstr>
      <vt:lpstr>Funcionalidade:  Inicializar Categorias de Matéria-Prima</vt:lpstr>
      <vt:lpstr>Funcionalidade:  Inicializar Categorias de Matéria-Prima</vt:lpstr>
      <vt:lpstr>Funcionalidade:  Adicionar nova Categoria de Matéria-Prima</vt:lpstr>
      <vt:lpstr>Funcionalidade:  Adicionar nova Categoria de Matéria-Prima</vt:lpstr>
      <vt:lpstr>Funcionalidade:  Inicializar Produtos</vt:lpstr>
      <vt:lpstr>Funcionalidade:  Inicializar Produtos</vt:lpstr>
      <vt:lpstr>Funcionalidade:  Consultar Produtos sem Ficha de Produção definida</vt:lpstr>
      <vt:lpstr>Funcionalidade:  Consultar Produtos sem Ficha de Produção definida</vt:lpstr>
      <vt:lpstr>Funcionalidade:  Especificar Ficha de Produção</vt:lpstr>
      <vt:lpstr>Funcionalidade:  Especificar Ficha de Produção</vt:lpstr>
      <vt:lpstr>Funcionalidade:  Especificar Ficha de Produção</vt:lpstr>
      <vt:lpstr>Funcionalidade:  Importar um Catálogo de Produtos através de um CSV</vt:lpstr>
      <vt:lpstr>Funcionalidade:  Importar um Catálogo de Produtos através de um CSV</vt:lpstr>
      <vt:lpstr>Funcionalidade:  Importar um Catálogo de Produtos através de um CSV</vt:lpstr>
      <vt:lpstr>Funcionalidade:  Adicionar novo Produto ao Catálogo</vt:lpstr>
      <vt:lpstr>Funcionalidade:  Adicionar novo Produto ao Catálogo</vt:lpstr>
      <vt:lpstr>Funcionalidade:  Inicializar Máquinas</vt:lpstr>
      <vt:lpstr>Funcionalidade:  Inicializar Máquinas</vt:lpstr>
      <vt:lpstr>Funcionalidade:  Definir a existência de uma nova Máquina</vt:lpstr>
      <vt:lpstr>Funcionalidade:  Definir a existência de uma nova Máquina</vt:lpstr>
      <vt:lpstr>Funcionalidade:  Inicializar Linhas de Produção</vt:lpstr>
      <vt:lpstr>Funcionalidade:  Inicializar Linhas de Produção</vt:lpstr>
      <vt:lpstr>Funcionalidade:  Especificar nova Linha de Produção</vt:lpstr>
      <vt:lpstr>Funcionalidade:  Especificar nova Linha de Produção</vt:lpstr>
      <vt:lpstr>Funcionalidade:  Inicializar Depósitos</vt:lpstr>
      <vt:lpstr>Funcionalidade:  Inicializar Depósitos</vt:lpstr>
      <vt:lpstr>Funcionalidade:  Especificar novo Depósito</vt:lpstr>
      <vt:lpstr>Funcionalidade:  Especificar novo Depósito</vt:lpstr>
      <vt:lpstr>Funcionalidade:  Especificar novo Depósito</vt:lpstr>
      <vt:lpstr>Resultados Esperados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 floor management</dc:title>
  <dc:creator>Miguel Fortes</dc:creator>
  <cp:lastModifiedBy>Pedro Cardoso (1171171)</cp:lastModifiedBy>
  <cp:revision>21</cp:revision>
  <dcterms:created xsi:type="dcterms:W3CDTF">2020-05-10T15:40:08Z</dcterms:created>
  <dcterms:modified xsi:type="dcterms:W3CDTF">2020-05-10T19:34:56Z</dcterms:modified>
</cp:coreProperties>
</file>