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304" r:id="rId9"/>
    <p:sldId id="305" r:id="rId10"/>
    <p:sldId id="306" r:id="rId11"/>
    <p:sldId id="307" r:id="rId12"/>
    <p:sldId id="269" r:id="rId13"/>
    <p:sldId id="266" r:id="rId14"/>
    <p:sldId id="308" r:id="rId15"/>
    <p:sldId id="310" r:id="rId16"/>
    <p:sldId id="311" r:id="rId17"/>
    <p:sldId id="312" r:id="rId18"/>
    <p:sldId id="313" r:id="rId19"/>
    <p:sldId id="314" r:id="rId20"/>
    <p:sldId id="263" r:id="rId21"/>
    <p:sldId id="315" r:id="rId22"/>
    <p:sldId id="31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145F8-A4BA-4BF9-ADFC-34F087134F47}" v="26" dt="2020-05-31T22:03:40.357"/>
    <p1510:client id="{D2E44A34-B966-4353-A967-EB93A032A844}" v="81" dt="2020-05-31T19:22:44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inho Pessoa" userId="16415ff62592985c" providerId="LiveId" clId="{AF9145F8-A4BA-4BF9-ADFC-34F087134F47}"/>
    <pc:docChg chg="custSel modSld">
      <pc:chgData name="Jorginho Pessoa" userId="16415ff62592985c" providerId="LiveId" clId="{AF9145F8-A4BA-4BF9-ADFC-34F087134F47}" dt="2020-05-31T22:03:40.357" v="43"/>
      <pc:docMkLst>
        <pc:docMk/>
      </pc:docMkLst>
      <pc:sldChg chg="modSp mod">
        <pc:chgData name="Jorginho Pessoa" userId="16415ff62592985c" providerId="LiveId" clId="{AF9145F8-A4BA-4BF9-ADFC-34F087134F47}" dt="2020-05-31T20:45:29.491" v="1" actId="20577"/>
        <pc:sldMkLst>
          <pc:docMk/>
          <pc:sldMk cId="2209907291" sldId="257"/>
        </pc:sldMkLst>
        <pc:spChg chg="mod">
          <ac:chgData name="Jorginho Pessoa" userId="16415ff62592985c" providerId="LiveId" clId="{AF9145F8-A4BA-4BF9-ADFC-34F087134F47}" dt="2020-05-31T20:45:29.491" v="1" actId="20577"/>
          <ac:spMkLst>
            <pc:docMk/>
            <pc:sldMk cId="2209907291" sldId="257"/>
            <ac:spMk id="3" creationId="{AE2BE7BE-0A84-4524-9670-C3EEF9A98418}"/>
          </ac:spMkLst>
        </pc:spChg>
      </pc:sldChg>
      <pc:sldChg chg="addSp delSp modSp mod">
        <pc:chgData name="Jorginho Pessoa" userId="16415ff62592985c" providerId="LiveId" clId="{AF9145F8-A4BA-4BF9-ADFC-34F087134F47}" dt="2020-05-31T21:23:35.485" v="18" actId="1076"/>
        <pc:sldMkLst>
          <pc:docMk/>
          <pc:sldMk cId="2331880431" sldId="265"/>
        </pc:sldMkLst>
        <pc:spChg chg="mod">
          <ac:chgData name="Jorginho Pessoa" userId="16415ff62592985c" providerId="LiveId" clId="{AF9145F8-A4BA-4BF9-ADFC-34F087134F47}" dt="2020-05-31T21:23:31.091" v="16" actId="1076"/>
          <ac:spMkLst>
            <pc:docMk/>
            <pc:sldMk cId="2331880431" sldId="265"/>
            <ac:spMk id="11" creationId="{5CBA9D3D-8956-4FC2-BEE4-4E6BF85C7473}"/>
          </ac:spMkLst>
        </pc:spChg>
        <pc:picChg chg="add mod">
          <ac:chgData name="Jorginho Pessoa" userId="16415ff62592985c" providerId="LiveId" clId="{AF9145F8-A4BA-4BF9-ADFC-34F087134F47}" dt="2020-05-31T21:23:35.485" v="18" actId="1076"/>
          <ac:picMkLst>
            <pc:docMk/>
            <pc:sldMk cId="2331880431" sldId="265"/>
            <ac:picMk id="4" creationId="{32472D87-4961-411C-8F68-70E0907FFAAC}"/>
          </ac:picMkLst>
        </pc:picChg>
        <pc:picChg chg="del">
          <ac:chgData name="Jorginho Pessoa" userId="16415ff62592985c" providerId="LiveId" clId="{AF9145F8-A4BA-4BF9-ADFC-34F087134F47}" dt="2020-05-31T20:45:54.043" v="10" actId="478"/>
          <ac:picMkLst>
            <pc:docMk/>
            <pc:sldMk cId="2331880431" sldId="265"/>
            <ac:picMk id="5" creationId="{B8897CF7-01D1-4E7E-862E-EC09C4A7739D}"/>
          </ac:picMkLst>
        </pc:picChg>
      </pc:sldChg>
      <pc:sldChg chg="addSp delSp modSp mod">
        <pc:chgData name="Jorginho Pessoa" userId="16415ff62592985c" providerId="LiveId" clId="{AF9145F8-A4BA-4BF9-ADFC-34F087134F47}" dt="2020-05-31T21:49:57.460" v="33" actId="1076"/>
        <pc:sldMkLst>
          <pc:docMk/>
          <pc:sldMk cId="149022299" sldId="267"/>
        </pc:sldMkLst>
        <pc:spChg chg="mod">
          <ac:chgData name="Jorginho Pessoa" userId="16415ff62592985c" providerId="LiveId" clId="{AF9145F8-A4BA-4BF9-ADFC-34F087134F47}" dt="2020-05-31T20:45:43.957" v="3" actId="27636"/>
          <ac:spMkLst>
            <pc:docMk/>
            <pc:sldMk cId="149022299" sldId="267"/>
            <ac:spMk id="2" creationId="{F6F149BF-D503-4097-8F0B-2424FB764C95}"/>
          </ac:spMkLst>
        </pc:spChg>
        <pc:spChg chg="add mod">
          <ac:chgData name="Jorginho Pessoa" userId="16415ff62592985c" providerId="LiveId" clId="{AF9145F8-A4BA-4BF9-ADFC-34F087134F47}" dt="2020-05-31T21:37:23.389" v="22" actId="1076"/>
          <ac:spMkLst>
            <pc:docMk/>
            <pc:sldMk cId="149022299" sldId="267"/>
            <ac:spMk id="8" creationId="{35B97C7A-4046-4100-94A2-F40268E7880F}"/>
          </ac:spMkLst>
        </pc:spChg>
        <pc:spChg chg="del">
          <ac:chgData name="Jorginho Pessoa" userId="16415ff62592985c" providerId="LiveId" clId="{AF9145F8-A4BA-4BF9-ADFC-34F087134F47}" dt="2020-05-31T20:45:50.589" v="8" actId="478"/>
          <ac:spMkLst>
            <pc:docMk/>
            <pc:sldMk cId="149022299" sldId="267"/>
            <ac:spMk id="10" creationId="{A6134C5C-23B5-4E7E-854D-B2C3DFA9E125}"/>
          </ac:spMkLst>
        </pc:spChg>
        <pc:spChg chg="del">
          <ac:chgData name="Jorginho Pessoa" userId="16415ff62592985c" providerId="LiveId" clId="{AF9145F8-A4BA-4BF9-ADFC-34F087134F47}" dt="2020-05-31T20:45:51.640" v="9" actId="478"/>
          <ac:spMkLst>
            <pc:docMk/>
            <pc:sldMk cId="149022299" sldId="267"/>
            <ac:spMk id="11" creationId="{5CBA9D3D-8956-4FC2-BEE4-4E6BF85C7473}"/>
          </ac:spMkLst>
        </pc:spChg>
        <pc:spChg chg="add mod">
          <ac:chgData name="Jorginho Pessoa" userId="16415ff62592985c" providerId="LiveId" clId="{AF9145F8-A4BA-4BF9-ADFC-34F087134F47}" dt="2020-05-31T21:37:30.525" v="26" actId="20577"/>
          <ac:spMkLst>
            <pc:docMk/>
            <pc:sldMk cId="149022299" sldId="267"/>
            <ac:spMk id="12" creationId="{19A148C1-9084-410A-9120-9FDAFCFF2B9E}"/>
          </ac:spMkLst>
        </pc:spChg>
        <pc:picChg chg="add mod">
          <ac:chgData name="Jorginho Pessoa" userId="16415ff62592985c" providerId="LiveId" clId="{AF9145F8-A4BA-4BF9-ADFC-34F087134F47}" dt="2020-05-31T21:37:14.661" v="20" actId="1076"/>
          <ac:picMkLst>
            <pc:docMk/>
            <pc:sldMk cId="149022299" sldId="267"/>
            <ac:picMk id="7" creationId="{8FC9131A-8B8F-4F46-B61E-CF3906F9BD95}"/>
          </ac:picMkLst>
        </pc:picChg>
        <pc:picChg chg="del mod">
          <ac:chgData name="Jorginho Pessoa" userId="16415ff62592985c" providerId="LiveId" clId="{AF9145F8-A4BA-4BF9-ADFC-34F087134F47}" dt="2020-05-31T20:45:47.699" v="6" actId="478"/>
          <ac:picMkLst>
            <pc:docMk/>
            <pc:sldMk cId="149022299" sldId="267"/>
            <ac:picMk id="9" creationId="{1D343A69-3AE3-4D9B-B8F9-29C1EEC5E4B6}"/>
          </ac:picMkLst>
        </pc:picChg>
        <pc:picChg chg="add mod">
          <ac:chgData name="Jorginho Pessoa" userId="16415ff62592985c" providerId="LiveId" clId="{AF9145F8-A4BA-4BF9-ADFC-34F087134F47}" dt="2020-05-31T21:49:57.460" v="33" actId="1076"/>
          <ac:picMkLst>
            <pc:docMk/>
            <pc:sldMk cId="149022299" sldId="267"/>
            <ac:picMk id="1026" creationId="{6FFD47BC-F3BA-41F8-BAE7-126FD288DA14}"/>
          </ac:picMkLst>
        </pc:picChg>
        <pc:picChg chg="del">
          <ac:chgData name="Jorginho Pessoa" userId="16415ff62592985c" providerId="LiveId" clId="{AF9145F8-A4BA-4BF9-ADFC-34F087134F47}" dt="2020-05-31T20:45:49.510" v="7" actId="478"/>
          <ac:picMkLst>
            <pc:docMk/>
            <pc:sldMk cId="149022299" sldId="267"/>
            <ac:picMk id="2050" creationId="{765E474C-436F-46BB-8238-6434143CF438}"/>
          </ac:picMkLst>
        </pc:picChg>
      </pc:sldChg>
      <pc:sldChg chg="addSp delSp modSp">
        <pc:chgData name="Jorginho Pessoa" userId="16415ff62592985c" providerId="LiveId" clId="{AF9145F8-A4BA-4BF9-ADFC-34F087134F47}" dt="2020-05-31T22:03:26.172" v="39" actId="1076"/>
        <pc:sldMkLst>
          <pc:docMk/>
          <pc:sldMk cId="452735874" sldId="281"/>
        </pc:sldMkLst>
        <pc:picChg chg="add mod">
          <ac:chgData name="Jorginho Pessoa" userId="16415ff62592985c" providerId="LiveId" clId="{AF9145F8-A4BA-4BF9-ADFC-34F087134F47}" dt="2020-05-31T22:03:26.172" v="39" actId="1076"/>
          <ac:picMkLst>
            <pc:docMk/>
            <pc:sldMk cId="452735874" sldId="281"/>
            <ac:picMk id="3" creationId="{0E5E6780-832C-4A5A-A8DF-30F7315D7A0F}"/>
          </ac:picMkLst>
        </pc:picChg>
        <pc:picChg chg="del">
          <ac:chgData name="Jorginho Pessoa" userId="16415ff62592985c" providerId="LiveId" clId="{AF9145F8-A4BA-4BF9-ADFC-34F087134F47}" dt="2020-05-31T22:03:24.188" v="38" actId="478"/>
          <ac:picMkLst>
            <pc:docMk/>
            <pc:sldMk cId="452735874" sldId="281"/>
            <ac:picMk id="1026" creationId="{48B8E157-40AF-4228-A7AA-FBA8EC88E42F}"/>
          </ac:picMkLst>
        </pc:picChg>
      </pc:sldChg>
      <pc:sldChg chg="addSp delSp modSp">
        <pc:chgData name="Jorginho Pessoa" userId="16415ff62592985c" providerId="LiveId" clId="{AF9145F8-A4BA-4BF9-ADFC-34F087134F47}" dt="2020-05-31T22:03:36.614" v="41" actId="478"/>
        <pc:sldMkLst>
          <pc:docMk/>
          <pc:sldMk cId="3209920342" sldId="284"/>
        </pc:sldMkLst>
        <pc:picChg chg="add mod">
          <ac:chgData name="Jorginho Pessoa" userId="16415ff62592985c" providerId="LiveId" clId="{AF9145F8-A4BA-4BF9-ADFC-34F087134F47}" dt="2020-05-31T22:03:29.505" v="40"/>
          <ac:picMkLst>
            <pc:docMk/>
            <pc:sldMk cId="3209920342" sldId="284"/>
            <ac:picMk id="7" creationId="{581B45C1-47C0-4E5C-8D67-395D2491BF26}"/>
          </ac:picMkLst>
        </pc:picChg>
        <pc:picChg chg="del">
          <ac:chgData name="Jorginho Pessoa" userId="16415ff62592985c" providerId="LiveId" clId="{AF9145F8-A4BA-4BF9-ADFC-34F087134F47}" dt="2020-05-31T22:03:36.614" v="41" actId="478"/>
          <ac:picMkLst>
            <pc:docMk/>
            <pc:sldMk cId="3209920342" sldId="284"/>
            <ac:picMk id="8" creationId="{3849A84B-3D36-4AAC-A9D9-6FBACE250DAC}"/>
          </ac:picMkLst>
        </pc:picChg>
      </pc:sldChg>
      <pc:sldChg chg="addSp delSp modSp">
        <pc:chgData name="Jorginho Pessoa" userId="16415ff62592985c" providerId="LiveId" clId="{AF9145F8-A4BA-4BF9-ADFC-34F087134F47}" dt="2020-05-31T22:03:40.357" v="43"/>
        <pc:sldMkLst>
          <pc:docMk/>
          <pc:sldMk cId="1421532064" sldId="300"/>
        </pc:sldMkLst>
        <pc:picChg chg="add mod">
          <ac:chgData name="Jorginho Pessoa" userId="16415ff62592985c" providerId="LiveId" clId="{AF9145F8-A4BA-4BF9-ADFC-34F087134F47}" dt="2020-05-31T22:03:40.357" v="43"/>
          <ac:picMkLst>
            <pc:docMk/>
            <pc:sldMk cId="1421532064" sldId="300"/>
            <ac:picMk id="8" creationId="{058CF141-FE56-40CC-A090-7A9C0F6793B1}"/>
          </ac:picMkLst>
        </pc:picChg>
        <pc:picChg chg="del">
          <ac:chgData name="Jorginho Pessoa" userId="16415ff62592985c" providerId="LiveId" clId="{AF9145F8-A4BA-4BF9-ADFC-34F087134F47}" dt="2020-05-31T22:03:39.573" v="42" actId="478"/>
          <ac:picMkLst>
            <pc:docMk/>
            <pc:sldMk cId="1421532064" sldId="300"/>
            <ac:picMk id="1026" creationId="{48B8E157-40AF-4228-A7AA-FBA8EC88E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5973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2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19604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5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7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292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06652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4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D14DD-06F0-42BD-BE09-9EDD6A895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1573909"/>
            <a:ext cx="8361229" cy="1716746"/>
          </a:xfrm>
        </p:spPr>
        <p:txBody>
          <a:bodyPr/>
          <a:lstStyle/>
          <a:p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floor</a:t>
            </a:r>
            <a:r>
              <a:rPr lang="pt-PT" sz="60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5BB4F5-A6CC-44F6-B1FA-587D40839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826" y="3567345"/>
            <a:ext cx="6940344" cy="1537316"/>
          </a:xfrm>
        </p:spPr>
        <p:txBody>
          <a:bodyPr>
            <a:normAutofit/>
          </a:bodyPr>
          <a:lstStyle/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Trabalho desenvolvido por: 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Miguel Fortes (1171611)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Pedro Cardoso (1171171)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Jorge Pessoa (1180761)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Rui Mendes (1170385)</a:t>
            </a:r>
          </a:p>
          <a:p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Bruno Pereira (1191454)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65AFC-BDA3-4665-A9C9-2D21C3C9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1" y="5452294"/>
            <a:ext cx="3081528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5F171-6780-4E1A-B956-0047F11E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38" y="414369"/>
            <a:ext cx="9601200" cy="1485900"/>
          </a:xfrm>
        </p:spPr>
        <p:txBody>
          <a:bodyPr/>
          <a:lstStyle/>
          <a:p>
            <a:r>
              <a:rPr lang="pt-PT" dirty="0"/>
              <a:t>Sequência de funcionalidades a apresentar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748344-04FA-411F-BDF4-042D9214E10C}"/>
              </a:ext>
            </a:extLst>
          </p:cNvPr>
          <p:cNvSpPr/>
          <p:nvPr/>
        </p:nvSpPr>
        <p:spPr>
          <a:xfrm>
            <a:off x="1605561" y="1900269"/>
            <a:ext cx="2582662" cy="155451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Bootstrap de toda a informação	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9D41FD6-0FB4-46D2-89F5-38CB1961D940}"/>
              </a:ext>
            </a:extLst>
          </p:cNvPr>
          <p:cNvSpPr/>
          <p:nvPr/>
        </p:nvSpPr>
        <p:spPr>
          <a:xfrm>
            <a:off x="5184329" y="1900269"/>
            <a:ext cx="2507809" cy="155451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Importação de Ordens de Produção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16B5C3B-1FD8-444B-8EC6-A52B9A31382A}"/>
              </a:ext>
            </a:extLst>
          </p:cNvPr>
          <p:cNvSpPr/>
          <p:nvPr/>
        </p:nvSpPr>
        <p:spPr>
          <a:xfrm>
            <a:off x="8781581" y="1900300"/>
            <a:ext cx="2496452" cy="1554487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Exportação para XML	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AB55A44-AE9D-4B2B-8281-ECD4E2C51CB5}"/>
              </a:ext>
            </a:extLst>
          </p:cNvPr>
          <p:cNvSpPr/>
          <p:nvPr/>
        </p:nvSpPr>
        <p:spPr>
          <a:xfrm>
            <a:off x="8740826" y="4312581"/>
            <a:ext cx="2577962" cy="166237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Monitorização do estado das máquinas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892C7A9-7E0C-48FF-BB12-423E15E26C68}"/>
              </a:ext>
            </a:extLst>
          </p:cNvPr>
          <p:cNvSpPr/>
          <p:nvPr/>
        </p:nvSpPr>
        <p:spPr>
          <a:xfrm>
            <a:off x="5179582" y="4312581"/>
            <a:ext cx="2507809" cy="161258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Pedido de </a:t>
            </a:r>
            <a:r>
              <a:rPr lang="pt-PT" dirty="0" err="1">
                <a:solidFill>
                  <a:schemeClr val="tx1"/>
                </a:solidFill>
              </a:rPr>
              <a:t>Reset</a:t>
            </a:r>
            <a:r>
              <a:rPr lang="pt-PT" dirty="0">
                <a:solidFill>
                  <a:schemeClr val="tx1"/>
                </a:solidFill>
              </a:rPr>
              <a:t> a máquina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51C28CB-DA29-4EC8-ACDB-BC7EB2138D30}"/>
              </a:ext>
            </a:extLst>
          </p:cNvPr>
          <p:cNvSpPr/>
          <p:nvPr/>
        </p:nvSpPr>
        <p:spPr>
          <a:xfrm>
            <a:off x="1605562" y="4312581"/>
            <a:ext cx="2582662" cy="1554518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Envio de configuração a máquina</a:t>
            </a:r>
          </a:p>
        </p:txBody>
      </p:sp>
      <p:sp>
        <p:nvSpPr>
          <p:cNvPr id="22" name="Seta: Para a Direita 21">
            <a:extLst>
              <a:ext uri="{FF2B5EF4-FFF2-40B4-BE49-F238E27FC236}">
                <a16:creationId xmlns:a16="http://schemas.microsoft.com/office/drawing/2014/main" id="{3A64C3AC-98E9-41A8-8CEB-1E3CCDA0ED60}"/>
              </a:ext>
            </a:extLst>
          </p:cNvPr>
          <p:cNvSpPr/>
          <p:nvPr/>
        </p:nvSpPr>
        <p:spPr>
          <a:xfrm>
            <a:off x="4261282" y="2380362"/>
            <a:ext cx="905523" cy="24102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6E067463-4234-41CD-AC09-5985DFB2B558}"/>
              </a:ext>
            </a:extLst>
          </p:cNvPr>
          <p:cNvSpPr/>
          <p:nvPr/>
        </p:nvSpPr>
        <p:spPr>
          <a:xfrm>
            <a:off x="7832884" y="2380362"/>
            <a:ext cx="905523" cy="24102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Seta: Para a Direita 23">
            <a:extLst>
              <a:ext uri="{FF2B5EF4-FFF2-40B4-BE49-F238E27FC236}">
                <a16:creationId xmlns:a16="http://schemas.microsoft.com/office/drawing/2014/main" id="{631C0E17-27CD-4DBD-A4A8-294503086F88}"/>
              </a:ext>
            </a:extLst>
          </p:cNvPr>
          <p:cNvSpPr/>
          <p:nvPr/>
        </p:nvSpPr>
        <p:spPr>
          <a:xfrm rot="5400000">
            <a:off x="9831133" y="3831877"/>
            <a:ext cx="681918" cy="250782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9033C79-ACFE-4476-ADB5-82E5B2ABF6E9}"/>
              </a:ext>
            </a:extLst>
          </p:cNvPr>
          <p:cNvSpPr/>
          <p:nvPr/>
        </p:nvSpPr>
        <p:spPr>
          <a:xfrm rot="10800000">
            <a:off x="7808845" y="4842357"/>
            <a:ext cx="905523" cy="24102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9D3C2844-7699-482A-8B78-137C2B230647}"/>
              </a:ext>
            </a:extLst>
          </p:cNvPr>
          <p:cNvSpPr/>
          <p:nvPr/>
        </p:nvSpPr>
        <p:spPr>
          <a:xfrm rot="10800000">
            <a:off x="4219672" y="4842358"/>
            <a:ext cx="905523" cy="241028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F82A1E-0937-4BCE-A280-759C474F71BB}"/>
              </a:ext>
            </a:extLst>
          </p:cNvPr>
          <p:cNvSpPr txBox="1"/>
          <p:nvPr/>
        </p:nvSpPr>
        <p:spPr>
          <a:xfrm>
            <a:off x="2805131" y="6488668"/>
            <a:ext cx="658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Imagem 3 – Sequência de Funcionalidades a serem demostradas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05D928-2675-4218-9BA5-C785B4C809D6}"/>
              </a:ext>
            </a:extLst>
          </p:cNvPr>
          <p:cNvSpPr txBox="1"/>
          <p:nvPr/>
        </p:nvSpPr>
        <p:spPr>
          <a:xfrm>
            <a:off x="1987579" y="3174025"/>
            <a:ext cx="149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b="1" dirty="0"/>
              <a:t>US </a:t>
            </a:r>
            <a:r>
              <a:rPr lang="pt-PT" sz="1200" b="1" dirty="0" err="1"/>
              <a:t>Boostrap</a:t>
            </a:r>
            <a:endParaRPr lang="pt-PT" sz="1200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C326B43-D456-48D1-981A-AA7B1D0439FF}"/>
              </a:ext>
            </a:extLst>
          </p:cNvPr>
          <p:cNvSpPr txBox="1"/>
          <p:nvPr/>
        </p:nvSpPr>
        <p:spPr>
          <a:xfrm>
            <a:off x="5699688" y="3174025"/>
            <a:ext cx="1491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b="1" dirty="0"/>
              <a:t>US 2009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31F5B4F-E811-4371-8E36-86A5F531512C}"/>
              </a:ext>
            </a:extLst>
          </p:cNvPr>
          <p:cNvSpPr txBox="1"/>
          <p:nvPr/>
        </p:nvSpPr>
        <p:spPr>
          <a:xfrm>
            <a:off x="1586147" y="5567151"/>
            <a:ext cx="32129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100" b="1" dirty="0"/>
              <a:t>US1013,US1014,US1015,US3010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C52AF4-916E-45FF-9A68-05F7EE164575}"/>
              </a:ext>
            </a:extLst>
          </p:cNvPr>
          <p:cNvSpPr txBox="1"/>
          <p:nvPr/>
        </p:nvSpPr>
        <p:spPr>
          <a:xfrm>
            <a:off x="9075381" y="3147010"/>
            <a:ext cx="18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b="1" dirty="0"/>
              <a:t>US 2007, US1010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36C334-B6A4-47BC-A048-C4E424DB01E1}"/>
              </a:ext>
            </a:extLst>
          </p:cNvPr>
          <p:cNvSpPr txBox="1"/>
          <p:nvPr/>
        </p:nvSpPr>
        <p:spPr>
          <a:xfrm>
            <a:off x="9070766" y="5667178"/>
            <a:ext cx="2202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b="1" dirty="0"/>
              <a:t>US 6001, US 1012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426DE8F-7982-40DE-B809-8813A9EFD96A}"/>
              </a:ext>
            </a:extLst>
          </p:cNvPr>
          <p:cNvSpPr txBox="1"/>
          <p:nvPr/>
        </p:nvSpPr>
        <p:spPr>
          <a:xfrm>
            <a:off x="5190754" y="5667178"/>
            <a:ext cx="2642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b="1" dirty="0"/>
              <a:t>US 6002, US 1016, US4002</a:t>
            </a:r>
          </a:p>
        </p:txBody>
      </p:sp>
    </p:spTree>
    <p:extLst>
      <p:ext uri="{BB962C8B-B14F-4D97-AF65-F5344CB8AC3E}">
        <p14:creationId xmlns:p14="http://schemas.microsoft.com/office/powerpoint/2010/main" val="6012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Bootstrap de toda a informação para o sistema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4019180" y="5095408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4: Diagrama de Sequência do Sistema</a:t>
            </a:r>
          </a:p>
        </p:txBody>
      </p:sp>
      <p:pic>
        <p:nvPicPr>
          <p:cNvPr id="5" name="Imagem 4" descr="Uma imagem com pássaro, árvore, flor&#10;&#10;Descrição gerada automaticamente">
            <a:extLst>
              <a:ext uri="{FF2B5EF4-FFF2-40B4-BE49-F238E27FC236}">
                <a16:creationId xmlns:a16="http://schemas.microsoft.com/office/drawing/2014/main" id="{66720EA9-6199-4393-8B64-A2A2DB0D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691" y="1675013"/>
            <a:ext cx="4257674" cy="319877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FF07293-FAE5-4A9F-B12D-422D8DB7258B}"/>
              </a:ext>
            </a:extLst>
          </p:cNvPr>
          <p:cNvSpPr txBox="1"/>
          <p:nvPr/>
        </p:nvSpPr>
        <p:spPr>
          <a:xfrm>
            <a:off x="1404522" y="5975797"/>
            <a:ext cx="59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Implantação</a:t>
            </a:r>
            <a:r>
              <a:rPr lang="pt-PT" dirty="0"/>
              <a:t>:  Máquina local e máquinas virtuais</a:t>
            </a:r>
          </a:p>
        </p:txBody>
      </p:sp>
    </p:spTree>
    <p:extLst>
      <p:ext uri="{BB962C8B-B14F-4D97-AF65-F5344CB8AC3E}">
        <p14:creationId xmlns:p14="http://schemas.microsoft.com/office/powerpoint/2010/main" val="306499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361950"/>
            <a:ext cx="9601200" cy="111718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Importar ordens de produção através de um ficheiro CSV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752849" y="5531548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5: Diagrama de Sequência do Sistema</a:t>
            </a:r>
          </a:p>
        </p:txBody>
      </p:sp>
      <p:pic>
        <p:nvPicPr>
          <p:cNvPr id="4" name="Imagem 3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7460BBE-A39E-49F9-954A-7A2E620C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1952625"/>
            <a:ext cx="5210175" cy="29527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7E6B817-D4AD-4A79-BE72-5E4382E9C70F}"/>
              </a:ext>
            </a:extLst>
          </p:cNvPr>
          <p:cNvSpPr txBox="1"/>
          <p:nvPr/>
        </p:nvSpPr>
        <p:spPr>
          <a:xfrm>
            <a:off x="1404522" y="5975797"/>
            <a:ext cx="59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Implantação</a:t>
            </a:r>
            <a:r>
              <a:rPr lang="pt-PT" dirty="0"/>
              <a:t>:  Máquina local e máquinas virtuais</a:t>
            </a:r>
          </a:p>
        </p:txBody>
      </p:sp>
    </p:spTree>
    <p:extLst>
      <p:ext uri="{BB962C8B-B14F-4D97-AF65-F5344CB8AC3E}">
        <p14:creationId xmlns:p14="http://schemas.microsoft.com/office/powerpoint/2010/main" val="26271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149BF-D503-4097-8F0B-2424FB7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728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Funcionalidade: </a:t>
            </a:r>
            <a:br>
              <a:rPr lang="pt-PT" sz="3600" dirty="0"/>
            </a:br>
            <a:r>
              <a:rPr lang="pt-PT" sz="3600" dirty="0"/>
              <a:t>Exportar para ficheiro XML toda a informação subjacente ao chão de fabrica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BA9D3D-8956-4FC2-BEE4-4E6BF85C7473}"/>
              </a:ext>
            </a:extLst>
          </p:cNvPr>
          <p:cNvSpPr txBox="1"/>
          <p:nvPr/>
        </p:nvSpPr>
        <p:spPr>
          <a:xfrm>
            <a:off x="3969567" y="6018421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6: Diagrama de Sequência do Sistema</a:t>
            </a:r>
          </a:p>
        </p:txBody>
      </p:sp>
      <p:pic>
        <p:nvPicPr>
          <p:cNvPr id="5" name="Imagem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D6AD8A9C-1115-441C-A201-1F9219EF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157" y="1608623"/>
            <a:ext cx="4981575" cy="44386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88FEFB-750E-41FA-83A1-7E8661105609}"/>
              </a:ext>
            </a:extLst>
          </p:cNvPr>
          <p:cNvSpPr txBox="1"/>
          <p:nvPr/>
        </p:nvSpPr>
        <p:spPr>
          <a:xfrm>
            <a:off x="879491" y="6387753"/>
            <a:ext cx="59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Implantação</a:t>
            </a:r>
            <a:r>
              <a:rPr lang="pt-PT" dirty="0"/>
              <a:t>:  Máquina local e máquinas virtuais</a:t>
            </a:r>
          </a:p>
        </p:txBody>
      </p:sp>
    </p:spTree>
    <p:extLst>
      <p:ext uri="{BB962C8B-B14F-4D97-AF65-F5344CB8AC3E}">
        <p14:creationId xmlns:p14="http://schemas.microsoft.com/office/powerpoint/2010/main" val="278603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72ED-293A-411E-98EB-2F266091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66204"/>
            <a:ext cx="9601200" cy="1485900"/>
          </a:xfrm>
        </p:spPr>
        <p:txBody>
          <a:bodyPr>
            <a:normAutofit/>
          </a:bodyPr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Monitorizar estado de máquinas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9926CC6-646D-4867-BFD6-6150CFD44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231" y="1905912"/>
            <a:ext cx="5691537" cy="304617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3E1F586-765F-4F88-AB43-714A21AEB87D}"/>
              </a:ext>
            </a:extLst>
          </p:cNvPr>
          <p:cNvSpPr txBox="1"/>
          <p:nvPr/>
        </p:nvSpPr>
        <p:spPr>
          <a:xfrm>
            <a:off x="1269639" y="5833755"/>
            <a:ext cx="59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Implantação</a:t>
            </a:r>
            <a:r>
              <a:rPr lang="pt-PT" dirty="0"/>
              <a:t>:  Duas Máquinas Virtuais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AEF4B1-92A1-488B-BF1B-9A2E76A34754}"/>
              </a:ext>
            </a:extLst>
          </p:cNvPr>
          <p:cNvSpPr txBox="1"/>
          <p:nvPr/>
        </p:nvSpPr>
        <p:spPr>
          <a:xfrm>
            <a:off x="3152821" y="5023589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7: Diagrama de Sequência do Sistema</a:t>
            </a:r>
          </a:p>
        </p:txBody>
      </p:sp>
    </p:spTree>
    <p:extLst>
      <p:ext uri="{BB962C8B-B14F-4D97-AF65-F5344CB8AC3E}">
        <p14:creationId xmlns:p14="http://schemas.microsoft.com/office/powerpoint/2010/main" val="215657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2F603-26BD-427E-9595-635E8946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92" y="361950"/>
            <a:ext cx="9601200" cy="1485900"/>
          </a:xfrm>
        </p:spPr>
        <p:txBody>
          <a:bodyPr/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Monitorizar estado de máquinas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85D92A3-F965-4724-84CB-A355FBF39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10" y="2074404"/>
            <a:ext cx="6206794" cy="3581400"/>
          </a:xfrm>
          <a:prstGeom prst="rect">
            <a:avLst/>
          </a:prstGeom>
        </p:spPr>
      </p:pic>
      <p:pic>
        <p:nvPicPr>
          <p:cNvPr id="6" name="Imagem 5" descr="Uma imagem com noite&#10;&#10;Descrição gerada automaticamente">
            <a:extLst>
              <a:ext uri="{FF2B5EF4-FFF2-40B4-BE49-F238E27FC236}">
                <a16:creationId xmlns:a16="http://schemas.microsoft.com/office/drawing/2014/main" id="{809B3E3F-EF0A-45F7-9631-C913DBB2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22" y="1716469"/>
            <a:ext cx="4856525" cy="458734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306CDB-5139-4056-A0E0-B3301910B343}"/>
              </a:ext>
            </a:extLst>
          </p:cNvPr>
          <p:cNvSpPr txBox="1"/>
          <p:nvPr/>
        </p:nvSpPr>
        <p:spPr>
          <a:xfrm>
            <a:off x="1856681" y="6126718"/>
            <a:ext cx="81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8: Fluxogramas referentes a monitorização de estado das máquinas</a:t>
            </a:r>
          </a:p>
        </p:txBody>
      </p:sp>
    </p:spTree>
    <p:extLst>
      <p:ext uri="{BB962C8B-B14F-4D97-AF65-F5344CB8AC3E}">
        <p14:creationId xmlns:p14="http://schemas.microsoft.com/office/powerpoint/2010/main" val="2515187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35ABA-DEA8-453D-9D46-024C66A9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3959"/>
            <a:ext cx="9601200" cy="1485900"/>
          </a:xfrm>
        </p:spPr>
        <p:txBody>
          <a:bodyPr/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Enviar pedido </a:t>
            </a:r>
            <a:r>
              <a:rPr lang="pt-PT" dirty="0" err="1"/>
              <a:t>Reset</a:t>
            </a:r>
            <a:r>
              <a:rPr lang="pt-PT" dirty="0"/>
              <a:t> a máquina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1BFF0B4-5985-4803-837A-C31FE68F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042" y="2029657"/>
            <a:ext cx="6794316" cy="35814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B483726-3E4C-4F96-B291-17CC170DF289}"/>
              </a:ext>
            </a:extLst>
          </p:cNvPr>
          <p:cNvSpPr txBox="1"/>
          <p:nvPr/>
        </p:nvSpPr>
        <p:spPr>
          <a:xfrm>
            <a:off x="1012187" y="6289375"/>
            <a:ext cx="59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Implantação</a:t>
            </a:r>
            <a:r>
              <a:rPr lang="pt-PT" dirty="0"/>
              <a:t>:  Duas Máquinas Virtuais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813397-D784-4B69-BEFF-ED61414F92E3}"/>
              </a:ext>
            </a:extLst>
          </p:cNvPr>
          <p:cNvSpPr txBox="1"/>
          <p:nvPr/>
        </p:nvSpPr>
        <p:spPr>
          <a:xfrm>
            <a:off x="2681826" y="5580884"/>
            <a:ext cx="81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9: Diagrama de Sequência do Sistema</a:t>
            </a:r>
          </a:p>
        </p:txBody>
      </p:sp>
    </p:spTree>
    <p:extLst>
      <p:ext uri="{BB962C8B-B14F-4D97-AF65-F5344CB8AC3E}">
        <p14:creationId xmlns:p14="http://schemas.microsoft.com/office/powerpoint/2010/main" val="396483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34B84-01AA-413B-8507-A7F418A0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71" y="247650"/>
            <a:ext cx="9601200" cy="1485900"/>
          </a:xfrm>
        </p:spPr>
        <p:txBody>
          <a:bodyPr/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Enviar pedido </a:t>
            </a:r>
            <a:r>
              <a:rPr lang="pt-PT" dirty="0" err="1"/>
              <a:t>Reset</a:t>
            </a:r>
            <a:r>
              <a:rPr lang="pt-PT" dirty="0"/>
              <a:t> a máquina</a:t>
            </a:r>
          </a:p>
        </p:txBody>
      </p:sp>
      <p:pic>
        <p:nvPicPr>
          <p:cNvPr id="5" name="Marcador de Posição de Conteúdo 4" descr="Uma imagem com eletrónica&#10;&#10;Descrição gerada automaticamente">
            <a:extLst>
              <a:ext uri="{FF2B5EF4-FFF2-40B4-BE49-F238E27FC236}">
                <a16:creationId xmlns:a16="http://schemas.microsoft.com/office/drawing/2014/main" id="{B8E235C2-22A9-4743-9DCA-05DEDC7F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108" y="1962726"/>
            <a:ext cx="3015673" cy="422952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D9286D-1B3A-47EF-999F-2D383CBA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56" y="1454727"/>
            <a:ext cx="5179061" cy="48721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67368D2-21A7-4092-A497-78E9FC76B9F2}"/>
              </a:ext>
            </a:extLst>
          </p:cNvPr>
          <p:cNvSpPr txBox="1"/>
          <p:nvPr/>
        </p:nvSpPr>
        <p:spPr>
          <a:xfrm>
            <a:off x="1704108" y="6366784"/>
            <a:ext cx="81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10: Fluxograma </a:t>
            </a:r>
            <a:r>
              <a:rPr lang="pt-PT" dirty="0" err="1"/>
              <a:t>relatio</a:t>
            </a:r>
            <a:r>
              <a:rPr lang="pt-PT" dirty="0"/>
              <a:t> a pedido </a:t>
            </a:r>
            <a:r>
              <a:rPr lang="pt-PT" dirty="0" err="1"/>
              <a:t>Reset</a:t>
            </a:r>
            <a:r>
              <a:rPr lang="pt-PT" dirty="0"/>
              <a:t> Máquina</a:t>
            </a:r>
          </a:p>
        </p:txBody>
      </p:sp>
    </p:spTree>
    <p:extLst>
      <p:ext uri="{BB962C8B-B14F-4D97-AF65-F5344CB8AC3E}">
        <p14:creationId xmlns:p14="http://schemas.microsoft.com/office/powerpoint/2010/main" val="251809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67D7F-8983-4036-837C-B43CC6FA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8246"/>
            <a:ext cx="9601200" cy="1485900"/>
          </a:xfrm>
        </p:spPr>
        <p:txBody>
          <a:bodyPr/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Enviar configuração a Máquina</a:t>
            </a:r>
          </a:p>
        </p:txBody>
      </p:sp>
      <p:pic>
        <p:nvPicPr>
          <p:cNvPr id="5" name="Marcador de Posição de Conteúdo 4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780716B1-B47D-4D2B-AE10-C831155A4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849" y="2642177"/>
            <a:ext cx="5614987" cy="2628900"/>
          </a:xfrm>
        </p:spPr>
      </p:pic>
      <p:pic>
        <p:nvPicPr>
          <p:cNvPr id="7" name="Imagem 6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1E60FD4A-DEB4-463C-B03B-E302ACEB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399" y="2642177"/>
            <a:ext cx="4867275" cy="26289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6259126-E4F6-480C-9EBA-E254482F152F}"/>
              </a:ext>
            </a:extLst>
          </p:cNvPr>
          <p:cNvSpPr txBox="1"/>
          <p:nvPr/>
        </p:nvSpPr>
        <p:spPr>
          <a:xfrm>
            <a:off x="932925" y="5394453"/>
            <a:ext cx="81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11: Diagrama de Sequência do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FFC9FB-7560-4E0D-98A7-D893845B2F18}"/>
              </a:ext>
            </a:extLst>
          </p:cNvPr>
          <p:cNvSpPr txBox="1"/>
          <p:nvPr/>
        </p:nvSpPr>
        <p:spPr>
          <a:xfrm>
            <a:off x="7084384" y="5394453"/>
            <a:ext cx="474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12: Diagrama de Sequência do Sistema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34B56C-3E85-4B44-86B1-A259C9185AC4}"/>
              </a:ext>
            </a:extLst>
          </p:cNvPr>
          <p:cNvSpPr txBox="1"/>
          <p:nvPr/>
        </p:nvSpPr>
        <p:spPr>
          <a:xfrm>
            <a:off x="1012187" y="6289375"/>
            <a:ext cx="59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Implantação</a:t>
            </a:r>
            <a:r>
              <a:rPr lang="pt-PT" dirty="0"/>
              <a:t>:  Duas Máquinas Virtuais </a:t>
            </a:r>
          </a:p>
        </p:txBody>
      </p:sp>
    </p:spTree>
    <p:extLst>
      <p:ext uri="{BB962C8B-B14F-4D97-AF65-F5344CB8AC3E}">
        <p14:creationId xmlns:p14="http://schemas.microsoft.com/office/powerpoint/2010/main" val="2351891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3C882-FDD0-41E8-80E6-D0B56695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854" y="288636"/>
            <a:ext cx="9601200" cy="1485900"/>
          </a:xfrm>
        </p:spPr>
        <p:txBody>
          <a:bodyPr/>
          <a:lstStyle/>
          <a:p>
            <a:r>
              <a:rPr lang="pt-PT" dirty="0"/>
              <a:t>Funcionalidade: </a:t>
            </a:r>
            <a:br>
              <a:rPr lang="pt-PT" dirty="0"/>
            </a:br>
            <a:r>
              <a:rPr lang="pt-PT" dirty="0"/>
              <a:t>Enviar configuração a Máquina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3658880-1136-4DEE-AA83-A6E120E34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066" y="2499064"/>
            <a:ext cx="4273134" cy="3581400"/>
          </a:xfr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5EC1F6ED-9719-4AFA-BD2B-B693A048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23" y="1317597"/>
            <a:ext cx="4386759" cy="48546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91D5FD-3470-4DD4-9FDB-1C7322862262}"/>
              </a:ext>
            </a:extLst>
          </p:cNvPr>
          <p:cNvSpPr txBox="1"/>
          <p:nvPr/>
        </p:nvSpPr>
        <p:spPr>
          <a:xfrm>
            <a:off x="1773983" y="6384698"/>
            <a:ext cx="81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Imagem 13: Fluxograma relativo a configuração de máquina</a:t>
            </a:r>
          </a:p>
        </p:txBody>
      </p:sp>
    </p:spTree>
    <p:extLst>
      <p:ext uri="{BB962C8B-B14F-4D97-AF65-F5344CB8AC3E}">
        <p14:creationId xmlns:p14="http://schemas.microsoft.com/office/powerpoint/2010/main" val="83325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F0B69-1A67-4EC7-A0BE-E7D4735D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53" y="375081"/>
            <a:ext cx="9601200" cy="1485900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Calibri" panose="020F0502020204030204" pitchFamily="34" charset="0"/>
                <a:cs typeface="Calibri" panose="020F0502020204030204" pitchFamily="34" charset="0"/>
              </a:rPr>
              <a:t>Principais Objetivos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2BE7BE-0A84-4524-9670-C3EEF9A9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953" y="1674550"/>
            <a:ext cx="9601200" cy="4390008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A empresa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Smart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Shop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dirty="0" err="1">
                <a:latin typeface="Calibri" panose="020F0502020204030204" pitchFamily="34" charset="0"/>
                <a:cs typeface="Calibri" panose="020F0502020204030204" pitchFamily="34" charset="0"/>
              </a:rPr>
              <a:t>Floor</a:t>
            </a: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Management (SSFM) é especializada na área de gestão e controlo de produção realizada em unidades industriais dedicadas a distintas áreas de negócio. 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Para melhor aproveitar novas oportunidades de negócio, esta pretende desenvolver um sistema de informação capaz de:</a:t>
            </a:r>
          </a:p>
          <a:p>
            <a:pPr lvl="1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inserir informação relevante para o sistema;</a:t>
            </a:r>
          </a:p>
          <a:p>
            <a:pPr lvl="1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recolher a diversidade de dados/mensagens geradas pelas diferentes máquinas/equipamentos que constituem o “chão de fábrica” de uma unidade industrial; </a:t>
            </a:r>
          </a:p>
          <a:p>
            <a:pPr lvl="1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realizar o processamento desses dados de forma a satisfazer diversas necessidades, tais como, o controlo das ordens de produção e respetiva execução; </a:t>
            </a:r>
          </a:p>
          <a:p>
            <a:pPr lvl="1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a gestão de tempo de atividade e paragem de máquinas; </a:t>
            </a:r>
          </a:p>
          <a:p>
            <a:pPr lvl="1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a gestão de consumos de matérias-primas; </a:t>
            </a:r>
          </a:p>
          <a:p>
            <a:pPr lvl="1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registo de quantidades efetivamente produzidas. </a:t>
            </a:r>
          </a:p>
          <a:p>
            <a:pPr lvl="1"/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disponibilizar informação relevante a outros sistemas externos existentes na empresa, bem como ser capaz de integrar informação útil existente nesses mesmos sistemas. </a:t>
            </a:r>
          </a:p>
          <a:p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Estes sistemas externos tem como funções fazer a recolha de mensagens geradas pelas máquinas e efetuar o seu processamento e monitorizar o seu estado.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0990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0A8B6-817E-4D04-9942-0658DE0D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2B9216-B0A8-439E-82EE-CA64433FD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0389"/>
            <a:ext cx="9601200" cy="3581400"/>
          </a:xfrm>
        </p:spPr>
        <p:txBody>
          <a:bodyPr>
            <a:normAutofit/>
          </a:bodyPr>
          <a:lstStyle/>
          <a:p>
            <a:r>
              <a:rPr lang="pt-PT" sz="2400" dirty="0"/>
              <a:t>O projeto foi desenvolvido de forma a facilitar futuras alterações e suportar a implementação de novas funcionalidades ao mesmo.</a:t>
            </a:r>
          </a:p>
          <a:p>
            <a:r>
              <a:rPr lang="pt-PT" sz="2400" dirty="0"/>
              <a:t>Estamos confiantes que o resultado esperado pelo Cliente foi alcançado com 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417416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EA9D-EAC2-4721-9F31-F919414D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Sugestões de Melhoria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98A057-E644-4320-BCFD-4E1EA98B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em conta todo o projeto, apesar de como foi mencionado anteriormente, acreditar-mos que alcançamos um bom resultado final, á aspetos que podiam ser melhores, nomeadamente a percentagem de testes poderia ser mais elevada e também as poucas funcionalidades que não ficaram tão bem implementadas serem concluídas.</a:t>
            </a:r>
          </a:p>
        </p:txBody>
      </p:sp>
    </p:spTree>
    <p:extLst>
      <p:ext uri="{BB962C8B-B14F-4D97-AF65-F5344CB8AC3E}">
        <p14:creationId xmlns:p14="http://schemas.microsoft.com/office/powerpoint/2010/main" val="32473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4CD1E-DAA4-48F7-9B72-A470B0E6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Auto-Avaliação</a:t>
            </a:r>
            <a:endParaRPr lang="pt-PT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AFD5CB7-415F-4002-B27D-70A3F016E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6370"/>
              </p:ext>
            </p:extLst>
          </p:nvPr>
        </p:nvGraphicFramePr>
        <p:xfrm>
          <a:off x="1371600" y="1636284"/>
          <a:ext cx="9872955" cy="453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985">
                  <a:extLst>
                    <a:ext uri="{9D8B030D-6E8A-4147-A177-3AD203B41FA5}">
                      <a16:colId xmlns:a16="http://schemas.microsoft.com/office/drawing/2014/main" val="2256852670"/>
                    </a:ext>
                  </a:extLst>
                </a:gridCol>
                <a:gridCol w="3290985">
                  <a:extLst>
                    <a:ext uri="{9D8B030D-6E8A-4147-A177-3AD203B41FA5}">
                      <a16:colId xmlns:a16="http://schemas.microsoft.com/office/drawing/2014/main" val="893611321"/>
                    </a:ext>
                  </a:extLst>
                </a:gridCol>
                <a:gridCol w="3290985">
                  <a:extLst>
                    <a:ext uri="{9D8B030D-6E8A-4147-A177-3AD203B41FA5}">
                      <a16:colId xmlns:a16="http://schemas.microsoft.com/office/drawing/2014/main" val="2951038263"/>
                    </a:ext>
                  </a:extLst>
                </a:gridCol>
              </a:tblGrid>
              <a:tr h="755986"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Depois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5213"/>
                  </a:ext>
                </a:extLst>
              </a:tr>
              <a:tr h="755986">
                <a:tc>
                  <a:txBody>
                    <a:bodyPr/>
                    <a:lstStyle/>
                    <a:p>
                      <a:r>
                        <a:rPr lang="pt-PT" dirty="0"/>
                        <a:t>1171611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Muito 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20564"/>
                  </a:ext>
                </a:extLst>
              </a:tr>
              <a:tr h="755986">
                <a:tc>
                  <a:txBody>
                    <a:bodyPr/>
                    <a:lstStyle/>
                    <a:p>
                      <a:r>
                        <a:rPr lang="pt-PT" dirty="0"/>
                        <a:t>1170385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64108"/>
                  </a:ext>
                </a:extLst>
              </a:tr>
              <a:tr h="755986">
                <a:tc>
                  <a:txBody>
                    <a:bodyPr/>
                    <a:lstStyle/>
                    <a:p>
                      <a:r>
                        <a:rPr lang="pt-PT" dirty="0"/>
                        <a:t>1171171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Muito Bom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Muito Bom</a:t>
                      </a:r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4808"/>
                  </a:ext>
                </a:extLst>
              </a:tr>
              <a:tr h="755986">
                <a:tc>
                  <a:txBody>
                    <a:bodyPr/>
                    <a:lstStyle/>
                    <a:p>
                      <a:r>
                        <a:rPr lang="pt-PT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1180761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Muito Bom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Muito Bom</a:t>
                      </a:r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86697"/>
                  </a:ext>
                </a:extLst>
              </a:tr>
              <a:tr h="755986">
                <a:tc>
                  <a:txBody>
                    <a:bodyPr/>
                    <a:lstStyle/>
                    <a:p>
                      <a:r>
                        <a:rPr lang="pt-PT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1191454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Muito Bom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Muito 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8562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9C86B91B-F9BB-43EB-810B-7C7FF1566109}"/>
              </a:ext>
            </a:extLst>
          </p:cNvPr>
          <p:cNvSpPr txBox="1"/>
          <p:nvPr/>
        </p:nvSpPr>
        <p:spPr>
          <a:xfrm>
            <a:off x="1371600" y="6172200"/>
            <a:ext cx="811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Gráfico 1: </a:t>
            </a:r>
            <a:r>
              <a:rPr lang="pt-PT" dirty="0" err="1"/>
              <a:t>Auto-avaliação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592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0829E-6FB3-416A-8455-633486D2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30694"/>
            <a:ext cx="9601200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Processo de Desenvolvimento adotado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C47C95-B4CF-41C1-B823-8DB2ACB8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11" y="1993036"/>
            <a:ext cx="10338047" cy="4749553"/>
          </a:xfrm>
        </p:spPr>
        <p:txBody>
          <a:bodyPr>
            <a:normAutofit fontScale="47500" lnSpcReduction="20000"/>
          </a:bodyPr>
          <a:lstStyle/>
          <a:p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Para o desenvolvimento de todas as funcionalidades, estas foram divididas de forma a que cada elemento da equipa participasse nas atividades correspondentes a todas as unidades curriculares a que estão inscritos. </a:t>
            </a:r>
          </a:p>
          <a:p>
            <a:endParaRPr lang="pt-P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No desenvolvimento deste trabalho foi adotada a metodologia </a:t>
            </a:r>
            <a:r>
              <a:rPr lang="pt-PT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SCRUM 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de forma a agilizar o processo de desenvolvimento.</a:t>
            </a:r>
          </a:p>
          <a:p>
            <a:endParaRPr lang="pt-P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Para tal no início do projeto foi realizada uma </a:t>
            </a:r>
            <a:r>
              <a:rPr lang="pt-PT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  <a:r>
              <a:rPr lang="pt-PT" sz="3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r>
              <a:rPr lang="pt-PT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 Meeting 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e para além disso, foram efetuadas diariamente </a:t>
            </a:r>
            <a:r>
              <a:rPr lang="pt-PT" sz="3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pt-PT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 SCRUM Meetings 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de forma a coordenar o progresso de todos os elementos.</a:t>
            </a:r>
          </a:p>
          <a:p>
            <a:endParaRPr lang="pt-P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Toda a informação relativa ao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projecto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, tanto a nível de implementação como a nível de documentação apresenta-se no repositório de equipa</a:t>
            </a:r>
          </a:p>
          <a:p>
            <a:endParaRPr lang="pt-P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Está também disponível um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no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Trello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onde se encontra toda a informação sobre o estado das funcionalidades, as suas descrições,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daily</a:t>
            </a:r>
            <a:r>
              <a:rPr lang="pt-PT" sz="3600" dirty="0">
                <a:latin typeface="Calibri" panose="020F0502020204030204" pitchFamily="34" charset="0"/>
                <a:cs typeface="Calibri" panose="020F0502020204030204" pitchFamily="34" charset="0"/>
              </a:rPr>
              <a:t> meetings e dados relativos ao </a:t>
            </a:r>
            <a:r>
              <a:rPr lang="pt-PT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ProductBacklog</a:t>
            </a:r>
            <a:endParaRPr lang="pt-PT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39510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908CC-A540-4B7A-A8C7-35DE360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2850"/>
            <a:ext cx="10160493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Metodologia de Trabalho em 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14BC50-03DB-4462-9BC5-D34175C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7278"/>
            <a:ext cx="9601200" cy="4452152"/>
          </a:xfrm>
        </p:spPr>
        <p:txBody>
          <a:bodyPr>
            <a:noAutofit/>
          </a:bodyPr>
          <a:lstStyle/>
          <a:p>
            <a:r>
              <a:rPr lang="pt-PT" sz="2400" dirty="0"/>
              <a:t>O processo de desenvolvimento foi dividido em 5 fase:</a:t>
            </a:r>
          </a:p>
          <a:p>
            <a:pPr lvl="1"/>
            <a:r>
              <a:rPr lang="pt-PT" sz="2400" dirty="0"/>
              <a:t>Análise dos requerimentos e construção da Funcionalidade;</a:t>
            </a:r>
          </a:p>
          <a:p>
            <a:pPr lvl="1"/>
            <a:r>
              <a:rPr lang="pt-PT" sz="2400" dirty="0"/>
              <a:t>Design da Funcionalidade;</a:t>
            </a:r>
          </a:p>
          <a:p>
            <a:pPr lvl="1"/>
            <a:r>
              <a:rPr lang="pt-PT" sz="2400" dirty="0"/>
              <a:t>Implementação da Funcionalidade;</a:t>
            </a:r>
          </a:p>
          <a:p>
            <a:pPr lvl="1"/>
            <a:r>
              <a:rPr lang="pt-PT" sz="2400" dirty="0"/>
              <a:t>Testes à Funcionalidade;</a:t>
            </a:r>
          </a:p>
          <a:p>
            <a:pPr lvl="1"/>
            <a:r>
              <a:rPr lang="pt-PT" sz="2400" dirty="0"/>
              <a:t>Verificação à Funcionalidade;</a:t>
            </a:r>
          </a:p>
          <a:p>
            <a:pPr marL="530352" lvl="1" indent="0">
              <a:buNone/>
            </a:pPr>
            <a:endParaRPr lang="pt-PT" sz="2400" dirty="0"/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Ao longo do projeto procurou-se manter a integridade das funcionalidade vitais após cada iteração para garantir a coerência do mesmo.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Toda a informação relativa ao </a:t>
            </a:r>
            <a:r>
              <a:rPr lang="pt-P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projecto</a:t>
            </a:r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, tanto a nível de implementação como a nível de documentação apresenta-se no repositório de equipa</a:t>
            </a:r>
          </a:p>
          <a:p>
            <a:endParaRPr lang="pt-PT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2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E56EB-7223-4A28-8022-5197BCDD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138"/>
          </a:xfrm>
        </p:spPr>
        <p:txBody>
          <a:bodyPr>
            <a:normAutofit fontScale="90000"/>
          </a:bodyPr>
          <a:lstStyle/>
          <a:p>
            <a:r>
              <a:rPr lang="pt-PT" sz="4900" dirty="0">
                <a:latin typeface="Calibri" panose="020F0502020204030204" pitchFamily="34" charset="0"/>
                <a:cs typeface="Calibri" panose="020F0502020204030204" pitchFamily="34" charset="0"/>
              </a:rPr>
              <a:t>Metodologia de Trabalho em Equipa</a:t>
            </a:r>
            <a:b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P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D579D1-867F-48A5-8171-234E7ADD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Para facilitar a compreensão do funcionamento da Aplicação, está disponível uma documentação detalhada sobre cada uma das funcionalidades do projeto o que incluí:</a:t>
            </a:r>
          </a:p>
          <a:p>
            <a:pPr lvl="1"/>
            <a:r>
              <a:rPr lang="pt-PT" dirty="0"/>
              <a:t>Diagramas de Sequência;</a:t>
            </a:r>
          </a:p>
          <a:p>
            <a:pPr lvl="1"/>
            <a:r>
              <a:rPr lang="pt-PT" dirty="0"/>
              <a:t>Diagrama de Classes;</a:t>
            </a:r>
          </a:p>
          <a:p>
            <a:pPr lvl="1"/>
            <a:r>
              <a:rPr lang="pt-PT" dirty="0"/>
              <a:t>Diagrama de Sequência do Sistema;</a:t>
            </a:r>
          </a:p>
          <a:p>
            <a:pPr lvl="1"/>
            <a:r>
              <a:rPr lang="pt-PT" dirty="0"/>
              <a:t>Exemplos de Testes;</a:t>
            </a:r>
          </a:p>
          <a:p>
            <a:pPr lvl="1"/>
            <a:r>
              <a:rPr lang="pt-PT" dirty="0"/>
              <a:t>Fluxogramas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507953-3404-41D8-8F18-302D813FD4A3}"/>
              </a:ext>
            </a:extLst>
          </p:cNvPr>
          <p:cNvSpPr txBox="1"/>
          <p:nvPr/>
        </p:nvSpPr>
        <p:spPr>
          <a:xfrm>
            <a:off x="1518081" y="1762780"/>
            <a:ext cx="7537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Documentação:</a:t>
            </a:r>
          </a:p>
        </p:txBody>
      </p:sp>
    </p:spTree>
    <p:extLst>
      <p:ext uri="{BB962C8B-B14F-4D97-AF65-F5344CB8AC3E}">
        <p14:creationId xmlns:p14="http://schemas.microsoft.com/office/powerpoint/2010/main" val="358018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908CC-A540-4B7A-A8C7-35DE3600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6204"/>
            <a:ext cx="10160493" cy="1485900"/>
          </a:xfrm>
        </p:spPr>
        <p:txBody>
          <a:bodyPr>
            <a:normAutofit/>
          </a:bodyPr>
          <a:lstStyle/>
          <a:p>
            <a:r>
              <a:rPr lang="pt-PT" sz="4800" dirty="0">
                <a:latin typeface="Calibri" panose="020F0502020204030204" pitchFamily="34" charset="0"/>
                <a:cs typeface="Calibri" panose="020F0502020204030204" pitchFamily="34" charset="0"/>
              </a:rPr>
              <a:t>Estratégia para Resolução de Conflitos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14BC50-03DB-4462-9BC5-D34175C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1812"/>
            <a:ext cx="9601200" cy="4913791"/>
          </a:xfrm>
        </p:spPr>
        <p:txBody>
          <a:bodyPr>
            <a:noAutofit/>
          </a:bodyPr>
          <a:lstStyle/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Relativamente à Resolução de Conflitos, todos os membros adotaram uma abordagem assertiva nas relações interpessoais o que facilitou a comunicação, partilha de informação e entreajuda, dinamizando e facilitando o trabalho de todos.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Sempre que se verificou qualquer indício de conflito este foi logo resolvido para que este não escalasse a proporções maiores.</a:t>
            </a:r>
          </a:p>
          <a:p>
            <a:r>
              <a:rPr lang="pt-PT" sz="2400" dirty="0">
                <a:latin typeface="Calibri" panose="020F0502020204030204" pitchFamily="34" charset="0"/>
                <a:cs typeface="Calibri" panose="020F0502020204030204" pitchFamily="34" charset="0"/>
              </a:rPr>
              <a:t>Devido ao facto de adotarmos uma metodologia de trabalho onde era sempre salvaguardada a integridade do projeto após cada iteração, não foram verificados conflitos que pudessem por em causa a integridade do mesmo.</a:t>
            </a:r>
          </a:p>
        </p:txBody>
      </p:sp>
    </p:spTree>
    <p:extLst>
      <p:ext uri="{BB962C8B-B14F-4D97-AF65-F5344CB8AC3E}">
        <p14:creationId xmlns:p14="http://schemas.microsoft.com/office/powerpoint/2010/main" val="192328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0522B-526F-4136-B856-E6F47A54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3CCD59F-7AE6-40FF-B22A-C7998A0F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/>
              <a:t>Tendo em conta as métricas e objetivos definidos para este trabalho, acreditamos que alcançamos um produto de boa qualidade e fácil utilização.</a:t>
            </a:r>
          </a:p>
          <a:p>
            <a:r>
              <a:rPr lang="pt-PT" sz="2800" dirty="0"/>
              <a:t>Na generalidade as funcionalidades definidas pelo cliente foram implementadas com sucesso e foram testadas repetidamente até estarmos satisfeitos com a performance da nossa aplicação.</a:t>
            </a:r>
          </a:p>
        </p:txBody>
      </p:sp>
    </p:spTree>
    <p:extLst>
      <p:ext uri="{BB962C8B-B14F-4D97-AF65-F5344CB8AC3E}">
        <p14:creationId xmlns:p14="http://schemas.microsoft.com/office/powerpoint/2010/main" val="24393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9ED40-147F-4300-B375-8D5D72DF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314325"/>
            <a:ext cx="9601200" cy="1485900"/>
          </a:xfrm>
        </p:spPr>
        <p:txBody>
          <a:bodyPr/>
          <a:lstStyle/>
          <a:p>
            <a:r>
              <a:rPr lang="pt-PT" dirty="0"/>
              <a:t>Análise dos resultados obtidos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1CB3E42-679A-46B6-8C79-B9766834D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627" y="1162698"/>
            <a:ext cx="7035800" cy="5276850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7623BF9-AAD2-40CA-BF82-8A381C8514A6}"/>
              </a:ext>
            </a:extLst>
          </p:cNvPr>
          <p:cNvSpPr txBox="1"/>
          <p:nvPr/>
        </p:nvSpPr>
        <p:spPr>
          <a:xfrm>
            <a:off x="2574524" y="6359009"/>
            <a:ext cx="184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Imagem 1- SWOT</a:t>
            </a:r>
          </a:p>
        </p:txBody>
      </p:sp>
    </p:spTree>
    <p:extLst>
      <p:ext uri="{BB962C8B-B14F-4D97-AF65-F5344CB8AC3E}">
        <p14:creationId xmlns:p14="http://schemas.microsoft.com/office/powerpoint/2010/main" val="406351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BC9D4-BB34-4242-AB50-2FF8DE01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43404"/>
            <a:ext cx="9601200" cy="1485900"/>
          </a:xfrm>
        </p:spPr>
        <p:txBody>
          <a:bodyPr/>
          <a:lstStyle/>
          <a:p>
            <a:r>
              <a:rPr lang="pt-PT" dirty="0"/>
              <a:t>Estrutura da Aplicação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BD50E8D-D7BF-444D-AC01-8D9E7A640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084" y="1186354"/>
            <a:ext cx="8692231" cy="5018568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5A0EC6-F771-4ED2-960E-CC4EC58D8478}"/>
              </a:ext>
            </a:extLst>
          </p:cNvPr>
          <p:cNvSpPr txBox="1"/>
          <p:nvPr/>
        </p:nvSpPr>
        <p:spPr>
          <a:xfrm>
            <a:off x="1826084" y="6229930"/>
            <a:ext cx="686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Imagem 2 – Diagrama informativo relativo a estrutura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394115112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TM10001105[[fn=Recortar]]</Template>
  <TotalTime>975</TotalTime>
  <Words>1061</Words>
  <Application>Microsoft Office PowerPoint</Application>
  <PresentationFormat>Ecrã Panorâmico</PresentationFormat>
  <Paragraphs>121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6" baseType="lpstr">
      <vt:lpstr>Arial</vt:lpstr>
      <vt:lpstr>Calibri</vt:lpstr>
      <vt:lpstr>Franklin Gothic Book</vt:lpstr>
      <vt:lpstr>Recorte</vt:lpstr>
      <vt:lpstr>Smart Shop floor management</vt:lpstr>
      <vt:lpstr>Principais Objetivos do Sistema</vt:lpstr>
      <vt:lpstr>Processo de Desenvolvimento adotado e Planeamento</vt:lpstr>
      <vt:lpstr>Metodologia de Trabalho em Equipa</vt:lpstr>
      <vt:lpstr>Metodologia de Trabalho em Equipa  </vt:lpstr>
      <vt:lpstr>Estratégia para Resolução de Conflitos</vt:lpstr>
      <vt:lpstr>Qualidade do Produto</vt:lpstr>
      <vt:lpstr>Análise dos resultados obtidos</vt:lpstr>
      <vt:lpstr>Estrutura da Aplicação</vt:lpstr>
      <vt:lpstr>Sequência de funcionalidades a apresentar</vt:lpstr>
      <vt:lpstr>Funcionalidade:  Bootstrap de toda a informação para o sistema</vt:lpstr>
      <vt:lpstr>Funcionalidade:  Importar ordens de produção através de um ficheiro CSV</vt:lpstr>
      <vt:lpstr>Funcionalidade:  Exportar para ficheiro XML toda a informação subjacente ao chão de fabrica</vt:lpstr>
      <vt:lpstr>Funcionalidade:  Monitorizar estado de máquinas</vt:lpstr>
      <vt:lpstr>Funcionalidade:  Monitorizar estado de máquinas</vt:lpstr>
      <vt:lpstr>Funcionalidade:  Enviar pedido Reset a máquina</vt:lpstr>
      <vt:lpstr>Funcionalidade:  Enviar pedido Reset a máquina</vt:lpstr>
      <vt:lpstr>Funcionalidade:  Enviar configuração a Máquina</vt:lpstr>
      <vt:lpstr>Funcionalidade:  Enviar configuração a Máquina</vt:lpstr>
      <vt:lpstr>Resultados Esperados</vt:lpstr>
      <vt:lpstr>Sugestões de Melhoria</vt:lpstr>
      <vt:lpstr>Auto-Avaliação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Shop floor management</dc:title>
  <dc:creator>Miguel Fortes</dc:creator>
  <cp:lastModifiedBy>Pedro Cardoso (1171171)</cp:lastModifiedBy>
  <cp:revision>42</cp:revision>
  <dcterms:created xsi:type="dcterms:W3CDTF">2020-05-10T15:40:08Z</dcterms:created>
  <dcterms:modified xsi:type="dcterms:W3CDTF">2020-06-14T21:08:13Z</dcterms:modified>
</cp:coreProperties>
</file>