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94676"/>
  </p:normalViewPr>
  <p:slideViewPr>
    <p:cSldViewPr snapToGrid="0" snapToObjects="1">
      <p:cViewPr varScale="1">
        <p:scale>
          <a:sx n="106" d="100"/>
          <a:sy n="106" d="100"/>
        </p:scale>
        <p:origin x="5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6ED6-0092-4F40-BC49-218664E385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E8B37F-4B09-364A-8404-2CBE1E8E9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8DD670-248A-FC46-8B61-57CC2265C7E5}"/>
              </a:ext>
            </a:extLst>
          </p:cNvPr>
          <p:cNvSpPr>
            <a:spLocks noGrp="1"/>
          </p:cNvSpPr>
          <p:nvPr>
            <p:ph type="dt" sz="half" idx="10"/>
          </p:nvPr>
        </p:nvSpPr>
        <p:spPr/>
        <p:txBody>
          <a:bodyPr/>
          <a:lstStyle/>
          <a:p>
            <a:fld id="{322923E3-A1C6-EF4E-8070-49C97061589D}" type="datetimeFigureOut">
              <a:rPr lang="en-US" smtClean="0"/>
              <a:t>3/10/19</a:t>
            </a:fld>
            <a:endParaRPr lang="en-US"/>
          </a:p>
        </p:txBody>
      </p:sp>
      <p:sp>
        <p:nvSpPr>
          <p:cNvPr id="5" name="Footer Placeholder 4">
            <a:extLst>
              <a:ext uri="{FF2B5EF4-FFF2-40B4-BE49-F238E27FC236}">
                <a16:creationId xmlns:a16="http://schemas.microsoft.com/office/drawing/2014/main" id="{1B8A57BA-AF81-A942-89BD-8392BD583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247D9-C539-D648-B093-10B6A230C3FB}"/>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353152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38F8-7122-544E-B000-11AE4D83D4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1CF6CF-14F2-A240-B31F-828A9A046C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42C56-DA48-6C49-8EAA-9CEE0E27E6AD}"/>
              </a:ext>
            </a:extLst>
          </p:cNvPr>
          <p:cNvSpPr>
            <a:spLocks noGrp="1"/>
          </p:cNvSpPr>
          <p:nvPr>
            <p:ph type="dt" sz="half" idx="10"/>
          </p:nvPr>
        </p:nvSpPr>
        <p:spPr/>
        <p:txBody>
          <a:bodyPr/>
          <a:lstStyle/>
          <a:p>
            <a:fld id="{322923E3-A1C6-EF4E-8070-49C97061589D}" type="datetimeFigureOut">
              <a:rPr lang="en-US" smtClean="0"/>
              <a:t>3/10/19</a:t>
            </a:fld>
            <a:endParaRPr lang="en-US"/>
          </a:p>
        </p:txBody>
      </p:sp>
      <p:sp>
        <p:nvSpPr>
          <p:cNvPr id="5" name="Footer Placeholder 4">
            <a:extLst>
              <a:ext uri="{FF2B5EF4-FFF2-40B4-BE49-F238E27FC236}">
                <a16:creationId xmlns:a16="http://schemas.microsoft.com/office/drawing/2014/main" id="{CCD0EAC4-F291-E146-A1DB-2C6EC9C91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4D38B-512E-0D44-BE99-CD23AE68114F}"/>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273974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B75F3D-8428-A645-B92E-D1451B4A2B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1F86E-8F29-4F48-9FDA-4645A42ED2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1F2CA-DF92-0B4D-8430-E664AAF9C2AE}"/>
              </a:ext>
            </a:extLst>
          </p:cNvPr>
          <p:cNvSpPr>
            <a:spLocks noGrp="1"/>
          </p:cNvSpPr>
          <p:nvPr>
            <p:ph type="dt" sz="half" idx="10"/>
          </p:nvPr>
        </p:nvSpPr>
        <p:spPr/>
        <p:txBody>
          <a:bodyPr/>
          <a:lstStyle/>
          <a:p>
            <a:fld id="{322923E3-A1C6-EF4E-8070-49C97061589D}" type="datetimeFigureOut">
              <a:rPr lang="en-US" smtClean="0"/>
              <a:t>3/10/19</a:t>
            </a:fld>
            <a:endParaRPr lang="en-US"/>
          </a:p>
        </p:txBody>
      </p:sp>
      <p:sp>
        <p:nvSpPr>
          <p:cNvPr id="5" name="Footer Placeholder 4">
            <a:extLst>
              <a:ext uri="{FF2B5EF4-FFF2-40B4-BE49-F238E27FC236}">
                <a16:creationId xmlns:a16="http://schemas.microsoft.com/office/drawing/2014/main" id="{76F8A4A4-456D-4441-87B3-21036AFC0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B1E8E-F5DC-F94E-9CFF-98E320CEADDF}"/>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253852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E408-766F-B745-9ACE-A728F8F61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FBB48-F82E-8645-A30B-69DE9994D0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9C9F4-1DB6-1F48-8618-EBCBCC94D51A}"/>
              </a:ext>
            </a:extLst>
          </p:cNvPr>
          <p:cNvSpPr>
            <a:spLocks noGrp="1"/>
          </p:cNvSpPr>
          <p:nvPr>
            <p:ph type="dt" sz="half" idx="10"/>
          </p:nvPr>
        </p:nvSpPr>
        <p:spPr/>
        <p:txBody>
          <a:bodyPr/>
          <a:lstStyle/>
          <a:p>
            <a:fld id="{322923E3-A1C6-EF4E-8070-49C97061589D}" type="datetimeFigureOut">
              <a:rPr lang="en-US" smtClean="0"/>
              <a:t>3/10/19</a:t>
            </a:fld>
            <a:endParaRPr lang="en-US"/>
          </a:p>
        </p:txBody>
      </p:sp>
      <p:sp>
        <p:nvSpPr>
          <p:cNvPr id="5" name="Footer Placeholder 4">
            <a:extLst>
              <a:ext uri="{FF2B5EF4-FFF2-40B4-BE49-F238E27FC236}">
                <a16:creationId xmlns:a16="http://schemas.microsoft.com/office/drawing/2014/main" id="{D43C39EB-97FC-EF46-99D6-558F01EDF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3A989-C6AF-814D-8552-A5069D9DDA73}"/>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154777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A6C2-5982-C447-B2E1-CCF5F9B419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A16C4C-F337-9A46-90FC-A886F7B151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D31CEA-6477-6B4B-8188-76F3EA522F58}"/>
              </a:ext>
            </a:extLst>
          </p:cNvPr>
          <p:cNvSpPr>
            <a:spLocks noGrp="1"/>
          </p:cNvSpPr>
          <p:nvPr>
            <p:ph type="dt" sz="half" idx="10"/>
          </p:nvPr>
        </p:nvSpPr>
        <p:spPr/>
        <p:txBody>
          <a:bodyPr/>
          <a:lstStyle/>
          <a:p>
            <a:fld id="{322923E3-A1C6-EF4E-8070-49C97061589D}" type="datetimeFigureOut">
              <a:rPr lang="en-US" smtClean="0"/>
              <a:t>3/10/19</a:t>
            </a:fld>
            <a:endParaRPr lang="en-US"/>
          </a:p>
        </p:txBody>
      </p:sp>
      <p:sp>
        <p:nvSpPr>
          <p:cNvPr id="5" name="Footer Placeholder 4">
            <a:extLst>
              <a:ext uri="{FF2B5EF4-FFF2-40B4-BE49-F238E27FC236}">
                <a16:creationId xmlns:a16="http://schemas.microsoft.com/office/drawing/2014/main" id="{FE08765F-5AB1-CF47-9C83-54EC953C5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34C25-C9BD-6F45-8F6C-E6C87817256C}"/>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2736352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2AE5-1E23-574C-8AE3-484B3A8802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458752-9762-AC42-8BE6-8C193D92A3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A4867A-8391-D445-A50C-5340F8D5CD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95FD16-3C68-DD4A-8428-3141E526A917}"/>
              </a:ext>
            </a:extLst>
          </p:cNvPr>
          <p:cNvSpPr>
            <a:spLocks noGrp="1"/>
          </p:cNvSpPr>
          <p:nvPr>
            <p:ph type="dt" sz="half" idx="10"/>
          </p:nvPr>
        </p:nvSpPr>
        <p:spPr/>
        <p:txBody>
          <a:bodyPr/>
          <a:lstStyle/>
          <a:p>
            <a:fld id="{322923E3-A1C6-EF4E-8070-49C97061589D}" type="datetimeFigureOut">
              <a:rPr lang="en-US" smtClean="0"/>
              <a:t>3/10/19</a:t>
            </a:fld>
            <a:endParaRPr lang="en-US"/>
          </a:p>
        </p:txBody>
      </p:sp>
      <p:sp>
        <p:nvSpPr>
          <p:cNvPr id="6" name="Footer Placeholder 5">
            <a:extLst>
              <a:ext uri="{FF2B5EF4-FFF2-40B4-BE49-F238E27FC236}">
                <a16:creationId xmlns:a16="http://schemas.microsoft.com/office/drawing/2014/main" id="{98CB1E16-BCBD-A444-8968-4A9A68D24C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F910FE-4DA7-234C-A954-270D8AB0E26B}"/>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244717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6011-687E-8548-881A-7E7A0AC28C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E70C96-B6F0-9B44-A676-5E4F451689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10AF42-A6DF-F746-A43B-A93FE451D0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597BDA-DB19-4549-B177-8D14460AE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DCA24C-587C-4B45-84C2-517ABFBC44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8A55BB-FB17-9244-A54C-2B33D6A5B41B}"/>
              </a:ext>
            </a:extLst>
          </p:cNvPr>
          <p:cNvSpPr>
            <a:spLocks noGrp="1"/>
          </p:cNvSpPr>
          <p:nvPr>
            <p:ph type="dt" sz="half" idx="10"/>
          </p:nvPr>
        </p:nvSpPr>
        <p:spPr/>
        <p:txBody>
          <a:bodyPr/>
          <a:lstStyle/>
          <a:p>
            <a:fld id="{322923E3-A1C6-EF4E-8070-49C97061589D}" type="datetimeFigureOut">
              <a:rPr lang="en-US" smtClean="0"/>
              <a:t>3/10/19</a:t>
            </a:fld>
            <a:endParaRPr lang="en-US"/>
          </a:p>
        </p:txBody>
      </p:sp>
      <p:sp>
        <p:nvSpPr>
          <p:cNvPr id="8" name="Footer Placeholder 7">
            <a:extLst>
              <a:ext uri="{FF2B5EF4-FFF2-40B4-BE49-F238E27FC236}">
                <a16:creationId xmlns:a16="http://schemas.microsoft.com/office/drawing/2014/main" id="{806DB938-15BB-5649-AFD2-9E956CB98B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19E23B-5B22-EF42-A790-230B376AF1A2}"/>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3725664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FBA4-4292-4D4A-9740-8B22165165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595EA8-278A-1B4F-9C7E-FCAB6BABD967}"/>
              </a:ext>
            </a:extLst>
          </p:cNvPr>
          <p:cNvSpPr>
            <a:spLocks noGrp="1"/>
          </p:cNvSpPr>
          <p:nvPr>
            <p:ph type="dt" sz="half" idx="10"/>
          </p:nvPr>
        </p:nvSpPr>
        <p:spPr/>
        <p:txBody>
          <a:bodyPr/>
          <a:lstStyle/>
          <a:p>
            <a:fld id="{322923E3-A1C6-EF4E-8070-49C97061589D}" type="datetimeFigureOut">
              <a:rPr lang="en-US" smtClean="0"/>
              <a:t>3/10/19</a:t>
            </a:fld>
            <a:endParaRPr lang="en-US"/>
          </a:p>
        </p:txBody>
      </p:sp>
      <p:sp>
        <p:nvSpPr>
          <p:cNvPr id="4" name="Footer Placeholder 3">
            <a:extLst>
              <a:ext uri="{FF2B5EF4-FFF2-40B4-BE49-F238E27FC236}">
                <a16:creationId xmlns:a16="http://schemas.microsoft.com/office/drawing/2014/main" id="{3292A7C7-87EF-804B-BD6F-4A6908C57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BFD118-E22C-4242-9709-06D0B179E2F9}"/>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298562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5C91B3-C473-C340-9B80-79AF9C1A7FFD}"/>
              </a:ext>
            </a:extLst>
          </p:cNvPr>
          <p:cNvSpPr>
            <a:spLocks noGrp="1"/>
          </p:cNvSpPr>
          <p:nvPr>
            <p:ph type="dt" sz="half" idx="10"/>
          </p:nvPr>
        </p:nvSpPr>
        <p:spPr/>
        <p:txBody>
          <a:bodyPr/>
          <a:lstStyle/>
          <a:p>
            <a:fld id="{322923E3-A1C6-EF4E-8070-49C97061589D}" type="datetimeFigureOut">
              <a:rPr lang="en-US" smtClean="0"/>
              <a:t>3/10/19</a:t>
            </a:fld>
            <a:endParaRPr lang="en-US"/>
          </a:p>
        </p:txBody>
      </p:sp>
      <p:sp>
        <p:nvSpPr>
          <p:cNvPr id="3" name="Footer Placeholder 2">
            <a:extLst>
              <a:ext uri="{FF2B5EF4-FFF2-40B4-BE49-F238E27FC236}">
                <a16:creationId xmlns:a16="http://schemas.microsoft.com/office/drawing/2014/main" id="{49FECB2E-0DA9-A34F-8F99-66DF71C47E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EE609F-4876-1B49-9A6D-9BA1127F538F}"/>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95103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12A1-1AD4-8A46-9EA0-4F4E622D06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87FAF8-7CC9-6546-B998-31058D7339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BF3A50-DD3E-6343-9311-02B6B9048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BFF0A-4820-F44C-9531-EF82209904F3}"/>
              </a:ext>
            </a:extLst>
          </p:cNvPr>
          <p:cNvSpPr>
            <a:spLocks noGrp="1"/>
          </p:cNvSpPr>
          <p:nvPr>
            <p:ph type="dt" sz="half" idx="10"/>
          </p:nvPr>
        </p:nvSpPr>
        <p:spPr/>
        <p:txBody>
          <a:bodyPr/>
          <a:lstStyle/>
          <a:p>
            <a:fld id="{322923E3-A1C6-EF4E-8070-49C97061589D}" type="datetimeFigureOut">
              <a:rPr lang="en-US" smtClean="0"/>
              <a:t>3/10/19</a:t>
            </a:fld>
            <a:endParaRPr lang="en-US"/>
          </a:p>
        </p:txBody>
      </p:sp>
      <p:sp>
        <p:nvSpPr>
          <p:cNvPr id="6" name="Footer Placeholder 5">
            <a:extLst>
              <a:ext uri="{FF2B5EF4-FFF2-40B4-BE49-F238E27FC236}">
                <a16:creationId xmlns:a16="http://schemas.microsoft.com/office/drawing/2014/main" id="{CC04DAAB-9EAD-F942-B2ED-5FF1A4C22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EB44D0-9A8A-F748-A59B-222DF286E531}"/>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83794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7A42-1C50-AA43-9B38-87DB14189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D531A2-B506-9147-BC0D-0FABA9478E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794D33-A6D2-2543-8DD0-9425BC769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27196-8B3B-EC4A-B337-23E44885D0EE}"/>
              </a:ext>
            </a:extLst>
          </p:cNvPr>
          <p:cNvSpPr>
            <a:spLocks noGrp="1"/>
          </p:cNvSpPr>
          <p:nvPr>
            <p:ph type="dt" sz="half" idx="10"/>
          </p:nvPr>
        </p:nvSpPr>
        <p:spPr/>
        <p:txBody>
          <a:bodyPr/>
          <a:lstStyle/>
          <a:p>
            <a:fld id="{322923E3-A1C6-EF4E-8070-49C97061589D}" type="datetimeFigureOut">
              <a:rPr lang="en-US" smtClean="0"/>
              <a:t>3/10/19</a:t>
            </a:fld>
            <a:endParaRPr lang="en-US"/>
          </a:p>
        </p:txBody>
      </p:sp>
      <p:sp>
        <p:nvSpPr>
          <p:cNvPr id="6" name="Footer Placeholder 5">
            <a:extLst>
              <a:ext uri="{FF2B5EF4-FFF2-40B4-BE49-F238E27FC236}">
                <a16:creationId xmlns:a16="http://schemas.microsoft.com/office/drawing/2014/main" id="{875C4E70-DEC0-1342-AEE5-43818FFD54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55580-5D34-4947-A48A-848BD995EE26}"/>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310445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D62FCA-BB76-994B-B9D0-F5198F5D75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9EBBC5-4DCD-0C42-B878-C628E73173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8E587-3612-C441-933A-1F7964FF97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923E3-A1C6-EF4E-8070-49C97061589D}" type="datetimeFigureOut">
              <a:rPr lang="en-US" smtClean="0"/>
              <a:t>3/10/19</a:t>
            </a:fld>
            <a:endParaRPr lang="en-US"/>
          </a:p>
        </p:txBody>
      </p:sp>
      <p:sp>
        <p:nvSpPr>
          <p:cNvPr id="5" name="Footer Placeholder 4">
            <a:extLst>
              <a:ext uri="{FF2B5EF4-FFF2-40B4-BE49-F238E27FC236}">
                <a16:creationId xmlns:a16="http://schemas.microsoft.com/office/drawing/2014/main" id="{2778AAC7-9BA9-1347-87F1-C468013372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C06C44-EC21-5045-B2B6-47F502E25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C9E7B-E7DB-184E-AC2C-CDD05F45F19F}" type="slidenum">
              <a:rPr lang="en-US" smtClean="0"/>
              <a:t>‹#›</a:t>
            </a:fld>
            <a:endParaRPr lang="en-US"/>
          </a:p>
        </p:txBody>
      </p:sp>
    </p:spTree>
    <p:extLst>
      <p:ext uri="{BB962C8B-B14F-4D97-AF65-F5344CB8AC3E}">
        <p14:creationId xmlns:p14="http://schemas.microsoft.com/office/powerpoint/2010/main" val="2933084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3C04-A2CF-8441-980A-94AD531D43CF}"/>
              </a:ext>
            </a:extLst>
          </p:cNvPr>
          <p:cNvSpPr>
            <a:spLocks noGrp="1"/>
          </p:cNvSpPr>
          <p:nvPr>
            <p:ph type="ctrTitle"/>
          </p:nvPr>
        </p:nvSpPr>
        <p:spPr>
          <a:xfrm>
            <a:off x="465221" y="1580972"/>
            <a:ext cx="11261558" cy="2553056"/>
          </a:xfrm>
        </p:spPr>
        <p:txBody>
          <a:bodyPr/>
          <a:lstStyle/>
          <a:p>
            <a:r>
              <a:rPr lang="en-US" dirty="0"/>
              <a:t>Baseball Game Attendance Drivers</a:t>
            </a:r>
          </a:p>
        </p:txBody>
      </p:sp>
      <p:sp>
        <p:nvSpPr>
          <p:cNvPr id="3" name="Subtitle 2">
            <a:extLst>
              <a:ext uri="{FF2B5EF4-FFF2-40B4-BE49-F238E27FC236}">
                <a16:creationId xmlns:a16="http://schemas.microsoft.com/office/drawing/2014/main" id="{B2185F91-5DDB-BB48-9ACA-49FBCDD94C52}"/>
              </a:ext>
            </a:extLst>
          </p:cNvPr>
          <p:cNvSpPr>
            <a:spLocks noGrp="1"/>
          </p:cNvSpPr>
          <p:nvPr>
            <p:ph type="subTitle" idx="1"/>
          </p:nvPr>
        </p:nvSpPr>
        <p:spPr>
          <a:xfrm>
            <a:off x="1524000" y="4438472"/>
            <a:ext cx="9144000" cy="1655762"/>
          </a:xfrm>
        </p:spPr>
        <p:txBody>
          <a:bodyPr>
            <a:normAutofit fontScale="92500" lnSpcReduction="10000"/>
          </a:bodyPr>
          <a:lstStyle/>
          <a:p>
            <a:r>
              <a:rPr lang="en-US" dirty="0"/>
              <a:t>Jorge Pires</a:t>
            </a:r>
          </a:p>
          <a:p>
            <a:r>
              <a:rPr lang="en-US" dirty="0"/>
              <a:t>Keala Schultz</a:t>
            </a:r>
          </a:p>
          <a:p>
            <a:r>
              <a:rPr lang="en-US" dirty="0"/>
              <a:t>Kelsey An</a:t>
            </a:r>
          </a:p>
          <a:p>
            <a:r>
              <a:rPr lang="en-US" dirty="0"/>
              <a:t>Scott </a:t>
            </a:r>
            <a:r>
              <a:rPr lang="en-US" dirty="0" err="1"/>
              <a:t>Widmann</a:t>
            </a:r>
            <a:endParaRPr lang="en-US" dirty="0"/>
          </a:p>
        </p:txBody>
      </p:sp>
      <p:pic>
        <p:nvPicPr>
          <p:cNvPr id="5" name="Picture 4">
            <a:extLst>
              <a:ext uri="{FF2B5EF4-FFF2-40B4-BE49-F238E27FC236}">
                <a16:creationId xmlns:a16="http://schemas.microsoft.com/office/drawing/2014/main" id="{08ED1CB5-363E-A247-A84E-E74659A88A00}"/>
              </a:ext>
            </a:extLst>
          </p:cNvPr>
          <p:cNvPicPr>
            <a:picLocks noChangeAspect="1"/>
          </p:cNvPicPr>
          <p:nvPr/>
        </p:nvPicPr>
        <p:blipFill>
          <a:blip r:embed="rId2"/>
          <a:stretch>
            <a:fillRect/>
          </a:stretch>
        </p:blipFill>
        <p:spPr>
          <a:xfrm>
            <a:off x="-21266" y="-10634"/>
            <a:ext cx="12248708" cy="2870791"/>
          </a:xfrm>
          <a:prstGeom prst="rect">
            <a:avLst/>
          </a:prstGeom>
        </p:spPr>
      </p:pic>
    </p:spTree>
    <p:extLst>
      <p:ext uri="{BB962C8B-B14F-4D97-AF65-F5344CB8AC3E}">
        <p14:creationId xmlns:p14="http://schemas.microsoft.com/office/powerpoint/2010/main" val="1081470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67E4CE7-D36A-AB43-9A7C-236DBB19DAE5}"/>
              </a:ext>
            </a:extLst>
          </p:cNvPr>
          <p:cNvPicPr>
            <a:picLocks noChangeAspect="1"/>
          </p:cNvPicPr>
          <p:nvPr/>
        </p:nvPicPr>
        <p:blipFill>
          <a:blip r:embed="rId2"/>
          <a:stretch>
            <a:fillRect/>
          </a:stretch>
        </p:blipFill>
        <p:spPr>
          <a:xfrm>
            <a:off x="5288938" y="1816768"/>
            <a:ext cx="7424430" cy="4454658"/>
          </a:xfrm>
          <a:prstGeom prst="rect">
            <a:avLst/>
          </a:prstGeom>
        </p:spPr>
      </p:pic>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3"/>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4893647"/>
          </a:xfrm>
          <a:prstGeom prst="rect">
            <a:avLst/>
          </a:prstGeom>
          <a:noFill/>
        </p:spPr>
        <p:txBody>
          <a:bodyPr wrap="square" rtlCol="0">
            <a:spAutoFit/>
          </a:bodyPr>
          <a:lstStyle/>
          <a:p>
            <a:r>
              <a:rPr lang="en-US" sz="2400" b="1" dirty="0"/>
              <a:t>Attendance by Home Percentage Wins</a:t>
            </a:r>
          </a:p>
          <a:p>
            <a:endParaRPr lang="en-US" dirty="0"/>
          </a:p>
          <a:p>
            <a:pPr marL="285750" lvl="0" indent="-285750">
              <a:buFont typeface="Arial" panose="020B0604020202020204" pitchFamily="34" charset="0"/>
              <a:buChar char="•"/>
            </a:pPr>
            <a:r>
              <a:rPr lang="en-US" dirty="0"/>
              <a:t>A winning home record does not translate to high attendance, 5 teams with a record better than .500 averaged less than 25,000. Three of those averaged less than 20,000.</a:t>
            </a:r>
          </a:p>
          <a:p>
            <a:pPr marL="285750" lvl="0" indent="-285750">
              <a:buFont typeface="Arial" panose="020B0604020202020204" pitchFamily="34" charset="0"/>
              <a:buChar char="•"/>
            </a:pPr>
            <a:r>
              <a:rPr lang="en-US" dirty="0"/>
              <a:t>The team with the best home record also had the highest average attendance above 45,000</a:t>
            </a:r>
          </a:p>
          <a:p>
            <a:pPr marL="285750" lvl="0" indent="-285750">
              <a:buFont typeface="Arial" panose="020B0604020202020204" pitchFamily="34" charset="0"/>
              <a:buChar char="•"/>
            </a:pPr>
            <a:r>
              <a:rPr lang="en-US" dirty="0"/>
              <a:t>One team had a home record over .500 over the span of the 4 seasons but had the lowest average attendance of approximately 15,000</a:t>
            </a:r>
          </a:p>
          <a:p>
            <a:pPr marL="285750" lvl="0" indent="-285750">
              <a:buFont typeface="Arial" panose="020B0604020202020204" pitchFamily="34" charset="0"/>
              <a:buChar char="•"/>
            </a:pPr>
            <a:r>
              <a:rPr lang="en-US" dirty="0"/>
              <a:t>No teams with a losing record averaged over 30,000 average attendance</a:t>
            </a:r>
          </a:p>
          <a:p>
            <a:pPr marL="285750" lvl="0" indent="-285750">
              <a:buFont typeface="Arial" panose="020B0604020202020204" pitchFamily="34" charset="0"/>
              <a:buChar char="•"/>
            </a:pPr>
            <a:r>
              <a:rPr lang="en-US" dirty="0"/>
              <a:t>Of the 6 highest records, one team averaged just above 20,000 attendees.</a:t>
            </a:r>
          </a:p>
          <a:p>
            <a:pPr marL="285750" lvl="0" indent="-285750">
              <a:buFont typeface="Arial" panose="020B0604020202020204" pitchFamily="34" charset="0"/>
              <a:buChar char="•"/>
            </a:pPr>
            <a:r>
              <a:rPr lang="en-US" dirty="0"/>
              <a:t>The trendline suggests the expected, more wins draws a larger crowd.</a:t>
            </a:r>
          </a:p>
        </p:txBody>
      </p:sp>
    </p:spTree>
    <p:extLst>
      <p:ext uri="{BB962C8B-B14F-4D97-AF65-F5344CB8AC3E}">
        <p14:creationId xmlns:p14="http://schemas.microsoft.com/office/powerpoint/2010/main" val="99846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2"/>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11499934" cy="1292662"/>
          </a:xfrm>
          <a:prstGeom prst="rect">
            <a:avLst/>
          </a:prstGeom>
          <a:noFill/>
        </p:spPr>
        <p:txBody>
          <a:bodyPr wrap="square" rtlCol="0">
            <a:spAutoFit/>
          </a:bodyPr>
          <a:lstStyle/>
          <a:p>
            <a:r>
              <a:rPr lang="en-US" sz="2400" b="1" dirty="0"/>
              <a:t>Limitations</a:t>
            </a:r>
          </a:p>
          <a:p>
            <a:endParaRPr lang="en-US" dirty="0"/>
          </a:p>
          <a:p>
            <a:pPr marL="285750" lvl="0" indent="-285750">
              <a:buFont typeface="Arial" panose="020B0604020202020204" pitchFamily="34" charset="0"/>
              <a:buChar char="•"/>
            </a:pPr>
            <a:r>
              <a:rPr lang="en-US" dirty="0"/>
              <a:t>Limit 1</a:t>
            </a:r>
          </a:p>
          <a:p>
            <a:pPr marL="285750" lvl="0" indent="-285750">
              <a:buFont typeface="Arial" panose="020B0604020202020204" pitchFamily="34" charset="0"/>
              <a:buChar char="•"/>
            </a:pPr>
            <a:r>
              <a:rPr lang="en-US" dirty="0"/>
              <a:t>Limit 2</a:t>
            </a:r>
          </a:p>
        </p:txBody>
      </p:sp>
    </p:spTree>
    <p:extLst>
      <p:ext uri="{BB962C8B-B14F-4D97-AF65-F5344CB8AC3E}">
        <p14:creationId xmlns:p14="http://schemas.microsoft.com/office/powerpoint/2010/main" val="1203699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2"/>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11499934" cy="3231654"/>
          </a:xfrm>
          <a:prstGeom prst="rect">
            <a:avLst/>
          </a:prstGeom>
          <a:noFill/>
        </p:spPr>
        <p:txBody>
          <a:bodyPr wrap="square" rtlCol="0">
            <a:spAutoFit/>
          </a:bodyPr>
          <a:lstStyle/>
          <a:p>
            <a:r>
              <a:rPr lang="en-US" sz="2400" b="1" dirty="0"/>
              <a:t>Conclusions</a:t>
            </a:r>
          </a:p>
          <a:p>
            <a:endParaRPr lang="en-US" dirty="0"/>
          </a:p>
          <a:p>
            <a:pPr marL="285750" lvl="0" indent="-285750">
              <a:buFont typeface="Arial" panose="020B0604020202020204" pitchFamily="34" charset="0"/>
              <a:buChar char="•"/>
            </a:pPr>
            <a:r>
              <a:rPr lang="en-US" dirty="0"/>
              <a:t>Venue plays a small roll in driving attendance as some more important games are held in specific venues and other mainly host pre-season games.</a:t>
            </a:r>
          </a:p>
          <a:p>
            <a:pPr marL="285750" lvl="0" indent="-285750">
              <a:buFont typeface="Arial" panose="020B0604020202020204" pitchFamily="34" charset="0"/>
              <a:buChar char="•"/>
            </a:pPr>
            <a:r>
              <a:rPr lang="en-US" dirty="0"/>
              <a:t>People don’t like attending games in drizzle, rain, or snow.</a:t>
            </a:r>
          </a:p>
          <a:p>
            <a:pPr marL="285750" lvl="0" indent="-285750">
              <a:buFont typeface="Arial" panose="020B0604020202020204" pitchFamily="34" charset="0"/>
              <a:buChar char="•"/>
            </a:pPr>
            <a:r>
              <a:rPr lang="en-US" dirty="0"/>
              <a:t>Temperature doesn’t play a huge roll in driving attendance but drastic temperature conditions on opposite sides of the spectrum do deter attendees.</a:t>
            </a:r>
          </a:p>
          <a:p>
            <a:pPr marL="285750" lvl="0" indent="-285750">
              <a:buFont typeface="Arial" panose="020B0604020202020204" pitchFamily="34" charset="0"/>
              <a:buChar char="•"/>
            </a:pPr>
            <a:r>
              <a:rPr lang="en-US" dirty="0"/>
              <a:t>Attendance numbers seem to suggest a preference for games in the early and mid afternoon.</a:t>
            </a:r>
          </a:p>
          <a:p>
            <a:pPr marL="285750" lvl="0" indent="-285750">
              <a:buFont typeface="Arial" panose="020B0604020202020204" pitchFamily="34" charset="0"/>
              <a:buChar char="•"/>
            </a:pPr>
            <a:r>
              <a:rPr lang="en-US" dirty="0"/>
              <a:t>Preference is likely for games closer to the weekend.</a:t>
            </a:r>
          </a:p>
          <a:p>
            <a:pPr marL="285750" lvl="0" indent="-285750">
              <a:buFont typeface="Arial" panose="020B0604020202020204" pitchFamily="34" charset="0"/>
              <a:buChar char="•"/>
            </a:pPr>
            <a:r>
              <a:rPr lang="en-US" dirty="0"/>
              <a:t>Visiting team affects average attendance.</a:t>
            </a:r>
          </a:p>
          <a:p>
            <a:pPr marL="285750" lvl="0" indent="-285750">
              <a:buFont typeface="Arial" panose="020B0604020202020204" pitchFamily="34" charset="0"/>
              <a:buChar char="•"/>
            </a:pPr>
            <a:r>
              <a:rPr lang="en-US" dirty="0"/>
              <a:t>More wins draws a larger crowd.</a:t>
            </a:r>
          </a:p>
        </p:txBody>
      </p:sp>
    </p:spTree>
    <p:extLst>
      <p:ext uri="{BB962C8B-B14F-4D97-AF65-F5344CB8AC3E}">
        <p14:creationId xmlns:p14="http://schemas.microsoft.com/office/powerpoint/2010/main" val="85503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A339F8-CE33-1046-8329-B2AB2B5865BF}"/>
              </a:ext>
            </a:extLst>
          </p:cNvPr>
          <p:cNvPicPr>
            <a:picLocks noChangeAspect="1"/>
          </p:cNvPicPr>
          <p:nvPr/>
        </p:nvPicPr>
        <p:blipFill>
          <a:blip r:embed="rId2"/>
          <a:stretch>
            <a:fillRect/>
          </a:stretch>
        </p:blipFill>
        <p:spPr>
          <a:xfrm>
            <a:off x="5840380" y="2310588"/>
            <a:ext cx="6016742" cy="4512557"/>
          </a:xfrm>
          <a:prstGeom prst="rect">
            <a:avLst/>
          </a:prstGeom>
        </p:spPr>
      </p:pic>
      <p:pic>
        <p:nvPicPr>
          <p:cNvPr id="6" name="Picture 5">
            <a:extLst>
              <a:ext uri="{FF2B5EF4-FFF2-40B4-BE49-F238E27FC236}">
                <a16:creationId xmlns:a16="http://schemas.microsoft.com/office/drawing/2014/main" id="{02BF5B4F-3390-8346-9A99-D3E5524CC811}"/>
              </a:ext>
            </a:extLst>
          </p:cNvPr>
          <p:cNvPicPr>
            <a:picLocks noChangeAspect="1"/>
          </p:cNvPicPr>
          <p:nvPr/>
        </p:nvPicPr>
        <p:blipFill>
          <a:blip r:embed="rId3"/>
          <a:stretch>
            <a:fillRect/>
          </a:stretch>
        </p:blipFill>
        <p:spPr>
          <a:xfrm>
            <a:off x="5279139" y="1562005"/>
            <a:ext cx="6706575" cy="1158278"/>
          </a:xfrm>
          <a:prstGeom prst="rect">
            <a:avLst/>
          </a:prstGeom>
        </p:spPr>
      </p:pic>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4"/>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1292662"/>
          </a:xfrm>
          <a:prstGeom prst="rect">
            <a:avLst/>
          </a:prstGeom>
          <a:noFill/>
        </p:spPr>
        <p:txBody>
          <a:bodyPr wrap="square" rtlCol="0">
            <a:spAutoFit/>
          </a:bodyPr>
          <a:lstStyle/>
          <a:p>
            <a:r>
              <a:rPr lang="en-US" sz="2400" b="1" dirty="0"/>
              <a:t>Player Stats</a:t>
            </a:r>
          </a:p>
          <a:p>
            <a:endParaRPr lang="en-US" dirty="0"/>
          </a:p>
          <a:p>
            <a:pPr marL="285750" indent="-285750">
              <a:buFont typeface="Arial" panose="020B0604020202020204" pitchFamily="34" charset="0"/>
              <a:buChar char="•"/>
            </a:pPr>
            <a:r>
              <a:rPr lang="en-US" dirty="0"/>
              <a:t>Look up a players stats by their name.</a:t>
            </a:r>
          </a:p>
          <a:p>
            <a:pPr marL="285750" indent="-285750">
              <a:buFont typeface="Arial" panose="020B0604020202020204" pitchFamily="34" charset="0"/>
              <a:buChar char="•"/>
            </a:pPr>
            <a:r>
              <a:rPr lang="en-US" dirty="0"/>
              <a:t>This shows all of the player batting events.</a:t>
            </a:r>
          </a:p>
        </p:txBody>
      </p:sp>
    </p:spTree>
    <p:extLst>
      <p:ext uri="{BB962C8B-B14F-4D97-AF65-F5344CB8AC3E}">
        <p14:creationId xmlns:p14="http://schemas.microsoft.com/office/powerpoint/2010/main" val="262737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C57F54-3DE1-FE48-B6F1-B2AAF6DECD44}"/>
              </a:ext>
            </a:extLst>
          </p:cNvPr>
          <p:cNvPicPr>
            <a:picLocks noChangeAspect="1"/>
          </p:cNvPicPr>
          <p:nvPr/>
        </p:nvPicPr>
        <p:blipFill>
          <a:blip r:embed="rId2"/>
          <a:stretch>
            <a:fillRect/>
          </a:stretch>
        </p:blipFill>
        <p:spPr>
          <a:xfrm>
            <a:off x="5231215" y="1121735"/>
            <a:ext cx="7634176" cy="5725632"/>
          </a:xfrm>
          <a:prstGeom prst="rect">
            <a:avLst/>
          </a:prstGeom>
        </p:spPr>
      </p:pic>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3"/>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2954655"/>
          </a:xfrm>
          <a:prstGeom prst="rect">
            <a:avLst/>
          </a:prstGeom>
          <a:noFill/>
        </p:spPr>
        <p:txBody>
          <a:bodyPr wrap="square" rtlCol="0">
            <a:spAutoFit/>
          </a:bodyPr>
          <a:lstStyle/>
          <a:p>
            <a:r>
              <a:rPr lang="en-US" sz="2400" b="1" dirty="0"/>
              <a:t>Venue Percentage Filled</a:t>
            </a:r>
          </a:p>
          <a:p>
            <a:endParaRPr lang="en-US" dirty="0"/>
          </a:p>
          <a:p>
            <a:pPr marL="285750" indent="-285750">
              <a:buFont typeface="Arial" panose="020B0604020202020204" pitchFamily="34" charset="0"/>
              <a:buChar char="•"/>
            </a:pPr>
            <a:r>
              <a:rPr lang="en-US" dirty="0"/>
              <a:t>Tropicana Field looks like it draws a larger crowd than any of the other stadiums.</a:t>
            </a:r>
          </a:p>
          <a:p>
            <a:pPr marL="285750" indent="-285750">
              <a:buFont typeface="Arial" panose="020B0604020202020204" pitchFamily="34" charset="0"/>
              <a:buChar char="•"/>
            </a:pPr>
            <a:r>
              <a:rPr lang="en-US" dirty="0"/>
              <a:t>It looks like, on average, stadiums usually fill about 50%.</a:t>
            </a:r>
          </a:p>
          <a:p>
            <a:pPr marL="285750" indent="-285750">
              <a:buFont typeface="Arial" panose="020B0604020202020204" pitchFamily="34" charset="0"/>
              <a:buChar char="•"/>
            </a:pPr>
            <a:r>
              <a:rPr lang="en-US" dirty="0"/>
              <a:t>Hiram Bithorn Stadium, Estadio de </a:t>
            </a:r>
            <a:r>
              <a:rPr lang="en-US" dirty="0" err="1"/>
              <a:t>Beisbol</a:t>
            </a:r>
            <a:r>
              <a:rPr lang="en-US" dirty="0"/>
              <a:t> Monterrey, BB&amp;T Ballpark, and Fort Bragg Field don’t pull a large crowd since mainly pre-season games occur here.</a:t>
            </a:r>
          </a:p>
        </p:txBody>
      </p:sp>
    </p:spTree>
    <p:extLst>
      <p:ext uri="{BB962C8B-B14F-4D97-AF65-F5344CB8AC3E}">
        <p14:creationId xmlns:p14="http://schemas.microsoft.com/office/powerpoint/2010/main" val="199662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E27E81-2204-7D40-9C20-B322804F5AC1}"/>
              </a:ext>
            </a:extLst>
          </p:cNvPr>
          <p:cNvPicPr>
            <a:picLocks noChangeAspect="1"/>
          </p:cNvPicPr>
          <p:nvPr/>
        </p:nvPicPr>
        <p:blipFill>
          <a:blip r:embed="rId2"/>
          <a:stretch>
            <a:fillRect/>
          </a:stretch>
        </p:blipFill>
        <p:spPr>
          <a:xfrm>
            <a:off x="5964859" y="971107"/>
            <a:ext cx="5886893" cy="5886893"/>
          </a:xfrm>
          <a:prstGeom prst="rect">
            <a:avLst/>
          </a:prstGeom>
        </p:spPr>
      </p:pic>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3"/>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3785652"/>
          </a:xfrm>
          <a:prstGeom prst="rect">
            <a:avLst/>
          </a:prstGeom>
          <a:noFill/>
        </p:spPr>
        <p:txBody>
          <a:bodyPr wrap="square" rtlCol="0">
            <a:spAutoFit/>
          </a:bodyPr>
          <a:lstStyle/>
          <a:p>
            <a:r>
              <a:rPr lang="en-US" sz="2400" b="1" dirty="0"/>
              <a:t>Attendance by Weather Conditions</a:t>
            </a:r>
          </a:p>
          <a:p>
            <a:endParaRPr lang="en-US" dirty="0"/>
          </a:p>
          <a:p>
            <a:pPr marL="285750" indent="-285750">
              <a:buFont typeface="Arial" panose="020B0604020202020204" pitchFamily="34" charset="0"/>
              <a:buChar char="•"/>
            </a:pPr>
            <a:r>
              <a:rPr lang="en-US" dirty="0"/>
              <a:t>Partly cloudy weather conditions appears to be the most appealing for game-goers.</a:t>
            </a:r>
          </a:p>
          <a:p>
            <a:pPr marL="285750" indent="-285750">
              <a:buFont typeface="Arial" panose="020B0604020202020204" pitchFamily="34" charset="0"/>
              <a:buChar char="•"/>
            </a:pPr>
            <a:r>
              <a:rPr lang="en-US" dirty="0"/>
              <a:t>Drizzle and rain have the least attendance and appear to be big deterrents.</a:t>
            </a:r>
          </a:p>
          <a:p>
            <a:pPr marL="285750" indent="-285750">
              <a:buFont typeface="Arial" panose="020B0604020202020204" pitchFamily="34" charset="0"/>
              <a:buChar char="•"/>
            </a:pPr>
            <a:r>
              <a:rPr lang="en-US" dirty="0"/>
              <a:t>There was only one game where there was snow documented in our dataset and it was a pre-season game so attendance was very low.</a:t>
            </a:r>
          </a:p>
          <a:p>
            <a:pPr marL="285750" indent="-285750">
              <a:buFont typeface="Arial" panose="020B0604020202020204" pitchFamily="34" charset="0"/>
              <a:buChar char="•"/>
            </a:pPr>
            <a:r>
              <a:rPr lang="en-US" dirty="0"/>
              <a:t>Some ambiguity may be present since cloudy, overcast, and rain are all similar and the rating is human-based.  The same can be said about sunny and clear.</a:t>
            </a:r>
          </a:p>
        </p:txBody>
      </p:sp>
    </p:spTree>
    <p:extLst>
      <p:ext uri="{BB962C8B-B14F-4D97-AF65-F5344CB8AC3E}">
        <p14:creationId xmlns:p14="http://schemas.microsoft.com/office/powerpoint/2010/main" val="348284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5C95F0-7005-8948-90F7-3D8628410EA6}"/>
              </a:ext>
            </a:extLst>
          </p:cNvPr>
          <p:cNvPicPr>
            <a:picLocks noChangeAspect="1"/>
          </p:cNvPicPr>
          <p:nvPr/>
        </p:nvPicPr>
        <p:blipFill>
          <a:blip r:embed="rId2"/>
          <a:stretch>
            <a:fillRect/>
          </a:stretch>
        </p:blipFill>
        <p:spPr>
          <a:xfrm>
            <a:off x="5986130" y="886047"/>
            <a:ext cx="5971953" cy="5971953"/>
          </a:xfrm>
          <a:prstGeom prst="rect">
            <a:avLst/>
          </a:prstGeom>
        </p:spPr>
      </p:pic>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3"/>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2400657"/>
          </a:xfrm>
          <a:prstGeom prst="rect">
            <a:avLst/>
          </a:prstGeom>
          <a:noFill/>
        </p:spPr>
        <p:txBody>
          <a:bodyPr wrap="square" rtlCol="0">
            <a:spAutoFit/>
          </a:bodyPr>
          <a:lstStyle/>
          <a:p>
            <a:r>
              <a:rPr lang="en-US" sz="2400" b="1" dirty="0"/>
              <a:t>Attendance by Temperature</a:t>
            </a:r>
          </a:p>
          <a:p>
            <a:endParaRPr lang="en-US" dirty="0"/>
          </a:p>
          <a:p>
            <a:pPr marL="285750" indent="-285750">
              <a:buFont typeface="Arial" panose="020B0604020202020204" pitchFamily="34" charset="0"/>
              <a:buChar char="•"/>
            </a:pPr>
            <a:r>
              <a:rPr lang="en-US" dirty="0"/>
              <a:t>Temperature in the 70’s looks ideal for game-goers.</a:t>
            </a:r>
          </a:p>
          <a:p>
            <a:pPr marL="285750" indent="-285750">
              <a:buFont typeface="Arial" panose="020B0604020202020204" pitchFamily="34" charset="0"/>
              <a:buChar char="•"/>
            </a:pPr>
            <a:r>
              <a:rPr lang="en-US" dirty="0"/>
              <a:t>This is also the most common temperature so the results are not surprising.</a:t>
            </a:r>
          </a:p>
          <a:p>
            <a:pPr marL="285750" indent="-285750">
              <a:buFont typeface="Arial" panose="020B0604020202020204" pitchFamily="34" charset="0"/>
              <a:buChar char="•"/>
            </a:pPr>
            <a:r>
              <a:rPr lang="en-US" dirty="0"/>
              <a:t>There was only one game in the 30’s so that would be an outlier.</a:t>
            </a:r>
          </a:p>
        </p:txBody>
      </p:sp>
    </p:spTree>
    <p:extLst>
      <p:ext uri="{BB962C8B-B14F-4D97-AF65-F5344CB8AC3E}">
        <p14:creationId xmlns:p14="http://schemas.microsoft.com/office/powerpoint/2010/main" val="229367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2"/>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3231654"/>
          </a:xfrm>
          <a:prstGeom prst="rect">
            <a:avLst/>
          </a:prstGeom>
          <a:noFill/>
        </p:spPr>
        <p:txBody>
          <a:bodyPr wrap="square" rtlCol="0">
            <a:spAutoFit/>
          </a:bodyPr>
          <a:lstStyle/>
          <a:p>
            <a:r>
              <a:rPr lang="en-US" sz="2400" b="1" dirty="0"/>
              <a:t>Attendance by Time of Day</a:t>
            </a:r>
          </a:p>
          <a:p>
            <a:endParaRPr lang="en-US" dirty="0"/>
          </a:p>
          <a:p>
            <a:pPr marL="285750" lvl="0" indent="-285750">
              <a:buFont typeface="Arial" panose="020B0604020202020204" pitchFamily="34" charset="0"/>
              <a:buChar char="•"/>
            </a:pPr>
            <a:r>
              <a:rPr lang="en-US" dirty="0"/>
              <a:t>Upon first look, it seemed that time of day had little influence on average number of attendees per game (first) graph.</a:t>
            </a:r>
          </a:p>
          <a:p>
            <a:pPr marL="285750" lvl="0" indent="-285750">
              <a:buFont typeface="Arial" panose="020B0604020202020204" pitchFamily="34" charset="0"/>
              <a:buChar char="•"/>
            </a:pPr>
            <a:r>
              <a:rPr lang="en-US" dirty="0"/>
              <a:t>After zooming in on just the top portions of the bar graphs, time of day seemed to have more relevance in terms of game attendance.</a:t>
            </a:r>
          </a:p>
          <a:p>
            <a:pPr marL="285750" lvl="0" indent="-285750">
              <a:buFont typeface="Arial" panose="020B0604020202020204" pitchFamily="34" charset="0"/>
              <a:buChar char="•"/>
            </a:pPr>
            <a:r>
              <a:rPr lang="en-US" dirty="0"/>
              <a:t>Based on further look, the attendance numbers seem to suggest a preference for games in the early and mid afternoon.</a:t>
            </a:r>
          </a:p>
        </p:txBody>
      </p:sp>
      <p:pic>
        <p:nvPicPr>
          <p:cNvPr id="7" name="Picture 6" descr="C:\Users\keber\AppData\Local\Microsoft\Windows\INetCache\Content.MSO\31DC093E.tmp">
            <a:extLst>
              <a:ext uri="{FF2B5EF4-FFF2-40B4-BE49-F238E27FC236}">
                <a16:creationId xmlns:a16="http://schemas.microsoft.com/office/drawing/2014/main" id="{9D1B0930-BF4D-1B4F-9FF2-46376DD3238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06039" y="1389578"/>
            <a:ext cx="5786989" cy="2690805"/>
          </a:xfrm>
          <a:prstGeom prst="rect">
            <a:avLst/>
          </a:prstGeom>
          <a:noFill/>
          <a:ln>
            <a:noFill/>
          </a:ln>
        </p:spPr>
      </p:pic>
      <p:pic>
        <p:nvPicPr>
          <p:cNvPr id="10" name="Picture 9" descr="C:\Users\keber\AppData\Local\Microsoft\Windows\INetCache\Content.MSO\B96D8FCD.tmp">
            <a:extLst>
              <a:ext uri="{FF2B5EF4-FFF2-40B4-BE49-F238E27FC236}">
                <a16:creationId xmlns:a16="http://schemas.microsoft.com/office/drawing/2014/main" id="{F38AD12E-BCB1-754E-A4DD-20EE9801893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06039" y="4208975"/>
            <a:ext cx="5786064" cy="2690805"/>
          </a:xfrm>
          <a:prstGeom prst="rect">
            <a:avLst/>
          </a:prstGeom>
          <a:noFill/>
          <a:ln>
            <a:noFill/>
          </a:ln>
        </p:spPr>
      </p:pic>
      <p:sp>
        <p:nvSpPr>
          <p:cNvPr id="9" name="TextBox 8">
            <a:extLst>
              <a:ext uri="{FF2B5EF4-FFF2-40B4-BE49-F238E27FC236}">
                <a16:creationId xmlns:a16="http://schemas.microsoft.com/office/drawing/2014/main" id="{8976D276-10A8-CA46-930E-E9B13B8A1093}"/>
              </a:ext>
            </a:extLst>
          </p:cNvPr>
          <p:cNvSpPr txBox="1"/>
          <p:nvPr/>
        </p:nvSpPr>
        <p:spPr>
          <a:xfrm>
            <a:off x="6465924" y="3960013"/>
            <a:ext cx="5900737"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93465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2"/>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3231654"/>
          </a:xfrm>
          <a:prstGeom prst="rect">
            <a:avLst/>
          </a:prstGeom>
          <a:noFill/>
        </p:spPr>
        <p:txBody>
          <a:bodyPr wrap="square" rtlCol="0">
            <a:spAutoFit/>
          </a:bodyPr>
          <a:lstStyle/>
          <a:p>
            <a:r>
              <a:rPr lang="en-US" sz="2400" b="1" dirty="0"/>
              <a:t>Attendance by Day of Week</a:t>
            </a:r>
          </a:p>
          <a:p>
            <a:endParaRPr lang="en-US" dirty="0"/>
          </a:p>
          <a:p>
            <a:pPr marL="285750" lvl="0" indent="-285750">
              <a:buFont typeface="Arial" panose="020B0604020202020204" pitchFamily="34" charset="0"/>
              <a:buChar char="•"/>
            </a:pPr>
            <a:r>
              <a:rPr lang="en-US" dirty="0"/>
              <a:t>With first look at the average attendance based on day of the week, there seems to be a strong. preference for games toward the end of the week</a:t>
            </a:r>
          </a:p>
          <a:p>
            <a:pPr marL="285750" lvl="0" indent="-285750">
              <a:buFont typeface="Arial" panose="020B0604020202020204" pitchFamily="34" charset="0"/>
              <a:buChar char="•"/>
            </a:pPr>
            <a:r>
              <a:rPr lang="en-US" dirty="0"/>
              <a:t>The exception to that trend is Monday, which suggests the preference is likely for games closer to the weekend.</a:t>
            </a:r>
          </a:p>
          <a:p>
            <a:pPr marL="285750" lvl="0" indent="-285750">
              <a:buFont typeface="Arial" panose="020B0604020202020204" pitchFamily="34" charset="0"/>
              <a:buChar char="•"/>
            </a:pPr>
            <a:r>
              <a:rPr lang="en-US" dirty="0"/>
              <a:t>On Tuesdays, when people realize how far off Friday is they don’t seem to have the heart to go to a baseball game.</a:t>
            </a:r>
          </a:p>
        </p:txBody>
      </p:sp>
      <p:pic>
        <p:nvPicPr>
          <p:cNvPr id="6" name="Picture 5" descr="C:\Users\keber\AppData\Local\Microsoft\Windows\INetCache\Content.MSO\67625A5F.tmp">
            <a:extLst>
              <a:ext uri="{FF2B5EF4-FFF2-40B4-BE49-F238E27FC236}">
                <a16:creationId xmlns:a16="http://schemas.microsoft.com/office/drawing/2014/main" id="{3FB3551F-7316-A645-B0EF-4EB5DC5466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39964" y="2871787"/>
            <a:ext cx="6263542" cy="1435395"/>
          </a:xfrm>
          <a:prstGeom prst="rect">
            <a:avLst/>
          </a:prstGeom>
          <a:noFill/>
          <a:ln>
            <a:noFill/>
          </a:ln>
        </p:spPr>
      </p:pic>
    </p:spTree>
    <p:extLst>
      <p:ext uri="{BB962C8B-B14F-4D97-AF65-F5344CB8AC3E}">
        <p14:creationId xmlns:p14="http://schemas.microsoft.com/office/powerpoint/2010/main" val="227531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2"/>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4062651"/>
          </a:xfrm>
          <a:prstGeom prst="rect">
            <a:avLst/>
          </a:prstGeom>
          <a:noFill/>
        </p:spPr>
        <p:txBody>
          <a:bodyPr wrap="square" rtlCol="0">
            <a:spAutoFit/>
          </a:bodyPr>
          <a:lstStyle/>
          <a:p>
            <a:r>
              <a:rPr lang="en-US" sz="2400" b="1" dirty="0"/>
              <a:t>Attendance by Away Team</a:t>
            </a:r>
          </a:p>
          <a:p>
            <a:endParaRPr lang="en-US" dirty="0"/>
          </a:p>
          <a:p>
            <a:pPr marL="285750" lvl="0" indent="-285750">
              <a:buFont typeface="Arial" panose="020B0604020202020204" pitchFamily="34" charset="0"/>
              <a:buChar char="•"/>
            </a:pPr>
            <a:r>
              <a:rPr lang="en-US" dirty="0"/>
              <a:t>We wanted to see whether the visiting (away) team would affect average attendance for games because some teams have rivalries with others as well as other potential hype.</a:t>
            </a:r>
          </a:p>
          <a:p>
            <a:pPr marL="285750" lvl="0" indent="-285750">
              <a:buFont typeface="Arial" panose="020B0604020202020204" pitchFamily="34" charset="0"/>
              <a:buChar char="•"/>
            </a:pPr>
            <a:r>
              <a:rPr lang="en-US" dirty="0"/>
              <a:t>The teams that drove up the attendance numbers the most are the Dodgers, the Giants, and the Cubs while the teams with the lowest attendance are the Indians, the Rangers, and the Royals.</a:t>
            </a:r>
          </a:p>
          <a:p>
            <a:pPr marL="285750" lvl="0" indent="-285750">
              <a:buFont typeface="Arial" panose="020B0604020202020204" pitchFamily="34" charset="0"/>
              <a:buChar char="•"/>
            </a:pPr>
            <a:r>
              <a:rPr lang="en-US" dirty="0"/>
              <a:t>Given a difference in average attendance of over 5000 attendees between teams like the Cubs and the Rangers, the data implies that the visiting team affects average attendance.</a:t>
            </a:r>
          </a:p>
        </p:txBody>
      </p:sp>
      <p:pic>
        <p:nvPicPr>
          <p:cNvPr id="7" name="Picture 6" descr="C:\Users\keber\AppData\Local\Microsoft\Windows\INetCache\Content.MSO\2EFD51E1.tmp">
            <a:extLst>
              <a:ext uri="{FF2B5EF4-FFF2-40B4-BE49-F238E27FC236}">
                <a16:creationId xmlns:a16="http://schemas.microsoft.com/office/drawing/2014/main" id="{9A6EBDC3-204B-944F-AEA3-ED4892D85AD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90936" y="3010050"/>
            <a:ext cx="6404811" cy="1748869"/>
          </a:xfrm>
          <a:prstGeom prst="rect">
            <a:avLst/>
          </a:prstGeom>
          <a:noFill/>
          <a:ln>
            <a:noFill/>
          </a:ln>
        </p:spPr>
      </p:pic>
    </p:spTree>
    <p:extLst>
      <p:ext uri="{BB962C8B-B14F-4D97-AF65-F5344CB8AC3E}">
        <p14:creationId xmlns:p14="http://schemas.microsoft.com/office/powerpoint/2010/main" val="604699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8B2B519-217F-4442-A45F-454F0F0525B3}"/>
              </a:ext>
            </a:extLst>
          </p:cNvPr>
          <p:cNvPicPr>
            <a:picLocks noChangeAspect="1"/>
          </p:cNvPicPr>
          <p:nvPr/>
        </p:nvPicPr>
        <p:blipFill>
          <a:blip r:embed="rId2"/>
          <a:stretch>
            <a:fillRect/>
          </a:stretch>
        </p:blipFill>
        <p:spPr>
          <a:xfrm>
            <a:off x="5290388" y="1718059"/>
            <a:ext cx="7381374" cy="4920916"/>
          </a:xfrm>
          <a:prstGeom prst="rect">
            <a:avLst/>
          </a:prstGeom>
        </p:spPr>
      </p:pic>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3"/>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4893647"/>
          </a:xfrm>
          <a:prstGeom prst="rect">
            <a:avLst/>
          </a:prstGeom>
          <a:noFill/>
        </p:spPr>
        <p:txBody>
          <a:bodyPr wrap="square" rtlCol="0">
            <a:spAutoFit/>
          </a:bodyPr>
          <a:lstStyle/>
          <a:p>
            <a:r>
              <a:rPr lang="en-US" sz="2400" b="1" dirty="0"/>
              <a:t>Attendance by Home Runs</a:t>
            </a:r>
          </a:p>
          <a:p>
            <a:endParaRPr lang="en-US" dirty="0"/>
          </a:p>
          <a:p>
            <a:pPr marL="285750" lvl="0" indent="-285750">
              <a:buFont typeface="Arial" panose="020B0604020202020204" pitchFamily="34" charset="0"/>
              <a:buChar char="•"/>
            </a:pPr>
            <a:r>
              <a:rPr lang="en-US" dirty="0"/>
              <a:t>The team with the least amount of home runs was third in most average attendance.</a:t>
            </a:r>
          </a:p>
          <a:p>
            <a:pPr marL="285750" lvl="0" indent="-285750">
              <a:buFont typeface="Arial" panose="020B0604020202020204" pitchFamily="34" charset="0"/>
              <a:buChar char="•"/>
            </a:pPr>
            <a:r>
              <a:rPr lang="en-US" dirty="0"/>
              <a:t>he team with the lowest attendance had more home runs than 11 other teams</a:t>
            </a:r>
          </a:p>
          <a:p>
            <a:pPr marL="285750" lvl="0" indent="-285750">
              <a:buFont typeface="Arial" panose="020B0604020202020204" pitchFamily="34" charset="0"/>
              <a:buChar char="•"/>
            </a:pPr>
            <a:r>
              <a:rPr lang="en-US" dirty="0"/>
              <a:t>The team with the highest attendance ranked fifth in total home runs</a:t>
            </a:r>
          </a:p>
          <a:p>
            <a:pPr marL="285750" lvl="0" indent="-285750">
              <a:buFont typeface="Arial" panose="020B0604020202020204" pitchFamily="34" charset="0"/>
              <a:buChar char="•"/>
            </a:pPr>
            <a:r>
              <a:rPr lang="en-US" dirty="0"/>
              <a:t>The team with the most home runs had the 4th largest average attendance.</a:t>
            </a:r>
          </a:p>
          <a:p>
            <a:pPr marL="285750" lvl="0" indent="-285750">
              <a:buFont typeface="Arial" panose="020B0604020202020204" pitchFamily="34" charset="0"/>
              <a:buChar char="•"/>
            </a:pPr>
            <a:r>
              <a:rPr lang="en-US" dirty="0"/>
              <a:t>Only 2 teams that had less than 350 home runs averaged more than 40,000 attendees while the remaining 8 in that grouping averaged an attendance less than 30,000 </a:t>
            </a:r>
          </a:p>
          <a:p>
            <a:pPr marL="285750" lvl="0" indent="-285750">
              <a:buFont typeface="Arial" panose="020B0604020202020204" pitchFamily="34" charset="0"/>
              <a:buChar char="•"/>
            </a:pPr>
            <a:r>
              <a:rPr lang="en-US" dirty="0"/>
              <a:t>The trendline while positive suggests that the amount of home runs does not have much correlation to the attendance. </a:t>
            </a:r>
          </a:p>
        </p:txBody>
      </p:sp>
    </p:spTree>
    <p:extLst>
      <p:ext uri="{BB962C8B-B14F-4D97-AF65-F5344CB8AC3E}">
        <p14:creationId xmlns:p14="http://schemas.microsoft.com/office/powerpoint/2010/main" val="276589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816</Words>
  <Application>Microsoft Macintosh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Baseball Game Attendance Drivers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Dayne Schultz</dc:creator>
  <cp:lastModifiedBy>Dayne Schultz</cp:lastModifiedBy>
  <cp:revision>23</cp:revision>
  <dcterms:created xsi:type="dcterms:W3CDTF">2019-03-08T04:29:47Z</dcterms:created>
  <dcterms:modified xsi:type="dcterms:W3CDTF">2019-03-11T02:05:21Z</dcterms:modified>
</cp:coreProperties>
</file>