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2" r:id="rId7"/>
    <p:sldId id="261" r:id="rId8"/>
    <p:sldId id="260" r:id="rId9"/>
    <p:sldId id="264" r:id="rId10"/>
    <p:sldId id="266" r:id="rId11"/>
    <p:sldId id="263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D0FA88-4927-4418-8ECC-DAB197639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87" y="2037055"/>
            <a:ext cx="2783889" cy="27838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F89A7BA-E1B8-46B8-BC82-C21E38D3EF5F}"/>
              </a:ext>
            </a:extLst>
          </p:cNvPr>
          <p:cNvSpPr txBox="1"/>
          <p:nvPr/>
        </p:nvSpPr>
        <p:spPr>
          <a:xfrm>
            <a:off x="4133850" y="2628780"/>
            <a:ext cx="68389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>
                <a:latin typeface="Consolas" panose="020B0609020204030204" pitchFamily="49" charset="0"/>
                <a:cs typeface="Calibri" panose="020F0502020204030204" pitchFamily="34" charset="0"/>
              </a:rPr>
              <a:t>Curso introductorio a </a:t>
            </a:r>
            <a:r>
              <a:rPr lang="es-AR" sz="5400" dirty="0">
                <a:latin typeface="Consolas" panose="020B0609020204030204" pitchFamily="49" charset="0"/>
                <a:cs typeface="Calibri" panose="020F0502020204030204" pitchFamily="34" charset="0"/>
              </a:rPr>
              <a:t>Python</a:t>
            </a:r>
            <a:endParaRPr lang="es-AR" sz="440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68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1FDFCF2-B917-4E85-A429-8F4044F0F118}"/>
              </a:ext>
            </a:extLst>
          </p:cNvPr>
          <p:cNvSpPr txBox="1"/>
          <p:nvPr/>
        </p:nvSpPr>
        <p:spPr>
          <a:xfrm>
            <a:off x="7046027" y="187600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latin typeface="Consolas" panose="020B0609020204030204" pitchFamily="49" charset="0"/>
              </a:rPr>
              <a:t>Operadores</a:t>
            </a:r>
            <a:endParaRPr lang="es-AR" sz="1200" b="1" dirty="0">
              <a:latin typeface="Consolas" panose="020B06090202040302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34CB1C-E375-4A23-A309-F384CD5410A1}"/>
              </a:ext>
            </a:extLst>
          </p:cNvPr>
          <p:cNvSpPr txBox="1"/>
          <p:nvPr/>
        </p:nvSpPr>
        <p:spPr>
          <a:xfrm>
            <a:off x="355106" y="1797784"/>
            <a:ext cx="3983783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Aritméticos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+	-	*	/	%	**	// </a:t>
            </a:r>
          </a:p>
          <a:p>
            <a:endParaRPr lang="es-AR" dirty="0">
              <a:latin typeface="Consolas" panose="020B0609020204030204" pitchFamily="49" charset="0"/>
            </a:endParaRPr>
          </a:p>
          <a:p>
            <a:r>
              <a:rPr lang="es-A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Relacionales</a:t>
            </a:r>
          </a:p>
          <a:p>
            <a:r>
              <a:rPr lang="es-A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 &lt;, &gt;=, &lt;=, ==, !=</a:t>
            </a:r>
          </a:p>
          <a:p>
            <a:endParaRPr lang="es-AR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s-A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Lógicos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And, or, not</a:t>
            </a:r>
          </a:p>
          <a:p>
            <a:endParaRPr lang="es-A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Asignación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=, +=, -=, *=, /=, %=,**=, //=</a:t>
            </a:r>
          </a:p>
          <a:p>
            <a:r>
              <a:rPr lang="es-AR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&amp;=, |=, ~=, ^=, &gt;&gt;=, &lt;&lt;=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9C4521D-4A45-44CC-84EF-1849560A4BCC}"/>
              </a:ext>
            </a:extLst>
          </p:cNvPr>
          <p:cNvSpPr txBox="1"/>
          <p:nvPr/>
        </p:nvSpPr>
        <p:spPr>
          <a:xfrm>
            <a:off x="5262339" y="1782395"/>
            <a:ext cx="2464136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Pertenencia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In, not in</a:t>
            </a:r>
          </a:p>
          <a:p>
            <a:endParaRPr lang="es-AR" dirty="0">
              <a:latin typeface="Consolas" panose="020B0609020204030204" pitchFamily="49" charset="0"/>
            </a:endParaRPr>
          </a:p>
          <a:p>
            <a:r>
              <a:rPr lang="es-A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Identidad</a:t>
            </a:r>
          </a:p>
          <a:p>
            <a:r>
              <a:rPr lang="es-A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, not is</a:t>
            </a:r>
            <a:endParaRPr lang="es-AR" sz="18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s-AR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s-A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Bitwise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&amp;, |, ~, ^, &gt;&gt;, &lt;&lt;</a:t>
            </a:r>
          </a:p>
          <a:p>
            <a:endParaRPr lang="es-A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Walrus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:=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77D83DE-E9B7-402E-ABD0-D40DD3522FBC}"/>
              </a:ext>
            </a:extLst>
          </p:cNvPr>
          <p:cNvSpPr txBox="1"/>
          <p:nvPr/>
        </p:nvSpPr>
        <p:spPr>
          <a:xfrm rot="20011039">
            <a:off x="7200396" y="4764886"/>
            <a:ext cx="4581062" cy="800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AR" sz="2800" b="1" dirty="0"/>
              <a:t>PEP 572</a:t>
            </a:r>
          </a:p>
          <a:p>
            <a:r>
              <a:rPr lang="es-AR" dirty="0"/>
              <a:t>https://www.python.org/dev/peps/pep-0572/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5056A1A-775F-4FD3-A0E2-FCC66D73F414}"/>
              </a:ext>
            </a:extLst>
          </p:cNvPr>
          <p:cNvCxnSpPr/>
          <p:nvPr/>
        </p:nvCxnSpPr>
        <p:spPr>
          <a:xfrm>
            <a:off x="6559061" y="4660777"/>
            <a:ext cx="2334828" cy="1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6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2AB5C96-9B95-45D0-9D95-D61F632AE1F2}"/>
              </a:ext>
            </a:extLst>
          </p:cNvPr>
          <p:cNvSpPr txBox="1"/>
          <p:nvPr/>
        </p:nvSpPr>
        <p:spPr>
          <a:xfrm>
            <a:off x="7167886" y="187600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latin typeface="Consolas" panose="020B0609020204030204" pitchFamily="49" charset="0"/>
              </a:rPr>
              <a:t>Mutabilidad</a:t>
            </a:r>
            <a:endParaRPr lang="es-AR" sz="2400" b="1" dirty="0">
              <a:latin typeface="Consolas" panose="020B0609020204030204" pitchFamily="49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82A69E1-F885-4FE9-940C-34408EB8CDF9}"/>
              </a:ext>
            </a:extLst>
          </p:cNvPr>
          <p:cNvSpPr txBox="1"/>
          <p:nvPr/>
        </p:nvSpPr>
        <p:spPr>
          <a:xfrm>
            <a:off x="685800" y="1474240"/>
            <a:ext cx="7096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Para Python todos los tipos de datos son objetos.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49CFF21-DCF9-4E5D-A85C-4ED2B5FCC9B2}"/>
              </a:ext>
            </a:extLst>
          </p:cNvPr>
          <p:cNvSpPr txBox="1"/>
          <p:nvPr/>
        </p:nvSpPr>
        <p:spPr>
          <a:xfrm>
            <a:off x="685800" y="2077375"/>
            <a:ext cx="98519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Identidad, tipo y valor</a:t>
            </a:r>
          </a:p>
          <a:p>
            <a:endParaRPr lang="es-ES" dirty="0"/>
          </a:p>
          <a:p>
            <a:r>
              <a:rPr lang="es-ES" b="1" dirty="0"/>
              <a:t>Identidad: </a:t>
            </a:r>
            <a:r>
              <a:rPr lang="es-ES" dirty="0"/>
              <a:t>Nunca cambia e identifica, con un id, de manera unívoca al objeto en memoria.</a:t>
            </a:r>
          </a:p>
          <a:p>
            <a:r>
              <a:rPr lang="es-ES" b="1" dirty="0"/>
              <a:t>Tipo: </a:t>
            </a:r>
            <a:r>
              <a:rPr lang="es-ES" dirty="0"/>
              <a:t>Nos indica el tipo (clase) al que pertenece, como un float o un string.</a:t>
            </a:r>
          </a:p>
          <a:p>
            <a:r>
              <a:rPr lang="es-ES" b="1" dirty="0"/>
              <a:t>Valor: </a:t>
            </a:r>
            <a:r>
              <a:rPr lang="es-ES" dirty="0"/>
              <a:t>Todo objeto tiene unas características particulares (valores). Si estas características pueden ser modificadas, diremos que es un tipo mutable. De lo contrario, que es inmutable.</a:t>
            </a:r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1FA19B0-89C7-4C70-9F06-BAD628519BE7}"/>
              </a:ext>
            </a:extLst>
          </p:cNvPr>
          <p:cNvSpPr txBox="1"/>
          <p:nvPr/>
        </p:nvSpPr>
        <p:spPr>
          <a:xfrm>
            <a:off x="685800" y="3959440"/>
            <a:ext cx="7296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B050"/>
                </a:solidFill>
              </a:rPr>
              <a:t>Mutables: Si permiten ser modificados una vez creados.</a:t>
            </a:r>
          </a:p>
          <a:p>
            <a:r>
              <a:rPr lang="es-ES" sz="2400" dirty="0">
                <a:solidFill>
                  <a:srgbClr val="FF0000"/>
                </a:solidFill>
              </a:rPr>
              <a:t>Inmutables: No permiten ser modificados una vez creados</a:t>
            </a:r>
            <a:r>
              <a:rPr lang="es-ES" dirty="0">
                <a:solidFill>
                  <a:srgbClr val="FF0000"/>
                </a:solidFill>
              </a:rPr>
              <a:t>.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4747119-3EA8-4FED-ADD7-0D26EAB1C32F}"/>
              </a:ext>
            </a:extLst>
          </p:cNvPr>
          <p:cNvSpPr txBox="1"/>
          <p:nvPr/>
        </p:nvSpPr>
        <p:spPr>
          <a:xfrm>
            <a:off x="6666780" y="5103674"/>
            <a:ext cx="3673136" cy="1754326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Listas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Bytearray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Memoryview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Diccionarios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Clases definidas por el usuario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F0603B3-0A64-4324-8500-022B7F3304B6}"/>
              </a:ext>
            </a:extLst>
          </p:cNvPr>
          <p:cNvSpPr txBox="1"/>
          <p:nvPr/>
        </p:nvSpPr>
        <p:spPr>
          <a:xfrm>
            <a:off x="10330648" y="4272677"/>
            <a:ext cx="1861352" cy="2585323"/>
          </a:xfrm>
          <a:prstGeom prst="rect">
            <a:avLst/>
          </a:prstGeom>
          <a:solidFill>
            <a:srgbClr val="FF0000"/>
          </a:solidFill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</a:rPr>
              <a:t>Booleanos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</a:rPr>
              <a:t>Complejos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</a:rPr>
              <a:t>Enteros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</a:rPr>
              <a:t>Float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</a:rPr>
              <a:t>Frozenset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</a:rPr>
              <a:t>Cadenas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</a:rPr>
              <a:t>Tuplas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</a:rPr>
              <a:t>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</a:rPr>
              <a:t>Bytes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D6679B9-8080-419F-A130-2CEDBD9D1270}"/>
              </a:ext>
            </a:extLst>
          </p:cNvPr>
          <p:cNvSpPr txBox="1"/>
          <p:nvPr/>
        </p:nvSpPr>
        <p:spPr>
          <a:xfrm rot="21124708">
            <a:off x="539884" y="5450890"/>
            <a:ext cx="531050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Caveat" panose="00000500000000000000" pitchFamily="2" charset="0"/>
              </a:rPr>
              <a:t>Si estos conceptos te encantaron los vamos a volver a ver cuando hablemos de funciones!!!!</a:t>
            </a:r>
          </a:p>
        </p:txBody>
      </p:sp>
    </p:spTree>
    <p:extLst>
      <p:ext uri="{BB962C8B-B14F-4D97-AF65-F5344CB8AC3E}">
        <p14:creationId xmlns:p14="http://schemas.microsoft.com/office/powerpoint/2010/main" val="1093580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1F9A4D1-7E49-40B6-BA8C-1D8CC4CC352E}"/>
              </a:ext>
            </a:extLst>
          </p:cNvPr>
          <p:cNvSpPr txBox="1"/>
          <p:nvPr/>
        </p:nvSpPr>
        <p:spPr>
          <a:xfrm>
            <a:off x="5442845" y="246145"/>
            <a:ext cx="5157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latin typeface="Consolas" panose="020B0609020204030204" pitchFamily="49" charset="0"/>
              </a:rPr>
              <a:t>Estructuras de control</a:t>
            </a:r>
            <a:endParaRPr lang="es-AR" sz="2400" b="1" dirty="0">
              <a:latin typeface="Consolas" panose="020B06090202040302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562CC46-E787-490C-86C2-DC19D3D08727}"/>
              </a:ext>
            </a:extLst>
          </p:cNvPr>
          <p:cNvSpPr txBox="1"/>
          <p:nvPr/>
        </p:nvSpPr>
        <p:spPr>
          <a:xfrm>
            <a:off x="607134" y="2361649"/>
            <a:ext cx="2920754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if / else</a:t>
            </a:r>
          </a:p>
          <a:p>
            <a:endParaRPr lang="es-AR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s-AR" sz="2000" b="1" dirty="0">
                <a:latin typeface="Consolas" panose="020B0609020204030204" pitchFamily="49" charset="0"/>
              </a:rPr>
              <a:t>if condicion:</a:t>
            </a:r>
          </a:p>
          <a:p>
            <a:r>
              <a:rPr lang="es-AR" sz="2000" b="1" dirty="0">
                <a:latin typeface="Consolas" panose="020B0609020204030204" pitchFamily="49" charset="0"/>
              </a:rPr>
              <a:t>	bloqueA</a:t>
            </a:r>
          </a:p>
          <a:p>
            <a:r>
              <a:rPr lang="es-AR" sz="2000" b="1" dirty="0">
                <a:latin typeface="Consolas" panose="020B0609020204030204" pitchFamily="49" charset="0"/>
              </a:rPr>
              <a:t>else:</a:t>
            </a:r>
          </a:p>
          <a:p>
            <a:r>
              <a:rPr lang="es-AR" sz="2000" b="1" dirty="0">
                <a:latin typeface="Consolas" panose="020B0609020204030204" pitchFamily="49" charset="0"/>
              </a:rPr>
              <a:t>	bloqueB</a:t>
            </a:r>
          </a:p>
          <a:p>
            <a:endParaRPr lang="es-AR" b="1" dirty="0">
              <a:latin typeface="Consolas" panose="020B0609020204030204" pitchFamily="49" charset="0"/>
            </a:endParaRPr>
          </a:p>
          <a:p>
            <a:endParaRPr lang="es-AR" b="1" dirty="0">
              <a:latin typeface="Consolas" panose="020B0609020204030204" pitchFamily="49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D69FCC3-8453-4C77-9E22-A0AE224EC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4155" y="1656708"/>
            <a:ext cx="2697845" cy="265934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C7275D9-587D-406E-AB74-F78DCB95BFBE}"/>
              </a:ext>
            </a:extLst>
          </p:cNvPr>
          <p:cNvSpPr txBox="1"/>
          <p:nvPr/>
        </p:nvSpPr>
        <p:spPr>
          <a:xfrm>
            <a:off x="9945215" y="2825377"/>
            <a:ext cx="17957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b="1" dirty="0">
                <a:latin typeface="Calibri" panose="020F0502020204030204" pitchFamily="34" charset="0"/>
                <a:cs typeface="Calibri" panose="020F0502020204030204" pitchFamily="34" charset="0"/>
              </a:rPr>
              <a:t>En Python los bloques se delimitan por la identación.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78CD73D-2060-4493-9739-0F369476BD2A}"/>
              </a:ext>
            </a:extLst>
          </p:cNvPr>
          <p:cNvSpPr txBox="1"/>
          <p:nvPr/>
        </p:nvSpPr>
        <p:spPr>
          <a:xfrm>
            <a:off x="3857194" y="2361649"/>
            <a:ext cx="3266984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elif</a:t>
            </a:r>
          </a:p>
          <a:p>
            <a:endParaRPr lang="es-AR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s-AR" sz="2000" b="1" dirty="0">
                <a:latin typeface="Consolas" panose="020B0609020204030204" pitchFamily="49" charset="0"/>
              </a:rPr>
              <a:t>if condicionA:</a:t>
            </a:r>
          </a:p>
          <a:p>
            <a:r>
              <a:rPr lang="es-AR" sz="2000" b="1" dirty="0">
                <a:latin typeface="Consolas" panose="020B0609020204030204" pitchFamily="49" charset="0"/>
              </a:rPr>
              <a:t>	bloqueA</a:t>
            </a:r>
          </a:p>
          <a:p>
            <a:r>
              <a:rPr lang="es-AR" sz="2000" b="1" dirty="0">
                <a:latin typeface="Consolas" panose="020B0609020204030204" pitchFamily="49" charset="0"/>
              </a:rPr>
              <a:t>elif condicionB:</a:t>
            </a:r>
          </a:p>
          <a:p>
            <a:r>
              <a:rPr lang="es-AR" sz="2000" b="1" dirty="0">
                <a:latin typeface="Consolas" panose="020B0609020204030204" pitchFamily="49" charset="0"/>
              </a:rPr>
              <a:t>	bloqueB	</a:t>
            </a:r>
          </a:p>
          <a:p>
            <a:r>
              <a:rPr lang="es-AR" sz="2000" b="1" dirty="0">
                <a:latin typeface="Consolas" panose="020B0609020204030204" pitchFamily="49" charset="0"/>
              </a:rPr>
              <a:t>else:</a:t>
            </a:r>
          </a:p>
          <a:p>
            <a:r>
              <a:rPr lang="es-AR" sz="2000" b="1" dirty="0">
                <a:latin typeface="Consolas" panose="020B0609020204030204" pitchFamily="49" charset="0"/>
              </a:rPr>
              <a:t>	bloqueC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A0A05A5-FE37-4964-8849-BC24C7641B29}"/>
              </a:ext>
            </a:extLst>
          </p:cNvPr>
          <p:cNvSpPr txBox="1"/>
          <p:nvPr/>
        </p:nvSpPr>
        <p:spPr>
          <a:xfrm>
            <a:off x="599352" y="5097509"/>
            <a:ext cx="7578078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Operador ternario</a:t>
            </a:r>
          </a:p>
          <a:p>
            <a:endParaRPr lang="es-AR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s-AR" sz="2000" b="1" dirty="0">
                <a:latin typeface="Consolas" panose="020B0609020204030204" pitchFamily="49" charset="0"/>
              </a:rPr>
              <a:t>estado = “Feliz” if sueldo &gt; 500000 else “Infeliz”</a:t>
            </a:r>
          </a:p>
          <a:p>
            <a:r>
              <a:rPr lang="es-AR" sz="2000" b="1" dirty="0">
                <a:latin typeface="Consolas" panose="020B0609020204030204" pitchFamily="49" charset="0"/>
              </a:rPr>
              <a:t> </a:t>
            </a:r>
          </a:p>
          <a:p>
            <a:r>
              <a:rPr lang="es-ES" sz="1600" b="1" dirty="0">
                <a:latin typeface="Consolas" panose="020B0609020204030204" pitchFamily="49" charset="0"/>
              </a:rPr>
              <a:t>[código si se cumple] if [condición] else [código si no se cumple]</a:t>
            </a:r>
            <a:endParaRPr lang="es-AR" sz="1600" b="1" dirty="0">
              <a:latin typeface="Consolas" panose="020B0609020204030204" pitchFamily="49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09094B8-0C72-480C-8930-D3E62AC4F85B}"/>
              </a:ext>
            </a:extLst>
          </p:cNvPr>
          <p:cNvSpPr txBox="1"/>
          <p:nvPr/>
        </p:nvSpPr>
        <p:spPr>
          <a:xfrm>
            <a:off x="607134" y="1258184"/>
            <a:ext cx="92382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latin typeface="Consolas" panose="020B0609020204030204" pitchFamily="49" charset="0"/>
              </a:rPr>
              <a:t>Condicional</a:t>
            </a:r>
            <a:r>
              <a:rPr lang="es-AR" sz="3200" b="1" dirty="0">
                <a:latin typeface="Consolas" panose="020B0609020204030204" pitchFamily="49" charset="0"/>
              </a:rPr>
              <a:t> </a:t>
            </a:r>
            <a:r>
              <a:rPr lang="es-AR" i="1" dirty="0">
                <a:latin typeface="Consolas" panose="020B0609020204030204" pitchFamily="49" charset="0"/>
              </a:rPr>
              <a:t>Evalúa una condición y ejecuta un bloque si se cumple,</a:t>
            </a:r>
          </a:p>
          <a:p>
            <a:r>
              <a:rPr lang="es-AR" i="1" dirty="0">
                <a:latin typeface="Consolas" panose="020B0609020204030204" pitchFamily="49" charset="0"/>
              </a:rPr>
              <a:t>o sea, si &lt;condición&gt; == True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D32F0CD-D2DB-4608-8ACE-E6A74F293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4155" y="4189774"/>
            <a:ext cx="2697845" cy="2659348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1E7AA715-689A-41DB-9CC2-0223468BD66A}"/>
              </a:ext>
            </a:extLst>
          </p:cNvPr>
          <p:cNvSpPr txBox="1"/>
          <p:nvPr/>
        </p:nvSpPr>
        <p:spPr>
          <a:xfrm>
            <a:off x="9945215" y="5519448"/>
            <a:ext cx="1795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b="1" dirty="0">
                <a:latin typeface="Calibri" panose="020F0502020204030204" pitchFamily="34" charset="0"/>
                <a:cs typeface="Calibri" panose="020F0502020204030204" pitchFamily="34" charset="0"/>
              </a:rPr>
              <a:t>Por convención la identación es de cuatro espacios.</a:t>
            </a:r>
          </a:p>
        </p:txBody>
      </p:sp>
    </p:spTree>
    <p:extLst>
      <p:ext uri="{BB962C8B-B14F-4D97-AF65-F5344CB8AC3E}">
        <p14:creationId xmlns:p14="http://schemas.microsoft.com/office/powerpoint/2010/main" val="2435755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1F9A4D1-7E49-40B6-BA8C-1D8CC4CC352E}"/>
              </a:ext>
            </a:extLst>
          </p:cNvPr>
          <p:cNvSpPr txBox="1"/>
          <p:nvPr/>
        </p:nvSpPr>
        <p:spPr>
          <a:xfrm>
            <a:off x="5442845" y="246145"/>
            <a:ext cx="5157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latin typeface="Consolas" panose="020B0609020204030204" pitchFamily="49" charset="0"/>
              </a:rPr>
              <a:t>Estructuras de control</a:t>
            </a:r>
            <a:endParaRPr lang="es-AR" sz="2400" b="1" dirty="0">
              <a:latin typeface="Consolas" panose="020B06090202040302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562CC46-E787-490C-86C2-DC19D3D08727}"/>
              </a:ext>
            </a:extLst>
          </p:cNvPr>
          <p:cNvSpPr txBox="1"/>
          <p:nvPr/>
        </p:nvSpPr>
        <p:spPr>
          <a:xfrm>
            <a:off x="379833" y="2009617"/>
            <a:ext cx="4314176" cy="9848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for </a:t>
            </a:r>
            <a:r>
              <a:rPr lang="en-US" sz="2000" b="1" dirty="0">
                <a:latin typeface="Consolas" panose="020B0609020204030204" pitchFamily="49" charset="0"/>
              </a:rPr>
              <a:t>&lt;variable&gt;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in </a:t>
            </a:r>
            <a:r>
              <a:rPr lang="en-US" sz="2000" b="1" dirty="0">
                <a:latin typeface="Consolas" panose="020B0609020204030204" pitchFamily="49" charset="0"/>
              </a:rPr>
              <a:t>&lt;iterable&gt;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&lt;código&gt;</a:t>
            </a:r>
          </a:p>
          <a:p>
            <a:endParaRPr lang="es-AR" b="1" dirty="0">
              <a:latin typeface="Consolas" panose="020B0609020204030204" pitchFamily="49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A0A05A5-FE37-4964-8849-BC24C7641B29}"/>
              </a:ext>
            </a:extLst>
          </p:cNvPr>
          <p:cNvSpPr txBox="1"/>
          <p:nvPr/>
        </p:nvSpPr>
        <p:spPr>
          <a:xfrm>
            <a:off x="436004" y="3682715"/>
            <a:ext cx="3616154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b="1" dirty="0">
                <a:latin typeface="Consolas" panose="020B0609020204030204" pitchFamily="49" charset="0"/>
              </a:rPr>
              <a:t>for letra in “Hola mundo”:</a:t>
            </a:r>
          </a:p>
          <a:p>
            <a:r>
              <a:rPr lang="es-AR" sz="1600" b="1" dirty="0">
                <a:latin typeface="Consolas" panose="020B0609020204030204" pitchFamily="49" charset="0"/>
              </a:rPr>
              <a:t>	print(letra)</a:t>
            </a:r>
          </a:p>
          <a:p>
            <a:endParaRPr lang="es-AR" sz="1600" b="1" dirty="0">
              <a:latin typeface="Consolas" panose="020B0609020204030204" pitchFamily="49" charset="0"/>
            </a:endParaRPr>
          </a:p>
          <a:p>
            <a:endParaRPr lang="es-AR" sz="1600" b="1" dirty="0">
              <a:latin typeface="Consolas" panose="020B0609020204030204" pitchFamily="49" charset="0"/>
            </a:endParaRPr>
          </a:p>
          <a:p>
            <a:r>
              <a:rPr lang="es-AR" sz="1600" b="1" dirty="0">
                <a:latin typeface="Consolas" panose="020B0609020204030204" pitchFamily="49" charset="0"/>
              </a:rPr>
              <a:t>for numero in range(5):</a:t>
            </a:r>
          </a:p>
          <a:p>
            <a:r>
              <a:rPr lang="es-AR" sz="1600" b="1" dirty="0">
                <a:latin typeface="Consolas" panose="020B0609020204030204" pitchFamily="49" charset="0"/>
              </a:rPr>
              <a:t>	print(numero)</a:t>
            </a:r>
          </a:p>
          <a:p>
            <a:endParaRPr lang="es-AR" sz="1600" b="1" dirty="0">
              <a:latin typeface="Consolas" panose="020B0609020204030204" pitchFamily="49" charset="0"/>
            </a:endParaRPr>
          </a:p>
          <a:p>
            <a:endParaRPr lang="es-AR" sz="1600" b="1" dirty="0">
              <a:latin typeface="Consolas" panose="020B0609020204030204" pitchFamily="49" charset="0"/>
            </a:endParaRPr>
          </a:p>
          <a:p>
            <a:r>
              <a:rPr lang="es-AR" sz="1600" b="1" dirty="0">
                <a:latin typeface="Consolas" panose="020B0609020204030204" pitchFamily="49" charset="0"/>
              </a:rPr>
              <a:t>mi_lista = [1,2,3,4]</a:t>
            </a:r>
          </a:p>
          <a:p>
            <a:r>
              <a:rPr lang="es-AR" sz="1600" b="1" dirty="0">
                <a:latin typeface="Consolas" panose="020B0609020204030204" pitchFamily="49" charset="0"/>
              </a:rPr>
              <a:t>for elemento in mi_lista:</a:t>
            </a:r>
          </a:p>
          <a:p>
            <a:r>
              <a:rPr lang="es-AR" sz="1600" b="1" dirty="0">
                <a:latin typeface="Consolas" panose="020B0609020204030204" pitchFamily="49" charset="0"/>
              </a:rPr>
              <a:t>	print(elemento)</a:t>
            </a:r>
          </a:p>
          <a:p>
            <a:endParaRPr lang="es-AR" sz="1600" b="1" dirty="0">
              <a:latin typeface="Consolas" panose="020B0609020204030204" pitchFamily="49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09094B8-0C72-480C-8930-D3E62AC4F85B}"/>
              </a:ext>
            </a:extLst>
          </p:cNvPr>
          <p:cNvSpPr txBox="1"/>
          <p:nvPr/>
        </p:nvSpPr>
        <p:spPr>
          <a:xfrm>
            <a:off x="536112" y="1287456"/>
            <a:ext cx="10063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latin typeface="Consolas" panose="020B0609020204030204" pitchFamily="49" charset="0"/>
              </a:rPr>
              <a:t>Ciclo for</a:t>
            </a:r>
            <a:r>
              <a:rPr lang="es-AR" sz="3200" b="1" dirty="0">
                <a:latin typeface="Consolas" panose="020B0609020204030204" pitchFamily="49" charset="0"/>
              </a:rPr>
              <a:t> </a:t>
            </a:r>
            <a:r>
              <a:rPr lang="es-AR" i="1" dirty="0">
                <a:latin typeface="Consolas" panose="020B0609020204030204" pitchFamily="49" charset="0"/>
              </a:rPr>
              <a:t>ejecuta una sección de código una cantidad de veces predefinida</a:t>
            </a:r>
            <a:endParaRPr lang="es-AR" sz="2400" i="1" dirty="0">
              <a:latin typeface="Consolas" panose="020B0609020204030204" pitchFamily="49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2BBEBEB-D2C9-4DA4-8471-01C98F019C86}"/>
              </a:ext>
            </a:extLst>
          </p:cNvPr>
          <p:cNvSpPr txBox="1"/>
          <p:nvPr/>
        </p:nvSpPr>
        <p:spPr>
          <a:xfrm>
            <a:off x="4153694" y="5160043"/>
            <a:ext cx="4314176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b="1" dirty="0">
                <a:latin typeface="Consolas" panose="020B0609020204030204" pitchFamily="49" charset="0"/>
              </a:rPr>
              <a:t>mi_lista = [</a:t>
            </a:r>
            <a:r>
              <a:rPr lang="es-A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[1,2,3]</a:t>
            </a:r>
            <a:r>
              <a:rPr lang="es-AR" sz="1600" b="1" dirty="0">
                <a:latin typeface="Consolas" panose="020B0609020204030204" pitchFamily="49" charset="0"/>
              </a:rPr>
              <a:t>,</a:t>
            </a:r>
            <a:r>
              <a:rPr lang="es-AR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[4,5,6]</a:t>
            </a:r>
            <a:r>
              <a:rPr lang="es-AR" sz="1600" b="1" dirty="0">
                <a:latin typeface="Consolas" panose="020B0609020204030204" pitchFamily="49" charset="0"/>
              </a:rPr>
              <a:t>,</a:t>
            </a:r>
            <a:r>
              <a:rPr lang="es-AR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[7,8,9]</a:t>
            </a:r>
            <a:r>
              <a:rPr lang="es-AR" sz="1600" b="1" dirty="0">
                <a:latin typeface="Consolas" panose="020B0609020204030204" pitchFamily="49" charset="0"/>
              </a:rPr>
              <a:t>]</a:t>
            </a:r>
          </a:p>
          <a:p>
            <a:endParaRPr lang="es-AR" sz="1600" b="1" dirty="0">
              <a:latin typeface="Consolas" panose="020B0609020204030204" pitchFamily="49" charset="0"/>
            </a:endParaRPr>
          </a:p>
          <a:p>
            <a:r>
              <a:rPr lang="es-AR" sz="1600" b="1" dirty="0">
                <a:latin typeface="Consolas" panose="020B0609020204030204" pitchFamily="49" charset="0"/>
              </a:rPr>
              <a:t>for sub_lista in mi_lista:</a:t>
            </a:r>
          </a:p>
          <a:p>
            <a:r>
              <a:rPr lang="es-AR" sz="1600" b="1" dirty="0">
                <a:latin typeface="Consolas" panose="020B0609020204030204" pitchFamily="49" charset="0"/>
              </a:rPr>
              <a:t>	for elemento in sub_lista:</a:t>
            </a:r>
          </a:p>
          <a:p>
            <a:r>
              <a:rPr lang="es-AR" sz="1600" b="1" dirty="0">
                <a:latin typeface="Consolas" panose="020B0609020204030204" pitchFamily="49" charset="0"/>
              </a:rPr>
              <a:t>		print(elemento)</a:t>
            </a:r>
          </a:p>
          <a:p>
            <a:endParaRPr lang="es-AR" sz="1600" b="1" dirty="0">
              <a:latin typeface="Consolas" panose="020B06090202040302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7638B7B-0FE5-491A-B80F-904F84E73D97}"/>
              </a:ext>
            </a:extLst>
          </p:cNvPr>
          <p:cNvSpPr txBox="1"/>
          <p:nvPr/>
        </p:nvSpPr>
        <p:spPr>
          <a:xfrm>
            <a:off x="9357065" y="2270223"/>
            <a:ext cx="2834936" cy="42165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AR" b="1" dirty="0"/>
          </a:p>
          <a:p>
            <a:pPr algn="ctr"/>
            <a:r>
              <a:rPr lang="es-AR" sz="2000" b="1" dirty="0"/>
              <a:t>Objetos iterables </a:t>
            </a:r>
          </a:p>
          <a:p>
            <a:pPr algn="ctr"/>
            <a:r>
              <a:rPr lang="es-AR" sz="2000" b="1" dirty="0"/>
              <a:t>en Python</a:t>
            </a:r>
          </a:p>
          <a:p>
            <a:endParaRPr lang="es-A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Lista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Tupla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Frozenset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Diccionarios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Range</a:t>
            </a:r>
          </a:p>
          <a:p>
            <a:endParaRPr lang="es-AR" sz="24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1864FE7-A38C-45AA-9C96-4E77ECA503F2}"/>
              </a:ext>
            </a:extLst>
          </p:cNvPr>
          <p:cNvSpPr txBox="1"/>
          <p:nvPr/>
        </p:nvSpPr>
        <p:spPr>
          <a:xfrm>
            <a:off x="4772859" y="2020366"/>
            <a:ext cx="4426505" cy="24006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for </a:t>
            </a:r>
            <a:r>
              <a:rPr lang="en-US" sz="2000" b="1" dirty="0">
                <a:latin typeface="Consolas" panose="020B0609020204030204" pitchFamily="49" charset="0"/>
              </a:rPr>
              <a:t>&lt;variable&gt;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in </a:t>
            </a:r>
            <a:r>
              <a:rPr lang="en-US" sz="2000" b="1" dirty="0">
                <a:latin typeface="Consolas" panose="020B0609020204030204" pitchFamily="49" charset="0"/>
              </a:rPr>
              <a:t>&lt;iterable&gt;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latin typeface="Consolas" panose="020B0609020204030204" pitchFamily="49" charset="0"/>
              </a:rPr>
              <a:t>&lt;código&gt;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else: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	&lt;código&gt;</a:t>
            </a:r>
          </a:p>
          <a:p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i="1" dirty="0">
                <a:latin typeface="Consolas" panose="020B0609020204030204" pitchFamily="49" charset="0"/>
              </a:rPr>
              <a:t>El else permite ejecutar una sección de código una vez finalizado el ciclo. </a:t>
            </a:r>
            <a:endParaRPr lang="en-US" sz="1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767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1F9A4D1-7E49-40B6-BA8C-1D8CC4CC352E}"/>
              </a:ext>
            </a:extLst>
          </p:cNvPr>
          <p:cNvSpPr txBox="1"/>
          <p:nvPr/>
        </p:nvSpPr>
        <p:spPr>
          <a:xfrm>
            <a:off x="5442845" y="246145"/>
            <a:ext cx="5157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latin typeface="Consolas" panose="020B0609020204030204" pitchFamily="49" charset="0"/>
              </a:rPr>
              <a:t>Estructuras de control</a:t>
            </a:r>
            <a:endParaRPr lang="es-AR" sz="2400" b="1" dirty="0">
              <a:latin typeface="Consolas" panose="020B06090202040302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562CC46-E787-490C-86C2-DC19D3D08727}"/>
              </a:ext>
            </a:extLst>
          </p:cNvPr>
          <p:cNvSpPr txBox="1"/>
          <p:nvPr/>
        </p:nvSpPr>
        <p:spPr>
          <a:xfrm>
            <a:off x="6024978" y="2585111"/>
            <a:ext cx="5861688" cy="29854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while </a:t>
            </a:r>
            <a:r>
              <a:rPr lang="en-US" sz="2000" b="1" dirty="0">
                <a:latin typeface="Consolas" panose="020B0609020204030204" pitchFamily="49" charset="0"/>
              </a:rPr>
              <a:t>&lt;condicion&gt;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&lt;código&gt;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else: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	</a:t>
            </a:r>
            <a:r>
              <a:rPr lang="en-US" sz="1800" b="1" dirty="0">
                <a:latin typeface="Consolas" panose="020B0609020204030204" pitchFamily="49" charset="0"/>
              </a:rPr>
              <a:t>&lt;código&gt;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i="1" dirty="0">
                <a:latin typeface="Consolas" panose="020B0609020204030204" pitchFamily="49" charset="0"/>
              </a:rPr>
              <a:t>El else permite ejecutar una sección de código una vez finalizado el ciclo. </a:t>
            </a:r>
          </a:p>
          <a:p>
            <a:r>
              <a:rPr lang="en-US" b="1" i="1" u="sng" dirty="0">
                <a:solidFill>
                  <a:srgbClr val="FF0000"/>
                </a:solidFill>
                <a:latin typeface="Consolas" panose="020B0609020204030204" pitchFamily="49" charset="0"/>
              </a:rPr>
              <a:t>A </a:t>
            </a:r>
            <a:r>
              <a:rPr lang="en-US" b="1" i="1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diferencia</a:t>
            </a:r>
            <a:r>
              <a:rPr lang="en-US" b="1" i="1" u="sng" dirty="0">
                <a:solidFill>
                  <a:srgbClr val="FF0000"/>
                </a:solidFill>
                <a:latin typeface="Consolas" panose="020B0609020204030204" pitchFamily="49" charset="0"/>
              </a:rPr>
              <a:t> del “ciclo for”, ante un</a:t>
            </a:r>
            <a:r>
              <a:rPr 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b="1" i="1" u="sng" dirty="0">
                <a:solidFill>
                  <a:srgbClr val="FF0000"/>
                </a:solidFill>
                <a:latin typeface="Consolas" panose="020B0609020204030204" pitchFamily="49" charset="0"/>
              </a:rPr>
              <a:t> el else no se ejecutará.</a:t>
            </a:r>
          </a:p>
          <a:p>
            <a:endParaRPr lang="es-AR" b="1" dirty="0">
              <a:latin typeface="Consolas" panose="020B0609020204030204" pitchFamily="49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A0A05A5-FE37-4964-8849-BC24C7641B29}"/>
              </a:ext>
            </a:extLst>
          </p:cNvPr>
          <p:cNvSpPr txBox="1"/>
          <p:nvPr/>
        </p:nvSpPr>
        <p:spPr>
          <a:xfrm>
            <a:off x="607134" y="3227390"/>
            <a:ext cx="4672597" cy="32932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b="1" dirty="0">
                <a:latin typeface="Consolas" panose="020B0609020204030204" pitchFamily="49" charset="0"/>
              </a:rPr>
              <a:t>numero = 0</a:t>
            </a:r>
          </a:p>
          <a:p>
            <a:endParaRPr lang="es-AR" sz="1600" b="1" dirty="0">
              <a:latin typeface="Consolas" panose="020B0609020204030204" pitchFamily="49" charset="0"/>
            </a:endParaRPr>
          </a:p>
          <a:p>
            <a:r>
              <a:rPr lang="es-AR" sz="1600" b="1" dirty="0">
                <a:latin typeface="Consolas" panose="020B0609020204030204" pitchFamily="49" charset="0"/>
              </a:rPr>
              <a:t>while  numero &lt; 5:</a:t>
            </a:r>
          </a:p>
          <a:p>
            <a:r>
              <a:rPr lang="es-AR" sz="1600" b="1" dirty="0">
                <a:latin typeface="Consolas" panose="020B0609020204030204" pitchFamily="49" charset="0"/>
              </a:rPr>
              <a:t>	numero += 1</a:t>
            </a:r>
          </a:p>
          <a:p>
            <a:r>
              <a:rPr lang="es-AR" sz="1600" b="1" dirty="0">
                <a:latin typeface="Consolas" panose="020B0609020204030204" pitchFamily="49" charset="0"/>
              </a:rPr>
              <a:t>	</a:t>
            </a:r>
            <a:r>
              <a:rPr lang="es-AR" sz="1600" b="1" dirty="0" err="1">
                <a:latin typeface="Consolas" panose="020B0609020204030204" pitchFamily="49" charset="0"/>
              </a:rPr>
              <a:t>print</a:t>
            </a:r>
            <a:r>
              <a:rPr lang="es-AR" sz="1600" b="1" dirty="0">
                <a:latin typeface="Consolas" panose="020B0609020204030204" pitchFamily="49" charset="0"/>
              </a:rPr>
              <a:t>(“di una vuelta”)</a:t>
            </a:r>
          </a:p>
          <a:p>
            <a:endParaRPr lang="es-AR" sz="1600" b="1" dirty="0">
              <a:latin typeface="Consolas" panose="020B0609020204030204" pitchFamily="49" charset="0"/>
            </a:endParaRPr>
          </a:p>
          <a:p>
            <a:endParaRPr lang="es-AR" sz="1600" b="1" dirty="0">
              <a:latin typeface="Consolas" panose="020B0609020204030204" pitchFamily="49" charset="0"/>
            </a:endParaRPr>
          </a:p>
          <a:p>
            <a:r>
              <a:rPr lang="es-AR" sz="1600" b="1" dirty="0">
                <a:latin typeface="Consolas" panose="020B0609020204030204" pitchFamily="49" charset="0"/>
              </a:rPr>
              <a:t>mi_lista = [1,2,3,4,5,6,7,8]</a:t>
            </a:r>
          </a:p>
          <a:p>
            <a:endParaRPr lang="es-AR" sz="1600" b="1" dirty="0">
              <a:latin typeface="Consolas" panose="020B0609020204030204" pitchFamily="49" charset="0"/>
            </a:endParaRPr>
          </a:p>
          <a:p>
            <a:r>
              <a:rPr lang="es-AR" sz="1600" b="1" dirty="0">
                <a:latin typeface="Consolas" panose="020B0609020204030204" pitchFamily="49" charset="0"/>
              </a:rPr>
              <a:t>while mi_lista:</a:t>
            </a:r>
          </a:p>
          <a:p>
            <a:r>
              <a:rPr lang="es-AR" sz="1600" b="1" dirty="0">
                <a:latin typeface="Consolas" panose="020B0609020204030204" pitchFamily="49" charset="0"/>
              </a:rPr>
              <a:t>	mi_lista.pop()</a:t>
            </a:r>
          </a:p>
          <a:p>
            <a:r>
              <a:rPr lang="es-AR" sz="1600" b="1" dirty="0">
                <a:latin typeface="Consolas" panose="020B0609020204030204" pitchFamily="49" charset="0"/>
              </a:rPr>
              <a:t>	print(mi_lista) </a:t>
            </a:r>
          </a:p>
          <a:p>
            <a:endParaRPr lang="es-AR" sz="1600" b="1" dirty="0">
              <a:latin typeface="Consolas" panose="020B06090202040302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3A0A0C4-D8F8-421D-9091-81BE84D8A4E0}"/>
              </a:ext>
            </a:extLst>
          </p:cNvPr>
          <p:cNvSpPr txBox="1"/>
          <p:nvPr/>
        </p:nvSpPr>
        <p:spPr>
          <a:xfrm>
            <a:off x="536111" y="1287456"/>
            <a:ext cx="10560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latin typeface="Consolas" panose="020B0609020204030204" pitchFamily="49" charset="0"/>
              </a:rPr>
              <a:t>Ciclo while</a:t>
            </a:r>
            <a:r>
              <a:rPr lang="es-AR" sz="3200" b="1" dirty="0">
                <a:latin typeface="Consolas" panose="020B0609020204030204" pitchFamily="49" charset="0"/>
              </a:rPr>
              <a:t> </a:t>
            </a:r>
            <a:r>
              <a:rPr lang="es-AR" i="1" dirty="0">
                <a:latin typeface="Consolas" panose="020B0609020204030204" pitchFamily="49" charset="0"/>
              </a:rPr>
              <a:t>ejecuta una sección de código mientras que una condición se cumpla</a:t>
            </a:r>
            <a:endParaRPr lang="es-AR" sz="2400" i="1" dirty="0">
              <a:latin typeface="Consolas" panose="020B06090202040302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F8C76E1-0424-48AE-88AA-E365C33901B4}"/>
              </a:ext>
            </a:extLst>
          </p:cNvPr>
          <p:cNvSpPr txBox="1"/>
          <p:nvPr/>
        </p:nvSpPr>
        <p:spPr>
          <a:xfrm>
            <a:off x="759534" y="2203364"/>
            <a:ext cx="4672597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while </a:t>
            </a:r>
            <a:r>
              <a:rPr lang="en-US" sz="2000" b="1" dirty="0">
                <a:latin typeface="Consolas" panose="020B0609020204030204" pitchFamily="49" charset="0"/>
              </a:rPr>
              <a:t>&lt;condicion&gt;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&lt;código&gt;</a:t>
            </a:r>
            <a:endParaRPr lang="es-A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280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1F9A4D1-7E49-40B6-BA8C-1D8CC4CC352E}"/>
              </a:ext>
            </a:extLst>
          </p:cNvPr>
          <p:cNvSpPr txBox="1"/>
          <p:nvPr/>
        </p:nvSpPr>
        <p:spPr>
          <a:xfrm>
            <a:off x="5442845" y="246145"/>
            <a:ext cx="5157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latin typeface="Consolas" panose="020B0609020204030204" pitchFamily="49" charset="0"/>
              </a:rPr>
              <a:t>Estructuras de control</a:t>
            </a:r>
            <a:endParaRPr lang="es-AR" sz="2400" b="1" dirty="0">
              <a:latin typeface="Consolas" panose="020B0609020204030204" pitchFamily="49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A0A05A5-FE37-4964-8849-BC24C7641B29}"/>
              </a:ext>
            </a:extLst>
          </p:cNvPr>
          <p:cNvSpPr txBox="1"/>
          <p:nvPr/>
        </p:nvSpPr>
        <p:spPr>
          <a:xfrm>
            <a:off x="536108" y="3552110"/>
            <a:ext cx="3831705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b="1" dirty="0">
                <a:latin typeface="Consolas" panose="020B0609020204030204" pitchFamily="49" charset="0"/>
              </a:rPr>
              <a:t>numero = 0</a:t>
            </a:r>
          </a:p>
          <a:p>
            <a:endParaRPr lang="es-AR" sz="1600" b="1" dirty="0">
              <a:latin typeface="Consolas" panose="020B0609020204030204" pitchFamily="49" charset="0"/>
            </a:endParaRPr>
          </a:p>
          <a:p>
            <a:r>
              <a:rPr lang="es-AR" sz="1600" b="1" dirty="0">
                <a:latin typeface="Consolas" panose="020B0609020204030204" pitchFamily="49" charset="0"/>
              </a:rPr>
              <a:t>while  numero &lt; 5:</a:t>
            </a:r>
          </a:p>
          <a:p>
            <a:r>
              <a:rPr lang="es-AR" sz="1600" b="1" dirty="0">
                <a:latin typeface="Consolas" panose="020B0609020204030204" pitchFamily="49" charset="0"/>
              </a:rPr>
              <a:t>	numero += 1</a:t>
            </a:r>
          </a:p>
          <a:p>
            <a:r>
              <a:rPr lang="es-AR" sz="1600" b="1" dirty="0">
                <a:latin typeface="Consolas" panose="020B0609020204030204" pitchFamily="49" charset="0"/>
              </a:rPr>
              <a:t>	</a:t>
            </a:r>
            <a:r>
              <a:rPr lang="es-AR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</a:p>
          <a:p>
            <a:r>
              <a:rPr lang="es-AR" sz="1600" b="1" dirty="0">
                <a:latin typeface="Consolas" panose="020B0609020204030204" pitchFamily="49" charset="0"/>
              </a:rPr>
              <a:t>	print(“di una vuelta”)</a:t>
            </a:r>
          </a:p>
          <a:p>
            <a:endParaRPr lang="es-AR" sz="1600" b="1" dirty="0">
              <a:latin typeface="Consolas" panose="020B0609020204030204" pitchFamily="49" charset="0"/>
            </a:endParaRPr>
          </a:p>
          <a:p>
            <a:endParaRPr lang="es-AR" sz="1600" b="1" dirty="0">
              <a:latin typeface="Consolas" panose="020B0609020204030204" pitchFamily="49" charset="0"/>
            </a:endParaRPr>
          </a:p>
          <a:p>
            <a:endParaRPr lang="es-AR" sz="1600" b="1" dirty="0">
              <a:latin typeface="Consolas" panose="020B06090202040302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3A0A0C4-D8F8-421D-9091-81BE84D8A4E0}"/>
              </a:ext>
            </a:extLst>
          </p:cNvPr>
          <p:cNvSpPr txBox="1"/>
          <p:nvPr/>
        </p:nvSpPr>
        <p:spPr>
          <a:xfrm>
            <a:off x="536108" y="1356559"/>
            <a:ext cx="105609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latin typeface="Consolas" panose="020B0609020204030204" pitchFamily="49" charset="0"/>
              </a:rPr>
              <a:t>break / continue</a:t>
            </a:r>
          </a:p>
          <a:p>
            <a:r>
              <a:rPr lang="es-AR" i="1" dirty="0">
                <a:latin typeface="Consolas" panose="020B0609020204030204" pitchFamily="49" charset="0"/>
              </a:rPr>
              <a:t>Son comando que pueden utilizarse en los ciclos for y while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44FFECC-C964-41AA-B976-841270BB79E6}"/>
              </a:ext>
            </a:extLst>
          </p:cNvPr>
          <p:cNvSpPr txBox="1"/>
          <p:nvPr/>
        </p:nvSpPr>
        <p:spPr>
          <a:xfrm>
            <a:off x="536109" y="2297908"/>
            <a:ext cx="10800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es-AR" sz="2000" b="1" dirty="0">
                <a:latin typeface="Consolas" panose="020B0609020204030204" pitchFamily="49" charset="0"/>
              </a:rPr>
              <a:t>:	</a:t>
            </a:r>
            <a:r>
              <a:rPr lang="es-ES" sz="2000" dirty="0">
                <a:latin typeface="Consolas" panose="020B0609020204030204" pitchFamily="49" charset="0"/>
              </a:rPr>
              <a:t>permite terminar con la ejecución del ciclo.</a:t>
            </a:r>
            <a:endParaRPr lang="es-AR" sz="2000" dirty="0">
              <a:latin typeface="Consolas" panose="020B0609020204030204" pitchFamily="49" charset="0"/>
            </a:endParaRPr>
          </a:p>
          <a:p>
            <a:r>
              <a:rPr lang="es-A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continue</a:t>
            </a:r>
            <a:r>
              <a:rPr lang="es-AR" sz="2000" b="1" dirty="0">
                <a:latin typeface="Consolas" panose="020B0609020204030204" pitchFamily="49" charset="0"/>
              </a:rPr>
              <a:t>: </a:t>
            </a:r>
            <a:r>
              <a:rPr lang="es-AR" sz="2000" dirty="0">
                <a:latin typeface="Consolas" panose="020B0609020204030204" pitchFamily="49" charset="0"/>
              </a:rPr>
              <a:t>hace que no se ejecute el código subsiguiente y reinicia el ciclo.	</a:t>
            </a:r>
            <a:endParaRPr lang="es-AR" sz="2000" i="1" dirty="0">
              <a:latin typeface="Consolas" panose="020B0609020204030204" pitchFamily="49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ABE4D66-2726-4144-BABF-64C9736DB8C4}"/>
              </a:ext>
            </a:extLst>
          </p:cNvPr>
          <p:cNvSpPr txBox="1"/>
          <p:nvPr/>
        </p:nvSpPr>
        <p:spPr>
          <a:xfrm>
            <a:off x="4763358" y="3429000"/>
            <a:ext cx="4132067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Consolas" panose="020B0609020204030204" pitchFamily="49" charset="0"/>
              </a:rPr>
              <a:t>mostrar = 0</a:t>
            </a:r>
          </a:p>
          <a:p>
            <a:endParaRPr lang="it-IT" sz="1600" b="1" dirty="0">
              <a:latin typeface="Consolas" panose="020B0609020204030204" pitchFamily="49" charset="0"/>
            </a:endParaRPr>
          </a:p>
          <a:p>
            <a:r>
              <a:rPr lang="it-IT" sz="1600" b="1" dirty="0">
                <a:latin typeface="Consolas" panose="020B0609020204030204" pitchFamily="49" charset="0"/>
              </a:rPr>
              <a:t>for numero in range(10):</a:t>
            </a:r>
          </a:p>
          <a:p>
            <a:r>
              <a:rPr lang="it-IT" sz="1600" b="1" dirty="0">
                <a:latin typeface="Consolas" panose="020B0609020204030204" pitchFamily="49" charset="0"/>
              </a:rPr>
              <a:t>    if numero % 2 == 0: </a:t>
            </a:r>
          </a:p>
          <a:p>
            <a:r>
              <a:rPr lang="it-IT" sz="1600" b="1" dirty="0">
                <a:latin typeface="Consolas" panose="020B0609020204030204" pitchFamily="49" charset="0"/>
              </a:rPr>
              <a:t>        mostrar = numero</a:t>
            </a:r>
          </a:p>
          <a:p>
            <a:r>
              <a:rPr lang="it-IT" sz="1600" b="1" dirty="0">
                <a:latin typeface="Consolas" panose="020B0609020204030204" pitchFamily="49" charset="0"/>
              </a:rPr>
              <a:t>    else:	</a:t>
            </a:r>
          </a:p>
          <a:p>
            <a:r>
              <a:rPr lang="it-IT" sz="1600" b="1" dirty="0">
                <a:latin typeface="Consolas" panose="020B0609020204030204" pitchFamily="49" charset="0"/>
              </a:rPr>
              <a:t>        </a:t>
            </a:r>
            <a:r>
              <a:rPr lang="it-IT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continue</a:t>
            </a:r>
          </a:p>
          <a:p>
            <a:r>
              <a:rPr lang="it-IT" sz="1600" b="1" dirty="0">
                <a:latin typeface="Consolas" panose="020B0609020204030204" pitchFamily="49" charset="0"/>
              </a:rPr>
              <a:t>    print(mostrar)</a:t>
            </a:r>
            <a:endParaRPr lang="es-AR" sz="1600" b="1" dirty="0">
              <a:latin typeface="Consolas" panose="020B0609020204030204" pitchFamily="49" charset="0"/>
            </a:endParaRPr>
          </a:p>
          <a:p>
            <a:endParaRPr lang="es-AR" sz="1600" b="1" dirty="0">
              <a:latin typeface="Consolas" panose="020B0609020204030204" pitchFamily="49" charset="0"/>
            </a:endParaRPr>
          </a:p>
          <a:p>
            <a:endParaRPr lang="es-AR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40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8F6CBFA-73D4-451C-9140-38264343C873}"/>
              </a:ext>
            </a:extLst>
          </p:cNvPr>
          <p:cNvSpPr txBox="1"/>
          <p:nvPr/>
        </p:nvSpPr>
        <p:spPr>
          <a:xfrm>
            <a:off x="437846" y="1474240"/>
            <a:ext cx="1016218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Python es un lenguaje de programación:</a:t>
            </a:r>
          </a:p>
          <a:p>
            <a:endParaRPr lang="es-ES" sz="2800" b="1" dirty="0">
              <a:effectLst/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dirty="0"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Interpretado.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Consolas" panose="020B0609020204030204" pitchFamily="49" charset="0"/>
                <a:cs typeface="Calibri" panose="020F0502020204030204" pitchFamily="34" charset="0"/>
              </a:rPr>
              <a:t>M</a:t>
            </a:r>
            <a:r>
              <a:rPr lang="es-ES" sz="2000" b="0" dirty="0"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ultiparadigma (programación imperativa, programación orientada a objetos y declarativa -funcional-).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Consolas" panose="020B0609020204030204" pitchFamily="49" charset="0"/>
                <a:cs typeface="Calibri" panose="020F0502020204030204" pitchFamily="34" charset="0"/>
              </a:rPr>
              <a:t>D</a:t>
            </a:r>
            <a:r>
              <a:rPr lang="es-ES" sz="2000" b="0" dirty="0"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inámicamente tipado.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Consolas" panose="020B0609020204030204" pitchFamily="49" charset="0"/>
                <a:cs typeface="Calibri" panose="020F0502020204030204" pitchFamily="34" charset="0"/>
              </a:rPr>
              <a:t>F</a:t>
            </a:r>
            <a:r>
              <a:rPr lang="es-ES" sz="2000" b="0" dirty="0"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uertemente tipado.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Consolas" panose="020B0609020204030204" pitchFamily="49" charset="0"/>
                <a:cs typeface="Calibri" panose="020F0502020204030204" pitchFamily="34" charset="0"/>
              </a:rPr>
              <a:t>Multiplataforma.</a:t>
            </a:r>
            <a:endParaRPr lang="es-ES" sz="2000" b="0" dirty="0">
              <a:effectLst/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Consolas" panose="020B0609020204030204" pitchFamily="49" charset="0"/>
                <a:cs typeface="Calibri" panose="020F0502020204030204" pitchFamily="34" charset="0"/>
              </a:rPr>
              <a:t>O</a:t>
            </a:r>
            <a:r>
              <a:rPr lang="es-ES" sz="2000" b="0" dirty="0"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pen source - Administrado por la Python Software Foundation.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Consolas" panose="020B0609020204030204" pitchFamily="49" charset="0"/>
                <a:cs typeface="Calibri" panose="020F0502020204030204" pitchFamily="34" charset="0"/>
              </a:rPr>
              <a:t>S</a:t>
            </a:r>
            <a:r>
              <a:rPr lang="es-ES" sz="2000" b="0" dirty="0"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u nombre proviene de los humoristas británicos Monty Python.</a:t>
            </a:r>
          </a:p>
          <a:p>
            <a:br>
              <a:rPr lang="es-ES" sz="2000" b="0" dirty="0">
                <a:effectLst/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s-ES" sz="2000" b="0" dirty="0"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Creador: Guido van Rossum – 1991</a:t>
            </a:r>
          </a:p>
          <a:p>
            <a:r>
              <a:rPr lang="es-ES" sz="2000" b="0" dirty="0"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https://www.python.org/</a:t>
            </a:r>
          </a:p>
          <a:p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026" y="187600"/>
            <a:ext cx="1286640" cy="128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1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0B88A41-23A8-458A-A7B0-2171929D4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265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45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06DB3E1-3BD1-41B0-9E28-80D5DD99C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5231"/>
            <a:ext cx="3726028" cy="27964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F5E2D86B-79CF-4508-95BF-8C7461A78FDE}"/>
              </a:ext>
            </a:extLst>
          </p:cNvPr>
          <p:cNvSpPr/>
          <p:nvPr/>
        </p:nvSpPr>
        <p:spPr>
          <a:xfrm>
            <a:off x="3059272" y="2015231"/>
            <a:ext cx="3728457" cy="27964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5B79768-B0DA-44B0-A7B9-07663DE93ED8}"/>
              </a:ext>
            </a:extLst>
          </p:cNvPr>
          <p:cNvSpPr txBox="1"/>
          <p:nvPr/>
        </p:nvSpPr>
        <p:spPr>
          <a:xfrm>
            <a:off x="3192376" y="2335157"/>
            <a:ext cx="36535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Aplicaciones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Ciencia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Aprendizaje automático.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Análisis y automatización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Inteligencia artificial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Blockchain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Juegos y gráficos 3D</a:t>
            </a:r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6331435-DAC3-494A-99CB-5937C66DCAF5}"/>
              </a:ext>
            </a:extLst>
          </p:cNvPr>
          <p:cNvSpPr txBox="1"/>
          <p:nvPr/>
        </p:nvSpPr>
        <p:spPr>
          <a:xfrm>
            <a:off x="1267507" y="5619565"/>
            <a:ext cx="372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0070C0"/>
                </a:solidFill>
              </a:rPr>
              <a:t>https://www.python.org.ar/empresas/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E1C36F8-42B2-4B7E-AAB9-B42E46C688B1}"/>
              </a:ext>
            </a:extLst>
          </p:cNvPr>
          <p:cNvSpPr/>
          <p:nvPr/>
        </p:nvSpPr>
        <p:spPr>
          <a:xfrm>
            <a:off x="7197745" y="2104655"/>
            <a:ext cx="2958309" cy="4100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A7EF9B6-8AAF-477C-BC72-69CE907AB908}"/>
              </a:ext>
            </a:extLst>
          </p:cNvPr>
          <p:cNvSpPr txBox="1"/>
          <p:nvPr/>
        </p:nvSpPr>
        <p:spPr>
          <a:xfrm>
            <a:off x="7547957" y="2274404"/>
            <a:ext cx="164339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Instagram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Pinterest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Dropbox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Battlefield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BitTorrent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Facebook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Spotify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Google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Netflix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La NASA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Amazon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Reddit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Banco Sáenz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DAE8653-2566-4148-AAFE-B8DAAC2C2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841" y="1063734"/>
            <a:ext cx="1545177" cy="8987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CA7870B-BE8A-433B-BF82-AF98321D17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1833" y="4219317"/>
            <a:ext cx="2377371" cy="158491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97E7BD9-4AE4-4C4A-90A9-7766603C4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8895" y="1437076"/>
            <a:ext cx="1398014" cy="116910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0748B7D-32AF-4559-936B-F0523761D0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9036" y="5617208"/>
            <a:ext cx="985421" cy="985421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CD69E6D-C402-4B1F-A1CD-5DEE97ED67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7707" y="2724507"/>
            <a:ext cx="1859884" cy="69890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D0CD0411-371B-497B-BCA6-380ED9F0EB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95138" y="3706940"/>
            <a:ext cx="2113090" cy="714819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9514B625-09C7-470A-AD5E-8D0A4E5376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77841" y="6296873"/>
            <a:ext cx="1810105" cy="544445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D2BF1901-4951-40A7-9F1C-BFFA157B1985}"/>
              </a:ext>
            </a:extLst>
          </p:cNvPr>
          <p:cNvSpPr txBox="1"/>
          <p:nvPr/>
        </p:nvSpPr>
        <p:spPr>
          <a:xfrm>
            <a:off x="420789" y="1318910"/>
            <a:ext cx="5785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/>
              <a:t>¿Y qué puedo hacer con Python?</a:t>
            </a:r>
          </a:p>
        </p:txBody>
      </p:sp>
    </p:spTree>
    <p:extLst>
      <p:ext uri="{BB962C8B-B14F-4D97-AF65-F5344CB8AC3E}">
        <p14:creationId xmlns:p14="http://schemas.microsoft.com/office/powerpoint/2010/main" val="186827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7876FB9-4695-4873-B8A0-5742C6402DC3}"/>
              </a:ext>
            </a:extLst>
          </p:cNvPr>
          <p:cNvSpPr txBox="1"/>
          <p:nvPr/>
        </p:nvSpPr>
        <p:spPr>
          <a:xfrm>
            <a:off x="1519020" y="2078967"/>
            <a:ext cx="9648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>
                <a:latin typeface="Consolas" panose="020B0609020204030204" pitchFamily="49" charset="0"/>
              </a:rPr>
              <a:t>Ya que todos lo hacen... hagamos nuestro primer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E97D1F-0500-4583-A49D-876FE6FD8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236" y="3232501"/>
            <a:ext cx="30575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6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DF23463-FB59-4373-A275-765B650B93B8}"/>
              </a:ext>
            </a:extLst>
          </p:cNvPr>
          <p:cNvSpPr txBox="1"/>
          <p:nvPr/>
        </p:nvSpPr>
        <p:spPr>
          <a:xfrm>
            <a:off x="7821763" y="187600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latin typeface="Consolas" panose="020B0609020204030204" pitchFamily="49" charset="0"/>
              </a:rPr>
              <a:t>Variables</a:t>
            </a:r>
            <a:endParaRPr lang="es-AR" sz="2400" b="1" dirty="0">
              <a:latin typeface="Consolas" panose="020B0609020204030204" pitchFamily="49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71FFD7B-0811-40AB-9EA3-FC61EE9CF855}"/>
              </a:ext>
            </a:extLst>
          </p:cNvPr>
          <p:cNvSpPr txBox="1"/>
          <p:nvPr/>
        </p:nvSpPr>
        <p:spPr>
          <a:xfrm>
            <a:off x="0" y="5103674"/>
            <a:ext cx="4938465" cy="175432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s-ES" b="1" i="0" dirty="0">
                <a:solidFill>
                  <a:schemeClr val="bg1"/>
                </a:solidFill>
                <a:effectLst/>
                <a:latin typeface="PT Sans" panose="020B0604020202020204" pitchFamily="34" charset="0"/>
              </a:rPr>
              <a:t>NO SE PERMITEN</a:t>
            </a:r>
          </a:p>
          <a:p>
            <a:endParaRPr lang="es-ES" b="1" dirty="0">
              <a:solidFill>
                <a:schemeClr val="bg1"/>
              </a:solidFill>
              <a:latin typeface="PT Sans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bg1"/>
                </a:solidFill>
                <a:effectLst/>
                <a:latin typeface="PT Sans" panose="020B0604020202020204" pitchFamily="34" charset="0"/>
              </a:rPr>
              <a:t>Palabras reservadas de Python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bg1"/>
                </a:solidFill>
                <a:effectLst/>
                <a:latin typeface="PT Sans" panose="020B0604020202020204" pitchFamily="34" charset="0"/>
              </a:rPr>
              <a:t>Espacios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bg1"/>
                </a:solidFill>
                <a:effectLst/>
                <a:latin typeface="PT Sans" panose="020B0604020202020204" pitchFamily="34" charset="0"/>
              </a:rPr>
              <a:t>Guiones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bg1"/>
                </a:solidFill>
                <a:latin typeface="PT Sans" panose="020B0604020202020204" pitchFamily="34" charset="0"/>
              </a:rPr>
              <a:t>N</a:t>
            </a:r>
            <a:r>
              <a:rPr lang="es-ES" b="1" i="0" dirty="0">
                <a:solidFill>
                  <a:schemeClr val="bg1"/>
                </a:solidFill>
                <a:effectLst/>
                <a:latin typeface="PT Sans" panose="020B0604020202020204" pitchFamily="34" charset="0"/>
              </a:rPr>
              <a:t>úmeros al principio</a:t>
            </a:r>
            <a:endParaRPr lang="es-AR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8CA688-01CB-4072-B6EE-7FB36CC88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465" y="5103674"/>
            <a:ext cx="7233401" cy="175432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06F4EA4-7399-43B6-8A90-DDF9CFBFF510}"/>
              </a:ext>
            </a:extLst>
          </p:cNvPr>
          <p:cNvSpPr txBox="1"/>
          <p:nvPr/>
        </p:nvSpPr>
        <p:spPr>
          <a:xfrm>
            <a:off x="267673" y="1650949"/>
            <a:ext cx="8547853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Es una dirección en memoria donde se asignan diferentes valores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rtl="0"/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Las declaramos inicializándolas solamente…. </a:t>
            </a:r>
          </a:p>
          <a:p>
            <a:pPr rtl="0"/>
            <a:endParaRPr lang="es-E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rtl="0"/>
            <a:endParaRPr lang="es-E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rtl="0"/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Recuerda que Python es dinámicamente tipado….y fuertemente tipado!!!</a:t>
            </a:r>
          </a:p>
          <a:p>
            <a:pPr rtl="0"/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Buenas prácticas:</a:t>
            </a:r>
          </a:p>
          <a:p>
            <a:pPr rtl="0"/>
            <a:r>
              <a:rPr lang="es-ES" b="1" i="1" dirty="0">
                <a:latin typeface="Calibri" panose="020F0502020204030204" pitchFamily="34" charset="0"/>
                <a:cs typeface="Calibri" panose="020F0502020204030204" pitchFamily="34" charset="0"/>
              </a:rPr>
              <a:t>https://github.com/kettanaito/naming-cheatsheet</a:t>
            </a:r>
            <a:endParaRPr lang="es-AR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0FEDAEA-0BA3-4466-9611-19800167DE01}"/>
              </a:ext>
            </a:extLst>
          </p:cNvPr>
          <p:cNvSpPr/>
          <p:nvPr/>
        </p:nvSpPr>
        <p:spPr>
          <a:xfrm>
            <a:off x="439888" y="2858574"/>
            <a:ext cx="7381875" cy="7239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cantidad = 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Variable de tipo Int</a:t>
            </a:r>
          </a:p>
          <a:p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nombre = </a:t>
            </a:r>
            <a:r>
              <a:rPr lang="es-ES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‘Pedro’  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Variable de tipo String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91D912D-F8E0-4D73-9135-6333E2CC4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5526" y="1832604"/>
            <a:ext cx="3356340" cy="327107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20B6257-ABB8-4232-B929-1025E023961A}"/>
              </a:ext>
            </a:extLst>
          </p:cNvPr>
          <p:cNvSpPr txBox="1"/>
          <p:nvPr/>
        </p:nvSpPr>
        <p:spPr>
          <a:xfrm>
            <a:off x="9270791" y="3220524"/>
            <a:ext cx="248132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Por convención </a:t>
            </a:r>
          </a:p>
          <a:p>
            <a:pPr algn="ctr"/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usamos la nomenclatura</a:t>
            </a:r>
          </a:p>
          <a:p>
            <a:pPr algn="ctr"/>
            <a:r>
              <a:rPr lang="es-AR" sz="2800" b="1" dirty="0">
                <a:latin typeface="Calibri" panose="020F0502020204030204" pitchFamily="34" charset="0"/>
                <a:cs typeface="Calibri" panose="020F0502020204030204" pitchFamily="34" charset="0"/>
              </a:rPr>
              <a:t>snake_case</a:t>
            </a:r>
          </a:p>
          <a:p>
            <a:pPr algn="ctr"/>
            <a:r>
              <a:rPr lang="es-AR" b="1" dirty="0">
                <a:latin typeface="Calibri" panose="020F0502020204030204" pitchFamily="34" charset="0"/>
                <a:cs typeface="Calibri" panose="020F0502020204030204" pitchFamily="34" charset="0"/>
              </a:rPr>
              <a:t>mi_nombre = “Jorge”</a:t>
            </a:r>
          </a:p>
        </p:txBody>
      </p:sp>
    </p:spTree>
    <p:extLst>
      <p:ext uri="{BB962C8B-B14F-4D97-AF65-F5344CB8AC3E}">
        <p14:creationId xmlns:p14="http://schemas.microsoft.com/office/powerpoint/2010/main" val="2660239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6B80A76-23FB-40EB-82F7-B79A642B4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959" y="2001378"/>
            <a:ext cx="4192883" cy="48566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496F382-1ABD-49E5-8932-0888FDFC2CED}"/>
              </a:ext>
            </a:extLst>
          </p:cNvPr>
          <p:cNvSpPr txBox="1"/>
          <p:nvPr/>
        </p:nvSpPr>
        <p:spPr>
          <a:xfrm>
            <a:off x="1349406" y="1669001"/>
            <a:ext cx="70798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6600" dirty="0"/>
              <a:t>y las CONSTANTES?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B9998A9-D26B-4F1E-831D-0EFBBCE9ED17}"/>
              </a:ext>
            </a:extLst>
          </p:cNvPr>
          <p:cNvSpPr txBox="1"/>
          <p:nvPr/>
        </p:nvSpPr>
        <p:spPr>
          <a:xfrm rot="20521595">
            <a:off x="3476055" y="4167606"/>
            <a:ext cx="4889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>
                <a:solidFill>
                  <a:schemeClr val="accent1">
                    <a:lumMod val="50000"/>
                  </a:schemeClr>
                </a:solidFill>
              </a:rPr>
              <a:t>…no existen en Python!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83C7DC9-5E74-4935-8D83-3EBDA2CEE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719744"/>
            <a:ext cx="3183686" cy="3138256"/>
          </a:xfrm>
          <a:prstGeom prst="rect">
            <a:avLst/>
          </a:prstGeom>
          <a:effectLst/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3636AF7-293E-4A92-B98C-B6DD9629AB58}"/>
              </a:ext>
            </a:extLst>
          </p:cNvPr>
          <p:cNvSpPr txBox="1"/>
          <p:nvPr/>
        </p:nvSpPr>
        <p:spPr>
          <a:xfrm>
            <a:off x="532290" y="5288872"/>
            <a:ext cx="21191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600" dirty="0">
                <a:latin typeface="Calibri" panose="020F0502020204030204" pitchFamily="34" charset="0"/>
                <a:cs typeface="Calibri" panose="020F0502020204030204" pitchFamily="34" charset="0"/>
              </a:rPr>
              <a:t>Por convención </a:t>
            </a:r>
          </a:p>
          <a:p>
            <a:pPr algn="ctr"/>
            <a:r>
              <a:rPr lang="es-AR" sz="1600" dirty="0">
                <a:latin typeface="Calibri" panose="020F0502020204030204" pitchFamily="34" charset="0"/>
                <a:cs typeface="Calibri" panose="020F0502020204030204" pitchFamily="34" charset="0"/>
              </a:rPr>
              <a:t>usamos mayúscula</a:t>
            </a:r>
          </a:p>
          <a:p>
            <a:pPr algn="ctr"/>
            <a:endParaRPr lang="es-A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s-AR" sz="1600" b="1" dirty="0">
                <a:latin typeface="Calibri" panose="020F0502020204030204" pitchFamily="34" charset="0"/>
                <a:cs typeface="Calibri" panose="020F0502020204030204" pitchFamily="34" charset="0"/>
              </a:rPr>
              <a:t>MI_NOMBRE = “Jorge”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BCD018FE-C4FE-420D-AA65-EDE236060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293740">
            <a:off x="7863315" y="3580575"/>
            <a:ext cx="528232" cy="52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7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D88A2E4-CEF8-4EDD-8B2A-2465D8CCF07B}"/>
              </a:ext>
            </a:extLst>
          </p:cNvPr>
          <p:cNvSpPr txBox="1"/>
          <p:nvPr/>
        </p:nvSpPr>
        <p:spPr>
          <a:xfrm>
            <a:off x="511021" y="1899822"/>
            <a:ext cx="7151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latin typeface="Consolas" panose="020B0609020204030204" pitchFamily="49" charset="0"/>
              </a:rPr>
              <a:t>Vamos rápido con esto para no aburrirnos…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CE9DA3-D635-4A4F-8241-53CE98228DE7}"/>
              </a:ext>
            </a:extLst>
          </p:cNvPr>
          <p:cNvSpPr txBox="1"/>
          <p:nvPr/>
        </p:nvSpPr>
        <p:spPr>
          <a:xfrm>
            <a:off x="7333232" y="187600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latin typeface="Consolas" panose="020B0609020204030204" pitchFamily="49" charset="0"/>
              </a:rPr>
              <a:t>Comentarios</a:t>
            </a:r>
            <a:endParaRPr lang="es-AR" sz="2400" b="1" dirty="0">
              <a:latin typeface="Consolas" panose="020B0609020204030204" pitchFamily="49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ABCBA5D-E643-44BC-8869-417415221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524" y="2884740"/>
            <a:ext cx="6496957" cy="190526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00F620B-AF03-4D02-9D4E-F4D178606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2473" y="4198652"/>
            <a:ext cx="2697845" cy="265934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02E256F-9F62-472B-A952-2F1932DF640B}"/>
              </a:ext>
            </a:extLst>
          </p:cNvPr>
          <p:cNvSpPr txBox="1"/>
          <p:nvPr/>
        </p:nvSpPr>
        <p:spPr>
          <a:xfrm>
            <a:off x="9913328" y="5782164"/>
            <a:ext cx="1795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b="1" dirty="0">
                <a:latin typeface="Calibri" panose="020F0502020204030204" pitchFamily="34" charset="0"/>
                <a:cs typeface="Calibri" panose="020F0502020204030204" pitchFamily="34" charset="0"/>
              </a:rPr>
              <a:t># Puto el que lee</a:t>
            </a:r>
          </a:p>
        </p:txBody>
      </p:sp>
    </p:spTree>
    <p:extLst>
      <p:ext uri="{BB962C8B-B14F-4D97-AF65-F5344CB8AC3E}">
        <p14:creationId xmlns:p14="http://schemas.microsoft.com/office/powerpoint/2010/main" val="248007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9322E78-C062-49B9-B275-6446AAC76338}"/>
              </a:ext>
            </a:extLst>
          </p:cNvPr>
          <p:cNvSpPr txBox="1"/>
          <p:nvPr/>
        </p:nvSpPr>
        <p:spPr>
          <a:xfrm>
            <a:off x="7046027" y="187600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latin typeface="Consolas" panose="020B0609020204030204" pitchFamily="49" charset="0"/>
              </a:rPr>
              <a:t>Tipo de datos</a:t>
            </a:r>
            <a:endParaRPr lang="es-AR" sz="1200" b="1" dirty="0">
              <a:latin typeface="Consolas" panose="020B06090202040302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9748E8B-76EF-4F82-9823-527E1F1581D8}"/>
              </a:ext>
            </a:extLst>
          </p:cNvPr>
          <p:cNvSpPr txBox="1"/>
          <p:nvPr/>
        </p:nvSpPr>
        <p:spPr>
          <a:xfrm>
            <a:off x="468099" y="1357051"/>
            <a:ext cx="639149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endParaRPr lang="es-AR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latin typeface="Consolas" panose="020B0609020204030204" pitchFamily="49" charset="0"/>
              </a:rPr>
              <a:t>Secuencias de caracteres</a:t>
            </a:r>
          </a:p>
          <a:p>
            <a:endParaRPr lang="es-AR" sz="2000" dirty="0">
              <a:latin typeface="Consolas" panose="020B0609020204030204" pitchFamily="49" charset="0"/>
            </a:endParaRPr>
          </a:p>
          <a:p>
            <a:endParaRPr lang="es-AR" sz="2000" dirty="0">
              <a:latin typeface="Consolas" panose="020B0609020204030204" pitchFamily="49" charset="0"/>
            </a:endParaRPr>
          </a:p>
          <a:p>
            <a:r>
              <a:rPr lang="es-AR" sz="24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endParaRPr lang="es-AR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s-ES" sz="2000" dirty="0">
                <a:latin typeface="Consolas" panose="020B0609020204030204" pitchFamily="49" charset="0"/>
              </a:rPr>
              <a:t>Números enteros positivos y negativos </a:t>
            </a:r>
          </a:p>
          <a:p>
            <a:r>
              <a:rPr lang="es-ES" sz="2000" dirty="0">
                <a:latin typeface="Consolas" panose="020B0609020204030204" pitchFamily="49" charset="0"/>
              </a:rPr>
              <a:t>no decimales.</a:t>
            </a:r>
            <a:endParaRPr lang="es-AR" sz="2000" dirty="0">
              <a:latin typeface="Consolas" panose="020B0609020204030204" pitchFamily="49" charset="0"/>
            </a:endParaRPr>
          </a:p>
          <a:p>
            <a:endParaRPr lang="es-AR" sz="2000" dirty="0">
              <a:latin typeface="Consolas" panose="020B0609020204030204" pitchFamily="49" charset="0"/>
            </a:endParaRPr>
          </a:p>
          <a:p>
            <a:endParaRPr lang="es-AR" sz="2000" dirty="0">
              <a:latin typeface="Consolas" panose="020B0609020204030204" pitchFamily="49" charset="0"/>
            </a:endParaRPr>
          </a:p>
          <a:p>
            <a:r>
              <a:rPr lang="es-AR" sz="2400" dirty="0">
                <a:solidFill>
                  <a:srgbClr val="0070C0"/>
                </a:solidFill>
                <a:latin typeface="Consolas" panose="020B0609020204030204" pitchFamily="49" charset="0"/>
              </a:rPr>
              <a:t>Flout</a:t>
            </a:r>
            <a:r>
              <a:rPr lang="es-AR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AR" sz="2000" dirty="0">
                <a:latin typeface="Consolas" panose="020B0609020204030204" pitchFamily="49" charset="0"/>
              </a:rPr>
              <a:t>Números positivos o negativos con decimales</a:t>
            </a:r>
          </a:p>
          <a:p>
            <a:r>
              <a:rPr lang="es-AR" sz="2000" dirty="0">
                <a:latin typeface="Consolas" panose="020B0609020204030204" pitchFamily="49" charset="0"/>
              </a:rPr>
              <a:t>mi_tamaño = 19.3</a:t>
            </a:r>
          </a:p>
          <a:p>
            <a:endParaRPr lang="es-AR" sz="2000" dirty="0">
              <a:latin typeface="Consolas" panose="020B0609020204030204" pitchFamily="49" charset="0"/>
            </a:endParaRPr>
          </a:p>
          <a:p>
            <a:endParaRPr lang="es-AR" sz="2000" dirty="0">
              <a:latin typeface="Consolas" panose="020B0609020204030204" pitchFamily="49" charset="0"/>
            </a:endParaRPr>
          </a:p>
          <a:p>
            <a:r>
              <a:rPr lang="es-AR" sz="2400" dirty="0">
                <a:solidFill>
                  <a:srgbClr val="0070C0"/>
                </a:solidFill>
                <a:latin typeface="Consolas" panose="020B0609020204030204" pitchFamily="49" charset="0"/>
              </a:rPr>
              <a:t>Boolean</a:t>
            </a:r>
            <a:r>
              <a:rPr lang="es-AR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AR" sz="2000" dirty="0">
                <a:latin typeface="Consolas" panose="020B0609020204030204" pitchFamily="49" charset="0"/>
              </a:rPr>
              <a:t>True o False</a:t>
            </a:r>
            <a:endParaRPr lang="es-AR" sz="2400" dirty="0">
              <a:latin typeface="Consolas" panose="020B0609020204030204" pitchFamily="49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9DE7675-3ACF-451B-A75E-24D97099DE44}"/>
              </a:ext>
            </a:extLst>
          </p:cNvPr>
          <p:cNvSpPr/>
          <p:nvPr/>
        </p:nvSpPr>
        <p:spPr>
          <a:xfrm>
            <a:off x="7046027" y="1304401"/>
            <a:ext cx="3438587" cy="11641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mi_nombre = </a:t>
            </a:r>
            <a:r>
              <a:rPr lang="es-AR" sz="16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“Jorge” </a:t>
            </a:r>
          </a:p>
          <a:p>
            <a:r>
              <a:rPr lang="es-AR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mi_apellido = </a:t>
            </a:r>
            <a:r>
              <a:rPr lang="es-AR" sz="16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‘Porto’ </a:t>
            </a:r>
          </a:p>
          <a:p>
            <a:r>
              <a:rPr lang="es-AR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salto_linea = </a:t>
            </a:r>
            <a:r>
              <a:rPr lang="es-AR" sz="16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‘’’soy muy</a:t>
            </a:r>
          </a:p>
          <a:p>
            <a:r>
              <a:rPr lang="es-AR" sz="16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			macho’’’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2DA0C23-2C85-4C1C-B0EE-B24221E8192B}"/>
              </a:ext>
            </a:extLst>
          </p:cNvPr>
          <p:cNvSpPr/>
          <p:nvPr/>
        </p:nvSpPr>
        <p:spPr>
          <a:xfrm>
            <a:off x="7046026" y="3066980"/>
            <a:ext cx="3438587" cy="581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600" dirty="0">
                <a:solidFill>
                  <a:schemeClr val="tx1"/>
                </a:solidFill>
                <a:latin typeface="Consolas" panose="020B0609020204030204" pitchFamily="49" charset="0"/>
              </a:rPr>
              <a:t>mi_edad = </a:t>
            </a:r>
            <a:r>
              <a:rPr lang="es-AR" sz="1600" dirty="0">
                <a:solidFill>
                  <a:srgbClr val="0070C0"/>
                </a:solidFill>
                <a:latin typeface="Consolas" panose="020B0609020204030204" pitchFamily="49" charset="0"/>
              </a:rPr>
              <a:t>-41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113E656-C4B9-43A3-ABC7-61421A1DDED4}"/>
              </a:ext>
            </a:extLst>
          </p:cNvPr>
          <p:cNvSpPr/>
          <p:nvPr/>
        </p:nvSpPr>
        <p:spPr>
          <a:xfrm>
            <a:off x="7046027" y="4534207"/>
            <a:ext cx="3438586" cy="581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600" dirty="0">
                <a:solidFill>
                  <a:schemeClr val="tx1"/>
                </a:solidFill>
                <a:latin typeface="Consolas" panose="020B0609020204030204" pitchFamily="49" charset="0"/>
              </a:rPr>
              <a:t>mi_tamanio = </a:t>
            </a:r>
            <a:r>
              <a:rPr lang="es-AR" sz="1600" dirty="0">
                <a:solidFill>
                  <a:srgbClr val="0070C0"/>
                </a:solidFill>
                <a:latin typeface="Consolas" panose="020B0609020204030204" pitchFamily="49" charset="0"/>
              </a:rPr>
              <a:t>19.3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64E2B5E-F8B7-443C-9E96-69DDA24F4E08}"/>
              </a:ext>
            </a:extLst>
          </p:cNvPr>
          <p:cNvSpPr/>
          <p:nvPr/>
        </p:nvSpPr>
        <p:spPr>
          <a:xfrm>
            <a:off x="7049766" y="5906485"/>
            <a:ext cx="3434847" cy="581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600" dirty="0">
                <a:solidFill>
                  <a:schemeClr val="tx1"/>
                </a:solidFill>
                <a:latin typeface="Consolas" panose="020B0609020204030204" pitchFamily="49" charset="0"/>
              </a:rPr>
              <a:t>soy_fachero = </a:t>
            </a:r>
            <a:r>
              <a:rPr lang="es-AR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647026483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1617</TotalTime>
  <Words>1017</Words>
  <Application>Microsoft Office PowerPoint</Application>
  <PresentationFormat>Panorámica</PresentationFormat>
  <Paragraphs>248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Caveat</vt:lpstr>
      <vt:lpstr>Consolas</vt:lpstr>
      <vt:lpstr>PT Sans</vt:lpstr>
      <vt:lpstr>Tw Cen MT</vt:lpstr>
      <vt:lpstr>Gota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Porto</dc:creator>
  <cp:lastModifiedBy>Jorge Porto</cp:lastModifiedBy>
  <cp:revision>39</cp:revision>
  <dcterms:created xsi:type="dcterms:W3CDTF">2021-11-03T17:41:44Z</dcterms:created>
  <dcterms:modified xsi:type="dcterms:W3CDTF">2021-11-18T13:00:55Z</dcterms:modified>
</cp:coreProperties>
</file>