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1" r:id="rId5"/>
    <p:sldId id="262" r:id="rId6"/>
    <p:sldId id="264" r:id="rId7"/>
    <p:sldId id="265" r:id="rId8"/>
    <p:sldId id="271" r:id="rId9"/>
    <p:sldId id="270" r:id="rId10"/>
    <p:sldId id="272" r:id="rId11"/>
    <p:sldId id="274" r:id="rId12"/>
    <p:sldId id="276" r:id="rId13"/>
    <p:sldId id="275" r:id="rId14"/>
    <p:sldId id="277" r:id="rId15"/>
    <p:sldId id="259" r:id="rId16"/>
    <p:sldId id="278" r:id="rId17"/>
    <p:sldId id="267" r:id="rId18"/>
    <p:sldId id="269" r:id="rId19"/>
    <p:sldId id="279" r:id="rId2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033BA7-647B-4944-889B-DC5F02993AB7}" v="1157" dt="2022-08-25T00:29:02.274"/>
    <p1510:client id="{44AE3674-B3D1-458D-A90D-8007C1BE74FA}" v="1246" dt="2022-08-24T23:06:58.853"/>
    <p1510:client id="{83CC32DD-97D5-48D4-A818-2EFDCBDC3366}" v="463" dt="2022-08-24T02:56:32.973"/>
    <p1510:client id="{85670DA6-701D-45B1-A7FA-1ABF02523E3B}" v="1909" dt="2022-08-24T22:19:44.667"/>
    <p1510:client id="{8C72B180-E726-4203-8667-6C514005578E}" v="423" dt="2022-08-24T04:54:50.624"/>
    <p1510:client id="{90013BC8-98E3-4F21-8440-601E013B6CAF}" v="294" dt="2022-08-25T00:09:56.648"/>
    <p1510:client id="{AEC78243-762E-41F0-A6D0-4D8E611C5202}" v="1753" dt="2022-08-24T21:27:00.4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96220A2-3719-4C88-BEC6-D85464DD00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5FE7F27-2662-43F6-B052-8899EDE03B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6F8C3-AA81-4E15-877A-9FD96AB82D17}" type="datetimeFigureOut">
              <a:rPr lang="es-ES" smtClean="0"/>
              <a:t>25/08/2022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DD079AF-5F4C-4691-899B-98C7B0BD90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F8AE69-314E-47C5-A1F7-0FFB037386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4BF42-734C-4FC5-8C2C-167BCC6750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2629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4T04:54:59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11329 6705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4T04:54:59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3836 5779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4T04:54:59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3773 6519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3FA5B-05DC-473C-8C97-F3293A49B41A}" type="datetimeFigureOut">
              <a:rPr lang="es-ES" noProof="0" smtClean="0"/>
              <a:t>25/08/2022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1D3E8-ADE8-4E11-B73D-9565CAA5C05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16045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1D3E8-ADE8-4E11-B73D-9565CAA5C05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651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1D3E8-ADE8-4E11-B73D-9565CAA5C054}" type="slidenum">
              <a:rPr lang="es-ES" noProof="0" smtClean="0"/>
              <a:t>13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33630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1D3E8-ADE8-4E11-B73D-9565CAA5C054}" type="slidenum">
              <a:rPr lang="es-ES" noProof="0" smtClean="0"/>
              <a:t>14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805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D6D00BB4-A5B4-4C63-8C80-B57D903D630E}" type="datetime1">
              <a:rPr lang="es-ES" noProof="0" smtClean="0"/>
              <a:t>25/08/2022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grpSp>
        <p:nvGrpSpPr>
          <p:cNvPr id="7" name="Grupo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orma libre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orma libre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765577-69FD-4A0C-BA79-E8EA03975F01}" type="datetime1">
              <a:rPr lang="es-ES" noProof="0" smtClean="0"/>
              <a:t>25/08/2022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835AD3-9E5A-4237-B465-930C23E83C8F}" type="datetime1">
              <a:rPr lang="es-ES" noProof="0" smtClean="0"/>
              <a:t>25/08/2022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B14B42-B2F8-4D54-83D9-52FA8D6FE3AE}" type="datetime1">
              <a:rPr lang="es-ES" noProof="0" smtClean="0"/>
              <a:t>25/08/2022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CD8E296-C932-44F5-88C2-4EB579D77AE4}" type="datetime1">
              <a:rPr lang="es-ES" noProof="0" smtClean="0"/>
              <a:t>25/08/2022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Forma libre 6" title="Marca de recorte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4C0183-6DA9-47DD-89A2-4654E1953BD9}" type="datetime1">
              <a:rPr lang="es-ES" noProof="0" smtClean="0"/>
              <a:t>25/08/2022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BBE9AC-3536-4D38-9E8F-17FBD9618845}" type="datetime1">
              <a:rPr lang="es-ES" noProof="0" smtClean="0"/>
              <a:t>25/08/2022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601FE8-BD30-4E2A-8DC3-BA96EED6C8D1}" type="datetime1">
              <a:rPr lang="es-ES" noProof="0" smtClean="0"/>
              <a:t>25/08/2022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6F9842-778F-4C0E-97FE-34B9FD1B7B2D}" type="datetime1">
              <a:rPr lang="es-ES" noProof="0" smtClean="0"/>
              <a:t>25/08/2022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 title="Forma de fondo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5558E0B9-60A9-4FAD-B645-FB808A4A3884}" type="datetime1">
              <a:rPr lang="es-ES" noProof="0" smtClean="0"/>
              <a:t>25/08/2022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 title="Barra de división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 title="Forma de fondo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11E44E7F-99AE-4595-B986-640A568F4626}" type="datetime1">
              <a:rPr lang="es-ES" noProof="0" smtClean="0"/>
              <a:t>25/08/2022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 title="Barra de división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8E85FD5C-851D-4478-BE04-C0632DB4061C}" type="datetime1">
              <a:rPr lang="es-ES" noProof="0" smtClean="0"/>
              <a:t>25/08/2022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 title="Barra lateral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4.svg"/><Relationship Id="rId18" Type="http://schemas.openxmlformats.org/officeDocument/2006/relationships/image" Target="../media/image34.png"/><Relationship Id="rId26" Type="http://schemas.openxmlformats.org/officeDocument/2006/relationships/image" Target="../media/image48.svg"/><Relationship Id="rId3" Type="http://schemas.openxmlformats.org/officeDocument/2006/relationships/image" Target="../media/image15.png"/><Relationship Id="rId21" Type="http://schemas.openxmlformats.org/officeDocument/2006/relationships/image" Target="../media/image43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17" Type="http://schemas.openxmlformats.org/officeDocument/2006/relationships/image" Target="../media/image41.png"/><Relationship Id="rId25" Type="http://schemas.openxmlformats.org/officeDocument/2006/relationships/image" Target="../media/image47.png"/><Relationship Id="rId2" Type="http://schemas.openxmlformats.org/officeDocument/2006/relationships/image" Target="../media/image10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3.png"/><Relationship Id="rId24" Type="http://schemas.openxmlformats.org/officeDocument/2006/relationships/image" Target="../media/image46.svg"/><Relationship Id="rId5" Type="http://schemas.openxmlformats.org/officeDocument/2006/relationships/image" Target="../media/image17.png"/><Relationship Id="rId15" Type="http://schemas.openxmlformats.org/officeDocument/2006/relationships/image" Target="../media/image26.sv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35.svg"/><Relationship Id="rId4" Type="http://schemas.openxmlformats.org/officeDocument/2006/relationships/image" Target="../media/image16.png"/><Relationship Id="rId9" Type="http://schemas.openxmlformats.org/officeDocument/2006/relationships/image" Target="../media/image27.png"/><Relationship Id="rId14" Type="http://schemas.openxmlformats.org/officeDocument/2006/relationships/image" Target="../media/image25.png"/><Relationship Id="rId22" Type="http://schemas.openxmlformats.org/officeDocument/2006/relationships/image" Target="../media/image4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26.svg"/><Relationship Id="rId18" Type="http://schemas.openxmlformats.org/officeDocument/2006/relationships/image" Target="../media/image21.png"/><Relationship Id="rId26" Type="http://schemas.openxmlformats.org/officeDocument/2006/relationships/image" Target="../media/image58.png"/><Relationship Id="rId3" Type="http://schemas.openxmlformats.org/officeDocument/2006/relationships/image" Target="../media/image15.png"/><Relationship Id="rId21" Type="http://schemas.openxmlformats.org/officeDocument/2006/relationships/image" Target="../media/image55.svg"/><Relationship Id="rId7" Type="http://schemas.openxmlformats.org/officeDocument/2006/relationships/image" Target="../media/image33.png"/><Relationship Id="rId12" Type="http://schemas.openxmlformats.org/officeDocument/2006/relationships/image" Target="../media/image25.png"/><Relationship Id="rId17" Type="http://schemas.openxmlformats.org/officeDocument/2006/relationships/image" Target="../media/image53.svg"/><Relationship Id="rId25" Type="http://schemas.openxmlformats.org/officeDocument/2006/relationships/image" Target="../media/image57.png"/><Relationship Id="rId2" Type="http://schemas.openxmlformats.org/officeDocument/2006/relationships/image" Target="../media/image10.png"/><Relationship Id="rId16" Type="http://schemas.openxmlformats.org/officeDocument/2006/relationships/image" Target="../media/image52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49.png"/><Relationship Id="rId24" Type="http://schemas.openxmlformats.org/officeDocument/2006/relationships/image" Target="../media/image56.png"/><Relationship Id="rId5" Type="http://schemas.openxmlformats.org/officeDocument/2006/relationships/image" Target="../media/image17.png"/><Relationship Id="rId15" Type="http://schemas.openxmlformats.org/officeDocument/2006/relationships/image" Target="../media/image51.svg"/><Relationship Id="rId23" Type="http://schemas.openxmlformats.org/officeDocument/2006/relationships/image" Target="../media/image40.svg"/><Relationship Id="rId10" Type="http://schemas.openxmlformats.org/officeDocument/2006/relationships/image" Target="../media/image24.svg"/><Relationship Id="rId19" Type="http://schemas.openxmlformats.org/officeDocument/2006/relationships/image" Target="../media/image22.svg"/><Relationship Id="rId4" Type="http://schemas.openxmlformats.org/officeDocument/2006/relationships/image" Target="../media/image16.png"/><Relationship Id="rId9" Type="http://schemas.openxmlformats.org/officeDocument/2006/relationships/image" Target="../media/image23.png"/><Relationship Id="rId14" Type="http://schemas.openxmlformats.org/officeDocument/2006/relationships/image" Target="../media/image50.png"/><Relationship Id="rId22" Type="http://schemas.openxmlformats.org/officeDocument/2006/relationships/image" Target="../media/image39.png"/><Relationship Id="rId27" Type="http://schemas.openxmlformats.org/officeDocument/2006/relationships/image" Target="../media/image5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26.svg"/><Relationship Id="rId18" Type="http://schemas.openxmlformats.org/officeDocument/2006/relationships/image" Target="../media/image39.png"/><Relationship Id="rId26" Type="http://schemas.openxmlformats.org/officeDocument/2006/relationships/image" Target="../media/image19.png"/><Relationship Id="rId3" Type="http://schemas.openxmlformats.org/officeDocument/2006/relationships/image" Target="../media/image15.png"/><Relationship Id="rId21" Type="http://schemas.openxmlformats.org/officeDocument/2006/relationships/image" Target="../media/image57.png"/><Relationship Id="rId7" Type="http://schemas.openxmlformats.org/officeDocument/2006/relationships/image" Target="../media/image33.png"/><Relationship Id="rId12" Type="http://schemas.openxmlformats.org/officeDocument/2006/relationships/image" Target="../media/image25.png"/><Relationship Id="rId17" Type="http://schemas.openxmlformats.org/officeDocument/2006/relationships/image" Target="../media/image22.svg"/><Relationship Id="rId25" Type="http://schemas.openxmlformats.org/officeDocument/2006/relationships/image" Target="../media/image48.svg"/><Relationship Id="rId2" Type="http://schemas.openxmlformats.org/officeDocument/2006/relationships/image" Target="../media/image10.png"/><Relationship Id="rId16" Type="http://schemas.openxmlformats.org/officeDocument/2006/relationships/image" Target="../media/image21.png"/><Relationship Id="rId20" Type="http://schemas.openxmlformats.org/officeDocument/2006/relationships/image" Target="../media/image60.png"/><Relationship Id="rId29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49.png"/><Relationship Id="rId24" Type="http://schemas.openxmlformats.org/officeDocument/2006/relationships/image" Target="../media/image47.png"/><Relationship Id="rId5" Type="http://schemas.openxmlformats.org/officeDocument/2006/relationships/image" Target="../media/image17.png"/><Relationship Id="rId15" Type="http://schemas.openxmlformats.org/officeDocument/2006/relationships/image" Target="../media/image53.svg"/><Relationship Id="rId23" Type="http://schemas.openxmlformats.org/officeDocument/2006/relationships/image" Target="../media/image62.svg"/><Relationship Id="rId28" Type="http://schemas.openxmlformats.org/officeDocument/2006/relationships/image" Target="../media/image63.png"/><Relationship Id="rId10" Type="http://schemas.openxmlformats.org/officeDocument/2006/relationships/image" Target="../media/image24.svg"/><Relationship Id="rId19" Type="http://schemas.openxmlformats.org/officeDocument/2006/relationships/image" Target="../media/image40.svg"/><Relationship Id="rId4" Type="http://schemas.openxmlformats.org/officeDocument/2006/relationships/image" Target="../media/image16.png"/><Relationship Id="rId9" Type="http://schemas.openxmlformats.org/officeDocument/2006/relationships/image" Target="../media/image23.png"/><Relationship Id="rId14" Type="http://schemas.openxmlformats.org/officeDocument/2006/relationships/image" Target="../media/image52.png"/><Relationship Id="rId22" Type="http://schemas.openxmlformats.org/officeDocument/2006/relationships/image" Target="../media/image61.png"/><Relationship Id="rId27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6.png"/><Relationship Id="rId7" Type="http://schemas.openxmlformats.org/officeDocument/2006/relationships/image" Target="../media/image6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customXml" Target="../ink/ink3.xml"/><Relationship Id="rId10" Type="http://schemas.openxmlformats.org/officeDocument/2006/relationships/image" Target="../media/image71.png"/><Relationship Id="rId4" Type="http://schemas.openxmlformats.org/officeDocument/2006/relationships/customXml" Target="../ink/ink2.xml"/><Relationship Id="rId9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10" Type="http://schemas.openxmlformats.org/officeDocument/2006/relationships/image" Target="../media/image88.jpeg"/><Relationship Id="rId4" Type="http://schemas.openxmlformats.org/officeDocument/2006/relationships/image" Target="../media/image82.png"/><Relationship Id="rId9" Type="http://schemas.openxmlformats.org/officeDocument/2006/relationships/image" Target="../media/image87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9.svg"/><Relationship Id="rId18" Type="http://schemas.openxmlformats.org/officeDocument/2006/relationships/image" Target="../media/image34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0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7.png"/><Relationship Id="rId5" Type="http://schemas.openxmlformats.org/officeDocument/2006/relationships/image" Target="../media/image17.png"/><Relationship Id="rId15" Type="http://schemas.openxmlformats.org/officeDocument/2006/relationships/image" Target="../media/image31.svg"/><Relationship Id="rId10" Type="http://schemas.openxmlformats.org/officeDocument/2006/relationships/image" Target="../media/image22.svg"/><Relationship Id="rId19" Type="http://schemas.openxmlformats.org/officeDocument/2006/relationships/image" Target="../media/image35.sv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33.png"/><Relationship Id="rId18" Type="http://schemas.openxmlformats.org/officeDocument/2006/relationships/image" Target="../media/image25.png"/><Relationship Id="rId3" Type="http://schemas.openxmlformats.org/officeDocument/2006/relationships/image" Target="../media/image15.png"/><Relationship Id="rId21" Type="http://schemas.openxmlformats.org/officeDocument/2006/relationships/image" Target="../media/image37.svg"/><Relationship Id="rId7" Type="http://schemas.openxmlformats.org/officeDocument/2006/relationships/image" Target="../media/image19.png"/><Relationship Id="rId12" Type="http://schemas.openxmlformats.org/officeDocument/2006/relationships/image" Target="../media/image32.png"/><Relationship Id="rId17" Type="http://schemas.openxmlformats.org/officeDocument/2006/relationships/image" Target="../media/image24.svg"/><Relationship Id="rId2" Type="http://schemas.openxmlformats.org/officeDocument/2006/relationships/image" Target="../media/image10.png"/><Relationship Id="rId16" Type="http://schemas.openxmlformats.org/officeDocument/2006/relationships/image" Target="../media/image23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7.png"/><Relationship Id="rId24" Type="http://schemas.openxmlformats.org/officeDocument/2006/relationships/image" Target="../media/image40.svg"/><Relationship Id="rId5" Type="http://schemas.openxmlformats.org/officeDocument/2006/relationships/image" Target="../media/image17.png"/><Relationship Id="rId15" Type="http://schemas.openxmlformats.org/officeDocument/2006/relationships/image" Target="../media/image29.svg"/><Relationship Id="rId23" Type="http://schemas.openxmlformats.org/officeDocument/2006/relationships/image" Target="../media/image39.png"/><Relationship Id="rId10" Type="http://schemas.openxmlformats.org/officeDocument/2006/relationships/image" Target="../media/image22.svg"/><Relationship Id="rId19" Type="http://schemas.openxmlformats.org/officeDocument/2006/relationships/image" Target="../media/image26.sv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8.png"/><Relationship Id="rId22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26043" y="1172567"/>
            <a:ext cx="7041499" cy="528900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ES" b="1"/>
              <a:t>UNIVERSIDAD DE LAS FUERZAS ARMADAS ESPE</a:t>
            </a:r>
          </a:p>
          <a:p>
            <a:r>
              <a:rPr lang="es-ES" b="1"/>
              <a:t>MÉTODOS NUMÉRICOS</a:t>
            </a:r>
          </a:p>
          <a:p>
            <a:endParaRPr lang="es-ES"/>
          </a:p>
          <a:p>
            <a:r>
              <a:rPr lang="es-ES"/>
              <a:t>Método de Integración numérica</a:t>
            </a:r>
          </a:p>
          <a:p>
            <a:r>
              <a:rPr lang="es-ES" sz="2800" b="1"/>
              <a:t>Gauss Legendre</a:t>
            </a:r>
          </a:p>
          <a:p>
            <a:pPr algn="l"/>
            <a:endParaRPr lang="es-ES"/>
          </a:p>
          <a:p>
            <a:pPr algn="l"/>
            <a:r>
              <a:rPr lang="es-ES"/>
              <a:t>Integrantes:</a:t>
            </a:r>
          </a:p>
          <a:p>
            <a:r>
              <a:rPr lang="es-ES">
                <a:ea typeface="+mn-lt"/>
                <a:cs typeface="+mn-lt"/>
              </a:rPr>
              <a:t>Édison Báez</a:t>
            </a:r>
          </a:p>
          <a:p>
            <a:r>
              <a:rPr lang="es-ES">
                <a:ea typeface="+mn-lt"/>
                <a:cs typeface="+mn-lt"/>
              </a:rPr>
              <a:t>Ángel Cárdenas</a:t>
            </a:r>
          </a:p>
          <a:p>
            <a:r>
              <a:rPr lang="es-ES">
                <a:ea typeface="+mn-lt"/>
                <a:cs typeface="+mn-lt"/>
              </a:rPr>
              <a:t>Erick Criollo</a:t>
            </a:r>
          </a:p>
          <a:p>
            <a:r>
              <a:rPr lang="es-ES">
                <a:ea typeface="+mn-lt"/>
                <a:cs typeface="+mn-lt"/>
              </a:rPr>
              <a:t> Jorge Ramos</a:t>
            </a:r>
            <a:endParaRPr lang="es-ES"/>
          </a:p>
          <a:p>
            <a:r>
              <a:rPr lang="es-ES" err="1"/>
              <a:t>Natzarenna</a:t>
            </a:r>
            <a:r>
              <a:rPr lang="es-ES"/>
              <a:t> Rodríguez</a:t>
            </a:r>
            <a:endParaRPr lang="es-ES">
              <a:ea typeface="+mn-lt"/>
              <a:cs typeface="+mn-lt"/>
            </a:endParaRPr>
          </a:p>
          <a:p>
            <a:endParaRPr lang="es-ES"/>
          </a:p>
          <a:p>
            <a:r>
              <a:rPr lang="es-ES"/>
              <a:t>25/08/2022</a:t>
            </a:r>
          </a:p>
          <a:p>
            <a:endParaRPr lang="es-ES"/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EB366-A341-820C-8C42-12615265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/>
              <a:t>Gauss-Legendre de dos puntos 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9D7D3C-20CE-9675-C58A-4DC97FF7F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95" y="2263156"/>
            <a:ext cx="9601200" cy="2515503"/>
          </a:xfrm>
        </p:spPr>
        <p:txBody>
          <a:bodyPr/>
          <a:lstStyle/>
          <a:p>
            <a:endParaRPr lang="es-ES">
              <a:latin typeface="Arial" panose="020B0604020202020204" pitchFamily="34" charset="0"/>
            </a:endParaRPr>
          </a:p>
          <a:p>
            <a:endParaRPr lang="es-ES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40743D2-44A4-DD98-B6A6-EC7F2EA4C18D}"/>
                  </a:ext>
                </a:extLst>
              </p:cNvPr>
              <p:cNvSpPr txBox="1"/>
              <p:nvPr/>
            </p:nvSpPr>
            <p:spPr>
              <a:xfrm>
                <a:off x="1219200" y="1665509"/>
                <a:ext cx="3366691" cy="6204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C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C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C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EC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sSub>
                            <m:sSubPr>
                              <m:ctrlPr>
                                <a:rPr lang="es-EC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C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C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C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C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s-EC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C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C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40743D2-44A4-DD98-B6A6-EC7F2EA4C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65509"/>
                <a:ext cx="3366691" cy="6204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9D579C72-2321-3E14-FE24-A659315D2859}"/>
              </a:ext>
            </a:extLst>
          </p:cNvPr>
          <p:cNvSpPr txBox="1"/>
          <p:nvPr/>
        </p:nvSpPr>
        <p:spPr>
          <a:xfrm>
            <a:off x="1219200" y="2239668"/>
            <a:ext cx="456091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C"/>
          </a:p>
          <a:p>
            <a:r>
              <a:rPr lang="es-EC"/>
              <a:t>Sistema de ecuaciones</a:t>
            </a:r>
          </a:p>
          <a:p>
            <a:endParaRPr lang="en-US"/>
          </a:p>
          <a:p>
            <a:endParaRPr lang="es-EC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77C3B24-A8DB-37F5-AAFE-B1AB30AD1BB8}"/>
                  </a:ext>
                </a:extLst>
              </p:cNvPr>
              <p:cNvSpPr txBox="1"/>
              <p:nvPr/>
            </p:nvSpPr>
            <p:spPr>
              <a:xfrm>
                <a:off x="1360866" y="3081003"/>
                <a:ext cx="101209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C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C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77C3B24-A8DB-37F5-AAFE-B1AB30AD1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866" y="3081003"/>
                <a:ext cx="1012093" cy="215444"/>
              </a:xfrm>
              <a:prstGeom prst="rect">
                <a:avLst/>
              </a:prstGeom>
              <a:blipFill>
                <a:blip r:embed="rId3"/>
                <a:stretch>
                  <a:fillRect l="-1205" r="-301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B6482BF-A373-9B39-EE37-5BAECEAABAF7}"/>
                  </a:ext>
                </a:extLst>
              </p:cNvPr>
              <p:cNvSpPr txBox="1"/>
              <p:nvPr/>
            </p:nvSpPr>
            <p:spPr>
              <a:xfrm>
                <a:off x="-335854" y="3667290"/>
                <a:ext cx="4946995" cy="4047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C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C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C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C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EC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B6482BF-A373-9B39-EE37-5BAECEAAB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5854" y="3667290"/>
                <a:ext cx="4946995" cy="404726"/>
              </a:xfrm>
              <a:prstGeom prst="rect">
                <a:avLst/>
              </a:prstGeom>
              <a:blipFill>
                <a:blip r:embed="rId4"/>
                <a:stretch>
                  <a:fillRect t="-151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788647E-AFBF-F1A6-60E9-FA5516C5F900}"/>
                  </a:ext>
                </a:extLst>
              </p:cNvPr>
              <p:cNvSpPr txBox="1"/>
              <p:nvPr/>
            </p:nvSpPr>
            <p:spPr>
              <a:xfrm>
                <a:off x="-236951" y="3422838"/>
                <a:ext cx="45609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C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s-EC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788647E-AFBF-F1A6-60E9-FA5516C5F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6951" y="3422838"/>
                <a:ext cx="4560915" cy="215444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2CD429B-337D-9D2E-A4A5-1532F79D28C4}"/>
                  </a:ext>
                </a:extLst>
              </p:cNvPr>
              <p:cNvSpPr txBox="1"/>
              <p:nvPr/>
            </p:nvSpPr>
            <p:spPr>
              <a:xfrm>
                <a:off x="-335854" y="4160658"/>
                <a:ext cx="494699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EC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EC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2CD429B-337D-9D2E-A4A5-1532F79D2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5854" y="4160658"/>
                <a:ext cx="4946995" cy="215444"/>
              </a:xfrm>
              <a:prstGeom prst="rect">
                <a:avLst/>
              </a:prstGeom>
              <a:blipFill>
                <a:blip r:embed="rId6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Gráfico 16" descr="Insignia 3 contorno">
            <a:extLst>
              <a:ext uri="{FF2B5EF4-FFF2-40B4-BE49-F238E27FC236}">
                <a16:creationId xmlns:a16="http://schemas.microsoft.com/office/drawing/2014/main" id="{FF580139-FF27-C5AF-1948-39E5595BC7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8467" y="3756337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1553E20-7D79-6E61-8810-60341E8A3773}"/>
                  </a:ext>
                </a:extLst>
              </p:cNvPr>
              <p:cNvSpPr txBox="1"/>
              <p:nvPr/>
            </p:nvSpPr>
            <p:spPr>
              <a:xfrm>
                <a:off x="4506979" y="2508256"/>
                <a:ext cx="5782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C"/>
                  <a:t>Dividimos       entre       teniendo en cuenta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C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s-EC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C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C"/>
                  <a:t> </a:t>
                </a:r>
                <a:endParaRPr lang="en-US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1553E20-7D79-6E61-8810-60341E8A3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979" y="2508256"/>
                <a:ext cx="5782865" cy="369332"/>
              </a:xfrm>
              <a:prstGeom prst="rect">
                <a:avLst/>
              </a:prstGeom>
              <a:blipFill>
                <a:blip r:embed="rId9"/>
                <a:stretch>
                  <a:fillRect l="-84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553A9778-605C-5E4E-AB6A-2F030723D114}"/>
                  </a:ext>
                </a:extLst>
              </p:cNvPr>
              <p:cNvSpPr txBox="1"/>
              <p:nvPr/>
            </p:nvSpPr>
            <p:spPr>
              <a:xfrm>
                <a:off x="6684210" y="2991888"/>
                <a:ext cx="10657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C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C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C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553A9778-605C-5E4E-AB6A-2F030723D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210" y="2991888"/>
                <a:ext cx="1065741" cy="553998"/>
              </a:xfrm>
              <a:prstGeom prst="rect">
                <a:avLst/>
              </a:prstGeom>
              <a:blipFill>
                <a:blip r:embed="rId10"/>
                <a:stretch>
                  <a:fillRect l="-571"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B52DDB48-715B-9B38-E1C7-2C5550644A66}"/>
                  </a:ext>
                </a:extLst>
              </p:cNvPr>
              <p:cNvSpPr txBox="1"/>
              <p:nvPr/>
            </p:nvSpPr>
            <p:spPr>
              <a:xfrm>
                <a:off x="6696975" y="3440247"/>
                <a:ext cx="9839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C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C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C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s-EC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C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B52DDB48-715B-9B38-E1C7-2C5550644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975" y="3440247"/>
                <a:ext cx="983924" cy="553998"/>
              </a:xfrm>
              <a:prstGeom prst="rect">
                <a:avLst/>
              </a:prstGeom>
              <a:blipFill>
                <a:blip r:embed="rId11"/>
                <a:stretch>
                  <a:fillRect l="-6211" r="-3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E94576B9-29EC-006F-6C49-54E3E254C222}"/>
              </a:ext>
            </a:extLst>
          </p:cNvPr>
          <p:cNvSpPr txBox="1"/>
          <p:nvPr/>
        </p:nvSpPr>
        <p:spPr>
          <a:xfrm>
            <a:off x="4506979" y="377387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/>
              <a:t>Dividimos       entre   </a:t>
            </a:r>
            <a:endParaRPr lang="en-US"/>
          </a:p>
        </p:txBody>
      </p:sp>
      <p:pic>
        <p:nvPicPr>
          <p:cNvPr id="12" name="Gráfico 11" descr="Insignia 4 contorno">
            <a:extLst>
              <a:ext uri="{FF2B5EF4-FFF2-40B4-BE49-F238E27FC236}">
                <a16:creationId xmlns:a16="http://schemas.microsoft.com/office/drawing/2014/main" id="{5EBE260A-223B-8BC0-0201-10B1538638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69125" y="2541619"/>
            <a:ext cx="360000" cy="360000"/>
          </a:xfrm>
          <a:prstGeom prst="rect">
            <a:avLst/>
          </a:prstGeom>
        </p:spPr>
      </p:pic>
      <p:pic>
        <p:nvPicPr>
          <p:cNvPr id="14" name="Gráfico 13" descr="Insignia contorno">
            <a:extLst>
              <a:ext uri="{FF2B5EF4-FFF2-40B4-BE49-F238E27FC236}">
                <a16:creationId xmlns:a16="http://schemas.microsoft.com/office/drawing/2014/main" id="{2E3B6EA7-D4B9-ED13-3FB7-6C781850889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66697" y="2540754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8EAE867-ABE2-AE97-C1A1-C9C3184DC402}"/>
                  </a:ext>
                </a:extLst>
              </p:cNvPr>
              <p:cNvSpPr txBox="1"/>
              <p:nvPr/>
            </p:nvSpPr>
            <p:spPr>
              <a:xfrm>
                <a:off x="6493969" y="4364157"/>
                <a:ext cx="14845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C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8EAE867-ABE2-AE97-C1A1-C9C3184DC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969" y="4364157"/>
                <a:ext cx="1484594" cy="276999"/>
              </a:xfrm>
              <a:prstGeom prst="rect">
                <a:avLst/>
              </a:prstGeom>
              <a:blipFill>
                <a:blip r:embed="rId16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Gráfico 22" descr="Insignia 4 contorno">
            <a:extLst>
              <a:ext uri="{FF2B5EF4-FFF2-40B4-BE49-F238E27FC236}">
                <a16:creationId xmlns:a16="http://schemas.microsoft.com/office/drawing/2014/main" id="{216B6186-AB5F-134E-9D81-4EA4324E47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75398" y="4124656"/>
            <a:ext cx="360000" cy="360000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98A6DF20-A4BA-E893-1A78-4C887F9D5CC5}"/>
              </a:ext>
            </a:extLst>
          </p:cNvPr>
          <p:cNvSpPr txBox="1"/>
          <p:nvPr/>
        </p:nvSpPr>
        <p:spPr>
          <a:xfrm>
            <a:off x="4506979" y="4761804"/>
            <a:ext cx="323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/>
              <a:t>Sustituyendo       en       resulta 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D0A85D5-E368-A850-A17D-6A1D975AD8F1}"/>
                  </a:ext>
                </a:extLst>
              </p:cNvPr>
              <p:cNvSpPr txBox="1"/>
              <p:nvPr/>
            </p:nvSpPr>
            <p:spPr>
              <a:xfrm>
                <a:off x="7539539" y="4761804"/>
                <a:ext cx="1253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C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D0A85D5-E368-A850-A17D-6A1D975AD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539" y="4761804"/>
                <a:ext cx="125306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Gráfico 30" descr="Insignia 5 contorno">
            <a:extLst>
              <a:ext uri="{FF2B5EF4-FFF2-40B4-BE49-F238E27FC236}">
                <a16:creationId xmlns:a16="http://schemas.microsoft.com/office/drawing/2014/main" id="{97FF0B38-DB10-A45D-B3A0-5B1E44E9AD1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569125" y="3806368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5AD8704-13E2-7E23-0206-ED8287FBBE68}"/>
                  </a:ext>
                </a:extLst>
              </p:cNvPr>
              <p:cNvSpPr txBox="1"/>
              <p:nvPr/>
            </p:nvSpPr>
            <p:spPr>
              <a:xfrm>
                <a:off x="4084414" y="5268640"/>
                <a:ext cx="62653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C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C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5AD8704-13E2-7E23-0206-ED8287FBB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414" y="5268640"/>
                <a:ext cx="626533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Gráfico 24" descr="Insignia contorno">
            <a:extLst>
              <a:ext uri="{FF2B5EF4-FFF2-40B4-BE49-F238E27FC236}">
                <a16:creationId xmlns:a16="http://schemas.microsoft.com/office/drawing/2014/main" id="{EF826D5B-A980-2494-AEB8-F4E9A50E30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91651" y="3796031"/>
            <a:ext cx="360000" cy="360000"/>
          </a:xfrm>
          <a:prstGeom prst="rect">
            <a:avLst/>
          </a:prstGeom>
        </p:spPr>
      </p:pic>
      <p:pic>
        <p:nvPicPr>
          <p:cNvPr id="32" name="Gráfico 31" descr="Insignia contorno">
            <a:extLst>
              <a:ext uri="{FF2B5EF4-FFF2-40B4-BE49-F238E27FC236}">
                <a16:creationId xmlns:a16="http://schemas.microsoft.com/office/drawing/2014/main" id="{CD504952-5BA6-DAE7-023F-F29C02F9F9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75398" y="3370635"/>
            <a:ext cx="360000" cy="360000"/>
          </a:xfrm>
          <a:prstGeom prst="rect">
            <a:avLst/>
          </a:prstGeom>
        </p:spPr>
      </p:pic>
      <p:pic>
        <p:nvPicPr>
          <p:cNvPr id="33" name="Gráfico 32" descr="Insignia 5 contorno">
            <a:extLst>
              <a:ext uri="{FF2B5EF4-FFF2-40B4-BE49-F238E27FC236}">
                <a16:creationId xmlns:a16="http://schemas.microsoft.com/office/drawing/2014/main" id="{882AAF2E-B3F8-00A3-3EFE-B2557FF48FB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75355" y="3427787"/>
            <a:ext cx="360000" cy="360000"/>
          </a:xfrm>
          <a:prstGeom prst="rect">
            <a:avLst/>
          </a:prstGeom>
        </p:spPr>
      </p:pic>
      <p:pic>
        <p:nvPicPr>
          <p:cNvPr id="40" name="Gráfico 39" descr="Insignia 6 con relleno sólido">
            <a:extLst>
              <a:ext uri="{FF2B5EF4-FFF2-40B4-BE49-F238E27FC236}">
                <a16:creationId xmlns:a16="http://schemas.microsoft.com/office/drawing/2014/main" id="{803237E9-ADF9-490B-6C33-ABA367DFBD3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975355" y="4342234"/>
            <a:ext cx="360000" cy="360000"/>
          </a:xfrm>
          <a:prstGeom prst="rect">
            <a:avLst/>
          </a:prstGeom>
        </p:spPr>
      </p:pic>
      <p:pic>
        <p:nvPicPr>
          <p:cNvPr id="42" name="Gráfico 41" descr="Insignia 1 con relleno sólido">
            <a:extLst>
              <a:ext uri="{FF2B5EF4-FFF2-40B4-BE49-F238E27FC236}">
                <a16:creationId xmlns:a16="http://schemas.microsoft.com/office/drawing/2014/main" id="{62B7A7D2-4B2D-F826-4394-99CC0B88A74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16975" y="4781473"/>
            <a:ext cx="360000" cy="360000"/>
          </a:xfrm>
          <a:prstGeom prst="rect">
            <a:avLst/>
          </a:prstGeom>
        </p:spPr>
      </p:pic>
      <p:pic>
        <p:nvPicPr>
          <p:cNvPr id="43" name="Gráfico 42" descr="Insignia 6 con relleno sólido">
            <a:extLst>
              <a:ext uri="{FF2B5EF4-FFF2-40B4-BE49-F238E27FC236}">
                <a16:creationId xmlns:a16="http://schemas.microsoft.com/office/drawing/2014/main" id="{D6A87289-3FF3-3B4D-71D9-8770BC762CD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878545" y="4778659"/>
            <a:ext cx="360000" cy="360000"/>
          </a:xfrm>
          <a:prstGeom prst="rect">
            <a:avLst/>
          </a:prstGeom>
        </p:spPr>
      </p:pic>
      <p:pic>
        <p:nvPicPr>
          <p:cNvPr id="45" name="Gráfico 44" descr="Insignia 7 contorno">
            <a:extLst>
              <a:ext uri="{FF2B5EF4-FFF2-40B4-BE49-F238E27FC236}">
                <a16:creationId xmlns:a16="http://schemas.microsoft.com/office/drawing/2014/main" id="{A3463B2D-6687-073D-4095-3DAB9D35CC4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986072" y="5277972"/>
            <a:ext cx="360000" cy="360000"/>
          </a:xfrm>
          <a:prstGeom prst="rect">
            <a:avLst/>
          </a:prstGeom>
        </p:spPr>
      </p:pic>
      <p:pic>
        <p:nvPicPr>
          <p:cNvPr id="46" name="Gráfico 45" descr="Insignia 1 con relleno sólido">
            <a:extLst>
              <a:ext uri="{FF2B5EF4-FFF2-40B4-BE49-F238E27FC236}">
                <a16:creationId xmlns:a16="http://schemas.microsoft.com/office/drawing/2014/main" id="{2BB85406-FB19-A04E-8FC9-A0462AD60F2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281981" y="3010198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EB366-A341-820C-8C42-12615265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/>
              <a:t>Gauss-Legendre de dos puntos 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9D7D3C-20CE-9675-C58A-4DC97FF7F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95" y="2263156"/>
            <a:ext cx="9601200" cy="2515503"/>
          </a:xfrm>
        </p:spPr>
        <p:txBody>
          <a:bodyPr/>
          <a:lstStyle/>
          <a:p>
            <a:endParaRPr lang="es-ES">
              <a:latin typeface="Arial" panose="020B0604020202020204" pitchFamily="34" charset="0"/>
            </a:endParaRPr>
          </a:p>
          <a:p>
            <a:endParaRPr lang="es-ES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40743D2-44A4-DD98-B6A6-EC7F2EA4C18D}"/>
                  </a:ext>
                </a:extLst>
              </p:cNvPr>
              <p:cNvSpPr txBox="1"/>
              <p:nvPr/>
            </p:nvSpPr>
            <p:spPr>
              <a:xfrm>
                <a:off x="1219200" y="1665509"/>
                <a:ext cx="3366691" cy="6204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C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C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C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EC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sSub>
                            <m:sSubPr>
                              <m:ctrlPr>
                                <a:rPr lang="es-EC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C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C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C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C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s-EC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C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C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40743D2-44A4-DD98-B6A6-EC7F2EA4C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65509"/>
                <a:ext cx="3366691" cy="6204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9D579C72-2321-3E14-FE24-A659315D2859}"/>
              </a:ext>
            </a:extLst>
          </p:cNvPr>
          <p:cNvSpPr txBox="1"/>
          <p:nvPr/>
        </p:nvSpPr>
        <p:spPr>
          <a:xfrm>
            <a:off x="1219200" y="2239668"/>
            <a:ext cx="456091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C"/>
          </a:p>
          <a:p>
            <a:r>
              <a:rPr lang="es-EC"/>
              <a:t>Sistema de ecuaciones</a:t>
            </a:r>
          </a:p>
          <a:p>
            <a:endParaRPr lang="en-US"/>
          </a:p>
          <a:p>
            <a:endParaRPr lang="es-EC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77C3B24-A8DB-37F5-AAFE-B1AB30AD1BB8}"/>
                  </a:ext>
                </a:extLst>
              </p:cNvPr>
              <p:cNvSpPr txBox="1"/>
              <p:nvPr/>
            </p:nvSpPr>
            <p:spPr>
              <a:xfrm>
                <a:off x="1360866" y="3081003"/>
                <a:ext cx="101209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C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C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77C3B24-A8DB-37F5-AAFE-B1AB30AD1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866" y="3081003"/>
                <a:ext cx="1012093" cy="215444"/>
              </a:xfrm>
              <a:prstGeom prst="rect">
                <a:avLst/>
              </a:prstGeom>
              <a:blipFill>
                <a:blip r:embed="rId3"/>
                <a:stretch>
                  <a:fillRect l="-1205" r="-301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B6482BF-A373-9B39-EE37-5BAECEAABAF7}"/>
                  </a:ext>
                </a:extLst>
              </p:cNvPr>
              <p:cNvSpPr txBox="1"/>
              <p:nvPr/>
            </p:nvSpPr>
            <p:spPr>
              <a:xfrm>
                <a:off x="-335854" y="3667290"/>
                <a:ext cx="4946995" cy="4047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C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C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C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C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EC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B6482BF-A373-9B39-EE37-5BAECEAAB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5854" y="3667290"/>
                <a:ext cx="4946995" cy="404726"/>
              </a:xfrm>
              <a:prstGeom prst="rect">
                <a:avLst/>
              </a:prstGeom>
              <a:blipFill>
                <a:blip r:embed="rId4"/>
                <a:stretch>
                  <a:fillRect t="-151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788647E-AFBF-F1A6-60E9-FA5516C5F900}"/>
                  </a:ext>
                </a:extLst>
              </p:cNvPr>
              <p:cNvSpPr txBox="1"/>
              <p:nvPr/>
            </p:nvSpPr>
            <p:spPr>
              <a:xfrm>
                <a:off x="-236951" y="3422838"/>
                <a:ext cx="45609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C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s-EC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788647E-AFBF-F1A6-60E9-FA5516C5F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6951" y="3422838"/>
                <a:ext cx="4560915" cy="215444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2CD429B-337D-9D2E-A4A5-1532F79D28C4}"/>
                  </a:ext>
                </a:extLst>
              </p:cNvPr>
              <p:cNvSpPr txBox="1"/>
              <p:nvPr/>
            </p:nvSpPr>
            <p:spPr>
              <a:xfrm>
                <a:off x="-335854" y="4160658"/>
                <a:ext cx="494699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EC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EC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2CD429B-337D-9D2E-A4A5-1532F79D2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5854" y="4160658"/>
                <a:ext cx="4946995" cy="215444"/>
              </a:xfrm>
              <a:prstGeom prst="rect">
                <a:avLst/>
              </a:prstGeom>
              <a:blipFill>
                <a:blip r:embed="rId6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uadroTexto 21">
            <a:extLst>
              <a:ext uri="{FF2B5EF4-FFF2-40B4-BE49-F238E27FC236}">
                <a16:creationId xmlns:a16="http://schemas.microsoft.com/office/drawing/2014/main" id="{51553E20-7D79-6E61-8810-60341E8A3773}"/>
              </a:ext>
            </a:extLst>
          </p:cNvPr>
          <p:cNvSpPr txBox="1"/>
          <p:nvPr/>
        </p:nvSpPr>
        <p:spPr>
          <a:xfrm>
            <a:off x="4506978" y="2508256"/>
            <a:ext cx="309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/>
              <a:t>Usando       y        en 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B52DDB48-715B-9B38-E1C7-2C5550644A66}"/>
                  </a:ext>
                </a:extLst>
              </p:cNvPr>
              <p:cNvSpPr txBox="1"/>
              <p:nvPr/>
            </p:nvSpPr>
            <p:spPr>
              <a:xfrm>
                <a:off x="4637321" y="3395724"/>
                <a:ext cx="9839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C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C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C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s-EC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C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B52DDB48-715B-9B38-E1C7-2C5550644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321" y="3395724"/>
                <a:ext cx="983924" cy="553998"/>
              </a:xfrm>
              <a:prstGeom prst="rect">
                <a:avLst/>
              </a:prstGeom>
              <a:blipFill>
                <a:blip r:embed="rId7"/>
                <a:stretch>
                  <a:fillRect l="-6211" r="-3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8EAE867-ABE2-AE97-C1A1-C9C3184DC402}"/>
                  </a:ext>
                </a:extLst>
              </p:cNvPr>
              <p:cNvSpPr txBox="1"/>
              <p:nvPr/>
            </p:nvSpPr>
            <p:spPr>
              <a:xfrm>
                <a:off x="4275597" y="3840459"/>
                <a:ext cx="14845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C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8EAE867-ABE2-AE97-C1A1-C9C3184DC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97" y="3840459"/>
                <a:ext cx="1484594" cy="276999"/>
              </a:xfrm>
              <a:prstGeom prst="rect">
                <a:avLst/>
              </a:prstGeom>
              <a:blipFill>
                <a:blip r:embed="rId8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Gráfico 22" descr="Insignia 4 contorno">
            <a:extLst>
              <a:ext uri="{FF2B5EF4-FFF2-40B4-BE49-F238E27FC236}">
                <a16:creationId xmlns:a16="http://schemas.microsoft.com/office/drawing/2014/main" id="{216B6186-AB5F-134E-9D81-4EA4324E4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75398" y="4124656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5AD8704-13E2-7E23-0206-ED8287FBBE68}"/>
                  </a:ext>
                </a:extLst>
              </p:cNvPr>
              <p:cNvSpPr txBox="1"/>
              <p:nvPr/>
            </p:nvSpPr>
            <p:spPr>
              <a:xfrm>
                <a:off x="4487601" y="4195766"/>
                <a:ext cx="14578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C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C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5AD8704-13E2-7E23-0206-ED8287FBB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601" y="4195766"/>
                <a:ext cx="145787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Gráfico 31" descr="Insignia contorno">
            <a:extLst>
              <a:ext uri="{FF2B5EF4-FFF2-40B4-BE49-F238E27FC236}">
                <a16:creationId xmlns:a16="http://schemas.microsoft.com/office/drawing/2014/main" id="{CD504952-5BA6-DAE7-023F-F29C02F9F9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75398" y="3370635"/>
            <a:ext cx="360000" cy="360000"/>
          </a:xfrm>
          <a:prstGeom prst="rect">
            <a:avLst/>
          </a:prstGeom>
        </p:spPr>
      </p:pic>
      <p:pic>
        <p:nvPicPr>
          <p:cNvPr id="15" name="Gráfico 14" descr="Insignia 7 con relleno sólido">
            <a:extLst>
              <a:ext uri="{FF2B5EF4-FFF2-40B4-BE49-F238E27FC236}">
                <a16:creationId xmlns:a16="http://schemas.microsoft.com/office/drawing/2014/main" id="{0D0EDB4D-5BD0-D738-087B-2AD4CC41EE4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04448" y="4240365"/>
            <a:ext cx="360000" cy="360000"/>
          </a:xfrm>
          <a:prstGeom prst="rect">
            <a:avLst/>
          </a:prstGeom>
        </p:spPr>
      </p:pic>
      <p:pic>
        <p:nvPicPr>
          <p:cNvPr id="18" name="Gráfico 17" descr="Insignia 5 con relleno sólido">
            <a:extLst>
              <a:ext uri="{FF2B5EF4-FFF2-40B4-BE49-F238E27FC236}">
                <a16:creationId xmlns:a16="http://schemas.microsoft.com/office/drawing/2014/main" id="{7396C702-8EE0-003A-CF2B-1A82E6AE88F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29967" y="3146193"/>
            <a:ext cx="360000" cy="360000"/>
          </a:xfrm>
          <a:prstGeom prst="rect">
            <a:avLst/>
          </a:prstGeom>
        </p:spPr>
      </p:pic>
      <p:pic>
        <p:nvPicPr>
          <p:cNvPr id="21" name="Gráfico 20" descr="Insignia 1 contorno">
            <a:extLst>
              <a:ext uri="{FF2B5EF4-FFF2-40B4-BE49-F238E27FC236}">
                <a16:creationId xmlns:a16="http://schemas.microsoft.com/office/drawing/2014/main" id="{4731BE57-1366-1264-0B3D-EF1F5B6C8B4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275398" y="3005396"/>
            <a:ext cx="360000" cy="360000"/>
          </a:xfrm>
          <a:prstGeom prst="rect">
            <a:avLst/>
          </a:prstGeom>
        </p:spPr>
      </p:pic>
      <p:pic>
        <p:nvPicPr>
          <p:cNvPr id="28" name="Gráfico 27" descr="Insignia 3 con relleno sólido">
            <a:extLst>
              <a:ext uri="{FF2B5EF4-FFF2-40B4-BE49-F238E27FC236}">
                <a16:creationId xmlns:a16="http://schemas.microsoft.com/office/drawing/2014/main" id="{065992E2-97C3-321B-7728-72DDCE007EB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276523" y="3763182"/>
            <a:ext cx="360000" cy="360000"/>
          </a:xfrm>
          <a:prstGeom prst="rect">
            <a:avLst/>
          </a:prstGeom>
        </p:spPr>
      </p:pic>
      <p:pic>
        <p:nvPicPr>
          <p:cNvPr id="35" name="Gráfico 34" descr="Insignia 6 contorno">
            <a:extLst>
              <a:ext uri="{FF2B5EF4-FFF2-40B4-BE49-F238E27FC236}">
                <a16:creationId xmlns:a16="http://schemas.microsoft.com/office/drawing/2014/main" id="{3067B852-4B7D-58C6-D357-A92F01D12DC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104448" y="3785693"/>
            <a:ext cx="360000" cy="360000"/>
          </a:xfrm>
          <a:prstGeom prst="rect">
            <a:avLst/>
          </a:prstGeom>
        </p:spPr>
      </p:pic>
      <p:pic>
        <p:nvPicPr>
          <p:cNvPr id="58" name="Gráfico 57" descr="Insignia 7 con relleno sólido">
            <a:extLst>
              <a:ext uri="{FF2B5EF4-FFF2-40B4-BE49-F238E27FC236}">
                <a16:creationId xmlns:a16="http://schemas.microsoft.com/office/drawing/2014/main" id="{D66C02C4-ACAF-6B5D-A925-3AFD84BD34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48761" y="2508256"/>
            <a:ext cx="360000" cy="360000"/>
          </a:xfrm>
          <a:prstGeom prst="rect">
            <a:avLst/>
          </a:prstGeom>
        </p:spPr>
      </p:pic>
      <p:pic>
        <p:nvPicPr>
          <p:cNvPr id="59" name="Gráfico 58" descr="Insignia 5 con relleno sólido">
            <a:extLst>
              <a:ext uri="{FF2B5EF4-FFF2-40B4-BE49-F238E27FC236}">
                <a16:creationId xmlns:a16="http://schemas.microsoft.com/office/drawing/2014/main" id="{1B2AAF98-DAF8-DE78-AE76-6DF9788578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871622" y="2508256"/>
            <a:ext cx="360000" cy="360000"/>
          </a:xfrm>
          <a:prstGeom prst="rect">
            <a:avLst/>
          </a:prstGeom>
        </p:spPr>
      </p:pic>
      <p:pic>
        <p:nvPicPr>
          <p:cNvPr id="60" name="Gráfico 59" descr="Insignia 3 con relleno sólido">
            <a:extLst>
              <a:ext uri="{FF2B5EF4-FFF2-40B4-BE49-F238E27FC236}">
                <a16:creationId xmlns:a16="http://schemas.microsoft.com/office/drawing/2014/main" id="{290C63B1-DC9D-7BFE-EBE7-708C3A5D117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50544" y="2508256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67C96787-88E9-F9A0-3F70-4DFB2B590060}"/>
                  </a:ext>
                </a:extLst>
              </p:cNvPr>
              <p:cNvSpPr txBox="1"/>
              <p:nvPr/>
            </p:nvSpPr>
            <p:spPr>
              <a:xfrm>
                <a:off x="7766118" y="2444228"/>
                <a:ext cx="3819255" cy="1005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C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EC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C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s-EC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EC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C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s-EC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C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C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C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s-EC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EC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C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s-EC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C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C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EC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C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s-EC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+</a:t>
                </a:r>
                <a:r>
                  <a:rPr lang="es-EC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C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EC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C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s-EC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C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C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C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s-EC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s-EC" b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C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C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C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C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C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s-EC" b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67C96787-88E9-F9A0-3F70-4DFB2B590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118" y="2444228"/>
                <a:ext cx="3819255" cy="100585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9BD7D0E-6772-3BDB-F678-A36A21774F5A}"/>
                  </a:ext>
                </a:extLst>
              </p:cNvPr>
              <p:cNvSpPr txBox="1"/>
              <p:nvPr/>
            </p:nvSpPr>
            <p:spPr>
              <a:xfrm>
                <a:off x="4611141" y="3010171"/>
                <a:ext cx="10657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C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C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C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9BD7D0E-6772-3BDB-F678-A36A21774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141" y="3010171"/>
                <a:ext cx="1065741" cy="553998"/>
              </a:xfrm>
              <a:prstGeom prst="rect">
                <a:avLst/>
              </a:prstGeom>
              <a:blipFill>
                <a:blip r:embed="rId25"/>
                <a:stretch>
                  <a:fillRect l="-571"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Gráfico 66" descr="Insignia 8 contorno">
            <a:extLst>
              <a:ext uri="{FF2B5EF4-FFF2-40B4-BE49-F238E27FC236}">
                <a16:creationId xmlns:a16="http://schemas.microsoft.com/office/drawing/2014/main" id="{9CF5A50F-E2A0-EBFF-2EB1-1E9256E926A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362552" y="2981517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51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EB366-A341-820C-8C42-12615265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/>
              <a:t>Gauss-Legendre de dos puntos 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9D7D3C-20CE-9675-C58A-4DC97FF7F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95" y="2263156"/>
            <a:ext cx="9601200" cy="2515503"/>
          </a:xfrm>
        </p:spPr>
        <p:txBody>
          <a:bodyPr/>
          <a:lstStyle/>
          <a:p>
            <a:endParaRPr lang="es-ES">
              <a:latin typeface="Arial" panose="020B0604020202020204" pitchFamily="34" charset="0"/>
            </a:endParaRPr>
          </a:p>
          <a:p>
            <a:endParaRPr lang="es-ES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40743D2-44A4-DD98-B6A6-EC7F2EA4C18D}"/>
                  </a:ext>
                </a:extLst>
              </p:cNvPr>
              <p:cNvSpPr txBox="1"/>
              <p:nvPr/>
            </p:nvSpPr>
            <p:spPr>
              <a:xfrm>
                <a:off x="1219200" y="1665509"/>
                <a:ext cx="3366691" cy="6204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C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C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C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EC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sSub>
                            <m:sSubPr>
                              <m:ctrlPr>
                                <a:rPr lang="es-EC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C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C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C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C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s-EC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C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C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40743D2-44A4-DD98-B6A6-EC7F2EA4C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65509"/>
                <a:ext cx="3366691" cy="6204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9D579C72-2321-3E14-FE24-A659315D2859}"/>
              </a:ext>
            </a:extLst>
          </p:cNvPr>
          <p:cNvSpPr txBox="1"/>
          <p:nvPr/>
        </p:nvSpPr>
        <p:spPr>
          <a:xfrm>
            <a:off x="1219200" y="2239668"/>
            <a:ext cx="456091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C"/>
          </a:p>
          <a:p>
            <a:r>
              <a:rPr lang="es-EC"/>
              <a:t>Sistema de ecuaciones</a:t>
            </a:r>
          </a:p>
          <a:p>
            <a:endParaRPr lang="en-US"/>
          </a:p>
          <a:p>
            <a:endParaRPr lang="es-EC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77C3B24-A8DB-37F5-AAFE-B1AB30AD1BB8}"/>
                  </a:ext>
                </a:extLst>
              </p:cNvPr>
              <p:cNvSpPr txBox="1"/>
              <p:nvPr/>
            </p:nvSpPr>
            <p:spPr>
              <a:xfrm>
                <a:off x="1360866" y="3081003"/>
                <a:ext cx="101209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C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C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77C3B24-A8DB-37F5-AAFE-B1AB30AD1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866" y="3081003"/>
                <a:ext cx="1012093" cy="215444"/>
              </a:xfrm>
              <a:prstGeom prst="rect">
                <a:avLst/>
              </a:prstGeom>
              <a:blipFill>
                <a:blip r:embed="rId3"/>
                <a:stretch>
                  <a:fillRect l="-1205" r="-301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B6482BF-A373-9B39-EE37-5BAECEAABAF7}"/>
                  </a:ext>
                </a:extLst>
              </p:cNvPr>
              <p:cNvSpPr txBox="1"/>
              <p:nvPr/>
            </p:nvSpPr>
            <p:spPr>
              <a:xfrm>
                <a:off x="-335854" y="3667290"/>
                <a:ext cx="4946995" cy="4047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C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C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C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C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EC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B6482BF-A373-9B39-EE37-5BAECEAAB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5854" y="3667290"/>
                <a:ext cx="4946995" cy="404726"/>
              </a:xfrm>
              <a:prstGeom prst="rect">
                <a:avLst/>
              </a:prstGeom>
              <a:blipFill>
                <a:blip r:embed="rId4"/>
                <a:stretch>
                  <a:fillRect t="-151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788647E-AFBF-F1A6-60E9-FA5516C5F900}"/>
                  </a:ext>
                </a:extLst>
              </p:cNvPr>
              <p:cNvSpPr txBox="1"/>
              <p:nvPr/>
            </p:nvSpPr>
            <p:spPr>
              <a:xfrm>
                <a:off x="-236951" y="3422838"/>
                <a:ext cx="45609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C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s-EC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788647E-AFBF-F1A6-60E9-FA5516C5F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6951" y="3422838"/>
                <a:ext cx="4560915" cy="215444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2CD429B-337D-9D2E-A4A5-1532F79D28C4}"/>
                  </a:ext>
                </a:extLst>
              </p:cNvPr>
              <p:cNvSpPr txBox="1"/>
              <p:nvPr/>
            </p:nvSpPr>
            <p:spPr>
              <a:xfrm>
                <a:off x="-335854" y="4160658"/>
                <a:ext cx="494699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EC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EC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2CD429B-337D-9D2E-A4A5-1532F79D2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5854" y="4160658"/>
                <a:ext cx="4946995" cy="215444"/>
              </a:xfrm>
              <a:prstGeom prst="rect">
                <a:avLst/>
              </a:prstGeom>
              <a:blipFill>
                <a:blip r:embed="rId6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uadroTexto 21">
            <a:extLst>
              <a:ext uri="{FF2B5EF4-FFF2-40B4-BE49-F238E27FC236}">
                <a16:creationId xmlns:a16="http://schemas.microsoft.com/office/drawing/2014/main" id="{51553E20-7D79-6E61-8810-60341E8A3773}"/>
              </a:ext>
            </a:extLst>
          </p:cNvPr>
          <p:cNvSpPr txBox="1"/>
          <p:nvPr/>
        </p:nvSpPr>
        <p:spPr>
          <a:xfrm>
            <a:off x="4506978" y="2508256"/>
            <a:ext cx="309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/>
              <a:t>Usando       y        en 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B52DDB48-715B-9B38-E1C7-2C5550644A66}"/>
                  </a:ext>
                </a:extLst>
              </p:cNvPr>
              <p:cNvSpPr txBox="1"/>
              <p:nvPr/>
            </p:nvSpPr>
            <p:spPr>
              <a:xfrm>
                <a:off x="4637321" y="3395724"/>
                <a:ext cx="9839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C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C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C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s-EC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C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B52DDB48-715B-9B38-E1C7-2C5550644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321" y="3395724"/>
                <a:ext cx="983924" cy="553998"/>
              </a:xfrm>
              <a:prstGeom prst="rect">
                <a:avLst/>
              </a:prstGeom>
              <a:blipFill>
                <a:blip r:embed="rId7"/>
                <a:stretch>
                  <a:fillRect l="-6211" r="-3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8EAE867-ABE2-AE97-C1A1-C9C3184DC402}"/>
                  </a:ext>
                </a:extLst>
              </p:cNvPr>
              <p:cNvSpPr txBox="1"/>
              <p:nvPr/>
            </p:nvSpPr>
            <p:spPr>
              <a:xfrm>
                <a:off x="4275597" y="3840459"/>
                <a:ext cx="14845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C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8EAE867-ABE2-AE97-C1A1-C9C3184DC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97" y="3840459"/>
                <a:ext cx="1484594" cy="276999"/>
              </a:xfrm>
              <a:prstGeom prst="rect">
                <a:avLst/>
              </a:prstGeom>
              <a:blipFill>
                <a:blip r:embed="rId8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Gráfico 22" descr="Insignia 4 contorno">
            <a:extLst>
              <a:ext uri="{FF2B5EF4-FFF2-40B4-BE49-F238E27FC236}">
                <a16:creationId xmlns:a16="http://schemas.microsoft.com/office/drawing/2014/main" id="{216B6186-AB5F-134E-9D81-4EA4324E4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75398" y="4124656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5AD8704-13E2-7E23-0206-ED8287FBBE68}"/>
                  </a:ext>
                </a:extLst>
              </p:cNvPr>
              <p:cNvSpPr txBox="1"/>
              <p:nvPr/>
            </p:nvSpPr>
            <p:spPr>
              <a:xfrm>
                <a:off x="4487601" y="4195766"/>
                <a:ext cx="14578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C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C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5AD8704-13E2-7E23-0206-ED8287FBB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601" y="4195766"/>
                <a:ext cx="145787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Gráfico 31" descr="Insignia contorno">
            <a:extLst>
              <a:ext uri="{FF2B5EF4-FFF2-40B4-BE49-F238E27FC236}">
                <a16:creationId xmlns:a16="http://schemas.microsoft.com/office/drawing/2014/main" id="{CD504952-5BA6-DAE7-023F-F29C02F9F9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75398" y="3370635"/>
            <a:ext cx="360000" cy="360000"/>
          </a:xfrm>
          <a:prstGeom prst="rect">
            <a:avLst/>
          </a:prstGeom>
        </p:spPr>
      </p:pic>
      <p:pic>
        <p:nvPicPr>
          <p:cNvPr id="18" name="Gráfico 17" descr="Insignia 5 con relleno sólido">
            <a:extLst>
              <a:ext uri="{FF2B5EF4-FFF2-40B4-BE49-F238E27FC236}">
                <a16:creationId xmlns:a16="http://schemas.microsoft.com/office/drawing/2014/main" id="{7396C702-8EE0-003A-CF2B-1A82E6AE88F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29967" y="3146193"/>
            <a:ext cx="360000" cy="360000"/>
          </a:xfrm>
          <a:prstGeom prst="rect">
            <a:avLst/>
          </a:prstGeom>
        </p:spPr>
      </p:pic>
      <p:pic>
        <p:nvPicPr>
          <p:cNvPr id="21" name="Gráfico 20" descr="Insignia 1 contorno">
            <a:extLst>
              <a:ext uri="{FF2B5EF4-FFF2-40B4-BE49-F238E27FC236}">
                <a16:creationId xmlns:a16="http://schemas.microsoft.com/office/drawing/2014/main" id="{4731BE57-1366-1264-0B3D-EF1F5B6C8B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75398" y="3005396"/>
            <a:ext cx="360000" cy="360000"/>
          </a:xfrm>
          <a:prstGeom prst="rect">
            <a:avLst/>
          </a:prstGeom>
        </p:spPr>
      </p:pic>
      <p:pic>
        <p:nvPicPr>
          <p:cNvPr id="35" name="Gráfico 34" descr="Insignia 6 contorno">
            <a:extLst>
              <a:ext uri="{FF2B5EF4-FFF2-40B4-BE49-F238E27FC236}">
                <a16:creationId xmlns:a16="http://schemas.microsoft.com/office/drawing/2014/main" id="{3067B852-4B7D-58C6-D357-A92F01D12DC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104448" y="3785693"/>
            <a:ext cx="360000" cy="360000"/>
          </a:xfrm>
          <a:prstGeom prst="rect">
            <a:avLst/>
          </a:prstGeom>
        </p:spPr>
      </p:pic>
      <p:pic>
        <p:nvPicPr>
          <p:cNvPr id="59" name="Gráfico 58" descr="Insignia 5 con relleno sólido">
            <a:extLst>
              <a:ext uri="{FF2B5EF4-FFF2-40B4-BE49-F238E27FC236}">
                <a16:creationId xmlns:a16="http://schemas.microsoft.com/office/drawing/2014/main" id="{1B2AAF98-DAF8-DE78-AE76-6DF9788578E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71622" y="2508256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67C96787-88E9-F9A0-3F70-4DFB2B590060}"/>
                  </a:ext>
                </a:extLst>
              </p:cNvPr>
              <p:cNvSpPr txBox="1"/>
              <p:nvPr/>
            </p:nvSpPr>
            <p:spPr>
              <a:xfrm>
                <a:off x="7295171" y="2387399"/>
                <a:ext cx="3819255" cy="1005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C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EC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C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s-EC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EC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C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s-EC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C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C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C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s-EC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EC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C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s-EC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C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C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EC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C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s-EC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+</a:t>
                </a:r>
                <a:r>
                  <a:rPr lang="es-EC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C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EC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C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s-EC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C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C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C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s-EC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s-EC" b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C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C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C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C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C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s-EC" b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67C96787-88E9-F9A0-3F70-4DFB2B590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171" y="2387399"/>
                <a:ext cx="3819255" cy="100585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9BD7D0E-6772-3BDB-F678-A36A21774F5A}"/>
                  </a:ext>
                </a:extLst>
              </p:cNvPr>
              <p:cNvSpPr txBox="1"/>
              <p:nvPr/>
            </p:nvSpPr>
            <p:spPr>
              <a:xfrm>
                <a:off x="4611141" y="3010171"/>
                <a:ext cx="10657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C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C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C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9BD7D0E-6772-3BDB-F678-A36A21774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141" y="3010171"/>
                <a:ext cx="1065741" cy="553998"/>
              </a:xfrm>
              <a:prstGeom prst="rect">
                <a:avLst/>
              </a:prstGeom>
              <a:blipFill>
                <a:blip r:embed="rId21"/>
                <a:stretch>
                  <a:fillRect l="-571"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CuadroTexto 64">
            <a:extLst>
              <a:ext uri="{FF2B5EF4-FFF2-40B4-BE49-F238E27FC236}">
                <a16:creationId xmlns:a16="http://schemas.microsoft.com/office/drawing/2014/main" id="{2828BA6F-FE03-AC71-6E2C-2185D1C2300D}"/>
              </a:ext>
            </a:extLst>
          </p:cNvPr>
          <p:cNvSpPr txBox="1"/>
          <p:nvPr/>
        </p:nvSpPr>
        <p:spPr>
          <a:xfrm>
            <a:off x="7295171" y="3484708"/>
            <a:ext cx="449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/>
              <a:t>Finalmente se obtienen los puntos de       y   </a:t>
            </a:r>
            <a:endParaRPr lang="en-US"/>
          </a:p>
        </p:txBody>
      </p:sp>
      <p:pic>
        <p:nvPicPr>
          <p:cNvPr id="68" name="Gráfico 67" descr="Insignia 5 con relleno sólido">
            <a:extLst>
              <a:ext uri="{FF2B5EF4-FFF2-40B4-BE49-F238E27FC236}">
                <a16:creationId xmlns:a16="http://schemas.microsoft.com/office/drawing/2014/main" id="{19A7714D-71B6-B27A-3682-62D4379914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526222" y="3482543"/>
            <a:ext cx="360000" cy="360000"/>
          </a:xfrm>
          <a:prstGeom prst="rect">
            <a:avLst/>
          </a:prstGeom>
        </p:spPr>
      </p:pic>
      <p:pic>
        <p:nvPicPr>
          <p:cNvPr id="11" name="Gráfico 10" descr="Insignia 8 con relleno sólido">
            <a:extLst>
              <a:ext uri="{FF2B5EF4-FFF2-40B4-BE49-F238E27FC236}">
                <a16:creationId xmlns:a16="http://schemas.microsoft.com/office/drawing/2014/main" id="{7AC156D0-C7CB-6D8F-5A03-44D1B6B6CF5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007853" y="3482543"/>
            <a:ext cx="360000" cy="360000"/>
          </a:xfrm>
          <a:prstGeom prst="rect">
            <a:avLst/>
          </a:prstGeom>
        </p:spPr>
      </p:pic>
      <p:pic>
        <p:nvPicPr>
          <p:cNvPr id="12" name="Gráfico 11" descr="Insignia 8 con relleno sólido">
            <a:extLst>
              <a:ext uri="{FF2B5EF4-FFF2-40B4-BE49-F238E27FC236}">
                <a16:creationId xmlns:a16="http://schemas.microsoft.com/office/drawing/2014/main" id="{CCC230FD-FB5D-F10A-CA44-923FAA3E7F9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889560" y="2903896"/>
            <a:ext cx="360000" cy="360000"/>
          </a:xfrm>
          <a:prstGeom prst="rect">
            <a:avLst/>
          </a:prstGeom>
        </p:spPr>
      </p:pic>
      <p:pic>
        <p:nvPicPr>
          <p:cNvPr id="14" name="Gráfico 13" descr="Insignia 7 contorno">
            <a:extLst>
              <a:ext uri="{FF2B5EF4-FFF2-40B4-BE49-F238E27FC236}">
                <a16:creationId xmlns:a16="http://schemas.microsoft.com/office/drawing/2014/main" id="{4EEEFEF2-B17D-80E1-CB42-6EBE227758A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099542" y="4239393"/>
            <a:ext cx="360000" cy="360000"/>
          </a:xfrm>
          <a:prstGeom prst="rect">
            <a:avLst/>
          </a:prstGeom>
        </p:spPr>
      </p:pic>
      <p:pic>
        <p:nvPicPr>
          <p:cNvPr id="17" name="Gráfico 16" descr="Insignia 3 contorno">
            <a:extLst>
              <a:ext uri="{FF2B5EF4-FFF2-40B4-BE49-F238E27FC236}">
                <a16:creationId xmlns:a16="http://schemas.microsoft.com/office/drawing/2014/main" id="{B6D69448-0389-5EA2-2159-82B7AB7D2CB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585400" y="2510589"/>
            <a:ext cx="360000" cy="360000"/>
          </a:xfrm>
          <a:prstGeom prst="rect">
            <a:avLst/>
          </a:prstGeom>
        </p:spPr>
      </p:pic>
      <p:pic>
        <p:nvPicPr>
          <p:cNvPr id="19" name="Gráfico 18" descr="Insignia 3 contorno">
            <a:extLst>
              <a:ext uri="{FF2B5EF4-FFF2-40B4-BE49-F238E27FC236}">
                <a16:creationId xmlns:a16="http://schemas.microsoft.com/office/drawing/2014/main" id="{2B62FD39-CF2B-806E-E606-A7227AFECF4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275398" y="3754432"/>
            <a:ext cx="360000" cy="360000"/>
          </a:xfrm>
          <a:prstGeom prst="rect">
            <a:avLst/>
          </a:prstGeom>
        </p:spPr>
      </p:pic>
      <p:pic>
        <p:nvPicPr>
          <p:cNvPr id="25" name="Gráfico 24" descr="Insignia 7 contorno">
            <a:extLst>
              <a:ext uri="{FF2B5EF4-FFF2-40B4-BE49-F238E27FC236}">
                <a16:creationId xmlns:a16="http://schemas.microsoft.com/office/drawing/2014/main" id="{50A555B2-D81B-CEF2-9EC4-EE1C0029555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343687" y="2515597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0D28E198-0FAD-D0D6-1439-680DD6185F0C}"/>
                  </a:ext>
                </a:extLst>
              </p:cNvPr>
              <p:cNvSpPr txBox="1"/>
              <p:nvPr/>
            </p:nvSpPr>
            <p:spPr>
              <a:xfrm>
                <a:off x="7889054" y="4192986"/>
                <a:ext cx="3322000" cy="57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C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C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C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C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C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C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C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s-EC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s-EC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0,5773502692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0D28E198-0FAD-D0D6-1439-680DD6185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054" y="4192986"/>
                <a:ext cx="3322000" cy="572273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F4F18033-4091-D051-959D-E63FF891A4CC}"/>
                  </a:ext>
                </a:extLst>
              </p:cNvPr>
              <p:cNvSpPr txBox="1"/>
              <p:nvPr/>
            </p:nvSpPr>
            <p:spPr>
              <a:xfrm>
                <a:off x="4386803" y="5331471"/>
                <a:ext cx="4206327" cy="72276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C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C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C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s-EC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C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C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C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EC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s-EC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C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C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EC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C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s-EC" i="1" smtClean="0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EC" i="1" smtClean="0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  <m:r>
                            <a:rPr lang="es-EC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EC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C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C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C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s-EC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EC" i="1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F4F18033-4091-D051-959D-E63FF891A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803" y="5331471"/>
                <a:ext cx="4206327" cy="72276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44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EB366-A341-820C-8C42-12615265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491" y="123479"/>
            <a:ext cx="9601200" cy="690418"/>
          </a:xfrm>
        </p:spPr>
        <p:txBody>
          <a:bodyPr>
            <a:normAutofit/>
          </a:bodyPr>
          <a:lstStyle/>
          <a:p>
            <a:r>
              <a:rPr lang="es-EC" sz="3200"/>
              <a:t>Nodos y pesos para el método de gauss Legendre</a:t>
            </a:r>
            <a:endParaRPr 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a 7">
                <a:extLst>
                  <a:ext uri="{FF2B5EF4-FFF2-40B4-BE49-F238E27FC236}">
                    <a16:creationId xmlns:a16="http://schemas.microsoft.com/office/drawing/2014/main" id="{A8B43639-CEFB-2C2E-EE96-380D6987AB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6211439"/>
                  </p:ext>
                </p:extLst>
              </p:nvPr>
            </p:nvGraphicFramePr>
            <p:xfrm>
              <a:off x="3971637" y="989289"/>
              <a:ext cx="5061526" cy="54000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1408">
                      <a:extLst>
                        <a:ext uri="{9D8B030D-6E8A-4147-A177-3AD203B41FA5}">
                          <a16:colId xmlns:a16="http://schemas.microsoft.com/office/drawing/2014/main" val="1567942162"/>
                        </a:ext>
                      </a:extLst>
                    </a:gridCol>
                    <a:gridCol w="2200193">
                      <a:extLst>
                        <a:ext uri="{9D8B030D-6E8A-4147-A177-3AD203B41FA5}">
                          <a16:colId xmlns:a16="http://schemas.microsoft.com/office/drawing/2014/main" val="1651188133"/>
                        </a:ext>
                      </a:extLst>
                    </a:gridCol>
                    <a:gridCol w="2519925">
                      <a:extLst>
                        <a:ext uri="{9D8B030D-6E8A-4147-A177-3AD203B41FA5}">
                          <a16:colId xmlns:a16="http://schemas.microsoft.com/office/drawing/2014/main" val="3764706474"/>
                        </a:ext>
                      </a:extLst>
                    </a:gridCol>
                  </a:tblGrid>
                  <a:tr h="4927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40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400"/>
                            <a:t>Nodos </a:t>
                          </a:r>
                          <a14:m>
                            <m:oMath xmlns:m="http://schemas.openxmlformats.org/officeDocument/2006/math">
                              <m:r>
                                <a:rPr lang="es-419" sz="140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a14:m>
                          <a:endParaRPr lang="es-419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400"/>
                            <a:t>Pesos </a:t>
                          </a:r>
                          <a14:m>
                            <m:oMath xmlns:m="http://schemas.openxmlformats.org/officeDocument/2006/math">
                              <m:r>
                                <a:rPr lang="es-419" sz="1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oMath>
                          </a14:m>
                          <a:endParaRPr lang="es-419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3046273"/>
                      </a:ext>
                    </a:extLst>
                  </a:tr>
                  <a:tr h="515472">
                    <a:tc>
                      <a:txBody>
                        <a:bodyPr/>
                        <a:lstStyle/>
                        <a:p>
                          <a:r>
                            <a:rPr lang="es-419" sz="140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</a:rPr>
                                  <m:t>0.577350269</m:t>
                                </m:r>
                              </m:oMath>
                            </m:oMathPara>
                          </a14:m>
                          <a:endParaRPr lang="es-419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</a:rPr>
                                  <m:t>1.0000000</m:t>
                                </m:r>
                              </m:oMath>
                            </m:oMathPara>
                          </a14:m>
                          <a:endParaRPr lang="es-419" sz="1400" b="0" i="1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</a:rPr>
                                  <m:t>1.0000000</m:t>
                                </m:r>
                              </m:oMath>
                            </m:oMathPara>
                          </a14:m>
                          <a:endParaRPr lang="es-419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2481394"/>
                      </a:ext>
                    </a:extLst>
                  </a:tr>
                  <a:tr h="515472">
                    <a:tc>
                      <a:txBody>
                        <a:bodyPr/>
                        <a:lstStyle/>
                        <a:p>
                          <a:r>
                            <a:rPr lang="es-419" sz="140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</a:rPr>
                                  <m:t>0.577350269</m:t>
                                </m:r>
                              </m:oMath>
                            </m:oMathPara>
                          </a14:m>
                          <a:endParaRPr lang="es-419" sz="140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</a:rPr>
                                  <m:t>0.000000000</m:t>
                                </m:r>
                              </m:oMath>
                            </m:oMathPara>
                          </a14:m>
                          <a:endParaRPr lang="es-419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</a:rPr>
                                  <m:t>0.55555556</m:t>
                                </m:r>
                              </m:oMath>
                            </m:oMathPara>
                          </a14:m>
                          <a:endParaRPr lang="es-419" sz="1400" b="0" i="1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</a:rPr>
                                  <m:t>0.88888888</m:t>
                                </m:r>
                              </m:oMath>
                            </m:oMathPara>
                          </a14:m>
                          <a:endParaRPr lang="es-419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5507528"/>
                      </a:ext>
                    </a:extLst>
                  </a:tr>
                  <a:tr h="515472">
                    <a:tc>
                      <a:txBody>
                        <a:bodyPr/>
                        <a:lstStyle/>
                        <a:p>
                          <a:r>
                            <a:rPr lang="es-419" sz="140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</a:rPr>
                                  <m:t>0.8611363</m:t>
                                </m:r>
                              </m:oMath>
                            </m:oMathPara>
                          </a14:m>
                          <a:endParaRPr lang="es-419" sz="1400" b="0" i="1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</a:rPr>
                                  <m:t>0.33998104</m:t>
                                </m:r>
                              </m:oMath>
                            </m:oMathPara>
                          </a14:m>
                          <a:endParaRPr lang="es-419" sz="1400" b="0" i="1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</a:rPr>
                                  <m:t>0.34785484</m:t>
                                </m:r>
                              </m:oMath>
                            </m:oMathPara>
                          </a14:m>
                          <a:endParaRPr lang="es-419" sz="1400" b="0" i="1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</a:rPr>
                                  <m:t>0.65214515</m:t>
                                </m:r>
                              </m:oMath>
                            </m:oMathPara>
                          </a14:m>
                          <a:endParaRPr lang="es-419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5377447"/>
                      </a:ext>
                    </a:extLst>
                  </a:tr>
                  <a:tr h="727725">
                    <a:tc>
                      <a:txBody>
                        <a:bodyPr/>
                        <a:lstStyle/>
                        <a:p>
                          <a:r>
                            <a:rPr lang="es-419" sz="140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</a:rPr>
                                  <m:t>0.9061798</m:t>
                                </m:r>
                              </m:oMath>
                            </m:oMathPara>
                          </a14:m>
                          <a:endParaRPr lang="es-419" sz="1400" b="0" i="1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</a:rPr>
                                  <m:t>0.53846963</m:t>
                                </m:r>
                              </m:oMath>
                            </m:oMathPara>
                          </a14:m>
                          <a:endParaRPr lang="es-419" sz="1400" b="0" i="1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</a:rPr>
                                  <m:t>0.000000000</m:t>
                                </m:r>
                              </m:oMath>
                            </m:oMathPara>
                          </a14:m>
                          <a:endParaRPr lang="es-419" sz="1400" b="0" i="1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</a:rPr>
                                  <m:t>0.23692688</m:t>
                                </m:r>
                              </m:oMath>
                            </m:oMathPara>
                          </a14:m>
                          <a:endParaRPr lang="es-419" sz="1400" b="0" i="1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</a:rPr>
                                  <m:t>0.47862867</m:t>
                                </m:r>
                              </m:oMath>
                            </m:oMathPara>
                          </a14:m>
                          <a:endParaRPr lang="es-419" sz="1400" b="0" i="1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</a:rPr>
                                  <m:t>0.56888888</m:t>
                                </m:r>
                              </m:oMath>
                            </m:oMathPara>
                          </a14:m>
                          <a:endParaRPr lang="es-419" sz="1400" b="0" i="1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8875243"/>
                      </a:ext>
                    </a:extLst>
                  </a:tr>
                  <a:tr h="727725">
                    <a:tc>
                      <a:txBody>
                        <a:bodyPr/>
                        <a:lstStyle/>
                        <a:p>
                          <a:r>
                            <a:rPr lang="es-419" sz="140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</a:rPr>
                                  <m:t>0.9324695</m:t>
                                </m:r>
                              </m:oMath>
                            </m:oMathPara>
                          </a14:m>
                          <a:endParaRPr lang="es-419" sz="1400" b="0" i="1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</a:rPr>
                                  <m:t>0.66120938</m:t>
                                </m:r>
                              </m:oMath>
                            </m:oMathPara>
                          </a14:m>
                          <a:endParaRPr lang="es-419" sz="1400" b="0" i="1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</a:rPr>
                                  <m:t>0.23861918</m:t>
                                </m:r>
                              </m:oMath>
                            </m:oMathPara>
                          </a14:m>
                          <a:endParaRPr lang="es-419" sz="1400" b="0" i="1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</a:rPr>
                                  <m:t>0.17132449</m:t>
                                </m:r>
                              </m:oMath>
                            </m:oMathPara>
                          </a14:m>
                          <a:endParaRPr lang="es-419" sz="1400" b="0" i="1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</a:rPr>
                                  <m:t>0.36076157</m:t>
                                </m:r>
                              </m:oMath>
                            </m:oMathPara>
                          </a14:m>
                          <a:endParaRPr lang="es-419" sz="1400" b="0" i="1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</a:rPr>
                                  <m:t>0.46791393</m:t>
                                </m:r>
                              </m:oMath>
                            </m:oMathPara>
                          </a14:m>
                          <a:endParaRPr lang="es-419" sz="1400" b="0" i="1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4618369"/>
                      </a:ext>
                    </a:extLst>
                  </a:tr>
                  <a:tr h="939978">
                    <a:tc>
                      <a:txBody>
                        <a:bodyPr/>
                        <a:lstStyle/>
                        <a:p>
                          <a:r>
                            <a:rPr lang="es-419" sz="140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</a:rPr>
                                  <m:t>0.94910791</m:t>
                                </m:r>
                              </m:oMath>
                            </m:oMathPara>
                          </a14:m>
                          <a:endParaRPr lang="es-419" sz="1400" b="0" i="1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</a:rPr>
                                  <m:t>0.74153118</m:t>
                                </m:r>
                              </m:oMath>
                            </m:oMathPara>
                          </a14:m>
                          <a:endParaRPr lang="es-419" sz="1400" b="0" i="1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</a:rPr>
                                  <m:t>0.40584515</m:t>
                                </m:r>
                              </m:oMath>
                            </m:oMathPara>
                          </a14:m>
                          <a:endParaRPr lang="es-419" sz="1400" b="0" i="1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</a:rPr>
                                  <m:t>0.000000000</m:t>
                                </m:r>
                              </m:oMath>
                            </m:oMathPara>
                          </a14:m>
                          <a:endParaRPr lang="es-419" sz="1400" b="0" i="1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</a:rPr>
                                  <m:t>0.12948496</m:t>
                                </m:r>
                              </m:oMath>
                            </m:oMathPara>
                          </a14:m>
                          <a:endParaRPr lang="es-419" sz="1400" b="0" i="1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</a:rPr>
                                  <m:t>0.27970539</m:t>
                                </m:r>
                              </m:oMath>
                            </m:oMathPara>
                          </a14:m>
                          <a:endParaRPr lang="es-419" sz="1400" b="0" i="1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</a:rPr>
                                  <m:t>0.38183005</m:t>
                                </m:r>
                              </m:oMath>
                            </m:oMathPara>
                          </a14:m>
                          <a:endParaRPr lang="es-419" sz="1400" b="0" i="1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</a:rPr>
                                  <m:t>0.41795918</m:t>
                                </m:r>
                              </m:oMath>
                            </m:oMathPara>
                          </a14:m>
                          <a:endParaRPr lang="es-419" sz="1400" b="0" i="1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6514329"/>
                      </a:ext>
                    </a:extLst>
                  </a:tr>
                  <a:tr h="939978">
                    <a:tc>
                      <a:txBody>
                        <a:bodyPr/>
                        <a:lstStyle/>
                        <a:p>
                          <a:r>
                            <a:rPr lang="es-419" sz="140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</a:rPr>
                                  <m:t>0.96028985</m:t>
                                </m:r>
                              </m:oMath>
                            </m:oMathPara>
                          </a14:m>
                          <a:endParaRPr lang="es-419" sz="1400" b="0" i="1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</a:rPr>
                                  <m:t>0.79666477</m:t>
                                </m:r>
                              </m:oMath>
                            </m:oMathPara>
                          </a14:m>
                          <a:endParaRPr lang="es-419" sz="1400" b="0" i="1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</a:rPr>
                                  <m:t>0.52553240</m:t>
                                </m:r>
                              </m:oMath>
                            </m:oMathPara>
                          </a14:m>
                          <a:endParaRPr lang="es-419" sz="1400" b="0" i="1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</a:rPr>
                                  <m:t>0.18343464</m:t>
                                </m:r>
                              </m:oMath>
                            </m:oMathPara>
                          </a14:m>
                          <a:endParaRPr lang="es-419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</a:rPr>
                                  <m:t>0.10122853</m:t>
                                </m:r>
                              </m:oMath>
                            </m:oMathPara>
                          </a14:m>
                          <a:endParaRPr lang="es-419" sz="1400" b="0" i="1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</a:rPr>
                                  <m:t>0.22238103</m:t>
                                </m:r>
                              </m:oMath>
                            </m:oMathPara>
                          </a14:m>
                          <a:endParaRPr lang="es-419" sz="1400" b="0" i="1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</a:rPr>
                                  <m:t>0.31370664</m:t>
                                </m:r>
                              </m:oMath>
                            </m:oMathPara>
                          </a14:m>
                          <a:endParaRPr lang="es-419" sz="1400" b="0" i="1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400" b="0" i="1" smtClean="0">
                                    <a:latin typeface="Cambria Math" panose="02040503050406030204" pitchFamily="18" charset="0"/>
                                  </a:rPr>
                                  <m:t>0.36268378</m:t>
                                </m:r>
                              </m:oMath>
                            </m:oMathPara>
                          </a14:m>
                          <a:endParaRPr lang="es-419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8824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a 7">
                <a:extLst>
                  <a:ext uri="{FF2B5EF4-FFF2-40B4-BE49-F238E27FC236}">
                    <a16:creationId xmlns:a16="http://schemas.microsoft.com/office/drawing/2014/main" id="{A8B43639-CEFB-2C2E-EE96-380D6987AB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6211439"/>
                  </p:ext>
                </p:extLst>
              </p:nvPr>
            </p:nvGraphicFramePr>
            <p:xfrm>
              <a:off x="3971637" y="989289"/>
              <a:ext cx="5061526" cy="54000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1408">
                      <a:extLst>
                        <a:ext uri="{9D8B030D-6E8A-4147-A177-3AD203B41FA5}">
                          <a16:colId xmlns:a16="http://schemas.microsoft.com/office/drawing/2014/main" val="1567942162"/>
                        </a:ext>
                      </a:extLst>
                    </a:gridCol>
                    <a:gridCol w="2200193">
                      <a:extLst>
                        <a:ext uri="{9D8B030D-6E8A-4147-A177-3AD203B41FA5}">
                          <a16:colId xmlns:a16="http://schemas.microsoft.com/office/drawing/2014/main" val="1651188133"/>
                        </a:ext>
                      </a:extLst>
                    </a:gridCol>
                    <a:gridCol w="2519925">
                      <a:extLst>
                        <a:ext uri="{9D8B030D-6E8A-4147-A177-3AD203B41FA5}">
                          <a16:colId xmlns:a16="http://schemas.microsoft.com/office/drawing/2014/main" val="3764706474"/>
                        </a:ext>
                      </a:extLst>
                    </a:gridCol>
                  </a:tblGrid>
                  <a:tr h="4927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140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789" t="-1235" r="-115789" b="-9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966" t="-1235" r="-966" b="-9975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304627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s-419" sz="140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789" t="-96471" r="-115789" b="-85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966" t="-96471" r="-966" b="-85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248139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s-419" sz="140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789" t="-196471" r="-115789" b="-75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966" t="-196471" r="-966" b="-75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50752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s-419" sz="140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789" t="-296471" r="-115789" b="-65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966" t="-296471" r="-966" b="-65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5377447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r>
                            <a:rPr lang="es-419" sz="140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789" t="-280833" r="-115789" b="-36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966" t="-280833" r="-966" b="-36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8875243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r>
                            <a:rPr lang="es-419" sz="140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789" t="-377686" r="-115789" b="-257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966" t="-377686" r="-966" b="-2578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4618369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r>
                            <a:rPr lang="es-419" sz="140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789" t="-372903" r="-115789" b="-10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966" t="-372903" r="-966" b="-10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6514329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r>
                            <a:rPr lang="es-419" sz="140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789" t="-472903" r="-115789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966" t="-472903" r="-966" b="-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88243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06371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9D7D3C-20CE-9675-C58A-4DC97FF7F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273" y="914399"/>
            <a:ext cx="9790545" cy="551410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0"/>
              </a:lnSpc>
              <a:buNone/>
            </a:pPr>
            <a:endParaRPr lang="es-ES" sz="1600" dirty="0">
              <a:latin typeface="Arial" panose="020B0604020202020204" pitchFamily="34" charset="0"/>
            </a:endParaRPr>
          </a:p>
          <a:p>
            <a:pPr marL="0" indent="0">
              <a:lnSpc>
                <a:spcPct val="0"/>
              </a:lnSpc>
              <a:buNone/>
            </a:pPr>
            <a:endParaRPr lang="es-ES" sz="1600" dirty="0">
              <a:latin typeface="Arial" panose="020B0604020202020204" pitchFamily="34" charset="0"/>
            </a:endParaRPr>
          </a:p>
          <a:p>
            <a:pPr marL="0" indent="0">
              <a:lnSpc>
                <a:spcPct val="40000"/>
              </a:lnSpc>
              <a:buNone/>
            </a:pPr>
            <a:r>
              <a:rPr lang="es-ES" sz="1600" dirty="0">
                <a:latin typeface="SimSun" panose="02010600030101010101" pitchFamily="2" charset="-122"/>
                <a:ea typeface="SimSun" panose="02010600030101010101" pitchFamily="2" charset="-122"/>
              </a:rPr>
              <a:t>INICIO 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s-ES" sz="1600" dirty="0"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s-ES" sz="1600" dirty="0">
                <a:latin typeface="SimSun" panose="02010600030101010101" pitchFamily="2" charset="-122"/>
                <a:ea typeface="SimSun" panose="02010600030101010101" pitchFamily="2" charset="-122"/>
              </a:rPr>
              <a:t>//Datos de entrada:    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s-ES" sz="1600" dirty="0">
                <a:latin typeface="SimSun" panose="02010600030101010101" pitchFamily="2" charset="-122"/>
                <a:ea typeface="SimSun" panose="02010600030101010101" pitchFamily="2" charset="-122"/>
              </a:rPr>
              <a:t>//f -&gt; función    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s-ES" sz="1600" dirty="0">
                <a:latin typeface="SimSun" panose="02010600030101010101" pitchFamily="2" charset="-122"/>
                <a:ea typeface="SimSun" panose="02010600030101010101" pitchFamily="2" charset="-122"/>
              </a:rPr>
              <a:t>//a -&gt; limite inferior   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s-ES" sz="1600" dirty="0">
                <a:latin typeface="SimSun" panose="02010600030101010101" pitchFamily="2" charset="-122"/>
                <a:ea typeface="SimSun" panose="02010600030101010101" pitchFamily="2" charset="-122"/>
              </a:rPr>
              <a:t> //b -&gt; limite superior    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s-ES" sz="1600" dirty="0">
                <a:latin typeface="SimSun" panose="02010600030101010101" pitchFamily="2" charset="-122"/>
                <a:ea typeface="SimSun" panose="02010600030101010101" pitchFamily="2" charset="-122"/>
              </a:rPr>
              <a:t>//n -&gt; numero de puntos de 2 a 8    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s-ES" sz="1600" dirty="0">
                <a:latin typeface="SimSun" panose="02010600030101010101" pitchFamily="2" charset="-122"/>
                <a:ea typeface="SimSun" panose="02010600030101010101" pitchFamily="2" charset="-122"/>
              </a:rPr>
              <a:t>//Valores internos    </a:t>
            </a:r>
          </a:p>
          <a:p>
            <a:pPr marL="0" indent="0">
              <a:lnSpc>
                <a:spcPct val="40000"/>
              </a:lnSpc>
              <a:buNone/>
            </a:pPr>
            <a:endParaRPr lang="es-ES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s-ES" sz="1600" dirty="0">
                <a:latin typeface="SimSun" panose="02010600030101010101" pitchFamily="2" charset="-122"/>
                <a:ea typeface="SimSun" panose="02010600030101010101" pitchFamily="2" charset="-122"/>
              </a:rPr>
              <a:t>z -&gt; vector de nodos (generados     automáticamente con el numero     de puntos acorde a la tabla)  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s-ES" sz="1600" dirty="0">
                <a:latin typeface="SimSun" panose="02010600030101010101" pitchFamily="2" charset="-122"/>
                <a:ea typeface="SimSun" panose="02010600030101010101" pitchFamily="2" charset="-122"/>
              </a:rPr>
              <a:t>w -&gt; vector de pesos (generados     automáticamente con el numero     de puntos acorde a la tabla)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s-ES" sz="1600" dirty="0"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s-ES" sz="1600" dirty="0">
                <a:latin typeface="SimSun" panose="02010600030101010101" pitchFamily="2" charset="-122"/>
                <a:ea typeface="SimSun" panose="02010600030101010101" pitchFamily="2" charset="-122"/>
              </a:rPr>
              <a:t>FUNCION </a:t>
            </a:r>
            <a:r>
              <a:rPr lang="es-ES" sz="1600" dirty="0" err="1">
                <a:latin typeface="SimSun" panose="02010600030101010101" pitchFamily="2" charset="-122"/>
                <a:ea typeface="SimSun" panose="02010600030101010101" pitchFamily="2" charset="-122"/>
              </a:rPr>
              <a:t>gaussLegendre</a:t>
            </a:r>
            <a:r>
              <a:rPr lang="es-ES" sz="1600" dirty="0">
                <a:latin typeface="SimSun" panose="02010600030101010101" pitchFamily="2" charset="-122"/>
                <a:ea typeface="SimSun" panose="02010600030101010101" pitchFamily="2" charset="-122"/>
              </a:rPr>
              <a:t> (</a:t>
            </a:r>
            <a:r>
              <a:rPr lang="es-ES" sz="1600" dirty="0" err="1">
                <a:latin typeface="SimSun" panose="02010600030101010101" pitchFamily="2" charset="-122"/>
                <a:ea typeface="SimSun" panose="02010600030101010101" pitchFamily="2" charset="-122"/>
              </a:rPr>
              <a:t>f,a,b,n</a:t>
            </a:r>
            <a:r>
              <a:rPr lang="es-ES" sz="1600" dirty="0">
                <a:latin typeface="SimSun" panose="02010600030101010101" pitchFamily="2" charset="-122"/>
                <a:ea typeface="SimSun" panose="02010600030101010101" pitchFamily="2" charset="-122"/>
              </a:rPr>
              <a:t>)   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s-ES" sz="1600" dirty="0">
                <a:latin typeface="SimSun" panose="02010600030101010101" pitchFamily="2" charset="-122"/>
                <a:ea typeface="SimSun" panose="02010600030101010101" pitchFamily="2" charset="-122"/>
              </a:rPr>
              <a:t>   suma = 0   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s-ES" sz="1600" dirty="0">
                <a:latin typeface="SimSun" panose="02010600030101010101" pitchFamily="2" charset="-122"/>
                <a:ea typeface="SimSun" panose="02010600030101010101" pitchFamily="2" charset="-122"/>
              </a:rPr>
              <a:t>     PARA i=1:1:n      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s-ES" sz="1600" dirty="0">
                <a:latin typeface="SimSun" panose="02010600030101010101" pitchFamily="2" charset="-122"/>
                <a:ea typeface="SimSun" panose="02010600030101010101" pitchFamily="2" charset="-122"/>
              </a:rPr>
              <a:t>       x(i)=((b-a)/2)*z(i)+(</a:t>
            </a:r>
            <a:r>
              <a:rPr lang="es-ES" sz="1600" dirty="0" err="1">
                <a:latin typeface="SimSun" panose="02010600030101010101" pitchFamily="2" charset="-122"/>
                <a:ea typeface="SimSun" panose="02010600030101010101" pitchFamily="2" charset="-122"/>
              </a:rPr>
              <a:t>b+a</a:t>
            </a:r>
            <a:r>
              <a:rPr lang="es-ES" sz="1600" dirty="0">
                <a:latin typeface="SimSun" panose="02010600030101010101" pitchFamily="2" charset="-122"/>
                <a:ea typeface="SimSun" panose="02010600030101010101" pitchFamily="2" charset="-122"/>
              </a:rPr>
              <a:t>)/2       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s-ES" sz="1600" dirty="0">
                <a:latin typeface="SimSun" panose="02010600030101010101" pitchFamily="2" charset="-122"/>
                <a:ea typeface="SimSun" panose="02010600030101010101" pitchFamily="2" charset="-122"/>
              </a:rPr>
              <a:t>       </a:t>
            </a:r>
            <a:r>
              <a:rPr lang="es-ES" sz="1600" dirty="0" err="1">
                <a:latin typeface="SimSun" panose="02010600030101010101" pitchFamily="2" charset="-122"/>
                <a:ea typeface="SimSun" panose="02010600030101010101" pitchFamily="2" charset="-122"/>
              </a:rPr>
              <a:t>fx</a:t>
            </a:r>
            <a:r>
              <a:rPr lang="es-ES" sz="1600" dirty="0">
                <a:latin typeface="SimSun" panose="02010600030101010101" pitchFamily="2" charset="-122"/>
                <a:ea typeface="SimSun" panose="02010600030101010101" pitchFamily="2" charset="-122"/>
              </a:rPr>
              <a:t>(i)=(f </a:t>
            </a:r>
            <a:r>
              <a:rPr lang="es-ES" sz="1600" dirty="0" err="1">
                <a:latin typeface="SimSun" panose="02010600030101010101" pitchFamily="2" charset="-122"/>
                <a:ea typeface="SimSun" panose="02010600030101010101" pitchFamily="2" charset="-122"/>
              </a:rPr>
              <a:t>evualado</a:t>
            </a:r>
            <a:r>
              <a:rPr lang="es-ES" sz="1600" dirty="0">
                <a:latin typeface="SimSun" panose="02010600030101010101" pitchFamily="2" charset="-122"/>
                <a:ea typeface="SimSun" panose="02010600030101010101" pitchFamily="2" charset="-122"/>
              </a:rPr>
              <a:t> en x(i))      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s-ES" sz="1600" dirty="0">
                <a:latin typeface="SimSun" panose="02010600030101010101" pitchFamily="2" charset="-122"/>
                <a:ea typeface="SimSun" panose="02010600030101010101" pitchFamily="2" charset="-122"/>
              </a:rPr>
              <a:t>       suma=</a:t>
            </a:r>
            <a:r>
              <a:rPr lang="es-ES" sz="1600" dirty="0" err="1">
                <a:latin typeface="SimSun" panose="02010600030101010101" pitchFamily="2" charset="-122"/>
                <a:ea typeface="SimSun" panose="02010600030101010101" pitchFamily="2" charset="-122"/>
              </a:rPr>
              <a:t>suma+w</a:t>
            </a:r>
            <a:r>
              <a:rPr lang="es-ES" sz="1600" dirty="0">
                <a:latin typeface="SimSun" panose="02010600030101010101" pitchFamily="2" charset="-122"/>
                <a:ea typeface="SimSun" panose="02010600030101010101" pitchFamily="2" charset="-122"/>
              </a:rPr>
              <a:t>(i)*</a:t>
            </a:r>
            <a:r>
              <a:rPr lang="es-ES" sz="1600" dirty="0" err="1">
                <a:latin typeface="SimSun" panose="02010600030101010101" pitchFamily="2" charset="-122"/>
                <a:ea typeface="SimSun" panose="02010600030101010101" pitchFamily="2" charset="-122"/>
              </a:rPr>
              <a:t>fx</a:t>
            </a:r>
            <a:r>
              <a:rPr lang="es-ES" sz="1600" dirty="0">
                <a:latin typeface="SimSun" panose="02010600030101010101" pitchFamily="2" charset="-122"/>
                <a:ea typeface="SimSun" panose="02010600030101010101" pitchFamily="2" charset="-122"/>
              </a:rPr>
              <a:t>(i)   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s-ES" sz="1600" dirty="0">
                <a:latin typeface="SimSun" panose="02010600030101010101" pitchFamily="2" charset="-122"/>
                <a:ea typeface="SimSun" panose="02010600030101010101" pitchFamily="2" charset="-122"/>
              </a:rPr>
              <a:t>     FIN PARA       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s-ES" sz="1600" dirty="0">
                <a:latin typeface="SimSun" panose="02010600030101010101" pitchFamily="2" charset="-122"/>
                <a:ea typeface="SimSun" panose="02010600030101010101" pitchFamily="2" charset="-122"/>
              </a:rPr>
              <a:t>  resultado=((b-a)/2)*suma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s-ES" sz="1600" dirty="0">
                <a:latin typeface="SimSun" panose="02010600030101010101" pitchFamily="2" charset="-122"/>
                <a:ea typeface="SimSun" panose="02010600030101010101" pitchFamily="2" charset="-122"/>
              </a:rPr>
              <a:t>FIN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C0AE03C-1B70-DDD4-6B1F-7768660C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144" y="228822"/>
            <a:ext cx="7976838" cy="879541"/>
          </a:xfrm>
        </p:spPr>
        <p:txBody>
          <a:bodyPr/>
          <a:lstStyle/>
          <a:p>
            <a:r>
              <a:rPr lang="es-EC"/>
              <a:t>Gauss-Legendre (Algoritmo)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0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80121D0A-ADFF-0D60-AD7E-64522A4C4D43}"/>
              </a:ext>
            </a:extLst>
          </p:cNvPr>
          <p:cNvSpPr/>
          <p:nvPr/>
        </p:nvSpPr>
        <p:spPr>
          <a:xfrm>
            <a:off x="1164121" y="2152512"/>
            <a:ext cx="9839737" cy="13914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5D6F283-D843-E16E-CFC9-C2CB2A208819}"/>
              </a:ext>
            </a:extLst>
          </p:cNvPr>
          <p:cNvSpPr/>
          <p:nvPr/>
        </p:nvSpPr>
        <p:spPr>
          <a:xfrm>
            <a:off x="1166543" y="4628464"/>
            <a:ext cx="9803274" cy="2053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B8B3F-C65C-E39C-0F47-4A56C01A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296" y="531191"/>
            <a:ext cx="9601200" cy="745987"/>
          </a:xfrm>
        </p:spPr>
        <p:txBody>
          <a:bodyPr>
            <a:normAutofit fontScale="90000"/>
          </a:bodyPr>
          <a:lstStyle/>
          <a:p>
            <a:r>
              <a:rPr lang="es-EC" noProof="1"/>
              <a:t>Ejemplo de Gauss Legendre de dos puntos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56BE6E-C29C-2531-6FBF-80E3934ED4E6}"/>
              </a:ext>
            </a:extLst>
          </p:cNvPr>
          <p:cNvSpPr txBox="1"/>
          <p:nvPr/>
        </p:nvSpPr>
        <p:spPr>
          <a:xfrm>
            <a:off x="1158816" y="1373969"/>
            <a:ext cx="107887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C" dirty="0">
                <a:solidFill>
                  <a:srgbClr val="191B0E"/>
                </a:solidFill>
                <a:latin typeface="Arial"/>
                <a:cs typeface="Arial"/>
              </a:rPr>
              <a:t>Conocer las ventajas y desventajas del nuevo método de integración Gauss-Legendre.</a:t>
            </a:r>
            <a:r>
              <a:rPr lang="es-ES" dirty="0">
                <a:latin typeface="Arial"/>
                <a:cs typeface="Arial"/>
              </a:rPr>
              <a:t>​</a:t>
            </a:r>
            <a:r>
              <a:rPr lang="es-ES" dirty="0">
                <a:latin typeface="Arial"/>
                <a:ea typeface="+mn-lt"/>
                <a:cs typeface="+mn-lt"/>
              </a:rPr>
              <a:t>con la función </a:t>
            </a:r>
            <a:r>
              <a:rPr lang="en-US" dirty="0">
                <a:latin typeface="Arial"/>
                <a:ea typeface="+mn-lt"/>
                <a:cs typeface="+mn-lt"/>
              </a:rPr>
              <a:t>(1./sqrt(2*pi))*(exp(-x.^2/2)) </a:t>
            </a:r>
            <a:r>
              <a:rPr lang="es-ES" dirty="0">
                <a:latin typeface="Arial"/>
                <a:ea typeface="+mn-lt"/>
                <a:cs typeface="+mn-lt"/>
              </a:rPr>
              <a:t>en el intervalo (−0.8, 1.5) se procederá a realizar el ejemplo con dos puntos: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45BDB620-BDAB-45EB-51C2-750D5D003BF6}"/>
                  </a:ext>
                </a:extLst>
              </p14:cNvPr>
              <p14:cNvContentPartPr/>
              <p14:nvPr/>
            </p14:nvContentPartPr>
            <p14:xfrm>
              <a:off x="2469267" y="3234248"/>
              <a:ext cx="19050" cy="19050"/>
            </p14:xfrm>
          </p:contentPart>
        </mc:Choice>
        <mc:Fallback xmlns=""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45BDB620-BDAB-45EB-51C2-750D5D003B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6767" y="2281748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BB6D6156-3E3D-9645-9C35-E6960F826B81}"/>
                  </a:ext>
                </a:extLst>
              </p14:cNvPr>
              <p14:cNvContentPartPr/>
              <p14:nvPr/>
            </p14:nvContentPartPr>
            <p14:xfrm>
              <a:off x="4397126" y="2681798"/>
              <a:ext cx="19050" cy="1905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BB6D6156-3E3D-9645-9C35-E6960F826B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4626" y="1729298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9C673B0D-3ACA-840D-53F1-0725B14A5B32}"/>
                  </a:ext>
                </a:extLst>
              </p14:cNvPr>
              <p14:cNvContentPartPr/>
              <p14:nvPr/>
            </p14:nvContentPartPr>
            <p14:xfrm>
              <a:off x="4351407" y="3215198"/>
              <a:ext cx="19050" cy="19050"/>
            </p14:xfrm>
          </p:contentPart>
        </mc:Choice>
        <mc:Fallback xmlns=""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9C673B0D-3ACA-840D-53F1-0725B14A5B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8907" y="2262698"/>
                <a:ext cx="1905000" cy="1905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5">
            <a:extLst>
              <a:ext uri="{FF2B5EF4-FFF2-40B4-BE49-F238E27FC236}">
                <a16:creationId xmlns:a16="http://schemas.microsoft.com/office/drawing/2014/main" id="{B79BF195-95C6-D235-BD33-AD7DC868A8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2702" y="2293058"/>
            <a:ext cx="8192218" cy="112169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6BF4237-DFB7-3B30-DDBD-672B5FBCD703}"/>
              </a:ext>
            </a:extLst>
          </p:cNvPr>
          <p:cNvSpPr txBox="1"/>
          <p:nvPr/>
        </p:nvSpPr>
        <p:spPr>
          <a:xfrm>
            <a:off x="1158816" y="4063041"/>
            <a:ext cx="98168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latin typeface="Arial"/>
                <a:ea typeface="+mn-lt"/>
                <a:cs typeface="+mn-lt"/>
              </a:rPr>
              <a:t>Para i=1 hasta n (primera iteración) tenemos que:</a:t>
            </a:r>
          </a:p>
        </p:txBody>
      </p:sp>
      <p:pic>
        <p:nvPicPr>
          <p:cNvPr id="8" name="Imagen 8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75C9D77A-EB68-AFFE-8597-72DD79EFD2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9306" y="4802307"/>
            <a:ext cx="2143125" cy="847725"/>
          </a:xfrm>
          <a:prstGeom prst="rect">
            <a:avLst/>
          </a:prstGeom>
        </p:spPr>
      </p:pic>
      <p:pic>
        <p:nvPicPr>
          <p:cNvPr id="9" name="Imagen 9" descr="Imagen que contiene Texto&#10;&#10;Descripción generada automáticamente">
            <a:extLst>
              <a:ext uri="{FF2B5EF4-FFF2-40B4-BE49-F238E27FC236}">
                <a16:creationId xmlns:a16="http://schemas.microsoft.com/office/drawing/2014/main" id="{715C3D76-5C37-289F-79F3-8D3F9BFCAD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9250" y="5885102"/>
            <a:ext cx="2257425" cy="75247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9F69936-5852-625A-1383-53CFDAE165E9}"/>
              </a:ext>
            </a:extLst>
          </p:cNvPr>
          <p:cNvSpPr txBox="1"/>
          <p:nvPr/>
        </p:nvSpPr>
        <p:spPr>
          <a:xfrm>
            <a:off x="1086928" y="3703606"/>
            <a:ext cx="98168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latin typeface="Arial"/>
                <a:ea typeface="+mn-lt"/>
                <a:cs typeface="+mn-lt"/>
              </a:rPr>
              <a:t>Podemos tener una variable suma (sum) para guardar los resultados</a:t>
            </a:r>
          </a:p>
        </p:txBody>
      </p:sp>
      <p:pic>
        <p:nvPicPr>
          <p:cNvPr id="11" name="Imagen 11">
            <a:extLst>
              <a:ext uri="{FF2B5EF4-FFF2-40B4-BE49-F238E27FC236}">
                <a16:creationId xmlns:a16="http://schemas.microsoft.com/office/drawing/2014/main" id="{9A61DE12-D6E2-4ED0-AAFA-B1EA872DB4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9985" y="5793802"/>
            <a:ext cx="3893388" cy="848810"/>
          </a:xfrm>
          <a:prstGeom prst="rect">
            <a:avLst/>
          </a:prstGeom>
        </p:spPr>
      </p:pic>
      <p:pic>
        <p:nvPicPr>
          <p:cNvPr id="12" name="Imagen 12" descr="Imagen que contiene Forma&#10;&#10;Descripción generada automáticamente">
            <a:extLst>
              <a:ext uri="{FF2B5EF4-FFF2-40B4-BE49-F238E27FC236}">
                <a16:creationId xmlns:a16="http://schemas.microsoft.com/office/drawing/2014/main" id="{283F393A-4205-6F7E-2674-2511F9D670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60740" y="4801545"/>
            <a:ext cx="6078747" cy="79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60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>
            <a:extLst>
              <a:ext uri="{FF2B5EF4-FFF2-40B4-BE49-F238E27FC236}">
                <a16:creationId xmlns:a16="http://schemas.microsoft.com/office/drawing/2014/main" id="{15D6F283-D843-E16E-CFC9-C2CB2A208819}"/>
              </a:ext>
            </a:extLst>
          </p:cNvPr>
          <p:cNvSpPr/>
          <p:nvPr/>
        </p:nvSpPr>
        <p:spPr>
          <a:xfrm>
            <a:off x="1195298" y="2011785"/>
            <a:ext cx="9803274" cy="4641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B8B3F-C65C-E39C-0F47-4A56C01A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296" y="531191"/>
            <a:ext cx="9601200" cy="745987"/>
          </a:xfrm>
        </p:spPr>
        <p:txBody>
          <a:bodyPr>
            <a:normAutofit fontScale="90000"/>
          </a:bodyPr>
          <a:lstStyle/>
          <a:p>
            <a:r>
              <a:rPr lang="es-EC" noProof="1"/>
              <a:t>Ejemplo de Gauss Legendre de dos puntos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33071A1-E61A-F7F9-26F0-92E70B40E887}"/>
              </a:ext>
            </a:extLst>
          </p:cNvPr>
          <p:cNvSpPr txBox="1"/>
          <p:nvPr/>
        </p:nvSpPr>
        <p:spPr>
          <a:xfrm>
            <a:off x="1403231" y="1388853"/>
            <a:ext cx="98168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latin typeface="Arial"/>
                <a:cs typeface="Arial"/>
              </a:rPr>
              <a:t>Para</a:t>
            </a:r>
            <a:r>
              <a:rPr lang="es-ES" dirty="0">
                <a:latin typeface="Arial"/>
                <a:ea typeface="+mn-lt"/>
                <a:cs typeface="Arial"/>
              </a:rPr>
              <a:t> i=2 hasta n (primera iteración) tenemos que:</a:t>
            </a:r>
            <a:endParaRPr lang="es-ES" dirty="0">
              <a:cs typeface="Arial"/>
            </a:endParaRPr>
          </a:p>
        </p:txBody>
      </p:sp>
      <p:pic>
        <p:nvPicPr>
          <p:cNvPr id="13" name="Imagen 13" descr="Imagen que contiene Texto&#10;&#10;Descripción generada automáticamente">
            <a:extLst>
              <a:ext uri="{FF2B5EF4-FFF2-40B4-BE49-F238E27FC236}">
                <a16:creationId xmlns:a16="http://schemas.microsoft.com/office/drawing/2014/main" id="{4E3D37D1-B712-753D-CFED-473588329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230" y="2109842"/>
            <a:ext cx="5949350" cy="855523"/>
          </a:xfrm>
          <a:prstGeom prst="rect">
            <a:avLst/>
          </a:prstGeom>
        </p:spPr>
      </p:pic>
      <p:pic>
        <p:nvPicPr>
          <p:cNvPr id="15" name="Imagen 15" descr="Imagen que contiene Texto&#10;&#10;Descripción generada automáticamente">
            <a:extLst>
              <a:ext uri="{FF2B5EF4-FFF2-40B4-BE49-F238E27FC236}">
                <a16:creationId xmlns:a16="http://schemas.microsoft.com/office/drawing/2014/main" id="{549D0A58-2B15-4663-B78E-BEEA09781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724" y="2104126"/>
            <a:ext cx="1817119" cy="708804"/>
          </a:xfrm>
          <a:prstGeom prst="rect">
            <a:avLst/>
          </a:prstGeom>
        </p:spPr>
      </p:pic>
      <p:pic>
        <p:nvPicPr>
          <p:cNvPr id="16" name="Imagen 16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10D0DFAD-2630-8912-F139-ABB1D2CAB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703" y="3133725"/>
            <a:ext cx="2257425" cy="590550"/>
          </a:xfrm>
          <a:prstGeom prst="rect">
            <a:avLst/>
          </a:prstGeom>
        </p:spPr>
      </p:pic>
      <p:pic>
        <p:nvPicPr>
          <p:cNvPr id="17" name="Imagen 17" descr="Imagen que contiene Icono&#10;&#10;Descripción generada automáticamente">
            <a:extLst>
              <a:ext uri="{FF2B5EF4-FFF2-40B4-BE49-F238E27FC236}">
                <a16:creationId xmlns:a16="http://schemas.microsoft.com/office/drawing/2014/main" id="{8B86419E-448E-6C96-A286-A3573CD3B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3925" y="3138488"/>
            <a:ext cx="2124075" cy="581025"/>
          </a:xfrm>
          <a:prstGeom prst="rect">
            <a:avLst/>
          </a:prstGeom>
        </p:spPr>
      </p:pic>
      <p:pic>
        <p:nvPicPr>
          <p:cNvPr id="18" name="Imagen 21">
            <a:extLst>
              <a:ext uri="{FF2B5EF4-FFF2-40B4-BE49-F238E27FC236}">
                <a16:creationId xmlns:a16="http://schemas.microsoft.com/office/drawing/2014/main" id="{A7CA3D8D-3746-19E2-C68E-95D5E114BE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3872" y="3938141"/>
            <a:ext cx="2743200" cy="908284"/>
          </a:xfrm>
          <a:prstGeom prst="rect">
            <a:avLst/>
          </a:prstGeom>
        </p:spPr>
      </p:pic>
      <p:pic>
        <p:nvPicPr>
          <p:cNvPr id="22" name="Imagen 22" descr="Imagen que contiene Texto&#10;&#10;Descripción generada automáticamente">
            <a:extLst>
              <a:ext uri="{FF2B5EF4-FFF2-40B4-BE49-F238E27FC236}">
                <a16:creationId xmlns:a16="http://schemas.microsoft.com/office/drawing/2014/main" id="{BE36561E-E46F-9BA2-BAEF-C7DADBBDB1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3117" y="3998927"/>
            <a:ext cx="3145766" cy="772334"/>
          </a:xfrm>
          <a:prstGeom prst="rect">
            <a:avLst/>
          </a:prstGeom>
        </p:spPr>
      </p:pic>
      <p:pic>
        <p:nvPicPr>
          <p:cNvPr id="23" name="Imagen 23" descr="Imagen que contiene Texto&#10;&#10;Descripción generada automáticamente">
            <a:extLst>
              <a:ext uri="{FF2B5EF4-FFF2-40B4-BE49-F238E27FC236}">
                <a16:creationId xmlns:a16="http://schemas.microsoft.com/office/drawing/2014/main" id="{8EFDBC0A-2DF1-DBF5-01FE-0784E30C10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5310" y="4964143"/>
            <a:ext cx="1676400" cy="495300"/>
          </a:xfrm>
          <a:prstGeom prst="rect">
            <a:avLst/>
          </a:prstGeom>
        </p:spPr>
      </p:pic>
      <p:pic>
        <p:nvPicPr>
          <p:cNvPr id="24" name="Imagen 24">
            <a:extLst>
              <a:ext uri="{FF2B5EF4-FFF2-40B4-BE49-F238E27FC236}">
                <a16:creationId xmlns:a16="http://schemas.microsoft.com/office/drawing/2014/main" id="{94BF56F3-8B52-2C7A-32C6-8BC5E07BD8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2966" y="5343502"/>
            <a:ext cx="4410973" cy="91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0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25398-36FB-3EC7-9770-4C251E33E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394" y="259976"/>
            <a:ext cx="9735670" cy="634253"/>
          </a:xfrm>
        </p:spPr>
        <p:txBody>
          <a:bodyPr>
            <a:normAutofit/>
          </a:bodyPr>
          <a:lstStyle/>
          <a:p>
            <a:r>
              <a:rPr lang="es-ES" sz="4000"/>
              <a:t>Ejemplo de Gauss Legendre con tres puntos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3A756F-C8D0-CF7D-B2C9-0626AB713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365" y="851648"/>
            <a:ext cx="10682748" cy="12375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 algn="just"/>
            <a:r>
              <a:rPr lang="es-ES">
                <a:latin typeface="Arial"/>
                <a:cs typeface="Arial"/>
              </a:rPr>
              <a:t>Una vez comprendido el proceso del método de Gauss Legendre podemos aumentar el número de puntos que se usaran para el cálculo aproximado de la integral en la función       </a:t>
            </a:r>
            <a:r>
              <a:rPr lang="es-ES"/>
              <a:t>                  en el intervalo  </a:t>
            </a:r>
            <a:r>
              <a:rPr lang="es-ES">
                <a:latin typeface="Arial"/>
                <a:cs typeface="Arial"/>
              </a:rPr>
              <a:t>(−0.8, 1.5).</a:t>
            </a:r>
          </a:p>
          <a:p>
            <a:pPr marL="383540" indent="-383540" algn="just"/>
            <a:endParaRPr lang="es-ES">
              <a:latin typeface="Arial"/>
              <a:cs typeface="Arial"/>
            </a:endParaRPr>
          </a:p>
        </p:txBody>
      </p:sp>
      <p:pic>
        <p:nvPicPr>
          <p:cNvPr id="6" name="Imagen 28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AE6AED9E-8D05-5BAC-C31A-37A747F6C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222" r="55303" b="-4444"/>
          <a:stretch/>
        </p:blipFill>
        <p:spPr>
          <a:xfrm>
            <a:off x="2263793" y="1425521"/>
            <a:ext cx="917375" cy="582516"/>
          </a:xfrm>
          <a:prstGeom prst="rect">
            <a:avLst/>
          </a:prstGeom>
        </p:spPr>
      </p:pic>
      <p:pic>
        <p:nvPicPr>
          <p:cNvPr id="8" name="Imagen 28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7F4A8E88-0AE4-0F08-7CCE-E0F74A56F5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54" t="28205" r="16964" b="26923"/>
          <a:stretch/>
        </p:blipFill>
        <p:spPr>
          <a:xfrm>
            <a:off x="3101705" y="1470346"/>
            <a:ext cx="575588" cy="432821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36FC2879-3AAE-7A98-3BE1-DEB984D0EE09}"/>
              </a:ext>
            </a:extLst>
          </p:cNvPr>
          <p:cNvSpPr/>
          <p:nvPr/>
        </p:nvSpPr>
        <p:spPr>
          <a:xfrm>
            <a:off x="1249793" y="1822844"/>
            <a:ext cx="10370750" cy="4701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4" descr="Diagrama&#10;&#10;Descripción generada automáticamente">
            <a:extLst>
              <a:ext uri="{FF2B5EF4-FFF2-40B4-BE49-F238E27FC236}">
                <a16:creationId xmlns:a16="http://schemas.microsoft.com/office/drawing/2014/main" id="{5091F4E9-8333-A600-A876-689E29DB7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868" y="2274405"/>
            <a:ext cx="4611329" cy="582037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B8C765BB-F2E4-3393-8560-9266552DBF3A}"/>
              </a:ext>
            </a:extLst>
          </p:cNvPr>
          <p:cNvSpPr txBox="1"/>
          <p:nvPr/>
        </p:nvSpPr>
        <p:spPr>
          <a:xfrm>
            <a:off x="6090937" y="2381430"/>
            <a:ext cx="39451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Donde para cada x tenemos que: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9266D0D-8C41-6FAF-8D05-ACFD7152EF21}"/>
              </a:ext>
            </a:extLst>
          </p:cNvPr>
          <p:cNvSpPr txBox="1"/>
          <p:nvPr/>
        </p:nvSpPr>
        <p:spPr>
          <a:xfrm>
            <a:off x="3571784" y="3247535"/>
            <a:ext cx="44982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En donde gracias a la tabla conocemos que:</a:t>
            </a:r>
          </a:p>
        </p:txBody>
      </p:sp>
      <p:pic>
        <p:nvPicPr>
          <p:cNvPr id="18" name="Imagen 18" descr="Diagrama, Texto, Esquemático&#10;&#10;Descripción generada automáticamente">
            <a:extLst>
              <a:ext uri="{FF2B5EF4-FFF2-40B4-BE49-F238E27FC236}">
                <a16:creationId xmlns:a16="http://schemas.microsoft.com/office/drawing/2014/main" id="{92892268-3360-65F6-1B5E-1E09CDF2B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729" y="3110844"/>
            <a:ext cx="2143125" cy="552450"/>
          </a:xfrm>
          <a:prstGeom prst="rect">
            <a:avLst/>
          </a:prstGeom>
        </p:spPr>
      </p:pic>
      <p:pic>
        <p:nvPicPr>
          <p:cNvPr id="19" name="Imagen 19">
            <a:extLst>
              <a:ext uri="{FF2B5EF4-FFF2-40B4-BE49-F238E27FC236}">
                <a16:creationId xmlns:a16="http://schemas.microsoft.com/office/drawing/2014/main" id="{5B282DF9-A3A3-D401-4C14-C038FDB3A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5551" y="3206119"/>
            <a:ext cx="3505198" cy="609148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8055649-4FEA-8FB8-EB40-DFB9C407F594}"/>
              </a:ext>
            </a:extLst>
          </p:cNvPr>
          <p:cNvSpPr txBox="1"/>
          <p:nvPr/>
        </p:nvSpPr>
        <p:spPr>
          <a:xfrm>
            <a:off x="1449172" y="3850485"/>
            <a:ext cx="97953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Entonces procedemos a aplicar el las iteraciones del método de Gauss Legendre: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4384E4E-D5B4-8816-3074-2E5F8F37C67D}"/>
              </a:ext>
            </a:extLst>
          </p:cNvPr>
          <p:cNvSpPr txBox="1"/>
          <p:nvPr/>
        </p:nvSpPr>
        <p:spPr>
          <a:xfrm>
            <a:off x="1249274" y="1820774"/>
            <a:ext cx="81116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Al tener tres puntos la función de Gauss Legendre tendrá la siguiente forma.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709C8F10-3E75-EE94-E9A6-91105ABF29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6546" y="4303900"/>
            <a:ext cx="1085850" cy="2000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E750187-3EAD-E0A6-7643-9425D963F733}"/>
              </a:ext>
            </a:extLst>
          </p:cNvPr>
          <p:cNvSpPr txBox="1"/>
          <p:nvPr/>
        </p:nvSpPr>
        <p:spPr>
          <a:xfrm>
            <a:off x="2644589" y="4224617"/>
            <a:ext cx="37875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Procedemos con la primera iteración:</a:t>
            </a:r>
          </a:p>
        </p:txBody>
      </p:sp>
      <p:pic>
        <p:nvPicPr>
          <p:cNvPr id="7" name="Imagen 9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B29B79F8-099F-561C-E7D3-4796696819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7106" y="4548473"/>
            <a:ext cx="5208493" cy="596141"/>
          </a:xfrm>
          <a:prstGeom prst="rect">
            <a:avLst/>
          </a:prstGeom>
        </p:spPr>
      </p:pic>
      <p:pic>
        <p:nvPicPr>
          <p:cNvPr id="10" name="Imagen 11">
            <a:extLst>
              <a:ext uri="{FF2B5EF4-FFF2-40B4-BE49-F238E27FC236}">
                <a16:creationId xmlns:a16="http://schemas.microsoft.com/office/drawing/2014/main" id="{B51C750D-EEDE-C9DA-5844-2677D34409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1991" y="2380409"/>
            <a:ext cx="723900" cy="371475"/>
          </a:xfrm>
          <a:prstGeom prst="rect">
            <a:avLst/>
          </a:prstGeom>
        </p:spPr>
      </p:pic>
      <p:pic>
        <p:nvPicPr>
          <p:cNvPr id="12" name="Imagen 12">
            <a:extLst>
              <a:ext uri="{FF2B5EF4-FFF2-40B4-BE49-F238E27FC236}">
                <a16:creationId xmlns:a16="http://schemas.microsoft.com/office/drawing/2014/main" id="{AC4B592B-055A-B29E-2E46-D0DC28BE33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1929" y="5231480"/>
            <a:ext cx="3157817" cy="261068"/>
          </a:xfrm>
          <a:prstGeom prst="rect">
            <a:avLst/>
          </a:prstGeom>
        </p:spPr>
      </p:pic>
      <p:pic>
        <p:nvPicPr>
          <p:cNvPr id="13" name="Imagen 15">
            <a:extLst>
              <a:ext uri="{FF2B5EF4-FFF2-40B4-BE49-F238E27FC236}">
                <a16:creationId xmlns:a16="http://schemas.microsoft.com/office/drawing/2014/main" id="{DEBE1BDD-95DF-BDA4-D865-81A02691E6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1929" y="5615312"/>
            <a:ext cx="6295464" cy="25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20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2FBB1-3470-E728-33F9-98C928913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218" y="181535"/>
            <a:ext cx="10699376" cy="735106"/>
          </a:xfrm>
        </p:spPr>
        <p:txBody>
          <a:bodyPr/>
          <a:lstStyle/>
          <a:p>
            <a:r>
              <a:rPr lang="es-ES">
                <a:ea typeface="+mj-lt"/>
                <a:cs typeface="+mj-lt"/>
              </a:rPr>
              <a:t>Ejemplo de Gauss Legendre con tres puntos</a:t>
            </a:r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1C0207C-4474-31BC-1490-521FE98EA5F1}"/>
              </a:ext>
            </a:extLst>
          </p:cNvPr>
          <p:cNvSpPr/>
          <p:nvPr/>
        </p:nvSpPr>
        <p:spPr>
          <a:xfrm>
            <a:off x="924823" y="1027227"/>
            <a:ext cx="10897426" cy="5553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57E8AA9-7D98-E3B8-B41C-4C59759D2BF2}"/>
              </a:ext>
            </a:extLst>
          </p:cNvPr>
          <p:cNvSpPr txBox="1"/>
          <p:nvPr/>
        </p:nvSpPr>
        <p:spPr>
          <a:xfrm>
            <a:off x="1008530" y="1098176"/>
            <a:ext cx="20730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/>
              <a:t>Segunda iteración:</a:t>
            </a:r>
          </a:p>
        </p:txBody>
      </p:sp>
      <p:pic>
        <p:nvPicPr>
          <p:cNvPr id="9" name="Imagen 9">
            <a:extLst>
              <a:ext uri="{FF2B5EF4-FFF2-40B4-BE49-F238E27FC236}">
                <a16:creationId xmlns:a16="http://schemas.microsoft.com/office/drawing/2014/main" id="{531A2CE9-8A48-BAB9-0500-53D559A50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59" y="1538413"/>
            <a:ext cx="3572434" cy="60990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8A172F5-60BA-7EB4-1F7E-EF6965ABA09A}"/>
              </a:ext>
            </a:extLst>
          </p:cNvPr>
          <p:cNvSpPr txBox="1"/>
          <p:nvPr/>
        </p:nvSpPr>
        <p:spPr>
          <a:xfrm>
            <a:off x="1008529" y="2554941"/>
            <a:ext cx="18954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/>
              <a:t>Tercera iteración:</a:t>
            </a:r>
          </a:p>
        </p:txBody>
      </p:sp>
      <p:pic>
        <p:nvPicPr>
          <p:cNvPr id="20" name="Imagen 20">
            <a:extLst>
              <a:ext uri="{FF2B5EF4-FFF2-40B4-BE49-F238E27FC236}">
                <a16:creationId xmlns:a16="http://schemas.microsoft.com/office/drawing/2014/main" id="{A45415C9-F927-CD47-B6EB-A1BD8944B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370" y="1670983"/>
            <a:ext cx="3550022" cy="344770"/>
          </a:xfrm>
          <a:prstGeom prst="rect">
            <a:avLst/>
          </a:prstGeom>
        </p:spPr>
      </p:pic>
      <p:pic>
        <p:nvPicPr>
          <p:cNvPr id="21" name="Imagen 21">
            <a:extLst>
              <a:ext uri="{FF2B5EF4-FFF2-40B4-BE49-F238E27FC236}">
                <a16:creationId xmlns:a16="http://schemas.microsoft.com/office/drawing/2014/main" id="{EA394CCD-59DD-B0EE-6A1B-CDC4904DF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459" y="2288713"/>
            <a:ext cx="7158318" cy="229896"/>
          </a:xfrm>
          <a:prstGeom prst="rect">
            <a:avLst/>
          </a:prstGeom>
        </p:spPr>
      </p:pic>
      <p:pic>
        <p:nvPicPr>
          <p:cNvPr id="22" name="Imagen 2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AD402029-3427-C3A8-A8B4-05865BCE6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311" y="3001701"/>
            <a:ext cx="5253317" cy="496009"/>
          </a:xfrm>
          <a:prstGeom prst="rect">
            <a:avLst/>
          </a:prstGeom>
        </p:spPr>
      </p:pic>
      <p:pic>
        <p:nvPicPr>
          <p:cNvPr id="23" name="Imagen 23">
            <a:extLst>
              <a:ext uri="{FF2B5EF4-FFF2-40B4-BE49-F238E27FC236}">
                <a16:creationId xmlns:a16="http://schemas.microsoft.com/office/drawing/2014/main" id="{5C4F85A7-69F7-E1AC-BDE3-148CF389B6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7136" y="3065115"/>
            <a:ext cx="4110317" cy="369181"/>
          </a:xfrm>
          <a:prstGeom prst="rect">
            <a:avLst/>
          </a:prstGeom>
        </p:spPr>
      </p:pic>
      <p:pic>
        <p:nvPicPr>
          <p:cNvPr id="24" name="Imagen 24">
            <a:extLst>
              <a:ext uri="{FF2B5EF4-FFF2-40B4-BE49-F238E27FC236}">
                <a16:creationId xmlns:a16="http://schemas.microsoft.com/office/drawing/2014/main" id="{125968C6-D4AC-01F8-4877-2DDB1AF673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312" y="3568499"/>
            <a:ext cx="6149788" cy="393353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C02D540F-5B09-3959-2EF6-1CC2046B8EDF}"/>
              </a:ext>
            </a:extLst>
          </p:cNvPr>
          <p:cNvSpPr txBox="1"/>
          <p:nvPr/>
        </p:nvSpPr>
        <p:spPr>
          <a:xfrm>
            <a:off x="1086970" y="5065058"/>
            <a:ext cx="56365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/>
              <a:t>Entonces la integral aproximada es: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F4B4C30-1508-9774-1C30-C57B85D87A3F}"/>
              </a:ext>
            </a:extLst>
          </p:cNvPr>
          <p:cNvSpPr txBox="1"/>
          <p:nvPr/>
        </p:nvSpPr>
        <p:spPr>
          <a:xfrm>
            <a:off x="1221440" y="3966883"/>
            <a:ext cx="34738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/>
              <a:t>Finalmente el valor aproximado:</a:t>
            </a:r>
          </a:p>
        </p:txBody>
      </p:sp>
      <p:pic>
        <p:nvPicPr>
          <p:cNvPr id="28" name="Imagen 28">
            <a:extLst>
              <a:ext uri="{FF2B5EF4-FFF2-40B4-BE49-F238E27FC236}">
                <a16:creationId xmlns:a16="http://schemas.microsoft.com/office/drawing/2014/main" id="{889BE5AB-5404-4DC5-ED89-B5112BA59A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6959" y="4339189"/>
            <a:ext cx="5230905" cy="544061"/>
          </a:xfrm>
          <a:prstGeom prst="rect">
            <a:avLst/>
          </a:prstGeom>
        </p:spPr>
      </p:pic>
      <p:pic>
        <p:nvPicPr>
          <p:cNvPr id="3" name="Imagen 3">
            <a:extLst>
              <a:ext uri="{FF2B5EF4-FFF2-40B4-BE49-F238E27FC236}">
                <a16:creationId xmlns:a16="http://schemas.microsoft.com/office/drawing/2014/main" id="{01FBF5FE-338E-3ED2-FD8A-78ACFDD16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6959" y="5513047"/>
            <a:ext cx="4793876" cy="70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99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F58D9-C016-B9F8-730C-C004D1B6C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2600" y="537624"/>
            <a:ext cx="8361229" cy="2098226"/>
          </a:xfrm>
        </p:spPr>
        <p:txBody>
          <a:bodyPr/>
          <a:lstStyle/>
          <a:p>
            <a:r>
              <a:rPr lang="es-ES" dirty="0"/>
              <a:t>BIBLIOGRAFÍAS 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9378C7-CBB5-1EFC-9785-7583F4443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5944" y="2633562"/>
            <a:ext cx="9419597" cy="10862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2500" dirty="0">
                <a:ea typeface="+mn-lt"/>
                <a:cs typeface="+mn-lt"/>
              </a:rPr>
              <a:t>Jhon Mathews y </a:t>
            </a:r>
            <a:r>
              <a:rPr lang="es-ES" sz="2500" dirty="0" err="1">
                <a:ea typeface="+mn-lt"/>
                <a:cs typeface="+mn-lt"/>
              </a:rPr>
              <a:t>Kurtis</a:t>
            </a:r>
            <a:r>
              <a:rPr lang="es-ES" sz="2500" dirty="0">
                <a:ea typeface="+mn-lt"/>
                <a:cs typeface="+mn-lt"/>
              </a:rPr>
              <a:t> </a:t>
            </a:r>
            <a:r>
              <a:rPr lang="es-ES" sz="2500" dirty="0" err="1">
                <a:ea typeface="+mn-lt"/>
                <a:cs typeface="+mn-lt"/>
              </a:rPr>
              <a:t>Fink</a:t>
            </a:r>
            <a:r>
              <a:rPr lang="es-ES" sz="2500" dirty="0">
                <a:ea typeface="+mn-lt"/>
                <a:cs typeface="+mn-lt"/>
              </a:rPr>
              <a:t> - fórmula de Gauss Legendre de dos puntos} Jhon Mathews y </a:t>
            </a:r>
            <a:r>
              <a:rPr lang="es-ES" sz="2500" dirty="0" err="1">
                <a:ea typeface="+mn-lt"/>
                <a:cs typeface="+mn-lt"/>
              </a:rPr>
              <a:t>Kurtis</a:t>
            </a:r>
            <a:r>
              <a:rPr lang="es-ES" sz="2500" dirty="0">
                <a:ea typeface="+mn-lt"/>
                <a:cs typeface="+mn-lt"/>
              </a:rPr>
              <a:t> </a:t>
            </a:r>
            <a:r>
              <a:rPr lang="es-ES" sz="2500" dirty="0" err="1">
                <a:ea typeface="+mn-lt"/>
                <a:cs typeface="+mn-lt"/>
              </a:rPr>
              <a:t>Fink</a:t>
            </a:r>
            <a:r>
              <a:rPr lang="es-ES" sz="2500" dirty="0">
                <a:ea typeface="+mn-lt"/>
                <a:cs typeface="+mn-lt"/>
              </a:rPr>
              <a:t> (2007). Métodos Numéricos con MATLAB (3.a ed.).</a:t>
            </a:r>
          </a:p>
          <a:p>
            <a:endParaRPr lang="es-ES" sz="2500" dirty="0"/>
          </a:p>
          <a:p>
            <a:r>
              <a:rPr lang="es-ES" sz="2500" dirty="0">
                <a:ea typeface="+mn-lt"/>
                <a:cs typeface="+mn-lt"/>
              </a:rPr>
              <a:t>Steven C. Chapra, Raymond P. Canale (2007). Métodos Numéricos para ingenieros (Quinta edición). McGraw-Hill Interamericana</a:t>
            </a:r>
            <a:endParaRPr lang="es-ES" sz="2500" dirty="0"/>
          </a:p>
        </p:txBody>
      </p:sp>
    </p:spTree>
    <p:extLst>
      <p:ext uri="{BB962C8B-B14F-4D97-AF65-F5344CB8AC3E}">
        <p14:creationId xmlns:p14="http://schemas.microsoft.com/office/powerpoint/2010/main" val="423078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11BC-6A75-ACAB-B37A-295B4D5D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919895" cy="878509"/>
          </a:xfrm>
        </p:spPr>
        <p:txBody>
          <a:bodyPr>
            <a:noAutofit/>
          </a:bodyPr>
          <a:lstStyle/>
          <a:p>
            <a:r>
              <a:rPr lang="es-EC" sz="4800" noProof="1"/>
              <a:t>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6507D-F529-17BC-2B29-6FEE05330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43652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 algn="just"/>
            <a:r>
              <a:rPr lang="es-EC" sz="2400" noProof="1"/>
              <a:t>Aproximar una integral definida de una función f(x) en un intervalo [a,b], con un numero finito de puntos (2-8).</a:t>
            </a:r>
          </a:p>
          <a:p>
            <a:pPr marL="383540" indent="-383540" algn="just"/>
            <a:r>
              <a:rPr lang="es-EC" sz="2400" noProof="1"/>
              <a:t>Conocer las ventajas y desventajas del nuevo método de integración Gauss-Legendre.</a:t>
            </a:r>
          </a:p>
          <a:p>
            <a:pPr marL="383540" indent="-383540" algn="just"/>
            <a:r>
              <a:rPr lang="es-EC" sz="2400" noProof="1"/>
              <a:t>Implementar un algoritmo en Matlab que aproxime una integral definida.</a:t>
            </a:r>
          </a:p>
        </p:txBody>
      </p:sp>
    </p:spTree>
    <p:extLst>
      <p:ext uri="{BB962C8B-B14F-4D97-AF65-F5344CB8AC3E}">
        <p14:creationId xmlns:p14="http://schemas.microsoft.com/office/powerpoint/2010/main" val="211387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31FB-FA77-FDEE-BBA3-ECDDC6C5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0219"/>
            <a:ext cx="9601200" cy="723901"/>
          </a:xfrm>
        </p:spPr>
        <p:txBody>
          <a:bodyPr/>
          <a:lstStyle/>
          <a:p>
            <a:r>
              <a:rPr lang="en-US"/>
              <a:t>Gauss-Legendre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1A218F8-6FBB-11F4-0F2E-B28AE9F67DFC}"/>
              </a:ext>
            </a:extLst>
          </p:cNvPr>
          <p:cNvSpPr txBox="1"/>
          <p:nvPr/>
        </p:nvSpPr>
        <p:spPr>
          <a:xfrm>
            <a:off x="978165" y="937318"/>
            <a:ext cx="10899346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/>
              <a:t>También es conocido como cuadratura de Gauss, un método de cuadratura se trata de una aproximación a una integral definida, la cuadratura de Gauss se construye a partir de 2 puntos </a:t>
            </a:r>
            <a:r>
              <a:rPr lang="es-ES">
                <a:ea typeface="+mn-lt"/>
                <a:cs typeface="+mn-lt"/>
              </a:rPr>
              <a:t>de evaluación </a:t>
            </a:r>
            <a:r>
              <a:rPr lang="es-ES" i="1">
                <a:ea typeface="+mn-lt"/>
                <a:cs typeface="+mn-lt"/>
              </a:rPr>
              <a:t>x</a:t>
            </a:r>
            <a:r>
              <a:rPr lang="es-ES" baseline="-25000">
                <a:ea typeface="+mn-lt"/>
                <a:cs typeface="+mn-lt"/>
              </a:rPr>
              <a:t>i</a:t>
            </a:r>
            <a:r>
              <a:rPr lang="es-ES">
                <a:ea typeface="+mn-lt"/>
                <a:cs typeface="+mn-lt"/>
              </a:rPr>
              <a:t> y los pesos </a:t>
            </a:r>
            <a:r>
              <a:rPr lang="es-ES" i="1" err="1">
                <a:ea typeface="+mn-lt"/>
                <a:cs typeface="+mn-lt"/>
              </a:rPr>
              <a:t>w</a:t>
            </a:r>
            <a:r>
              <a:rPr lang="es-ES" baseline="-25000" err="1">
                <a:ea typeface="+mn-lt"/>
                <a:cs typeface="+mn-lt"/>
              </a:rPr>
              <a:t>i</a:t>
            </a:r>
            <a:r>
              <a:rPr lang="es-ES">
                <a:ea typeface="+mn-lt"/>
                <a:cs typeface="+mn-lt"/>
              </a:rPr>
              <a:t> de forma conveniente. Esta regla se expresa para una integral en el intervalo [−1, 1], y viene dada por la siguiente expresión:</a:t>
            </a:r>
            <a:endParaRPr lang="es-ES"/>
          </a:p>
          <a:p>
            <a:endParaRPr lang="es-ES"/>
          </a:p>
          <a:p>
            <a:endParaRPr lang="es-ES"/>
          </a:p>
          <a:p>
            <a:r>
              <a:rPr lang="es-ES"/>
              <a:t>Sin embargo podemos aplicar un cambio de variable para expresar una integral en un intervalo [a, b]</a:t>
            </a:r>
            <a:r>
              <a:rPr lang="es-ES">
                <a:ea typeface="+mn-lt"/>
                <a:cs typeface="+mn-lt"/>
              </a:rPr>
              <a:t>, en una integral en [−1, 1] de modo que la integral queda expresada de la siguiente manera:</a:t>
            </a:r>
          </a:p>
          <a:p>
            <a:endParaRPr lang="es-ES"/>
          </a:p>
          <a:p>
            <a:endParaRPr lang="es-ES"/>
          </a:p>
          <a:p>
            <a:endParaRPr lang="es-ES"/>
          </a:p>
          <a:p>
            <a:r>
              <a:rPr lang="es-ES"/>
              <a:t>A esta expresión se le puede aplicar el concepto de Gauss Legendre, para expresarlo de la siguiente manera:</a:t>
            </a:r>
          </a:p>
          <a:p>
            <a:endParaRPr lang="es-ES"/>
          </a:p>
          <a:p>
            <a:endParaRPr lang="es-ES"/>
          </a:p>
          <a:p>
            <a:endParaRPr lang="es-ES"/>
          </a:p>
          <a:p>
            <a:r>
              <a:rPr lang="es-ES"/>
              <a:t>Donde podemos expresar: </a:t>
            </a:r>
          </a:p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D9C1B531-F483-8F00-9480-BF45576EA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750" y="1896554"/>
            <a:ext cx="2743200" cy="762902"/>
          </a:xfrm>
          <a:prstGeom prst="rect">
            <a:avLst/>
          </a:prstGeo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3136110E-126E-59A2-3BBB-FC128E93F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884" y="3189338"/>
            <a:ext cx="4869425" cy="675967"/>
          </a:xfrm>
          <a:prstGeom prst="rect">
            <a:avLst/>
          </a:prstGeom>
        </p:spPr>
      </p:pic>
      <p:pic>
        <p:nvPicPr>
          <p:cNvPr id="6" name="Imagen 6">
            <a:extLst>
              <a:ext uri="{FF2B5EF4-FFF2-40B4-BE49-F238E27FC236}">
                <a16:creationId xmlns:a16="http://schemas.microsoft.com/office/drawing/2014/main" id="{3D8AAA01-BB99-F9C2-2645-068851699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722" y="4361782"/>
            <a:ext cx="4205748" cy="604789"/>
          </a:xfrm>
          <a:prstGeom prst="rect">
            <a:avLst/>
          </a:prstGeom>
        </p:spPr>
      </p:pic>
      <p:pic>
        <p:nvPicPr>
          <p:cNvPr id="7" name="Imagen 7" descr="Diagrama&#10;&#10;Descripción generada automáticamente">
            <a:extLst>
              <a:ext uri="{FF2B5EF4-FFF2-40B4-BE49-F238E27FC236}">
                <a16:creationId xmlns:a16="http://schemas.microsoft.com/office/drawing/2014/main" id="{118F523B-BBFC-F218-2595-6B76C8A1C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0574" y="5033963"/>
            <a:ext cx="2543175" cy="600075"/>
          </a:xfrm>
          <a:prstGeom prst="rect">
            <a:avLst/>
          </a:prstGeom>
        </p:spPr>
      </p:pic>
      <p:pic>
        <p:nvPicPr>
          <p:cNvPr id="9" name="Imagen 9">
            <a:extLst>
              <a:ext uri="{FF2B5EF4-FFF2-40B4-BE49-F238E27FC236}">
                <a16:creationId xmlns:a16="http://schemas.microsoft.com/office/drawing/2014/main" id="{363D7099-EB71-A8EC-0C36-27DCF8496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0" y="5762392"/>
            <a:ext cx="2743200" cy="71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EB366-A341-820C-8C42-12615265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/>
              <a:t>Gauss-Legendre de dos puntos 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49D7D3C-20CE-9675-C58A-4DC97FF7F9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ES">
                    <a:effectLst/>
                    <a:latin typeface="Arial" panose="020B0604020202020204" pitchFamily="34" charset="0"/>
                  </a:rPr>
                  <a:t>El objetivo de esta es determinar los coeficientes y las abscisas de una ecuación de la forma</a:t>
                </a:r>
              </a:p>
              <a:p>
                <a:endParaRPr lang="es-ES">
                  <a:latin typeface="Arial" panose="020B0604020202020204" pitchFamily="34" charset="0"/>
                </a:endParaRPr>
              </a:p>
              <a:p>
                <a:endParaRPr lang="es-ES">
                  <a:latin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s-EC" b="1"/>
                  <a:t>Donde</a:t>
                </a:r>
                <a:r>
                  <a:rPr lang="en-US" b="1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s-EC" b="0" i="1" smtClean="0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C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/>
                  <a:t>son </a:t>
                </a:r>
                <a:r>
                  <a:rPr lang="es-EC"/>
                  <a:t>los</a:t>
                </a:r>
                <a:r>
                  <a:rPr lang="en-US"/>
                  <a:t> </a:t>
                </a:r>
                <a:r>
                  <a:rPr lang="es-EC"/>
                  <a:t>pesos</a:t>
                </a:r>
                <a:endParaRPr lang="en-US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s-EC" b="0" i="1" smtClean="0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C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/>
                  <a:t>son puntos que no </a:t>
                </a:r>
                <a:r>
                  <a:rPr lang="es-EC"/>
                  <a:t>están fijos en los extremos</a:t>
                </a:r>
                <a:r>
                  <a:rPr lang="en-US"/>
                  <a:t> (</a:t>
                </a:r>
                <a:r>
                  <a:rPr lang="es-EC"/>
                  <a:t>abscisas</a:t>
                </a:r>
                <a:r>
                  <a:rPr lang="en-US"/>
                  <a:t>)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49D7D3C-20CE-9675-C58A-4DC97FF7F9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40743D2-44A4-DD98-B6A6-EC7F2EA4C18D}"/>
                  </a:ext>
                </a:extLst>
              </p:cNvPr>
              <p:cNvSpPr txBox="1"/>
              <p:nvPr/>
            </p:nvSpPr>
            <p:spPr>
              <a:xfrm>
                <a:off x="4412654" y="3118754"/>
                <a:ext cx="3366691" cy="6204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C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C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C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EC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sSub>
                            <m:sSubPr>
                              <m:ctrlPr>
                                <a:rPr lang="es-EC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C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C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C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C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s-EC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C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C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40743D2-44A4-DD98-B6A6-EC7F2EA4C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54" y="3118754"/>
                <a:ext cx="3366691" cy="6204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400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EB366-A341-820C-8C42-12615265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/>
              <a:t>Gauss-Legendre de dos puntos 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9D7D3C-20CE-9675-C58A-4DC97FF7F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515503"/>
          </a:xfrm>
        </p:spPr>
        <p:txBody>
          <a:bodyPr/>
          <a:lstStyle/>
          <a:p>
            <a:endParaRPr lang="es-ES">
              <a:latin typeface="Arial" panose="020B0604020202020204" pitchFamily="34" charset="0"/>
            </a:endParaRPr>
          </a:p>
          <a:p>
            <a:endParaRPr lang="es-ES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40743D2-44A4-DD98-B6A6-EC7F2EA4C18D}"/>
                  </a:ext>
                </a:extLst>
              </p:cNvPr>
              <p:cNvSpPr txBox="1"/>
              <p:nvPr/>
            </p:nvSpPr>
            <p:spPr>
              <a:xfrm>
                <a:off x="3910659" y="1626351"/>
                <a:ext cx="3366691" cy="6204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C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C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C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EC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sSub>
                            <m:sSubPr>
                              <m:ctrlPr>
                                <a:rPr lang="es-EC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C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C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C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C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s-EC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C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C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40743D2-44A4-DD98-B6A6-EC7F2EA4C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659" y="1626351"/>
                <a:ext cx="3366691" cy="6204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D579C72-2321-3E14-FE24-A659315D2859}"/>
                  </a:ext>
                </a:extLst>
              </p:cNvPr>
              <p:cNvSpPr txBox="1"/>
              <p:nvPr/>
            </p:nvSpPr>
            <p:spPr>
              <a:xfrm>
                <a:off x="1219200" y="2682263"/>
                <a:ext cx="8209280" cy="2862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C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s-EC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s-EC" b="1" i="1" smtClean="0">
                        <a:latin typeface="Cambria Math" panose="02040503050406030204" pitchFamily="18" charset="0"/>
                      </a:rPr>
                      <m:t>𝒚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C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C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s-EC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:r>
                  <a:rPr lang="es-EC"/>
                  <a:t>deben ser exactos para polinomios cúbicos: </a:t>
                </a:r>
              </a:p>
              <a:p>
                <a:endParaRPr lang="en-US"/>
              </a:p>
              <a:p>
                <a:endParaRPr lang="en-US"/>
              </a:p>
              <a:p>
                <a:endParaRPr lang="es-EC"/>
              </a:p>
              <a:p>
                <a:r>
                  <a:rPr lang="en-US"/>
                  <a:t>Y </a:t>
                </a:r>
                <a:r>
                  <a:rPr lang="es-EC"/>
                  <a:t>así</a:t>
                </a:r>
                <a:r>
                  <a:rPr lang="en-US"/>
                  <a:t> </a:t>
                </a:r>
                <a:r>
                  <a:rPr lang="es-EC"/>
                  <a:t>podemos evaluarlos en cada unos de los puntos de este polinomio</a:t>
                </a:r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D579C72-2321-3E14-FE24-A659315D2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682263"/>
                <a:ext cx="8209280" cy="2862322"/>
              </a:xfrm>
              <a:prstGeom prst="rect">
                <a:avLst/>
              </a:prstGeom>
              <a:blipFill>
                <a:blip r:embed="rId3"/>
                <a:stretch>
                  <a:fillRect l="-594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E80F558-9314-9DA5-C46C-DB1A9FFD6436}"/>
                  </a:ext>
                </a:extLst>
              </p:cNvPr>
              <p:cNvSpPr txBox="1"/>
              <p:nvPr/>
            </p:nvSpPr>
            <p:spPr>
              <a:xfrm>
                <a:off x="3942080" y="3265709"/>
                <a:ext cx="33038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C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C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C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C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s-EC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EC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C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s-EC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C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C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C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EC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C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s-EC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C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E80F558-9314-9DA5-C46C-DB1A9FFD6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080" y="3265709"/>
                <a:ext cx="3303853" cy="276999"/>
              </a:xfrm>
              <a:prstGeom prst="rect">
                <a:avLst/>
              </a:prstGeom>
              <a:blipFill>
                <a:blip r:embed="rId4"/>
                <a:stretch>
                  <a:fillRect l="-2030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C435BEA4-3D61-4F68-A6AA-5A59C559ED97}"/>
                  </a:ext>
                </a:extLst>
              </p:cNvPr>
              <p:cNvSpPr txBox="1"/>
              <p:nvPr/>
            </p:nvSpPr>
            <p:spPr>
              <a:xfrm>
                <a:off x="3424845" y="4288374"/>
                <a:ext cx="4338321" cy="4825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C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C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C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s-EC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EC" sz="14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EC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EC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C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s-EC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C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s-EC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=2=</m:t>
                          </m:r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C435BEA4-3D61-4F68-A6AA-5A59C559E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845" y="4288374"/>
                <a:ext cx="4338321" cy="4825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B9BCB576-FEE6-FCF3-61BE-6342C64A662D}"/>
                  </a:ext>
                </a:extLst>
              </p:cNvPr>
              <p:cNvSpPr txBox="1"/>
              <p:nvPr/>
            </p:nvSpPr>
            <p:spPr>
              <a:xfrm>
                <a:off x="3424845" y="5438319"/>
                <a:ext cx="4946995" cy="4825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C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C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C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s-EC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C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C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C" sz="14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EC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EC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C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C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EC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s-EC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C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C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EC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s-EC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EC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C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EC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s-EC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EC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EC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C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C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EC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EC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C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C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B9BCB576-FEE6-FCF3-61BE-6342C64A6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845" y="5438319"/>
                <a:ext cx="4946995" cy="482568"/>
              </a:xfrm>
              <a:prstGeom prst="rect">
                <a:avLst/>
              </a:prstGeom>
              <a:blipFill>
                <a:blip r:embed="rId6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EDACF5A0-9790-2491-3488-C26E781470A8}"/>
                  </a:ext>
                </a:extLst>
              </p:cNvPr>
              <p:cNvSpPr txBox="1"/>
              <p:nvPr/>
            </p:nvSpPr>
            <p:spPr>
              <a:xfrm>
                <a:off x="3424845" y="4832545"/>
                <a:ext cx="4560915" cy="4825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C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C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C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s-EC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C" sz="14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EC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EC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C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s-EC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C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C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=0=</m:t>
                          </m:r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C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EDACF5A0-9790-2491-3488-C26E78147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845" y="4832545"/>
                <a:ext cx="4560915" cy="4825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BF0131D-5E0F-37B5-12BA-8E2FE9EC07A5}"/>
                  </a:ext>
                </a:extLst>
              </p:cNvPr>
              <p:cNvSpPr txBox="1"/>
              <p:nvPr/>
            </p:nvSpPr>
            <p:spPr>
              <a:xfrm>
                <a:off x="3424845" y="6031158"/>
                <a:ext cx="4946995" cy="4825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C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C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C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s-EC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C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C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EC" sz="14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EC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EC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C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C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EC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s-EC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C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C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EC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  <m:r>
                            <a:rPr lang="es-EC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=0=</m:t>
                          </m:r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EC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EC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C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C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EC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EC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C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C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EC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BF0131D-5E0F-37B5-12BA-8E2FE9EC0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845" y="6031158"/>
                <a:ext cx="4946995" cy="4825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06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EB366-A341-820C-8C42-12615265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/>
              <a:t>Gauss-Legendre de dos puntos 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9D7D3C-20CE-9675-C58A-4DC97FF7F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515503"/>
          </a:xfrm>
        </p:spPr>
        <p:txBody>
          <a:bodyPr/>
          <a:lstStyle/>
          <a:p>
            <a:endParaRPr lang="es-ES">
              <a:latin typeface="Arial" panose="020B0604020202020204" pitchFamily="34" charset="0"/>
            </a:endParaRPr>
          </a:p>
          <a:p>
            <a:endParaRPr lang="es-ES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40743D2-44A4-DD98-B6A6-EC7F2EA4C18D}"/>
                  </a:ext>
                </a:extLst>
              </p:cNvPr>
              <p:cNvSpPr txBox="1"/>
              <p:nvPr/>
            </p:nvSpPr>
            <p:spPr>
              <a:xfrm>
                <a:off x="1219200" y="1665509"/>
                <a:ext cx="3366691" cy="6204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C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C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C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EC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sSub>
                            <m:sSubPr>
                              <m:ctrlPr>
                                <a:rPr lang="es-EC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C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C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C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C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s-EC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C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C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40743D2-44A4-DD98-B6A6-EC7F2EA4C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65509"/>
                <a:ext cx="3366691" cy="6204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9D579C72-2321-3E14-FE24-A659315D2859}"/>
              </a:ext>
            </a:extLst>
          </p:cNvPr>
          <p:cNvSpPr txBox="1"/>
          <p:nvPr/>
        </p:nvSpPr>
        <p:spPr>
          <a:xfrm>
            <a:off x="1219200" y="2682263"/>
            <a:ext cx="82092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/>
              <a:t>Resolviendo el Sistema de ecuaciones</a:t>
            </a:r>
          </a:p>
          <a:p>
            <a:endParaRPr lang="en-US"/>
          </a:p>
          <a:p>
            <a:endParaRPr lang="es-EC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C435BEA4-3D61-4F68-A6AA-5A59C559ED97}"/>
                  </a:ext>
                </a:extLst>
              </p:cNvPr>
              <p:cNvSpPr txBox="1"/>
              <p:nvPr/>
            </p:nvSpPr>
            <p:spPr>
              <a:xfrm>
                <a:off x="722285" y="3300801"/>
                <a:ext cx="4338321" cy="4825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C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C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C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s-EC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EC" sz="14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EC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EC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C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s-EC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C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s-EC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=2=</m:t>
                          </m:r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C435BEA4-3D61-4F68-A6AA-5A59C559E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85" y="3300801"/>
                <a:ext cx="4338321" cy="482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B9BCB576-FEE6-FCF3-61BE-6342C64A662D}"/>
                  </a:ext>
                </a:extLst>
              </p:cNvPr>
              <p:cNvSpPr txBox="1"/>
              <p:nvPr/>
            </p:nvSpPr>
            <p:spPr>
              <a:xfrm>
                <a:off x="722285" y="4450746"/>
                <a:ext cx="4946995" cy="4825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C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C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C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s-EC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C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C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C" sz="14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EC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EC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C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C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EC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s-EC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C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C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EC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s-EC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EC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C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EC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s-EC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EC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EC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C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C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EC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EC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C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C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B9BCB576-FEE6-FCF3-61BE-6342C64A6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85" y="4450746"/>
                <a:ext cx="4946995" cy="482568"/>
              </a:xfrm>
              <a:prstGeom prst="rect">
                <a:avLst/>
              </a:prstGeom>
              <a:blipFill>
                <a:blip r:embed="rId4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EDACF5A0-9790-2491-3488-C26E781470A8}"/>
                  </a:ext>
                </a:extLst>
              </p:cNvPr>
              <p:cNvSpPr txBox="1"/>
              <p:nvPr/>
            </p:nvSpPr>
            <p:spPr>
              <a:xfrm>
                <a:off x="722285" y="3844972"/>
                <a:ext cx="4560915" cy="4825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C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C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C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s-EC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C" sz="14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EC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EC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C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s-EC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C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C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=0=</m:t>
                          </m:r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C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EDACF5A0-9790-2491-3488-C26E78147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85" y="3844972"/>
                <a:ext cx="4560915" cy="4825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BF0131D-5E0F-37B5-12BA-8E2FE9EC07A5}"/>
                  </a:ext>
                </a:extLst>
              </p:cNvPr>
              <p:cNvSpPr txBox="1"/>
              <p:nvPr/>
            </p:nvSpPr>
            <p:spPr>
              <a:xfrm>
                <a:off x="722285" y="5043585"/>
                <a:ext cx="4946995" cy="4825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C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C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C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s-EC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C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C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EC" sz="14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EC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EC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C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C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EC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s-EC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C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C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EC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  <m:r>
                            <a:rPr lang="es-EC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=0=</m:t>
                          </m:r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EC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EC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C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C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EC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EC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C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C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EC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BF0131D-5E0F-37B5-12BA-8E2FE9EC0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85" y="5043585"/>
                <a:ext cx="4946995" cy="482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877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EB366-A341-820C-8C42-12615265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/>
              <a:t>Gauss-Legendre de dos puntos 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9D7D3C-20CE-9675-C58A-4DC97FF7F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95" y="2263156"/>
            <a:ext cx="9601200" cy="2515503"/>
          </a:xfrm>
        </p:spPr>
        <p:txBody>
          <a:bodyPr/>
          <a:lstStyle/>
          <a:p>
            <a:endParaRPr lang="es-ES">
              <a:latin typeface="Arial" panose="020B0604020202020204" pitchFamily="34" charset="0"/>
            </a:endParaRPr>
          </a:p>
          <a:p>
            <a:endParaRPr lang="es-ES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40743D2-44A4-DD98-B6A6-EC7F2EA4C18D}"/>
                  </a:ext>
                </a:extLst>
              </p:cNvPr>
              <p:cNvSpPr txBox="1"/>
              <p:nvPr/>
            </p:nvSpPr>
            <p:spPr>
              <a:xfrm>
                <a:off x="1219200" y="1665509"/>
                <a:ext cx="3366691" cy="6204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C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C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C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EC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sSub>
                            <m:sSubPr>
                              <m:ctrlPr>
                                <a:rPr lang="es-EC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C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C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C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C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s-EC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C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C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40743D2-44A4-DD98-B6A6-EC7F2EA4C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65509"/>
                <a:ext cx="3366691" cy="6204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9D579C72-2321-3E14-FE24-A659315D2859}"/>
              </a:ext>
            </a:extLst>
          </p:cNvPr>
          <p:cNvSpPr txBox="1"/>
          <p:nvPr/>
        </p:nvSpPr>
        <p:spPr>
          <a:xfrm>
            <a:off x="1219200" y="2239668"/>
            <a:ext cx="456091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C"/>
          </a:p>
          <a:p>
            <a:r>
              <a:rPr lang="es-EC"/>
              <a:t>Sistema de ecuaciones</a:t>
            </a:r>
          </a:p>
          <a:p>
            <a:endParaRPr lang="en-US"/>
          </a:p>
          <a:p>
            <a:endParaRPr lang="es-EC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77C3B24-A8DB-37F5-AAFE-B1AB30AD1BB8}"/>
                  </a:ext>
                </a:extLst>
              </p:cNvPr>
              <p:cNvSpPr txBox="1"/>
              <p:nvPr/>
            </p:nvSpPr>
            <p:spPr>
              <a:xfrm>
                <a:off x="1360866" y="3081003"/>
                <a:ext cx="101209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C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C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77C3B24-A8DB-37F5-AAFE-B1AB30AD1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866" y="3081003"/>
                <a:ext cx="1012093" cy="215444"/>
              </a:xfrm>
              <a:prstGeom prst="rect">
                <a:avLst/>
              </a:prstGeom>
              <a:blipFill>
                <a:blip r:embed="rId3"/>
                <a:stretch>
                  <a:fillRect l="-1205" r="-301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B6482BF-A373-9B39-EE37-5BAECEAABAF7}"/>
                  </a:ext>
                </a:extLst>
              </p:cNvPr>
              <p:cNvSpPr txBox="1"/>
              <p:nvPr/>
            </p:nvSpPr>
            <p:spPr>
              <a:xfrm>
                <a:off x="-335854" y="3667290"/>
                <a:ext cx="4946995" cy="4047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C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C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C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C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EC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B6482BF-A373-9B39-EE37-5BAECEAAB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5854" y="3667290"/>
                <a:ext cx="4946995" cy="404726"/>
              </a:xfrm>
              <a:prstGeom prst="rect">
                <a:avLst/>
              </a:prstGeom>
              <a:blipFill>
                <a:blip r:embed="rId4"/>
                <a:stretch>
                  <a:fillRect t="-151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788647E-AFBF-F1A6-60E9-FA5516C5F900}"/>
                  </a:ext>
                </a:extLst>
              </p:cNvPr>
              <p:cNvSpPr txBox="1"/>
              <p:nvPr/>
            </p:nvSpPr>
            <p:spPr>
              <a:xfrm>
                <a:off x="-236951" y="3422838"/>
                <a:ext cx="45609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C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s-EC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788647E-AFBF-F1A6-60E9-FA5516C5F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6951" y="3422838"/>
                <a:ext cx="4560915" cy="215444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2CD429B-337D-9D2E-A4A5-1532F79D28C4}"/>
                  </a:ext>
                </a:extLst>
              </p:cNvPr>
              <p:cNvSpPr txBox="1"/>
              <p:nvPr/>
            </p:nvSpPr>
            <p:spPr>
              <a:xfrm>
                <a:off x="-335854" y="4160658"/>
                <a:ext cx="494699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EC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EC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2CD429B-337D-9D2E-A4A5-1532F79D2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5854" y="4160658"/>
                <a:ext cx="4946995" cy="215444"/>
              </a:xfrm>
              <a:prstGeom prst="rect">
                <a:avLst/>
              </a:prstGeom>
              <a:blipFill>
                <a:blip r:embed="rId6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Gráfico 16" descr="Insignia 3 contorno">
            <a:extLst>
              <a:ext uri="{FF2B5EF4-FFF2-40B4-BE49-F238E27FC236}">
                <a16:creationId xmlns:a16="http://schemas.microsoft.com/office/drawing/2014/main" id="{FF580139-FF27-C5AF-1948-39E5595BC7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8467" y="3756337"/>
            <a:ext cx="360000" cy="360000"/>
          </a:xfrm>
          <a:prstGeom prst="rect">
            <a:avLst/>
          </a:prstGeom>
        </p:spPr>
      </p:pic>
      <p:pic>
        <p:nvPicPr>
          <p:cNvPr id="21" name="Gráfico 20" descr="Insignia 1 contorno">
            <a:extLst>
              <a:ext uri="{FF2B5EF4-FFF2-40B4-BE49-F238E27FC236}">
                <a16:creationId xmlns:a16="http://schemas.microsoft.com/office/drawing/2014/main" id="{556502C5-F17D-5F0B-FBA2-7214D64D25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83567" y="3033830"/>
            <a:ext cx="360000" cy="360000"/>
          </a:xfrm>
          <a:prstGeom prst="rect">
            <a:avLst/>
          </a:prstGeom>
        </p:spPr>
      </p:pic>
      <p:pic>
        <p:nvPicPr>
          <p:cNvPr id="38" name="Gráfico 37" descr="Insignia 4 contorno">
            <a:extLst>
              <a:ext uri="{FF2B5EF4-FFF2-40B4-BE49-F238E27FC236}">
                <a16:creationId xmlns:a16="http://schemas.microsoft.com/office/drawing/2014/main" id="{9DC216FE-F7A4-373D-ACAF-6E06055A72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85188" y="4114930"/>
            <a:ext cx="360000" cy="360000"/>
          </a:xfrm>
          <a:prstGeom prst="rect">
            <a:avLst/>
          </a:prstGeom>
        </p:spPr>
      </p:pic>
      <p:pic>
        <p:nvPicPr>
          <p:cNvPr id="40" name="Gráfico 39" descr="Insignia contorno">
            <a:extLst>
              <a:ext uri="{FF2B5EF4-FFF2-40B4-BE49-F238E27FC236}">
                <a16:creationId xmlns:a16="http://schemas.microsoft.com/office/drawing/2014/main" id="{1F3342FB-41C3-6EFC-ECBF-2FA00935763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85188" y="3399939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54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EB366-A341-820C-8C42-12615265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/>
              <a:t>Gauss-Legendre de dos puntos 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9D7D3C-20CE-9675-C58A-4DC97FF7F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95" y="2263156"/>
            <a:ext cx="9601200" cy="2515503"/>
          </a:xfrm>
        </p:spPr>
        <p:txBody>
          <a:bodyPr/>
          <a:lstStyle/>
          <a:p>
            <a:endParaRPr lang="es-ES">
              <a:latin typeface="Arial" panose="020B0604020202020204" pitchFamily="34" charset="0"/>
            </a:endParaRPr>
          </a:p>
          <a:p>
            <a:endParaRPr lang="es-ES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40743D2-44A4-DD98-B6A6-EC7F2EA4C18D}"/>
                  </a:ext>
                </a:extLst>
              </p:cNvPr>
              <p:cNvSpPr txBox="1"/>
              <p:nvPr/>
            </p:nvSpPr>
            <p:spPr>
              <a:xfrm>
                <a:off x="1219200" y="1665509"/>
                <a:ext cx="3366691" cy="6204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C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C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C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EC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sSub>
                            <m:sSubPr>
                              <m:ctrlPr>
                                <a:rPr lang="es-EC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C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C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C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C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s-EC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C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C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40743D2-44A4-DD98-B6A6-EC7F2EA4C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65509"/>
                <a:ext cx="3366691" cy="6204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9D579C72-2321-3E14-FE24-A659315D2859}"/>
              </a:ext>
            </a:extLst>
          </p:cNvPr>
          <p:cNvSpPr txBox="1"/>
          <p:nvPr/>
        </p:nvSpPr>
        <p:spPr>
          <a:xfrm>
            <a:off x="1219200" y="2239668"/>
            <a:ext cx="456091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C"/>
          </a:p>
          <a:p>
            <a:r>
              <a:rPr lang="es-EC"/>
              <a:t>Sistema de ecuaciones</a:t>
            </a:r>
          </a:p>
          <a:p>
            <a:endParaRPr lang="en-US"/>
          </a:p>
          <a:p>
            <a:endParaRPr lang="es-EC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77C3B24-A8DB-37F5-AAFE-B1AB30AD1BB8}"/>
                  </a:ext>
                </a:extLst>
              </p:cNvPr>
              <p:cNvSpPr txBox="1"/>
              <p:nvPr/>
            </p:nvSpPr>
            <p:spPr>
              <a:xfrm>
                <a:off x="1360866" y="3081003"/>
                <a:ext cx="101209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C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C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77C3B24-A8DB-37F5-AAFE-B1AB30AD1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866" y="3081003"/>
                <a:ext cx="1012093" cy="215444"/>
              </a:xfrm>
              <a:prstGeom prst="rect">
                <a:avLst/>
              </a:prstGeom>
              <a:blipFill>
                <a:blip r:embed="rId3"/>
                <a:stretch>
                  <a:fillRect l="-1205" r="-301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B6482BF-A373-9B39-EE37-5BAECEAABAF7}"/>
                  </a:ext>
                </a:extLst>
              </p:cNvPr>
              <p:cNvSpPr txBox="1"/>
              <p:nvPr/>
            </p:nvSpPr>
            <p:spPr>
              <a:xfrm>
                <a:off x="-335854" y="3667290"/>
                <a:ext cx="4946995" cy="4047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C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C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C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C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EC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B6482BF-A373-9B39-EE37-5BAECEAAB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5854" y="3667290"/>
                <a:ext cx="4946995" cy="404726"/>
              </a:xfrm>
              <a:prstGeom prst="rect">
                <a:avLst/>
              </a:prstGeom>
              <a:blipFill>
                <a:blip r:embed="rId4"/>
                <a:stretch>
                  <a:fillRect t="-151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788647E-AFBF-F1A6-60E9-FA5516C5F900}"/>
                  </a:ext>
                </a:extLst>
              </p:cNvPr>
              <p:cNvSpPr txBox="1"/>
              <p:nvPr/>
            </p:nvSpPr>
            <p:spPr>
              <a:xfrm>
                <a:off x="-236951" y="3422838"/>
                <a:ext cx="45609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C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s-EC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788647E-AFBF-F1A6-60E9-FA5516C5F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6951" y="3422838"/>
                <a:ext cx="4560915" cy="215444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2CD429B-337D-9D2E-A4A5-1532F79D28C4}"/>
                  </a:ext>
                </a:extLst>
              </p:cNvPr>
              <p:cNvSpPr txBox="1"/>
              <p:nvPr/>
            </p:nvSpPr>
            <p:spPr>
              <a:xfrm>
                <a:off x="-335854" y="4160658"/>
                <a:ext cx="494699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EC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EC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2CD429B-337D-9D2E-A4A5-1532F79D2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5854" y="4160658"/>
                <a:ext cx="4946995" cy="215444"/>
              </a:xfrm>
              <a:prstGeom prst="rect">
                <a:avLst/>
              </a:prstGeom>
              <a:blipFill>
                <a:blip r:embed="rId6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Gráfico 16" descr="Insignia 3 contorno">
            <a:extLst>
              <a:ext uri="{FF2B5EF4-FFF2-40B4-BE49-F238E27FC236}">
                <a16:creationId xmlns:a16="http://schemas.microsoft.com/office/drawing/2014/main" id="{FF580139-FF27-C5AF-1948-39E5595BC7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8467" y="3756337"/>
            <a:ext cx="360000" cy="360000"/>
          </a:xfrm>
          <a:prstGeom prst="rect">
            <a:avLst/>
          </a:prstGeom>
        </p:spPr>
      </p:pic>
      <p:pic>
        <p:nvPicPr>
          <p:cNvPr id="21" name="Gráfico 20" descr="Insignia 1 contorno">
            <a:extLst>
              <a:ext uri="{FF2B5EF4-FFF2-40B4-BE49-F238E27FC236}">
                <a16:creationId xmlns:a16="http://schemas.microsoft.com/office/drawing/2014/main" id="{556502C5-F17D-5F0B-FBA2-7214D64D25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83567" y="3033830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1553E20-7D79-6E61-8810-60341E8A3773}"/>
                  </a:ext>
                </a:extLst>
              </p:cNvPr>
              <p:cNvSpPr txBox="1"/>
              <p:nvPr/>
            </p:nvSpPr>
            <p:spPr>
              <a:xfrm>
                <a:off x="4506979" y="2508256"/>
                <a:ext cx="5782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C"/>
                  <a:t>Dividimos       entre       teniendo en cuenta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C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s-EC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C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C"/>
                  <a:t> </a:t>
                </a:r>
                <a:endParaRPr lang="en-US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1553E20-7D79-6E61-8810-60341E8A3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979" y="2508256"/>
                <a:ext cx="5782865" cy="369332"/>
              </a:xfrm>
              <a:prstGeom prst="rect">
                <a:avLst/>
              </a:prstGeom>
              <a:blipFill>
                <a:blip r:embed="rId11"/>
                <a:stretch>
                  <a:fillRect l="-84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Gráfico 23" descr="Insignia con relleno sólido">
            <a:extLst>
              <a:ext uri="{FF2B5EF4-FFF2-40B4-BE49-F238E27FC236}">
                <a16:creationId xmlns:a16="http://schemas.microsoft.com/office/drawing/2014/main" id="{3859447E-E200-7C61-8012-80D31DF707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54242" y="2528925"/>
            <a:ext cx="360000" cy="360000"/>
          </a:xfrm>
          <a:prstGeom prst="rect">
            <a:avLst/>
          </a:prstGeom>
        </p:spPr>
      </p:pic>
      <p:pic>
        <p:nvPicPr>
          <p:cNvPr id="26" name="Gráfico 25" descr="Insignia 4 con relleno sólido">
            <a:extLst>
              <a:ext uri="{FF2B5EF4-FFF2-40B4-BE49-F238E27FC236}">
                <a16:creationId xmlns:a16="http://schemas.microsoft.com/office/drawing/2014/main" id="{6174CF42-DFF5-1206-D5F0-464C17AF86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46860" y="2506296"/>
            <a:ext cx="396000" cy="39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553A9778-605C-5E4E-AB6A-2F030723D114}"/>
                  </a:ext>
                </a:extLst>
              </p:cNvPr>
              <p:cNvSpPr txBox="1"/>
              <p:nvPr/>
            </p:nvSpPr>
            <p:spPr>
              <a:xfrm>
                <a:off x="6684210" y="2991888"/>
                <a:ext cx="10657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C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C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C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553A9778-605C-5E4E-AB6A-2F030723D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210" y="2991888"/>
                <a:ext cx="1065741" cy="553998"/>
              </a:xfrm>
              <a:prstGeom prst="rect">
                <a:avLst/>
              </a:prstGeom>
              <a:blipFill>
                <a:blip r:embed="rId16"/>
                <a:stretch>
                  <a:fillRect l="-571"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B52DDB48-715B-9B38-E1C7-2C5550644A66}"/>
                  </a:ext>
                </a:extLst>
              </p:cNvPr>
              <p:cNvSpPr txBox="1"/>
              <p:nvPr/>
            </p:nvSpPr>
            <p:spPr>
              <a:xfrm>
                <a:off x="6696975" y="3440247"/>
                <a:ext cx="9839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C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C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C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s-EC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C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B52DDB48-715B-9B38-E1C7-2C5550644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975" y="3440247"/>
                <a:ext cx="983924" cy="553998"/>
              </a:xfrm>
              <a:prstGeom prst="rect">
                <a:avLst/>
              </a:prstGeom>
              <a:blipFill>
                <a:blip r:embed="rId17"/>
                <a:stretch>
                  <a:fillRect l="-6211" r="-3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Gráfico 32" descr="Insignia 5 contorno">
            <a:extLst>
              <a:ext uri="{FF2B5EF4-FFF2-40B4-BE49-F238E27FC236}">
                <a16:creationId xmlns:a16="http://schemas.microsoft.com/office/drawing/2014/main" id="{609C6F3E-BF2C-F65A-D3F1-56F1C8AF846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75355" y="3422838"/>
            <a:ext cx="360000" cy="360000"/>
          </a:xfrm>
          <a:prstGeom prst="rect">
            <a:avLst/>
          </a:prstGeom>
        </p:spPr>
      </p:pic>
      <p:pic>
        <p:nvPicPr>
          <p:cNvPr id="35" name="Gráfico 34" descr="Insignia 4 con relleno sólido">
            <a:extLst>
              <a:ext uri="{FF2B5EF4-FFF2-40B4-BE49-F238E27FC236}">
                <a16:creationId xmlns:a16="http://schemas.microsoft.com/office/drawing/2014/main" id="{63ED19A9-F090-9C9D-59AD-695DAB01D32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60467" y="4106657"/>
            <a:ext cx="396000" cy="396000"/>
          </a:xfrm>
          <a:prstGeom prst="rect">
            <a:avLst/>
          </a:prstGeom>
        </p:spPr>
      </p:pic>
      <p:pic>
        <p:nvPicPr>
          <p:cNvPr id="36" name="Gráfico 35" descr="Insignia con relleno sólido">
            <a:extLst>
              <a:ext uri="{FF2B5EF4-FFF2-40B4-BE49-F238E27FC236}">
                <a16:creationId xmlns:a16="http://schemas.microsoft.com/office/drawing/2014/main" id="{009E9563-F1CD-CB42-ED9E-BC412ED1F1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87467" y="3391288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5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EB366-A341-820C-8C42-12615265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/>
              <a:t>Gauss-Legendre de dos puntos 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9D7D3C-20CE-9675-C58A-4DC97FF7F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95" y="2263156"/>
            <a:ext cx="9601200" cy="2515503"/>
          </a:xfrm>
        </p:spPr>
        <p:txBody>
          <a:bodyPr/>
          <a:lstStyle/>
          <a:p>
            <a:endParaRPr lang="es-ES">
              <a:latin typeface="Arial" panose="020B0604020202020204" pitchFamily="34" charset="0"/>
            </a:endParaRPr>
          </a:p>
          <a:p>
            <a:endParaRPr lang="es-ES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40743D2-44A4-DD98-B6A6-EC7F2EA4C18D}"/>
                  </a:ext>
                </a:extLst>
              </p:cNvPr>
              <p:cNvSpPr txBox="1"/>
              <p:nvPr/>
            </p:nvSpPr>
            <p:spPr>
              <a:xfrm>
                <a:off x="1219200" y="1665509"/>
                <a:ext cx="3366691" cy="6204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C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C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C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EC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sSub>
                            <m:sSubPr>
                              <m:ctrlPr>
                                <a:rPr lang="es-EC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C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C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C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C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s-EC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C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C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C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40743D2-44A4-DD98-B6A6-EC7F2EA4C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65509"/>
                <a:ext cx="3366691" cy="6204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9D579C72-2321-3E14-FE24-A659315D2859}"/>
              </a:ext>
            </a:extLst>
          </p:cNvPr>
          <p:cNvSpPr txBox="1"/>
          <p:nvPr/>
        </p:nvSpPr>
        <p:spPr>
          <a:xfrm>
            <a:off x="1219200" y="2239668"/>
            <a:ext cx="456091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C"/>
          </a:p>
          <a:p>
            <a:r>
              <a:rPr lang="es-EC"/>
              <a:t>Sistema de ecuaciones</a:t>
            </a:r>
          </a:p>
          <a:p>
            <a:endParaRPr lang="en-US"/>
          </a:p>
          <a:p>
            <a:endParaRPr lang="es-EC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77C3B24-A8DB-37F5-AAFE-B1AB30AD1BB8}"/>
                  </a:ext>
                </a:extLst>
              </p:cNvPr>
              <p:cNvSpPr txBox="1"/>
              <p:nvPr/>
            </p:nvSpPr>
            <p:spPr>
              <a:xfrm>
                <a:off x="1360866" y="3081003"/>
                <a:ext cx="101209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C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C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77C3B24-A8DB-37F5-AAFE-B1AB30AD1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866" y="3081003"/>
                <a:ext cx="1012093" cy="215444"/>
              </a:xfrm>
              <a:prstGeom prst="rect">
                <a:avLst/>
              </a:prstGeom>
              <a:blipFill>
                <a:blip r:embed="rId3"/>
                <a:stretch>
                  <a:fillRect l="-1205" r="-301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B6482BF-A373-9B39-EE37-5BAECEAABAF7}"/>
                  </a:ext>
                </a:extLst>
              </p:cNvPr>
              <p:cNvSpPr txBox="1"/>
              <p:nvPr/>
            </p:nvSpPr>
            <p:spPr>
              <a:xfrm>
                <a:off x="-335854" y="3667290"/>
                <a:ext cx="4946995" cy="4047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C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C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C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C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EC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B6482BF-A373-9B39-EE37-5BAECEAAB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5854" y="3667290"/>
                <a:ext cx="4946995" cy="404726"/>
              </a:xfrm>
              <a:prstGeom prst="rect">
                <a:avLst/>
              </a:prstGeom>
              <a:blipFill>
                <a:blip r:embed="rId4"/>
                <a:stretch>
                  <a:fillRect t="-151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788647E-AFBF-F1A6-60E9-FA5516C5F900}"/>
                  </a:ext>
                </a:extLst>
              </p:cNvPr>
              <p:cNvSpPr txBox="1"/>
              <p:nvPr/>
            </p:nvSpPr>
            <p:spPr>
              <a:xfrm>
                <a:off x="-236951" y="3422838"/>
                <a:ext cx="45609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C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s-EC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788647E-AFBF-F1A6-60E9-FA5516C5F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6951" y="3422838"/>
                <a:ext cx="4560915" cy="215444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2CD429B-337D-9D2E-A4A5-1532F79D28C4}"/>
                  </a:ext>
                </a:extLst>
              </p:cNvPr>
              <p:cNvSpPr txBox="1"/>
              <p:nvPr/>
            </p:nvSpPr>
            <p:spPr>
              <a:xfrm>
                <a:off x="-335854" y="4160658"/>
                <a:ext cx="494699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EC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C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s-EC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EC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2CD429B-337D-9D2E-A4A5-1532F79D2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5854" y="4160658"/>
                <a:ext cx="4946995" cy="215444"/>
              </a:xfrm>
              <a:prstGeom prst="rect">
                <a:avLst/>
              </a:prstGeom>
              <a:blipFill>
                <a:blip r:embed="rId6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Gráfico 16" descr="Insignia 3 contorno">
            <a:extLst>
              <a:ext uri="{FF2B5EF4-FFF2-40B4-BE49-F238E27FC236}">
                <a16:creationId xmlns:a16="http://schemas.microsoft.com/office/drawing/2014/main" id="{FF580139-FF27-C5AF-1948-39E5595BC7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8467" y="3756337"/>
            <a:ext cx="360000" cy="360000"/>
          </a:xfrm>
          <a:prstGeom prst="rect">
            <a:avLst/>
          </a:prstGeom>
        </p:spPr>
      </p:pic>
      <p:pic>
        <p:nvPicPr>
          <p:cNvPr id="21" name="Gráfico 20" descr="Insignia 1 contorno">
            <a:extLst>
              <a:ext uri="{FF2B5EF4-FFF2-40B4-BE49-F238E27FC236}">
                <a16:creationId xmlns:a16="http://schemas.microsoft.com/office/drawing/2014/main" id="{556502C5-F17D-5F0B-FBA2-7214D64D25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83567" y="3033830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1553E20-7D79-6E61-8810-60341E8A3773}"/>
                  </a:ext>
                </a:extLst>
              </p:cNvPr>
              <p:cNvSpPr txBox="1"/>
              <p:nvPr/>
            </p:nvSpPr>
            <p:spPr>
              <a:xfrm>
                <a:off x="4506979" y="2508256"/>
                <a:ext cx="5782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C"/>
                  <a:t>Dividimos       entre       teniendo en cuenta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C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s-EC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C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C"/>
                  <a:t> </a:t>
                </a:r>
                <a:endParaRPr lang="en-US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1553E20-7D79-6E61-8810-60341E8A3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979" y="2508256"/>
                <a:ext cx="5782865" cy="369332"/>
              </a:xfrm>
              <a:prstGeom prst="rect">
                <a:avLst/>
              </a:prstGeom>
              <a:blipFill>
                <a:blip r:embed="rId11"/>
                <a:stretch>
                  <a:fillRect l="-84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553A9778-605C-5E4E-AB6A-2F030723D114}"/>
                  </a:ext>
                </a:extLst>
              </p:cNvPr>
              <p:cNvSpPr txBox="1"/>
              <p:nvPr/>
            </p:nvSpPr>
            <p:spPr>
              <a:xfrm>
                <a:off x="6684210" y="2991888"/>
                <a:ext cx="10657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C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C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C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C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553A9778-605C-5E4E-AB6A-2F030723D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210" y="2991888"/>
                <a:ext cx="1065741" cy="553998"/>
              </a:xfrm>
              <a:prstGeom prst="rect">
                <a:avLst/>
              </a:prstGeom>
              <a:blipFill>
                <a:blip r:embed="rId12"/>
                <a:stretch>
                  <a:fillRect l="-571"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B52DDB48-715B-9B38-E1C7-2C5550644A66}"/>
                  </a:ext>
                </a:extLst>
              </p:cNvPr>
              <p:cNvSpPr txBox="1"/>
              <p:nvPr/>
            </p:nvSpPr>
            <p:spPr>
              <a:xfrm>
                <a:off x="6696975" y="3440247"/>
                <a:ext cx="9839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C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C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C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s-EC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C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B52DDB48-715B-9B38-E1C7-2C5550644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975" y="3440247"/>
                <a:ext cx="983924" cy="553998"/>
              </a:xfrm>
              <a:prstGeom prst="rect">
                <a:avLst/>
              </a:prstGeom>
              <a:blipFill>
                <a:blip r:embed="rId13"/>
                <a:stretch>
                  <a:fillRect l="-6211" r="-3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Gráfico 35" descr="Insignia con relleno sólido">
            <a:extLst>
              <a:ext uri="{FF2B5EF4-FFF2-40B4-BE49-F238E27FC236}">
                <a16:creationId xmlns:a16="http://schemas.microsoft.com/office/drawing/2014/main" id="{009E9563-F1CD-CB42-ED9E-BC412ED1F1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87467" y="3391288"/>
            <a:ext cx="360000" cy="360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94576B9-29EC-006F-6C49-54E3E254C222}"/>
              </a:ext>
            </a:extLst>
          </p:cNvPr>
          <p:cNvSpPr txBox="1"/>
          <p:nvPr/>
        </p:nvSpPr>
        <p:spPr>
          <a:xfrm>
            <a:off x="4506979" y="377387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/>
              <a:t>Dividimos       entre   </a:t>
            </a:r>
            <a:endParaRPr lang="en-US"/>
          </a:p>
        </p:txBody>
      </p:sp>
      <p:pic>
        <p:nvPicPr>
          <p:cNvPr id="12" name="Gráfico 11" descr="Insignia 4 contorno">
            <a:extLst>
              <a:ext uri="{FF2B5EF4-FFF2-40B4-BE49-F238E27FC236}">
                <a16:creationId xmlns:a16="http://schemas.microsoft.com/office/drawing/2014/main" id="{5EBE260A-223B-8BC0-0201-10B1538638B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69125" y="2541619"/>
            <a:ext cx="360000" cy="360000"/>
          </a:xfrm>
          <a:prstGeom prst="rect">
            <a:avLst/>
          </a:prstGeom>
        </p:spPr>
      </p:pic>
      <p:pic>
        <p:nvPicPr>
          <p:cNvPr id="14" name="Gráfico 13" descr="Insignia contorno">
            <a:extLst>
              <a:ext uri="{FF2B5EF4-FFF2-40B4-BE49-F238E27FC236}">
                <a16:creationId xmlns:a16="http://schemas.microsoft.com/office/drawing/2014/main" id="{2E3B6EA7-D4B9-ED13-3FB7-6C781850889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66697" y="2540754"/>
            <a:ext cx="360000" cy="360000"/>
          </a:xfrm>
          <a:prstGeom prst="rect">
            <a:avLst/>
          </a:prstGeom>
        </p:spPr>
      </p:pic>
      <p:pic>
        <p:nvPicPr>
          <p:cNvPr id="16" name="Gráfico 15" descr="Insignia 5 con relleno sólido">
            <a:extLst>
              <a:ext uri="{FF2B5EF4-FFF2-40B4-BE49-F238E27FC236}">
                <a16:creationId xmlns:a16="http://schemas.microsoft.com/office/drawing/2014/main" id="{ADDD7DF5-CD89-3DF4-02A4-24A3CB1D9CC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975355" y="3422838"/>
            <a:ext cx="360000" cy="360000"/>
          </a:xfrm>
          <a:prstGeom prst="rect">
            <a:avLst/>
          </a:prstGeom>
        </p:spPr>
      </p:pic>
      <p:pic>
        <p:nvPicPr>
          <p:cNvPr id="18" name="Gráfico 17" descr="Insignia 5 con relleno sólido">
            <a:extLst>
              <a:ext uri="{FF2B5EF4-FFF2-40B4-BE49-F238E27FC236}">
                <a16:creationId xmlns:a16="http://schemas.microsoft.com/office/drawing/2014/main" id="{31A95202-BF53-FF9E-48A5-A38221E2EA1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578853" y="3806368"/>
            <a:ext cx="360000" cy="360000"/>
          </a:xfrm>
          <a:prstGeom prst="rect">
            <a:avLst/>
          </a:prstGeom>
        </p:spPr>
      </p:pic>
      <p:pic>
        <p:nvPicPr>
          <p:cNvPr id="19" name="Gráfico 18" descr="Insignia con relleno sólido">
            <a:extLst>
              <a:ext uri="{FF2B5EF4-FFF2-40B4-BE49-F238E27FC236}">
                <a16:creationId xmlns:a16="http://schemas.microsoft.com/office/drawing/2014/main" id="{F2B8BE3A-2A8A-ED12-BE8A-44CF744CC7B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91989" y="3806368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8EAE867-ABE2-AE97-C1A1-C9C3184DC402}"/>
                  </a:ext>
                </a:extLst>
              </p:cNvPr>
              <p:cNvSpPr txBox="1"/>
              <p:nvPr/>
            </p:nvSpPr>
            <p:spPr>
              <a:xfrm>
                <a:off x="6493969" y="4364157"/>
                <a:ext cx="14845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C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C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8EAE867-ABE2-AE97-C1A1-C9C3184DC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969" y="4364157"/>
                <a:ext cx="1484594" cy="276999"/>
              </a:xfrm>
              <a:prstGeom prst="rect">
                <a:avLst/>
              </a:prstGeom>
              <a:blipFill>
                <a:blip r:embed="rId22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Gráfico 22" descr="Insignia 4 contorno">
            <a:extLst>
              <a:ext uri="{FF2B5EF4-FFF2-40B4-BE49-F238E27FC236}">
                <a16:creationId xmlns:a16="http://schemas.microsoft.com/office/drawing/2014/main" id="{216B6186-AB5F-134E-9D81-4EA4324E476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75398" y="4124656"/>
            <a:ext cx="360000" cy="360000"/>
          </a:xfrm>
          <a:prstGeom prst="rect">
            <a:avLst/>
          </a:prstGeom>
        </p:spPr>
      </p:pic>
      <p:pic>
        <p:nvPicPr>
          <p:cNvPr id="28" name="Gráfico 27" descr="Insignia 6 contorno">
            <a:extLst>
              <a:ext uri="{FF2B5EF4-FFF2-40B4-BE49-F238E27FC236}">
                <a16:creationId xmlns:a16="http://schemas.microsoft.com/office/drawing/2014/main" id="{F9110D28-B125-ECDA-3352-CE08C2C7D73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975355" y="4328088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4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1157</Words>
  <Application>Microsoft Office PowerPoint</Application>
  <PresentationFormat>Panorámica</PresentationFormat>
  <Paragraphs>278</Paragraphs>
  <Slides>19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SimSun</vt:lpstr>
      <vt:lpstr>Arial</vt:lpstr>
      <vt:lpstr>Calibri</vt:lpstr>
      <vt:lpstr>Cambria Math</vt:lpstr>
      <vt:lpstr>Franklin Gothic Book</vt:lpstr>
      <vt:lpstr>Recorte</vt:lpstr>
      <vt:lpstr>Presentación de PowerPoint</vt:lpstr>
      <vt:lpstr>Objetivos</vt:lpstr>
      <vt:lpstr>Gauss-Legendre</vt:lpstr>
      <vt:lpstr>Gauss-Legendre de dos puntos </vt:lpstr>
      <vt:lpstr>Gauss-Legendre de dos puntos </vt:lpstr>
      <vt:lpstr>Gauss-Legendre de dos puntos </vt:lpstr>
      <vt:lpstr>Gauss-Legendre de dos puntos </vt:lpstr>
      <vt:lpstr>Gauss-Legendre de dos puntos </vt:lpstr>
      <vt:lpstr>Gauss-Legendre de dos puntos </vt:lpstr>
      <vt:lpstr>Gauss-Legendre de dos puntos </vt:lpstr>
      <vt:lpstr>Gauss-Legendre de dos puntos </vt:lpstr>
      <vt:lpstr>Gauss-Legendre de dos puntos </vt:lpstr>
      <vt:lpstr>Nodos y pesos para el método de gauss Legendre</vt:lpstr>
      <vt:lpstr>Gauss-Legendre (Algoritmo)</vt:lpstr>
      <vt:lpstr>Ejemplo de Gauss Legendre de dos puntos</vt:lpstr>
      <vt:lpstr>Ejemplo de Gauss Legendre de dos puntos</vt:lpstr>
      <vt:lpstr>Ejemplo de Gauss Legendre con tres puntos</vt:lpstr>
      <vt:lpstr>Ejemplo de Gauss Legendre con tres puntos</vt:lpstr>
      <vt:lpstr>BIBLIOGRAFÍAS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Jorge Ramos</cp:lastModifiedBy>
  <cp:revision>112</cp:revision>
  <dcterms:created xsi:type="dcterms:W3CDTF">2022-08-24T01:22:28Z</dcterms:created>
  <dcterms:modified xsi:type="dcterms:W3CDTF">2022-08-25T19:21:46Z</dcterms:modified>
</cp:coreProperties>
</file>