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/>
    <p:restoredTop sz="94679"/>
  </p:normalViewPr>
  <p:slideViewPr>
    <p:cSldViewPr snapToGrid="0" snapToObjects="1">
      <p:cViewPr>
        <p:scale>
          <a:sx n="109" d="100"/>
          <a:sy n="109" d="100"/>
        </p:scale>
        <p:origin x="144" y="-1352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64538-87FA-7C43-96BF-1F76E4CC8B12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6B02D-51DB-A54F-B3F3-9E091CAC62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749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1pPr>
    <a:lvl2pPr marL="80581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2pPr>
    <a:lvl3pPr marL="161163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3pPr>
    <a:lvl4pPr marL="241744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4pPr>
    <a:lvl5pPr marL="322326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5pPr>
    <a:lvl6pPr marL="402907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6pPr>
    <a:lvl7pPr marL="483489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7pPr>
    <a:lvl8pPr marL="564070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8pPr>
    <a:lvl9pPr marL="644652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6B02D-51DB-A54F-B3F3-9E091CAC62E2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0171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8191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685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778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03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3502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26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785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241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230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3016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5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211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i.org/10.1016/S0191-8869(03)00118-1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doi.org/10.1023/A:1010933404324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arxiv.org/abs/1206.2944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E6137D-FEB6-F044-99B7-D0B31D6D787C}"/>
              </a:ext>
            </a:extLst>
          </p:cNvPr>
          <p:cNvSpPr/>
          <p:nvPr/>
        </p:nvSpPr>
        <p:spPr>
          <a:xfrm>
            <a:off x="15319361" y="11845159"/>
            <a:ext cx="5759466" cy="5762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algn="just"/>
            <a:r>
              <a:rPr lang="en-ES" dirty="0"/>
              <a:t>The AUC obtained for each of the models is shown in the table bellow.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1</a:t>
            </a:r>
            <a:r>
              <a:rPr lang="en-ES" baseline="30000" dirty="0"/>
              <a:t>st</a:t>
            </a:r>
            <a:r>
              <a:rPr lang="en-ES" dirty="0"/>
              <a:t> model includes all variables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2</a:t>
            </a:r>
            <a:r>
              <a:rPr lang="en-ES" baseline="30000" dirty="0"/>
              <a:t>nd</a:t>
            </a:r>
            <a:r>
              <a:rPr lang="en-ES" dirty="0"/>
              <a:t> model removes Country and Ethnicity.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Bootstrap means: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dirty="0"/>
              <a:t>Bootstrap validation for decision trees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dirty="0"/>
              <a:t>Out of bag validation for random forests</a:t>
            </a:r>
          </a:p>
          <a:p>
            <a:pPr algn="just">
              <a:buSzPct val="50000"/>
            </a:pPr>
            <a:r>
              <a:rPr lang="en-ES" dirty="0"/>
              <a:t>We see lower AUC scores for the 2</a:t>
            </a:r>
            <a:r>
              <a:rPr lang="en-ES" baseline="30000" dirty="0"/>
              <a:t>nd</a:t>
            </a:r>
            <a:r>
              <a:rPr lang="en-ES" dirty="0"/>
              <a:t> model.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4378F-F579-C34B-B90E-3BB809FEE4C7}"/>
              </a:ext>
            </a:extLst>
          </p:cNvPr>
          <p:cNvSpPr/>
          <p:nvPr/>
        </p:nvSpPr>
        <p:spPr>
          <a:xfrm>
            <a:off x="-1" y="1"/>
            <a:ext cx="21383625" cy="1579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decision trees and random forests to predict cannabis consumption</a:t>
            </a:r>
          </a:p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Jorge Rodríguez Peña – INM431 Machine Learning – MSc Data Science – City University of London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20792A-CE8B-BA4F-93B7-96F785D468AC}"/>
              </a:ext>
            </a:extLst>
          </p:cNvPr>
          <p:cNvSpPr/>
          <p:nvPr/>
        </p:nvSpPr>
        <p:spPr>
          <a:xfrm>
            <a:off x="283241" y="1781363"/>
            <a:ext cx="6117559" cy="415477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 and </a:t>
            </a:r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</a:t>
            </a:r>
            <a:endParaRPr lang="en-E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02620-0679-6943-BD09-2E3320294302}"/>
              </a:ext>
            </a:extLst>
          </p:cNvPr>
          <p:cNvSpPr/>
          <p:nvPr/>
        </p:nvSpPr>
        <p:spPr>
          <a:xfrm>
            <a:off x="6645590" y="1781363"/>
            <a:ext cx="8431850" cy="423587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 of the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8F112-3930-CE43-93A1-1EB6061B84EB}"/>
              </a:ext>
            </a:extLst>
          </p:cNvPr>
          <p:cNvSpPr/>
          <p:nvPr/>
        </p:nvSpPr>
        <p:spPr>
          <a:xfrm>
            <a:off x="283239" y="2343178"/>
            <a:ext cx="6117559" cy="3923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468000" rIns="360000" bIns="0" rtlCol="0" anchor="ctr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dirty="0"/>
              <a:t>The original dataset was used and created by </a:t>
            </a:r>
            <a:r>
              <a:rPr lang="en-GB" dirty="0" err="1"/>
              <a:t>Fehrman</a:t>
            </a:r>
            <a:r>
              <a:rPr lang="en-GB" dirty="0"/>
              <a:t> E., et al. (2017) [1]. The purpose of their study was to predict drug consumption from individual and personality traits.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It uses the revised </a:t>
            </a:r>
            <a:r>
              <a:rPr lang="en-GB" b="1" dirty="0"/>
              <a:t>NEO Five Factor Inventory </a:t>
            </a:r>
            <a:r>
              <a:rPr lang="en-GB" dirty="0"/>
              <a:t>[2], the reviewed </a:t>
            </a:r>
            <a:r>
              <a:rPr lang="en-GB" b="1" dirty="0" err="1"/>
              <a:t>Baratt</a:t>
            </a:r>
            <a:r>
              <a:rPr lang="en-GB" b="1" dirty="0"/>
              <a:t> Impulsiveness Scale </a:t>
            </a:r>
            <a:r>
              <a:rPr lang="en-GB" dirty="0"/>
              <a:t>[3] and the </a:t>
            </a:r>
            <a:r>
              <a:rPr lang="en-GB" b="1" dirty="0"/>
              <a:t>Sensation Seeking scale</a:t>
            </a:r>
            <a:r>
              <a:rPr lang="en-GB" dirty="0"/>
              <a:t> [4].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The aim of this project is to </a:t>
            </a:r>
            <a:r>
              <a:rPr lang="en-GB" b="1" dirty="0"/>
              <a:t>predict</a:t>
            </a:r>
            <a:r>
              <a:rPr lang="en-GB" dirty="0"/>
              <a:t> possible </a:t>
            </a:r>
            <a:r>
              <a:rPr lang="en-GB" b="1" dirty="0"/>
              <a:t>cannabis users </a:t>
            </a:r>
            <a:r>
              <a:rPr lang="en-GB" dirty="0"/>
              <a:t>on a yearly basis and the </a:t>
            </a:r>
            <a:r>
              <a:rPr lang="en-GB" b="1" dirty="0"/>
              <a:t>influence personality traits </a:t>
            </a:r>
            <a:r>
              <a:rPr lang="en-GB" dirty="0"/>
              <a:t>might have on it.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Individual traits such as Age, Gender, Education Country and Ethnicity are also considered.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The results will be </a:t>
            </a:r>
            <a:r>
              <a:rPr lang="en-GB" b="1" dirty="0"/>
              <a:t>compared </a:t>
            </a:r>
            <a:r>
              <a:rPr lang="en-GB" dirty="0"/>
              <a:t>with those obtained by </a:t>
            </a:r>
            <a:r>
              <a:rPr lang="en-GB" dirty="0" err="1"/>
              <a:t>Fehrman</a:t>
            </a:r>
            <a:r>
              <a:rPr lang="en-GB" dirty="0"/>
              <a:t> E., et al. (2017) [1].</a:t>
            </a:r>
          </a:p>
          <a:p>
            <a:pPr algn="just"/>
            <a:endParaRPr lang="en-E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72135-4A18-A94D-8D95-E57BA4DEFF36}"/>
              </a:ext>
            </a:extLst>
          </p:cNvPr>
          <p:cNvSpPr/>
          <p:nvPr/>
        </p:nvSpPr>
        <p:spPr>
          <a:xfrm>
            <a:off x="6804666" y="27505391"/>
            <a:ext cx="14278081" cy="2636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72000" rIns="360000" bIns="360000" rtlCol="0" anchor="t" anchorCtr="0"/>
          <a:lstStyle/>
          <a:p>
            <a:pPr marL="457200" indent="-457200" algn="just">
              <a:buFont typeface="+mj-lt"/>
              <a:buAutoNum type="arabicPeriod"/>
            </a:pPr>
            <a:r>
              <a:rPr lang="en-GB" sz="1400" dirty="0" err="1"/>
              <a:t>Fehrman</a:t>
            </a:r>
            <a:r>
              <a:rPr lang="en-GB" sz="1400" dirty="0"/>
              <a:t>, E. et al. (2017). The Five Factor Model of Personality and Evaluation of Drug Consumption Risk. 10.1007/978-3-319-55723-6_18.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Robert R. McCrae, Paul T. Costa, ’A contemplated revision of the NEO Five-Factor Inventory’. Personality and Individual Differences, Volume 36, Issue 3, 2004, Pages 587-596, ISSN 0191-8869, </a:t>
            </a:r>
            <a:r>
              <a:rPr lang="en-GB" sz="1400" dirty="0">
                <a:hlinkClick r:id="rId3"/>
              </a:rPr>
              <a:t>https://doi.org/10.1016/S0191-8869(03)00118-1</a:t>
            </a:r>
            <a:r>
              <a:rPr lang="en-GB" sz="1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Stanford MS, Mathias CW, Dougherty DM, Lake SL, Anderson NE, Patton JH. Fifty years of the Barratt Impulsiveness Scale: An update and review. Personality and Individual Differences. 2009; 47(5):385–395.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Zuckerman M. </a:t>
            </a:r>
            <a:r>
              <a:rPr lang="en-GB" sz="1400" dirty="0" err="1"/>
              <a:t>Behavioral</a:t>
            </a:r>
            <a:r>
              <a:rPr lang="en-GB" sz="1400" dirty="0"/>
              <a:t> expressions and biosocial bases of sensation seeking. New York: Cambridge University Press; 1994.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ES" sz="1400" dirty="0"/>
              <a:t>Snoek, J., H. Larochelle, R. P. Adams. </a:t>
            </a:r>
            <a:r>
              <a:rPr lang="en-ES" sz="1400" i="1" dirty="0"/>
              <a:t>Practical Bayesian Optimization of Machine Learning Algorithms</a:t>
            </a:r>
            <a:r>
              <a:rPr lang="en-ES" sz="1400" dirty="0"/>
              <a:t>. </a:t>
            </a:r>
            <a:r>
              <a:rPr lang="en-ES" sz="1400" dirty="0">
                <a:hlinkClick r:id="rId4"/>
              </a:rPr>
              <a:t>https://arxiv.org/abs/1206.2944</a:t>
            </a:r>
            <a:r>
              <a:rPr lang="en-ES" sz="1400" dirty="0"/>
              <a:t>, 2012. </a:t>
            </a:r>
            <a:r>
              <a:rPr lang="en-GB" sz="1400" dirty="0"/>
              <a:t>Yang, P., Hwa Yang, Y., Zhou, B., </a:t>
            </a:r>
            <a:r>
              <a:rPr lang="en-GB" sz="1400" dirty="0" err="1"/>
              <a:t>Zomaya</a:t>
            </a:r>
            <a:r>
              <a:rPr lang="en-GB" sz="1400" dirty="0"/>
              <a:t>, Y., et al.: “A review of ensemble methods in bioinformatics”. Current Bioinformatics 5(4), 296–308 (2010).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Ali, Jehad &amp; Khan, </a:t>
            </a:r>
            <a:r>
              <a:rPr lang="en-GB" sz="1400" dirty="0" err="1"/>
              <a:t>Rehanullah</a:t>
            </a:r>
            <a:r>
              <a:rPr lang="en-GB" sz="1400" dirty="0"/>
              <a:t> &amp; Ahmad, Nasir &amp; Maqsood, Imran. (2012). Random Forests and Decision Trees. International Journal of Computer Science Issues(IJCSI). 9.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 err="1"/>
              <a:t>Kohavi</a:t>
            </a:r>
            <a:r>
              <a:rPr lang="en-GB" sz="1400" dirty="0"/>
              <a:t>, Ron. (2001). A Study of Cross-Validation and Bootstrap for Accuracy Estimation and Model Selection. 14.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 err="1"/>
              <a:t>Breiman</a:t>
            </a:r>
            <a:r>
              <a:rPr lang="en-GB" sz="1400" dirty="0"/>
              <a:t>, L. Random Forests. </a:t>
            </a:r>
            <a:r>
              <a:rPr lang="en-GB" sz="1400" i="1" dirty="0"/>
              <a:t>Machine Learning</a:t>
            </a:r>
            <a:r>
              <a:rPr lang="en-GB" sz="1400" dirty="0"/>
              <a:t> 45, 5–32 (2001). </a:t>
            </a:r>
            <a:r>
              <a:rPr lang="en-GB" sz="1400" dirty="0">
                <a:hlinkClick r:id="rId5"/>
              </a:rPr>
              <a:t>https://doi.org/10.1023/A:1010933404324</a:t>
            </a:r>
            <a:r>
              <a:rPr lang="en-GB" sz="14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ES" sz="1400" dirty="0"/>
              <a:t>Linting M, van der Kooij A. Nonlinear Principal Components Analysis with CATPCA: A tutorial. Journal of Personality Assessment. 2012; 94(1):12–25. </a:t>
            </a:r>
            <a:endParaRPr lang="en-GB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F50C57-CDB2-0D4C-82B2-90F01719CF0A}"/>
              </a:ext>
            </a:extLst>
          </p:cNvPr>
          <p:cNvSpPr/>
          <p:nvPr/>
        </p:nvSpPr>
        <p:spPr>
          <a:xfrm>
            <a:off x="6645591" y="2343176"/>
            <a:ext cx="8431849" cy="3923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72000" rIns="360000" bIns="0" rtlCol="0" anchor="t" anchorCtr="0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Dataset containing </a:t>
            </a:r>
            <a:r>
              <a:rPr lang="en-GB" b="1" dirty="0"/>
              <a:t>1885 samples </a:t>
            </a:r>
            <a:r>
              <a:rPr lang="en-GB" dirty="0"/>
              <a:t>with 12 predictors: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GB" b="1" dirty="0"/>
              <a:t>5 categorical</a:t>
            </a:r>
            <a:r>
              <a:rPr lang="en-GB" dirty="0"/>
              <a:t>: Age (binned), Gender, Education, Country and Ethnicity.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GB" b="1" dirty="0"/>
              <a:t>7 numerical </a:t>
            </a:r>
            <a:r>
              <a:rPr lang="en-GB" dirty="0"/>
              <a:t>(personality tests): Neuroticism, Extraversion, Openness to experience, Agreeableness, Conscientiousness, Impulsiveness and Sensation seeking.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b="1" dirty="0"/>
              <a:t>1 binary dependent variable </a:t>
            </a:r>
            <a:r>
              <a:rPr lang="en-GB" dirty="0"/>
              <a:t>for a yearly basis definition of cannabis user.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The data was collected using the </a:t>
            </a:r>
            <a:r>
              <a:rPr lang="en-GB" b="1" dirty="0"/>
              <a:t>snowball method</a:t>
            </a:r>
            <a:r>
              <a:rPr lang="en-GB" dirty="0"/>
              <a:t>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Original dataset was cleaned to make our study simpler (the original dataset used </a:t>
            </a:r>
            <a:r>
              <a:rPr lang="en-GB" dirty="0" err="1"/>
              <a:t>CatPCA</a:t>
            </a:r>
            <a:r>
              <a:rPr lang="en-GB" dirty="0"/>
              <a:t> [9]).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b="1" dirty="0"/>
              <a:t>Data imbalance</a:t>
            </a:r>
            <a:r>
              <a:rPr lang="en-GB" dirty="0"/>
              <a:t>: Country: ~60% UK ~30% USA and Ethnicity: ~95% White (see figure A). Probably due to the snowball method.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b="1" dirty="0"/>
              <a:t>Correlation</a:t>
            </a:r>
            <a:r>
              <a:rPr lang="en-GB" dirty="0"/>
              <a:t> with cannabis consumption </a:t>
            </a:r>
            <a:r>
              <a:rPr lang="en-GB" b="1" dirty="0"/>
              <a:t>was higher </a:t>
            </a:r>
            <a:r>
              <a:rPr lang="en-GB" dirty="0"/>
              <a:t>for personality traits: </a:t>
            </a:r>
            <a:r>
              <a:rPr lang="en-GB" b="1" i="1" dirty="0"/>
              <a:t>Openness to Experience, Conscientiousness, Impulsiveness </a:t>
            </a:r>
            <a:r>
              <a:rPr lang="en-GB" dirty="0"/>
              <a:t>and</a:t>
            </a:r>
            <a:r>
              <a:rPr lang="en-GB" b="1" i="1" dirty="0"/>
              <a:t> Sensation Seeking </a:t>
            </a:r>
            <a:r>
              <a:rPr lang="en-GB" dirty="0"/>
              <a:t>(see figure B).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A3EDF8-1D1E-3A46-B21A-D13E32A58377}"/>
              </a:ext>
            </a:extLst>
          </p:cNvPr>
          <p:cNvSpPr/>
          <p:nvPr/>
        </p:nvSpPr>
        <p:spPr>
          <a:xfrm>
            <a:off x="15319362" y="1781363"/>
            <a:ext cx="5759465" cy="415342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trees vs random forest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A32F3-1122-7144-870B-E7698A784579}"/>
              </a:ext>
            </a:extLst>
          </p:cNvPr>
          <p:cNvSpPr/>
          <p:nvPr/>
        </p:nvSpPr>
        <p:spPr>
          <a:xfrm>
            <a:off x="15319362" y="2326716"/>
            <a:ext cx="5759465" cy="8656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marL="457200" indent="-457200" algn="just">
              <a:buFont typeface=".Apple Color Emoji UI"/>
              <a:buChar char="🟢"/>
            </a:pPr>
            <a:r>
              <a:rPr lang="en-ES" b="1" dirty="0"/>
              <a:t>DECISION TREES: </a:t>
            </a:r>
            <a:endParaRPr lang="en-ES" dirty="0"/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b="1" dirty="0"/>
              <a:t>Split</a:t>
            </a:r>
            <a:r>
              <a:rPr lang="en-ES" dirty="0"/>
              <a:t> the data by making a decision.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Each node uses a variable to split on. 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Use </a:t>
            </a:r>
            <a:r>
              <a:rPr lang="en-ES" b="1" dirty="0"/>
              <a:t>information gain </a:t>
            </a:r>
            <a:r>
              <a:rPr lang="en-ES" dirty="0"/>
              <a:t>to make the decision. 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Generate </a:t>
            </a:r>
            <a:r>
              <a:rPr lang="en-ES" b="1" dirty="0"/>
              <a:t>rules </a:t>
            </a:r>
            <a:r>
              <a:rPr lang="en-ES" dirty="0"/>
              <a:t>to predict new samples.</a:t>
            </a:r>
          </a:p>
          <a:p>
            <a:pPr marL="457200" indent="-457200" algn="just">
              <a:buFont typeface=".Apple Color Emoji UI"/>
              <a:buChar char="🟢"/>
            </a:pPr>
            <a:r>
              <a:rPr lang="en-ES" b="1" dirty="0"/>
              <a:t>RANDOM FORESTS: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Are built from </a:t>
            </a:r>
            <a:r>
              <a:rPr lang="en-ES" b="1" dirty="0"/>
              <a:t>decision trees</a:t>
            </a:r>
            <a:r>
              <a:rPr lang="en-ES" dirty="0"/>
              <a:t>. 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Train each decision tree </a:t>
            </a:r>
            <a:r>
              <a:rPr lang="en-ES" b="1" dirty="0"/>
              <a:t>bootstrapping</a:t>
            </a:r>
            <a:r>
              <a:rPr lang="en-ES" dirty="0"/>
              <a:t> from the data (</a:t>
            </a:r>
            <a:r>
              <a:rPr lang="en-ES" i="1" dirty="0"/>
              <a:t>bag method</a:t>
            </a:r>
            <a:r>
              <a:rPr lang="en-ES" dirty="0"/>
              <a:t>) and randomly </a:t>
            </a:r>
            <a:r>
              <a:rPr lang="en-ES" b="1" dirty="0"/>
              <a:t>selecting predictors </a:t>
            </a:r>
            <a:r>
              <a:rPr lang="en-ES" dirty="0"/>
              <a:t>[8].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Use </a:t>
            </a:r>
            <a:r>
              <a:rPr lang="en-ES" b="1" dirty="0"/>
              <a:t>majority vote </a:t>
            </a:r>
            <a:r>
              <a:rPr lang="en-ES" dirty="0"/>
              <a:t>from each tree and average out the results.</a:t>
            </a:r>
          </a:p>
          <a:p>
            <a:pPr algn="just">
              <a:buSzPct val="50000"/>
            </a:pPr>
            <a:r>
              <a:rPr lang="en-ES" dirty="0"/>
              <a:t>Averaging out the results from each decision tree allow random forests to </a:t>
            </a:r>
            <a:r>
              <a:rPr lang="en-ES" b="1" dirty="0"/>
              <a:t>overcome</a:t>
            </a:r>
            <a:r>
              <a:rPr lang="en-ES" dirty="0"/>
              <a:t> most of decision tree’s cons. Adding more trees to the model not only implies </a:t>
            </a:r>
            <a:r>
              <a:rPr lang="en-ES" b="1" dirty="0"/>
              <a:t>getting rid of noise </a:t>
            </a:r>
            <a:r>
              <a:rPr lang="en-ES" dirty="0"/>
              <a:t>but it </a:t>
            </a:r>
            <a:r>
              <a:rPr lang="en-ES" b="1" dirty="0"/>
              <a:t>also increments the training times </a:t>
            </a:r>
            <a:r>
              <a:rPr lang="en-ES" dirty="0"/>
              <a:t>and make the model </a:t>
            </a:r>
            <a:r>
              <a:rPr lang="en-ES" b="1" dirty="0"/>
              <a:t>more difficult to understand </a:t>
            </a:r>
            <a:r>
              <a:rPr lang="en-ES" dirty="0"/>
              <a:t>[6]. See the following table for a summary: </a:t>
            </a:r>
          </a:p>
          <a:p>
            <a:pPr algn="just">
              <a:buSzPct val="50000"/>
            </a:pPr>
            <a:endParaRPr lang="en-E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7FFAE5E-8923-1B40-A3E4-C5121B74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37121"/>
              </p:ext>
            </p:extLst>
          </p:nvPr>
        </p:nvGraphicFramePr>
        <p:xfrm>
          <a:off x="15518780" y="7576144"/>
          <a:ext cx="5360627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8526">
                  <a:extLst>
                    <a:ext uri="{9D8B030D-6E8A-4147-A177-3AD203B41FA5}">
                      <a16:colId xmlns:a16="http://schemas.microsoft.com/office/drawing/2014/main" val="3963179329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650789839"/>
                    </a:ext>
                  </a:extLst>
                </a:gridCol>
                <a:gridCol w="1806651">
                  <a:extLst>
                    <a:ext uri="{9D8B030D-6E8A-4147-A177-3AD203B41FA5}">
                      <a16:colId xmlns:a16="http://schemas.microsoft.com/office/drawing/2014/main" val="460216238"/>
                    </a:ext>
                  </a:extLst>
                </a:gridCol>
              </a:tblGrid>
              <a:tr h="218174">
                <a:tc>
                  <a:txBody>
                    <a:bodyPr/>
                    <a:lstStyle/>
                    <a:p>
                      <a:pPr algn="ctr"/>
                      <a:endParaRPr lang="en-ES" sz="1800" dirty="0"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Decision tree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02065"/>
                  </a:ext>
                </a:extLst>
              </a:tr>
              <a:tr h="290663">
                <a:tc>
                  <a:txBody>
                    <a:bodyPr/>
                    <a:lstStyle/>
                    <a:p>
                      <a:pPr algn="ctr"/>
                      <a:r>
                        <a:rPr lang="en-ES" sz="1800" b="1" dirty="0">
                          <a:solidFill>
                            <a:schemeClr val="bg1"/>
                          </a:solidFill>
                        </a:rPr>
                        <a:t>Interpretability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1800" dirty="0"/>
                        <a:t>Readable rules [6]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1800" dirty="0"/>
                        <a:t>Random rules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807882"/>
                  </a:ext>
                </a:extLst>
              </a:tr>
              <a:tr h="290663">
                <a:tc>
                  <a:txBody>
                    <a:bodyPr/>
                    <a:lstStyle/>
                    <a:p>
                      <a:pPr algn="ctr"/>
                      <a:r>
                        <a:rPr lang="en-ES" sz="1800" b="1" dirty="0">
                          <a:solidFill>
                            <a:schemeClr val="bg1"/>
                          </a:solidFill>
                        </a:rPr>
                        <a:t>Noise handling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[7]</a:t>
                      </a:r>
                      <a:endParaRPr lang="en-E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1800" dirty="0">
                          <a:solidFill>
                            <a:schemeClr val="tx1"/>
                          </a:solidFill>
                        </a:rPr>
                        <a:t>Averages out the predictions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30552"/>
                  </a:ext>
                </a:extLst>
              </a:tr>
              <a:tr h="290663">
                <a:tc>
                  <a:txBody>
                    <a:bodyPr/>
                    <a:lstStyle/>
                    <a:p>
                      <a:pPr algn="ctr"/>
                      <a:r>
                        <a:rPr lang="en-ES" sz="1800" b="1" dirty="0">
                          <a:solidFill>
                            <a:schemeClr val="bg1"/>
                          </a:solidFill>
                        </a:rPr>
                        <a:t>Do not overfit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[7]</a:t>
                      </a:r>
                      <a:endParaRPr lang="en-E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are averaged out</a:t>
                      </a:r>
                      <a:endParaRPr lang="en-E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35435"/>
                  </a:ext>
                </a:extLst>
              </a:tr>
              <a:tr h="290663">
                <a:tc>
                  <a:txBody>
                    <a:bodyPr/>
                    <a:lstStyle/>
                    <a:p>
                      <a:pPr algn="ctr"/>
                      <a:r>
                        <a:rPr lang="en-ES" sz="1800" b="1" dirty="0">
                          <a:solidFill>
                            <a:schemeClr val="bg1"/>
                          </a:solidFill>
                        </a:rPr>
                        <a:t>Best performance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Small data [8]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Large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273550"/>
                  </a:ext>
                </a:extLst>
              </a:tr>
              <a:tr h="290663">
                <a:tc>
                  <a:txBody>
                    <a:bodyPr/>
                    <a:lstStyle/>
                    <a:p>
                      <a:pPr algn="ctr"/>
                      <a:r>
                        <a:rPr lang="en-ES" sz="1800" b="1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Shorter 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Longer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9207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24C106F-2693-954D-847C-DB976688AC47}"/>
              </a:ext>
            </a:extLst>
          </p:cNvPr>
          <p:cNvSpPr/>
          <p:nvPr/>
        </p:nvSpPr>
        <p:spPr>
          <a:xfrm>
            <a:off x="304798" y="11838316"/>
            <a:ext cx="6362349" cy="3760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180000" rIns="360000" bIns="0" rtlCol="0" anchor="ctr" anchorCtr="0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dirty="0"/>
              <a:t>The original paper [1] concluded that the </a:t>
            </a:r>
            <a:r>
              <a:rPr lang="en-ES" b="1" dirty="0"/>
              <a:t>decision tree</a:t>
            </a:r>
            <a:r>
              <a:rPr lang="en-ES" dirty="0"/>
              <a:t> was the </a:t>
            </a:r>
            <a:r>
              <a:rPr lang="en-ES" b="1" dirty="0"/>
              <a:t>best method </a:t>
            </a:r>
            <a:r>
              <a:rPr lang="en-ES" dirty="0"/>
              <a:t>for classifying cannabis users for a decade basis user definition.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dirty="0"/>
              <a:t>Similar behaviour expected for the yearly basis definition of user used in this project.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b="1" dirty="0"/>
              <a:t>Random forest </a:t>
            </a:r>
            <a:r>
              <a:rPr lang="en-ES" dirty="0"/>
              <a:t>should take </a:t>
            </a:r>
            <a:r>
              <a:rPr lang="en-ES" b="1" dirty="0"/>
              <a:t>longer</a:t>
            </a:r>
            <a:r>
              <a:rPr lang="en-ES" dirty="0"/>
              <a:t> time to train than decision trees.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b="1" dirty="0"/>
              <a:t>Openness</a:t>
            </a:r>
            <a:r>
              <a:rPr lang="en-ES" dirty="0"/>
              <a:t> to Experience, </a:t>
            </a:r>
            <a:r>
              <a:rPr lang="en-ES" b="1" dirty="0"/>
              <a:t>Conscientiousne</a:t>
            </a:r>
            <a:r>
              <a:rPr lang="en-ES" dirty="0"/>
              <a:t>ss, </a:t>
            </a:r>
            <a:r>
              <a:rPr lang="en-ES" b="1" dirty="0"/>
              <a:t>Impulsiveness</a:t>
            </a:r>
            <a:r>
              <a:rPr lang="en-ES" dirty="0"/>
              <a:t> and </a:t>
            </a:r>
            <a:r>
              <a:rPr lang="en-ES" b="1" dirty="0"/>
              <a:t>Sensation Seeking </a:t>
            </a:r>
            <a:r>
              <a:rPr lang="en-ES" dirty="0"/>
              <a:t>should have a </a:t>
            </a:r>
            <a:r>
              <a:rPr lang="en-ES" b="1" dirty="0"/>
              <a:t>higher impact </a:t>
            </a:r>
            <a:r>
              <a:rPr lang="en-ES" dirty="0"/>
              <a:t>in the model due to their </a:t>
            </a:r>
            <a:r>
              <a:rPr lang="en-ES" b="1" dirty="0"/>
              <a:t>correlation</a:t>
            </a:r>
            <a:r>
              <a:rPr lang="en-ES" dirty="0"/>
              <a:t> values with cannabis consumption.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dirty="0"/>
              <a:t>The </a:t>
            </a:r>
            <a:r>
              <a:rPr lang="en-ES" b="1" dirty="0"/>
              <a:t>biased model </a:t>
            </a:r>
            <a:r>
              <a:rPr lang="en-ES" dirty="0"/>
              <a:t>should </a:t>
            </a:r>
            <a:r>
              <a:rPr lang="en-ES" b="1" dirty="0"/>
              <a:t>generalize worse </a:t>
            </a:r>
            <a:r>
              <a:rPr lang="en-ES" dirty="0"/>
              <a:t>the results (see Methodology). 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7A0C9DF-8F11-B049-A672-E287B1481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88736"/>
              </p:ext>
            </p:extLst>
          </p:nvPr>
        </p:nvGraphicFramePr>
        <p:xfrm>
          <a:off x="15518781" y="14365419"/>
          <a:ext cx="5360626" cy="3078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4914">
                  <a:extLst>
                    <a:ext uri="{9D8B030D-6E8A-4147-A177-3AD203B41FA5}">
                      <a16:colId xmlns:a16="http://schemas.microsoft.com/office/drawing/2014/main" val="2431076033"/>
                    </a:ext>
                  </a:extLst>
                </a:gridCol>
                <a:gridCol w="1378934">
                  <a:extLst>
                    <a:ext uri="{9D8B030D-6E8A-4147-A177-3AD203B41FA5}">
                      <a16:colId xmlns:a16="http://schemas.microsoft.com/office/drawing/2014/main" val="3083619635"/>
                    </a:ext>
                  </a:extLst>
                </a:gridCol>
                <a:gridCol w="1441331">
                  <a:extLst>
                    <a:ext uri="{9D8B030D-6E8A-4147-A177-3AD203B41FA5}">
                      <a16:colId xmlns:a16="http://schemas.microsoft.com/office/drawing/2014/main" val="2095999922"/>
                    </a:ext>
                  </a:extLst>
                </a:gridCol>
                <a:gridCol w="1435447">
                  <a:extLst>
                    <a:ext uri="{9D8B030D-6E8A-4147-A177-3AD203B41FA5}">
                      <a16:colId xmlns:a16="http://schemas.microsoft.com/office/drawing/2014/main" val="1267798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ES" sz="2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AUC estimation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Random forest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604322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ES" sz="20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 model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CV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0.86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0.89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80125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0.84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99707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808754"/>
                  </a:ext>
                </a:extLst>
              </a:tr>
              <a:tr h="336992">
                <a:tc rowSpan="3">
                  <a:txBody>
                    <a:bodyPr/>
                    <a:lstStyle/>
                    <a:p>
                      <a:pPr algn="ctr"/>
                      <a:r>
                        <a:rPr lang="en-ES" sz="2000" b="1" baseline="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ES" sz="20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ES" sz="2000" b="1" baseline="0" dirty="0">
                          <a:solidFill>
                            <a:schemeClr val="bg1"/>
                          </a:solidFill>
                        </a:rPr>
                        <a:t> model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CV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0.83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0.87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132379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0.80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256858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19723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863983F-1E62-9740-92A4-B5EF606D4577}"/>
              </a:ext>
            </a:extLst>
          </p:cNvPr>
          <p:cNvSpPr/>
          <p:nvPr/>
        </p:nvSpPr>
        <p:spPr>
          <a:xfrm>
            <a:off x="283239" y="11370945"/>
            <a:ext cx="6362350" cy="370663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Hypothesis</a:t>
            </a:r>
          </a:p>
        </p:txBody>
      </p:sp>
      <p:pic>
        <p:nvPicPr>
          <p:cNvPr id="22" name="Picture 2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7C251D9-1DFA-F544-9EC3-A94E74E557E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78763" y="6673168"/>
            <a:ext cx="3936801" cy="4493087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ECDABE2-D355-6040-A796-E9D5BD1B7E4D}"/>
              </a:ext>
            </a:extLst>
          </p:cNvPr>
          <p:cNvSpPr/>
          <p:nvPr/>
        </p:nvSpPr>
        <p:spPr>
          <a:xfrm>
            <a:off x="6924778" y="11367445"/>
            <a:ext cx="8152661" cy="374163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75F253-5278-F643-A4F2-9C80ED4906BE}"/>
              </a:ext>
            </a:extLst>
          </p:cNvPr>
          <p:cNvSpPr/>
          <p:nvPr/>
        </p:nvSpPr>
        <p:spPr>
          <a:xfrm>
            <a:off x="6924781" y="11838320"/>
            <a:ext cx="8152658" cy="5769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algn="just"/>
            <a:r>
              <a:rPr lang="en-ES" dirty="0"/>
              <a:t>Due to the </a:t>
            </a:r>
            <a:r>
              <a:rPr lang="en-ES" b="1" dirty="0"/>
              <a:t>imablance of the data</a:t>
            </a:r>
            <a:r>
              <a:rPr lang="en-ES" dirty="0"/>
              <a:t> with Country and Ethnicity predictors (see figure A) 4 models will be trained: one </a:t>
            </a:r>
            <a:r>
              <a:rPr lang="en-ES" b="1" dirty="0"/>
              <a:t>decision tree </a:t>
            </a:r>
            <a:r>
              <a:rPr lang="en-ES" dirty="0"/>
              <a:t>and one </a:t>
            </a:r>
            <a:r>
              <a:rPr lang="en-ES" b="1" dirty="0"/>
              <a:t>random forest </a:t>
            </a:r>
            <a:r>
              <a:rPr lang="en-ES" dirty="0"/>
              <a:t>per one of the following cases:</a:t>
            </a:r>
          </a:p>
          <a:p>
            <a:pPr marL="457200" indent="-457200" algn="just">
              <a:buClr>
                <a:srgbClr val="00B000"/>
              </a:buClr>
              <a:buSzPct val="110000"/>
              <a:buFont typeface="System Font Regular"/>
              <a:buChar char="❶"/>
            </a:pPr>
            <a:r>
              <a:rPr lang="en-ES" b="1" dirty="0"/>
              <a:t>All variables </a:t>
            </a:r>
            <a:r>
              <a:rPr lang="en-ES" dirty="0"/>
              <a:t>included. Data imbalance or bias are not considered,</a:t>
            </a:r>
          </a:p>
          <a:p>
            <a:pPr marL="457200" indent="-457200" algn="just">
              <a:buClr>
                <a:srgbClr val="01AE01"/>
              </a:buClr>
              <a:buSzPct val="110000"/>
              <a:buFont typeface="System Font Regular"/>
              <a:buChar char="❷"/>
            </a:pPr>
            <a:r>
              <a:rPr lang="en-ES" b="1" dirty="0"/>
              <a:t>Country</a:t>
            </a:r>
            <a:r>
              <a:rPr lang="en-ES" dirty="0"/>
              <a:t> and </a:t>
            </a:r>
            <a:r>
              <a:rPr lang="en-ES" b="1" dirty="0"/>
              <a:t>Ethnicity removed</a:t>
            </a:r>
            <a:r>
              <a:rPr lang="en-ES" dirty="0"/>
              <a:t>. Considering data imbalance and bias.</a:t>
            </a:r>
          </a:p>
          <a:p>
            <a:pPr algn="just">
              <a:buClr>
                <a:srgbClr val="01AE01"/>
              </a:buClr>
              <a:buSzPct val="110000"/>
            </a:pPr>
            <a:r>
              <a:rPr lang="en-ES" dirty="0"/>
              <a:t>This will allow us to compared how data imbalance affect the model. </a:t>
            </a:r>
          </a:p>
          <a:p>
            <a:pPr algn="just"/>
            <a:endParaRPr lang="en-ES" dirty="0"/>
          </a:p>
          <a:p>
            <a:pPr algn="just"/>
            <a:r>
              <a:rPr lang="en-ES" dirty="0"/>
              <a:t>The approach will be the same in the four models: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b="1" dirty="0"/>
              <a:t>Split</a:t>
            </a:r>
            <a:r>
              <a:rPr lang="en-ES" dirty="0"/>
              <a:t> the data in a training (</a:t>
            </a:r>
            <a:r>
              <a:rPr lang="en-ES" i="1" dirty="0"/>
              <a:t>80%</a:t>
            </a:r>
            <a:r>
              <a:rPr lang="en-ES" dirty="0"/>
              <a:t>) and test set (</a:t>
            </a:r>
            <a:r>
              <a:rPr lang="en-ES" i="1" dirty="0"/>
              <a:t>20%</a:t>
            </a:r>
            <a:r>
              <a:rPr lang="en-ES" dirty="0"/>
              <a:t>) </a:t>
            </a:r>
            <a:r>
              <a:rPr lang="en-ES" b="1" dirty="0"/>
              <a:t>at random</a:t>
            </a:r>
            <a:r>
              <a:rPr lang="en-ES" dirty="0"/>
              <a:t>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Perform </a:t>
            </a:r>
            <a:r>
              <a:rPr lang="en-ES" b="1" dirty="0"/>
              <a:t>bayesian optimization </a:t>
            </a:r>
            <a:r>
              <a:rPr lang="en-ES" dirty="0"/>
              <a:t>aiming to </a:t>
            </a:r>
            <a:r>
              <a:rPr lang="en-ES" b="1" dirty="0"/>
              <a:t>maximize</a:t>
            </a:r>
            <a:r>
              <a:rPr lang="en-ES" dirty="0"/>
              <a:t> the </a:t>
            </a:r>
            <a:r>
              <a:rPr lang="en-ES" b="1" dirty="0"/>
              <a:t>AUC </a:t>
            </a:r>
            <a:r>
              <a:rPr lang="en-ES" dirty="0"/>
              <a:t>with: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b="1" dirty="0"/>
              <a:t>Parent size </a:t>
            </a:r>
            <a:r>
              <a:rPr lang="en-ES" dirty="0"/>
              <a:t>and </a:t>
            </a:r>
            <a:r>
              <a:rPr lang="en-ES" b="1" dirty="0"/>
              <a:t>leaf size</a:t>
            </a:r>
            <a:r>
              <a:rPr lang="en-ES" dirty="0"/>
              <a:t> for </a:t>
            </a:r>
            <a:r>
              <a:rPr lang="en-ES" i="1" dirty="0"/>
              <a:t>decision trees</a:t>
            </a:r>
            <a:r>
              <a:rPr lang="en-ES" dirty="0"/>
              <a:t> to control the deph of them and prevent overfitting. </a:t>
            </a:r>
            <a:endParaRPr lang="en-ES" i="1" dirty="0"/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b="1" dirty="0"/>
              <a:t>Leaf size</a:t>
            </a:r>
            <a:r>
              <a:rPr lang="en-ES" dirty="0"/>
              <a:t>, </a:t>
            </a:r>
            <a:r>
              <a:rPr lang="en-ES" b="1" dirty="0"/>
              <a:t>number of predictors </a:t>
            </a:r>
            <a:r>
              <a:rPr lang="en-ES" dirty="0"/>
              <a:t>and </a:t>
            </a:r>
            <a:r>
              <a:rPr lang="en-ES" b="1" dirty="0"/>
              <a:t>number of trees </a:t>
            </a:r>
            <a:r>
              <a:rPr lang="en-ES" dirty="0"/>
              <a:t>for </a:t>
            </a:r>
            <a:r>
              <a:rPr lang="en-ES" i="1" dirty="0"/>
              <a:t>random forest</a:t>
            </a:r>
            <a:r>
              <a:rPr lang="en-ES" dirty="0"/>
              <a:t>.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dirty="0"/>
              <a:t>Run 25 times and used </a:t>
            </a:r>
            <a:r>
              <a:rPr lang="en-ES" b="1" dirty="0"/>
              <a:t>the median </a:t>
            </a:r>
            <a:r>
              <a:rPr lang="en-ES" dirty="0"/>
              <a:t>as the optimal parameter due to the randomness of the process [5].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Evaluate the models using </a:t>
            </a:r>
            <a:r>
              <a:rPr lang="en-ES" b="1" dirty="0"/>
              <a:t>10-fold cross validation </a:t>
            </a:r>
            <a:r>
              <a:rPr lang="en-ES" dirty="0"/>
              <a:t>and </a:t>
            </a:r>
            <a:r>
              <a:rPr lang="en-ES" b="1" dirty="0"/>
              <a:t>bootstrap validation </a:t>
            </a:r>
            <a:r>
              <a:rPr lang="en-ES" dirty="0"/>
              <a:t>(10 bootstraps for decision trees and out of bag prediction for random forests).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b="1" dirty="0"/>
              <a:t>Train</a:t>
            </a:r>
            <a:r>
              <a:rPr lang="en-ES" dirty="0"/>
              <a:t> the model with the </a:t>
            </a:r>
            <a:r>
              <a:rPr lang="en-ES" i="1" dirty="0"/>
              <a:t>training set </a:t>
            </a:r>
            <a:r>
              <a:rPr lang="en-ES" dirty="0"/>
              <a:t>and its </a:t>
            </a:r>
            <a:r>
              <a:rPr lang="en-ES" i="1" dirty="0"/>
              <a:t>optimal parameters</a:t>
            </a:r>
            <a:r>
              <a:rPr lang="en-ES" dirty="0"/>
              <a:t>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b="1" dirty="0"/>
              <a:t>Predict</a:t>
            </a:r>
            <a:r>
              <a:rPr lang="en-ES" dirty="0"/>
              <a:t> with the </a:t>
            </a:r>
            <a:r>
              <a:rPr lang="en-ES" i="1" dirty="0"/>
              <a:t>test set</a:t>
            </a:r>
            <a:r>
              <a:rPr lang="en-ES" dirty="0"/>
              <a:t> </a:t>
            </a:r>
            <a:r>
              <a:rPr lang="en-ES" b="1" dirty="0"/>
              <a:t>and compare </a:t>
            </a:r>
            <a:r>
              <a:rPr lang="en-ES" dirty="0"/>
              <a:t>the results.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49AEE72-58BE-5A4C-ADEB-DBD2C7F3445C}"/>
              </a:ext>
            </a:extLst>
          </p:cNvPr>
          <p:cNvSpPr/>
          <p:nvPr/>
        </p:nvSpPr>
        <p:spPr>
          <a:xfrm>
            <a:off x="15319361" y="11367445"/>
            <a:ext cx="5759466" cy="374163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results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775B1EF-6B64-9F4E-86A3-662DEBCCED32}"/>
              </a:ext>
            </a:extLst>
          </p:cNvPr>
          <p:cNvSpPr/>
          <p:nvPr/>
        </p:nvSpPr>
        <p:spPr>
          <a:xfrm>
            <a:off x="283239" y="15837479"/>
            <a:ext cx="6362350" cy="370663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 of 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B97C3-1C5A-7847-ACAC-F4EE5AE4F819}"/>
              </a:ext>
            </a:extLst>
          </p:cNvPr>
          <p:cNvSpPr/>
          <p:nvPr/>
        </p:nvSpPr>
        <p:spPr>
          <a:xfrm>
            <a:off x="283239" y="16319426"/>
            <a:ext cx="6362349" cy="13822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72000" rIns="360000" bIns="0" numCol="1" rtlCol="0" anchor="t" anchorCtr="0"/>
          <a:lstStyle/>
          <a:p>
            <a:pPr marL="342900" indent="-342900" algn="just">
              <a:buFont typeface=".Apple Color Emoji UI"/>
              <a:buChar char="🟢"/>
            </a:pPr>
            <a:r>
              <a:rPr lang="en-ES" b="1" dirty="0"/>
              <a:t>MODEL PERFORMANCE: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ES" b="1" dirty="0"/>
              <a:t>Random forests performed better </a:t>
            </a:r>
            <a:r>
              <a:rPr lang="en-ES" dirty="0"/>
              <a:t>than decision trees in all of the models.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ES" dirty="0"/>
              <a:t>The AUC obtained for decision trees is sometimes inside the error range of the AUC obtained for random forests, suggesting the </a:t>
            </a:r>
            <a:r>
              <a:rPr lang="en-ES" b="1" dirty="0"/>
              <a:t>decision trees may outperform random forests </a:t>
            </a:r>
            <a:r>
              <a:rPr lang="en-ES" dirty="0"/>
              <a:t>in some cases as shown </a:t>
            </a:r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original </a:t>
            </a:r>
            <a:r>
              <a:rPr lang="es-ES" dirty="0" err="1"/>
              <a:t>paper</a:t>
            </a:r>
            <a:r>
              <a:rPr lang="es-ES" dirty="0"/>
              <a:t> </a:t>
            </a:r>
            <a:r>
              <a:rPr lang="en-GB" dirty="0"/>
              <a:t>[1]. 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b="1" dirty="0"/>
              <a:t>VALIDATION RESULTS: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Out of bag validation </a:t>
            </a:r>
            <a:r>
              <a:rPr lang="en-GB" dirty="0"/>
              <a:t>is </a:t>
            </a:r>
            <a:r>
              <a:rPr lang="en-GB" b="1" dirty="0"/>
              <a:t>consistent</a:t>
            </a:r>
            <a:r>
              <a:rPr lang="en-GB" dirty="0"/>
              <a:t> with cross validation in random forests.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Bootstrap validation </a:t>
            </a:r>
            <a:r>
              <a:rPr lang="en-GB" dirty="0"/>
              <a:t>tends to </a:t>
            </a:r>
            <a:r>
              <a:rPr lang="en-GB" b="1" dirty="0"/>
              <a:t>underestimate</a:t>
            </a:r>
            <a:r>
              <a:rPr lang="en-GB" dirty="0"/>
              <a:t> the AUC value. Bootstrap validation has been studied as a low variance but higher bias validation method [8].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b="1" dirty="0"/>
              <a:t>TRAINING TIME: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Random forests take around </a:t>
            </a:r>
            <a:r>
              <a:rPr lang="en-GB" b="1" dirty="0"/>
              <a:t>4 seconds </a:t>
            </a:r>
            <a:r>
              <a:rPr lang="en-GB" dirty="0"/>
              <a:t>to train (see figure D), decision trees around </a:t>
            </a:r>
            <a:r>
              <a:rPr lang="en-GB" b="1" dirty="0"/>
              <a:t>0.03 seconds</a:t>
            </a:r>
            <a:r>
              <a:rPr lang="en-GB" dirty="0"/>
              <a:t>.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b="1" dirty="0"/>
              <a:t>DIFFERENCES BETWEEN MODELS: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Models including </a:t>
            </a:r>
            <a:r>
              <a:rPr lang="en-GB" b="1" dirty="0"/>
              <a:t>all variables </a:t>
            </a:r>
            <a:r>
              <a:rPr lang="en-GB" dirty="0"/>
              <a:t>performed </a:t>
            </a:r>
            <a:r>
              <a:rPr lang="en-GB" i="1" dirty="0"/>
              <a:t>slightly better </a:t>
            </a:r>
            <a:r>
              <a:rPr lang="en-GB" dirty="0"/>
              <a:t>than those </a:t>
            </a:r>
            <a:r>
              <a:rPr lang="en-GB" b="1" dirty="0"/>
              <a:t>excluding Country and Ethnicity</a:t>
            </a:r>
            <a:r>
              <a:rPr lang="en-GB" dirty="0"/>
              <a:t>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Country</a:t>
            </a:r>
            <a:r>
              <a:rPr lang="en-GB" dirty="0"/>
              <a:t> had the highest predictor importance in the 1</a:t>
            </a:r>
            <a:r>
              <a:rPr lang="en-GB" baseline="30000" dirty="0"/>
              <a:t>st</a:t>
            </a:r>
            <a:r>
              <a:rPr lang="en-GB" dirty="0"/>
              <a:t> model.</a:t>
            </a:r>
            <a:r>
              <a:rPr lang="en-GB" b="1" dirty="0"/>
              <a:t> </a:t>
            </a:r>
            <a:r>
              <a:rPr lang="en-GB" dirty="0"/>
              <a:t>This suggests a </a:t>
            </a:r>
            <a:r>
              <a:rPr lang="en-GB" b="1" dirty="0"/>
              <a:t>very biased dataset </a:t>
            </a:r>
            <a:r>
              <a:rPr lang="en-GB" dirty="0"/>
              <a:t>and not representative of a real-world situation.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The </a:t>
            </a:r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model proves </a:t>
            </a:r>
            <a:r>
              <a:rPr lang="en-GB" dirty="0"/>
              <a:t>to be very accurate in predicting and </a:t>
            </a:r>
            <a:r>
              <a:rPr lang="en-GB" b="1" dirty="0"/>
              <a:t>generalising</a:t>
            </a:r>
            <a:r>
              <a:rPr lang="en-GB" dirty="0"/>
              <a:t> results with AUC values over 0.8.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 err="1"/>
              <a:t>Opennes</a:t>
            </a:r>
            <a:r>
              <a:rPr lang="en-GB" b="1" dirty="0"/>
              <a:t> to Experience</a:t>
            </a:r>
            <a:r>
              <a:rPr lang="en-GB" dirty="0"/>
              <a:t>, </a:t>
            </a:r>
            <a:r>
              <a:rPr lang="en-GB" b="1" dirty="0"/>
              <a:t>Conscientiousness </a:t>
            </a:r>
            <a:r>
              <a:rPr lang="en-GB" dirty="0"/>
              <a:t>and </a:t>
            </a:r>
            <a:r>
              <a:rPr lang="en-GB" b="1" dirty="0"/>
              <a:t>Sensation Seeking </a:t>
            </a:r>
            <a:r>
              <a:rPr lang="en-GB" dirty="0"/>
              <a:t>were the </a:t>
            </a:r>
            <a:r>
              <a:rPr lang="en-GB" b="1" dirty="0"/>
              <a:t>most relevant </a:t>
            </a:r>
            <a:r>
              <a:rPr lang="en-GB" dirty="0"/>
              <a:t>personality traits in our 2</a:t>
            </a:r>
            <a:r>
              <a:rPr lang="en-GB" baseline="30000" dirty="0"/>
              <a:t>nd</a:t>
            </a:r>
            <a:r>
              <a:rPr lang="en-GB" dirty="0"/>
              <a:t> model (see figure C).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The </a:t>
            </a:r>
            <a:r>
              <a:rPr lang="en-GB" b="1" dirty="0"/>
              <a:t>decision tree </a:t>
            </a:r>
            <a:r>
              <a:rPr lang="en-GB" dirty="0"/>
              <a:t>generated for the 2</a:t>
            </a:r>
            <a:r>
              <a:rPr lang="en-GB" baseline="30000" dirty="0"/>
              <a:t>nd</a:t>
            </a:r>
            <a:r>
              <a:rPr lang="en-GB" dirty="0"/>
              <a:t> model is </a:t>
            </a:r>
            <a:r>
              <a:rPr lang="en-GB" b="1" dirty="0"/>
              <a:t>very readable </a:t>
            </a:r>
            <a:r>
              <a:rPr lang="en-GB" dirty="0"/>
              <a:t>(see figure F) and shows an easy way to classify cannabis users with </a:t>
            </a:r>
            <a:r>
              <a:rPr lang="en-GB" b="1" dirty="0"/>
              <a:t>a very decent AUC score</a:t>
            </a:r>
            <a:r>
              <a:rPr lang="en-GB" dirty="0"/>
              <a:t>. </a:t>
            </a:r>
          </a:p>
          <a:p>
            <a:pPr marL="342900" indent="-342900" algn="just">
              <a:buSzPct val="100000"/>
              <a:buFont typeface=".Apple Color Emoji UI"/>
              <a:buChar char="🟢"/>
            </a:pPr>
            <a:r>
              <a:rPr lang="en-GB" b="1" dirty="0"/>
              <a:t>HYPERPARAMETER TUNING: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Decision trees </a:t>
            </a:r>
            <a:r>
              <a:rPr lang="en-GB" dirty="0"/>
              <a:t>tended to have </a:t>
            </a:r>
            <a:r>
              <a:rPr lang="en-GB" b="1" dirty="0"/>
              <a:t>bigger leaf sizes </a:t>
            </a:r>
            <a:r>
              <a:rPr lang="en-GB" dirty="0"/>
              <a:t>(14, 32) as compared to random forests (3, 3). This is to </a:t>
            </a:r>
            <a:r>
              <a:rPr lang="en-GB" i="1" dirty="0"/>
              <a:t>reduce overfitting</a:t>
            </a:r>
            <a:r>
              <a:rPr lang="en-GB" dirty="0"/>
              <a:t> avoided in random forest by </a:t>
            </a:r>
            <a:r>
              <a:rPr lang="en-GB" b="1" dirty="0"/>
              <a:t>averaging out </a:t>
            </a:r>
            <a:r>
              <a:rPr lang="en-GB" dirty="0"/>
              <a:t>the results.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Random forests</a:t>
            </a:r>
            <a:r>
              <a:rPr lang="en-GB" dirty="0"/>
              <a:t> performed better </a:t>
            </a:r>
            <a:r>
              <a:rPr lang="en-GB" b="1" dirty="0"/>
              <a:t>sampling a few predictors  </a:t>
            </a:r>
            <a:r>
              <a:rPr lang="en-GB" dirty="0"/>
              <a:t>(1, 2), therefore decreasing the correlation between trees and improving the model [9].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Number of trees</a:t>
            </a:r>
            <a:r>
              <a:rPr lang="en-GB" dirty="0"/>
              <a:t> presented very </a:t>
            </a:r>
            <a:r>
              <a:rPr lang="en-GB" b="1" dirty="0"/>
              <a:t>high variance </a:t>
            </a:r>
            <a:r>
              <a:rPr lang="en-GB" dirty="0"/>
              <a:t>in </a:t>
            </a:r>
            <a:r>
              <a:rPr lang="en-GB" i="1" dirty="0"/>
              <a:t>Bayesian optimization </a:t>
            </a:r>
            <a:r>
              <a:rPr lang="en-GB" dirty="0"/>
              <a:t>(see figure E), suggesting that the number of trees was </a:t>
            </a:r>
            <a:r>
              <a:rPr lang="en-GB" b="1" dirty="0"/>
              <a:t>not that important </a:t>
            </a:r>
            <a:r>
              <a:rPr lang="en-GB" dirty="0"/>
              <a:t>to optimize.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Evaluation of </a:t>
            </a:r>
            <a:r>
              <a:rPr lang="en-GB" b="1" dirty="0"/>
              <a:t>number of trees </a:t>
            </a:r>
            <a:r>
              <a:rPr lang="en-GB" dirty="0"/>
              <a:t>against time and against AUC proved that </a:t>
            </a:r>
            <a:r>
              <a:rPr lang="en-GB" i="1" dirty="0"/>
              <a:t>incrementing</a:t>
            </a:r>
            <a:r>
              <a:rPr lang="en-GB" dirty="0"/>
              <a:t> the </a:t>
            </a:r>
            <a:r>
              <a:rPr lang="en-GB" b="1" dirty="0"/>
              <a:t>number of trees did not improve </a:t>
            </a:r>
            <a:r>
              <a:rPr lang="en-GB" dirty="0"/>
              <a:t>by much </a:t>
            </a:r>
            <a:r>
              <a:rPr lang="en-GB" i="1" dirty="0"/>
              <a:t>the model </a:t>
            </a:r>
            <a:r>
              <a:rPr lang="en-GB" dirty="0"/>
              <a:t>from around 600 trees, but it </a:t>
            </a:r>
            <a:r>
              <a:rPr lang="en-GB" i="1" dirty="0"/>
              <a:t>added</a:t>
            </a:r>
            <a:r>
              <a:rPr lang="en-GB" dirty="0"/>
              <a:t> </a:t>
            </a:r>
            <a:r>
              <a:rPr lang="en-GB" b="1" dirty="0"/>
              <a:t>extra training time </a:t>
            </a:r>
            <a:r>
              <a:rPr lang="en-GB" dirty="0"/>
              <a:t>(see figure D). Models were trained with </a:t>
            </a:r>
            <a:r>
              <a:rPr lang="en-GB" b="1" dirty="0"/>
              <a:t>600 trees</a:t>
            </a:r>
            <a:r>
              <a:rPr lang="en-GB" dirty="0"/>
              <a:t>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The best decision tree for the 2</a:t>
            </a:r>
            <a:r>
              <a:rPr lang="en-GB" baseline="30000" dirty="0"/>
              <a:t>nd</a:t>
            </a:r>
            <a:r>
              <a:rPr lang="en-GB" dirty="0"/>
              <a:t> model had </a:t>
            </a:r>
            <a:r>
              <a:rPr lang="en-GB" b="1" dirty="0"/>
              <a:t>8 pruning levels</a:t>
            </a:r>
            <a:r>
              <a:rPr lang="en-GB" dirty="0"/>
              <a:t> (see figure F) and 11 for the 1</a:t>
            </a:r>
            <a:r>
              <a:rPr lang="en-GB" baseline="30000" dirty="0"/>
              <a:t>st</a:t>
            </a:r>
            <a:r>
              <a:rPr lang="en-GB" dirty="0"/>
              <a:t> model. </a:t>
            </a:r>
            <a:r>
              <a:rPr lang="en-GB" b="1" dirty="0"/>
              <a:t>Decreasing the size</a:t>
            </a:r>
            <a:r>
              <a:rPr lang="en-GB" dirty="0"/>
              <a:t> of the tree by </a:t>
            </a:r>
            <a:r>
              <a:rPr lang="en-GB" b="1" dirty="0"/>
              <a:t>3 levels </a:t>
            </a:r>
            <a:r>
              <a:rPr lang="en-GB" dirty="0"/>
              <a:t>produced very </a:t>
            </a:r>
            <a:r>
              <a:rPr lang="en-GB" b="1" dirty="0"/>
              <a:t>similar AUC scores</a:t>
            </a:r>
            <a:r>
              <a:rPr lang="en-GB" dirty="0"/>
              <a:t>, proving the strength of the model. </a:t>
            </a:r>
            <a:endParaRPr lang="en-GB" b="1" dirty="0"/>
          </a:p>
        </p:txBody>
      </p:sp>
      <p:pic>
        <p:nvPicPr>
          <p:cNvPr id="177" name="Picture 176" descr="Chart, bar chart&#10;&#10;Description automatically generated">
            <a:extLst>
              <a:ext uri="{FF2B5EF4-FFF2-40B4-BE49-F238E27FC236}">
                <a16:creationId xmlns:a16="http://schemas.microsoft.com/office/drawing/2014/main" id="{1E89D7B6-7E7E-A541-93F9-062F9D7E0A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38" r="7230"/>
          <a:stretch/>
        </p:blipFill>
        <p:spPr>
          <a:xfrm>
            <a:off x="304800" y="6674153"/>
            <a:ext cx="10261226" cy="4604244"/>
          </a:xfrm>
          <a:prstGeom prst="rect">
            <a:avLst/>
          </a:prstGeom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8FA6E1C-1C2A-3743-B181-E7B540F4EF13}"/>
              </a:ext>
            </a:extLst>
          </p:cNvPr>
          <p:cNvGrpSpPr/>
          <p:nvPr/>
        </p:nvGrpSpPr>
        <p:grpSpPr>
          <a:xfrm>
            <a:off x="6804666" y="22940283"/>
            <a:ext cx="6224565" cy="4095728"/>
            <a:chOff x="6466326" y="23352650"/>
            <a:chExt cx="5899837" cy="3738175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DA6F18C-040A-604D-B90E-6396791A2378}"/>
                </a:ext>
              </a:extLst>
            </p:cNvPr>
            <p:cNvGrpSpPr/>
            <p:nvPr/>
          </p:nvGrpSpPr>
          <p:grpSpPr>
            <a:xfrm>
              <a:off x="6466326" y="23746801"/>
              <a:ext cx="5899837" cy="3344024"/>
              <a:chOff x="6310354" y="23475037"/>
              <a:chExt cx="5899837" cy="3344024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22431529-AC92-3649-B1DA-A3A19FB68C1C}"/>
                  </a:ext>
                </a:extLst>
              </p:cNvPr>
              <p:cNvGrpSpPr/>
              <p:nvPr/>
            </p:nvGrpSpPr>
            <p:grpSpPr>
              <a:xfrm>
                <a:off x="7076574" y="23697243"/>
                <a:ext cx="5133617" cy="3121818"/>
                <a:chOff x="6705600" y="23448872"/>
                <a:chExt cx="5133617" cy="3121818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57A32C3-1D6A-EA42-B1DF-6CC1BBAE3339}"/>
                    </a:ext>
                  </a:extLst>
                </p:cNvPr>
                <p:cNvSpPr/>
                <p:nvPr/>
              </p:nvSpPr>
              <p:spPr>
                <a:xfrm>
                  <a:off x="7592997" y="26362613"/>
                  <a:ext cx="363645" cy="20627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B056641-FC86-1D43-A17F-2CCFB361C90E}"/>
                    </a:ext>
                  </a:extLst>
                </p:cNvPr>
                <p:cNvSpPr/>
                <p:nvPr/>
              </p:nvSpPr>
              <p:spPr>
                <a:xfrm>
                  <a:off x="7977428" y="26344216"/>
                  <a:ext cx="667899" cy="22647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CF4A537-8F70-FD4A-BCEB-6728BD2A0908}"/>
                    </a:ext>
                  </a:extLst>
                </p:cNvPr>
                <p:cNvSpPr/>
                <p:nvPr/>
              </p:nvSpPr>
              <p:spPr>
                <a:xfrm>
                  <a:off x="7391882" y="25344679"/>
                  <a:ext cx="1155927" cy="69387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Doctorate</a:t>
                  </a:r>
                </a:p>
                <a:p>
                  <a:pPr algn="ctr"/>
                  <a:r>
                    <a:rPr lang="en-ES" dirty="0"/>
                    <a:t>Masters</a:t>
                  </a:r>
                </a:p>
                <a:p>
                  <a:pPr algn="ctr"/>
                  <a:r>
                    <a:rPr lang="en-ES" dirty="0"/>
                    <a:t>University</a:t>
                  </a: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B0FFF02-5F7C-0D48-B0CC-4A7CB5B74C3E}"/>
                    </a:ext>
                  </a:extLst>
                </p:cNvPr>
                <p:cNvCxnSpPr>
                  <a:cxnSpLocks/>
                  <a:stCxn id="38" idx="2"/>
                  <a:endCxn id="34" idx="0"/>
                </p:cNvCxnSpPr>
                <p:nvPr/>
              </p:nvCxnSpPr>
              <p:spPr>
                <a:xfrm flipH="1">
                  <a:off x="7774820" y="26038550"/>
                  <a:ext cx="195026" cy="324063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9D1CD3E-E17D-BA4F-BE14-927DCCD02509}"/>
                    </a:ext>
                  </a:extLst>
                </p:cNvPr>
                <p:cNvCxnSpPr>
                  <a:cxnSpLocks/>
                  <a:stCxn id="38" idx="2"/>
                  <a:endCxn id="35" idx="0"/>
                </p:cNvCxnSpPr>
                <p:nvPr/>
              </p:nvCxnSpPr>
              <p:spPr>
                <a:xfrm>
                  <a:off x="7969846" y="26038550"/>
                  <a:ext cx="341532" cy="30566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E303D5C-C8A7-764C-8D5C-A94536910ED8}"/>
                    </a:ext>
                  </a:extLst>
                </p:cNvPr>
                <p:cNvSpPr/>
                <p:nvPr/>
              </p:nvSpPr>
              <p:spPr>
                <a:xfrm>
                  <a:off x="8795593" y="26382419"/>
                  <a:ext cx="363645" cy="18646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44AB4EE-2A7F-F649-87B1-FB2EA681C473}"/>
                    </a:ext>
                  </a:extLst>
                </p:cNvPr>
                <p:cNvSpPr/>
                <p:nvPr/>
              </p:nvSpPr>
              <p:spPr>
                <a:xfrm>
                  <a:off x="9164819" y="26365961"/>
                  <a:ext cx="667899" cy="2047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1BDFB2D-FCB5-5147-BBA8-781842F3F9F2}"/>
                    </a:ext>
                  </a:extLst>
                </p:cNvPr>
                <p:cNvSpPr/>
                <p:nvPr/>
              </p:nvSpPr>
              <p:spPr>
                <a:xfrm>
                  <a:off x="8597491" y="25344679"/>
                  <a:ext cx="1155927" cy="69387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Masters</a:t>
                  </a:r>
                </a:p>
                <a:p>
                  <a:pPr algn="ctr"/>
                  <a:r>
                    <a:rPr lang="en-ES" dirty="0"/>
                    <a:t>University</a:t>
                  </a:r>
                </a:p>
                <a:p>
                  <a:pPr algn="ctr"/>
                  <a:r>
                    <a:rPr lang="en-ES" dirty="0"/>
                    <a:t>Left at 16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A960C09-E8D1-1B4D-8F49-74990A1DB605}"/>
                    </a:ext>
                  </a:extLst>
                </p:cNvPr>
                <p:cNvCxnSpPr>
                  <a:cxnSpLocks/>
                  <a:stCxn id="54" idx="2"/>
                  <a:endCxn id="52" idx="0"/>
                </p:cNvCxnSpPr>
                <p:nvPr/>
              </p:nvCxnSpPr>
              <p:spPr>
                <a:xfrm flipH="1">
                  <a:off x="8977416" y="26038550"/>
                  <a:ext cx="198039" cy="343869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9EE2BB1C-8B3C-0948-A54A-D3961AFA49F8}"/>
                    </a:ext>
                  </a:extLst>
                </p:cNvPr>
                <p:cNvCxnSpPr>
                  <a:cxnSpLocks/>
                  <a:stCxn id="54" idx="2"/>
                  <a:endCxn id="53" idx="0"/>
                </p:cNvCxnSpPr>
                <p:nvPr/>
              </p:nvCxnSpPr>
              <p:spPr>
                <a:xfrm>
                  <a:off x="9175455" y="26038550"/>
                  <a:ext cx="323314" cy="32741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544A405-DB8A-7745-9417-0591C13EA91E}"/>
                    </a:ext>
                  </a:extLst>
                </p:cNvPr>
                <p:cNvSpPr/>
                <p:nvPr/>
              </p:nvSpPr>
              <p:spPr>
                <a:xfrm>
                  <a:off x="6867774" y="24874753"/>
                  <a:ext cx="1045239" cy="194028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41.5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65BF265-DA87-A544-8602-0FE635C5AC09}"/>
                    </a:ext>
                  </a:extLst>
                </p:cNvPr>
                <p:cNvSpPr/>
                <p:nvPr/>
              </p:nvSpPr>
              <p:spPr>
                <a:xfrm>
                  <a:off x="6705600" y="25653917"/>
                  <a:ext cx="667899" cy="19402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919ECB1-431A-8647-8AEA-7E4C1893266F}"/>
                    </a:ext>
                  </a:extLst>
                </p:cNvPr>
                <p:cNvCxnSpPr>
                  <a:cxnSpLocks/>
                  <a:stCxn id="57" idx="2"/>
                  <a:endCxn id="38" idx="0"/>
                </p:cNvCxnSpPr>
                <p:nvPr/>
              </p:nvCxnSpPr>
              <p:spPr>
                <a:xfrm>
                  <a:off x="7390394" y="25068781"/>
                  <a:ext cx="579452" cy="275898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D3B76-162E-7A4D-B100-1E5807F1F0BB}"/>
                    </a:ext>
                  </a:extLst>
                </p:cNvPr>
                <p:cNvCxnSpPr>
                  <a:cxnSpLocks/>
                  <a:stCxn id="57" idx="2"/>
                  <a:endCxn id="60" idx="0"/>
                </p:cNvCxnSpPr>
                <p:nvPr/>
              </p:nvCxnSpPr>
              <p:spPr>
                <a:xfrm flipH="1">
                  <a:off x="7039549" y="25068781"/>
                  <a:ext cx="350844" cy="58513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E90C271-A99F-FF4B-99AF-CDA9912B0B2E}"/>
                    </a:ext>
                  </a:extLst>
                </p:cNvPr>
                <p:cNvSpPr/>
                <p:nvPr/>
              </p:nvSpPr>
              <p:spPr>
                <a:xfrm>
                  <a:off x="8828994" y="24869496"/>
                  <a:ext cx="1054152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C &gt;= 38.5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99210B6-74D5-3045-926E-7A6469A1FEC2}"/>
                    </a:ext>
                  </a:extLst>
                </p:cNvPr>
                <p:cNvSpPr/>
                <p:nvPr/>
              </p:nvSpPr>
              <p:spPr>
                <a:xfrm>
                  <a:off x="9773176" y="25616019"/>
                  <a:ext cx="667899" cy="20439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27E817B8-1DBC-454C-8758-46583DE65801}"/>
                    </a:ext>
                  </a:extLst>
                </p:cNvPr>
                <p:cNvCxnSpPr>
                  <a:cxnSpLocks/>
                  <a:stCxn id="65" idx="2"/>
                  <a:endCxn id="66" idx="0"/>
                </p:cNvCxnSpPr>
                <p:nvPr/>
              </p:nvCxnSpPr>
              <p:spPr>
                <a:xfrm>
                  <a:off x="9356071" y="25069068"/>
                  <a:ext cx="751055" cy="54695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0C70AB1-6638-8449-BC14-7F241C870071}"/>
                    </a:ext>
                  </a:extLst>
                </p:cNvPr>
                <p:cNvCxnSpPr>
                  <a:cxnSpLocks/>
                  <a:stCxn id="65" idx="2"/>
                  <a:endCxn id="54" idx="0"/>
                </p:cNvCxnSpPr>
                <p:nvPr/>
              </p:nvCxnSpPr>
              <p:spPr>
                <a:xfrm flipH="1">
                  <a:off x="9175455" y="25069068"/>
                  <a:ext cx="180615" cy="27561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5342D01-EDAF-724D-AE43-74209C4A8238}"/>
                    </a:ext>
                  </a:extLst>
                </p:cNvPr>
                <p:cNvSpPr/>
                <p:nvPr/>
              </p:nvSpPr>
              <p:spPr>
                <a:xfrm>
                  <a:off x="10503581" y="25626890"/>
                  <a:ext cx="363645" cy="18616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4389AE9-692C-6F41-9278-A808525AEBC5}"/>
                    </a:ext>
                  </a:extLst>
                </p:cNvPr>
                <p:cNvSpPr/>
                <p:nvPr/>
              </p:nvSpPr>
              <p:spPr>
                <a:xfrm>
                  <a:off x="10897592" y="25615040"/>
                  <a:ext cx="667899" cy="20439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4FECD78-A935-004E-A81C-DD1B8DEE0616}"/>
                    </a:ext>
                  </a:extLst>
                </p:cNvPr>
                <p:cNvSpPr/>
                <p:nvPr/>
              </p:nvSpPr>
              <p:spPr>
                <a:xfrm>
                  <a:off x="10402358" y="24869495"/>
                  <a:ext cx="1054152" cy="20439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N &lt; 36.5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2F51D2A5-8A7F-D141-898E-6E7F379DD6A5}"/>
                    </a:ext>
                  </a:extLst>
                </p:cNvPr>
                <p:cNvCxnSpPr>
                  <a:cxnSpLocks/>
                  <a:stCxn id="73" idx="2"/>
                  <a:endCxn id="71" idx="0"/>
                </p:cNvCxnSpPr>
                <p:nvPr/>
              </p:nvCxnSpPr>
              <p:spPr>
                <a:xfrm flipH="1">
                  <a:off x="10685404" y="25073890"/>
                  <a:ext cx="244030" cy="55300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0241C2D1-EA27-D44B-A851-C81F44B7903D}"/>
                    </a:ext>
                  </a:extLst>
                </p:cNvPr>
                <p:cNvCxnSpPr>
                  <a:cxnSpLocks/>
                  <a:stCxn id="73" idx="2"/>
                  <a:endCxn id="72" idx="0"/>
                </p:cNvCxnSpPr>
                <p:nvPr/>
              </p:nvCxnSpPr>
              <p:spPr>
                <a:xfrm>
                  <a:off x="10929434" y="25073890"/>
                  <a:ext cx="302108" cy="54115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18EF9E2-5916-374A-B3C7-958F3A31CBDF}"/>
                    </a:ext>
                  </a:extLst>
                </p:cNvPr>
                <p:cNvSpPr/>
                <p:nvPr/>
              </p:nvSpPr>
              <p:spPr>
                <a:xfrm>
                  <a:off x="7929729" y="24869495"/>
                  <a:ext cx="667899" cy="22474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1BDC1B4-C0EA-E74F-934D-CC7CC8D29B2A}"/>
                    </a:ext>
                  </a:extLst>
                </p:cNvPr>
                <p:cNvSpPr/>
                <p:nvPr/>
              </p:nvSpPr>
              <p:spPr>
                <a:xfrm>
                  <a:off x="7238060" y="24344941"/>
                  <a:ext cx="1045238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C &gt;= 39.5</a:t>
                  </a:r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11BC9DC3-E3BA-1943-9427-25FF3B8AB7E2}"/>
                    </a:ext>
                  </a:extLst>
                </p:cNvPr>
                <p:cNvCxnSpPr>
                  <a:cxnSpLocks/>
                  <a:stCxn id="107" idx="2"/>
                  <a:endCxn id="106" idx="0"/>
                </p:cNvCxnSpPr>
                <p:nvPr/>
              </p:nvCxnSpPr>
              <p:spPr>
                <a:xfrm>
                  <a:off x="7760679" y="24538970"/>
                  <a:ext cx="502999" cy="330525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2E122C03-038D-0F48-BFDD-48A1376FB145}"/>
                    </a:ext>
                  </a:extLst>
                </p:cNvPr>
                <p:cNvCxnSpPr>
                  <a:cxnSpLocks/>
                  <a:stCxn id="107" idx="2"/>
                  <a:endCxn id="57" idx="0"/>
                </p:cNvCxnSpPr>
                <p:nvPr/>
              </p:nvCxnSpPr>
              <p:spPr>
                <a:xfrm flipH="1">
                  <a:off x="7390394" y="24538970"/>
                  <a:ext cx="370285" cy="335783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7ADFF4A-3AC8-6446-9857-D825DA51154D}"/>
                    </a:ext>
                  </a:extLst>
                </p:cNvPr>
                <p:cNvSpPr/>
                <p:nvPr/>
              </p:nvSpPr>
              <p:spPr>
                <a:xfrm>
                  <a:off x="9903592" y="24863324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EDA3DFE-4426-5242-A6FC-59DE455B6896}"/>
                    </a:ext>
                  </a:extLst>
                </p:cNvPr>
                <p:cNvSpPr/>
                <p:nvPr/>
              </p:nvSpPr>
              <p:spPr>
                <a:xfrm>
                  <a:off x="9135820" y="24334142"/>
                  <a:ext cx="1045238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46.5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663F349C-0E11-6E4E-9C0C-7F2F0CDAE032}"/>
                    </a:ext>
                  </a:extLst>
                </p:cNvPr>
                <p:cNvCxnSpPr>
                  <a:cxnSpLocks/>
                  <a:stCxn id="118" idx="2"/>
                  <a:endCxn id="65" idx="0"/>
                </p:cNvCxnSpPr>
                <p:nvPr/>
              </p:nvCxnSpPr>
              <p:spPr>
                <a:xfrm flipH="1">
                  <a:off x="9356071" y="24533714"/>
                  <a:ext cx="302369" cy="33578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7865FCF1-225D-7D43-BD68-A4B3DC68A551}"/>
                    </a:ext>
                  </a:extLst>
                </p:cNvPr>
                <p:cNvCxnSpPr>
                  <a:cxnSpLocks/>
                  <a:stCxn id="118" idx="2"/>
                  <a:endCxn id="117" idx="0"/>
                </p:cNvCxnSpPr>
                <p:nvPr/>
              </p:nvCxnSpPr>
              <p:spPr>
                <a:xfrm>
                  <a:off x="9658439" y="24533714"/>
                  <a:ext cx="426975" cy="32961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454A935-D4E7-0541-90AA-87B7AFA3E0E3}"/>
                    </a:ext>
                  </a:extLst>
                </p:cNvPr>
                <p:cNvSpPr/>
                <p:nvPr/>
              </p:nvSpPr>
              <p:spPr>
                <a:xfrm>
                  <a:off x="11475572" y="24871906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9C52C149-A0BE-AC47-9D91-C92849FAD639}"/>
                    </a:ext>
                  </a:extLst>
                </p:cNvPr>
                <p:cNvSpPr/>
                <p:nvPr/>
              </p:nvSpPr>
              <p:spPr>
                <a:xfrm>
                  <a:off x="10684333" y="24328038"/>
                  <a:ext cx="1045238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45.5</a:t>
                  </a:r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674C7CF2-91B7-7548-8A51-616A98D3673F}"/>
                    </a:ext>
                  </a:extLst>
                </p:cNvPr>
                <p:cNvCxnSpPr>
                  <a:cxnSpLocks/>
                  <a:stCxn id="152" idx="2"/>
                  <a:endCxn id="73" idx="0"/>
                </p:cNvCxnSpPr>
                <p:nvPr/>
              </p:nvCxnSpPr>
              <p:spPr>
                <a:xfrm flipH="1">
                  <a:off x="10929435" y="24527610"/>
                  <a:ext cx="277517" cy="341885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CC025B2B-62B2-D341-B2F1-305B87890F61}"/>
                    </a:ext>
                  </a:extLst>
                </p:cNvPr>
                <p:cNvCxnSpPr>
                  <a:cxnSpLocks/>
                  <a:stCxn id="152" idx="2"/>
                  <a:endCxn id="147" idx="0"/>
                </p:cNvCxnSpPr>
                <p:nvPr/>
              </p:nvCxnSpPr>
              <p:spPr>
                <a:xfrm>
                  <a:off x="11206952" y="24527610"/>
                  <a:ext cx="450443" cy="34429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BD283786-A3D7-3C4C-B5B9-CD4314F61640}"/>
                    </a:ext>
                  </a:extLst>
                </p:cNvPr>
                <p:cNvSpPr/>
                <p:nvPr/>
              </p:nvSpPr>
              <p:spPr>
                <a:xfrm>
                  <a:off x="10355979" y="23761241"/>
                  <a:ext cx="981173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Female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FD3DFC98-8025-7E44-B804-26992EFFC4B1}"/>
                    </a:ext>
                  </a:extLst>
                </p:cNvPr>
                <p:cNvSpPr/>
                <p:nvPr/>
              </p:nvSpPr>
              <p:spPr>
                <a:xfrm>
                  <a:off x="10297397" y="24329815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8B008F94-512E-4346-99A1-287267179462}"/>
                    </a:ext>
                  </a:extLst>
                </p:cNvPr>
                <p:cNvCxnSpPr>
                  <a:stCxn id="157" idx="2"/>
                  <a:endCxn id="158" idx="0"/>
                </p:cNvCxnSpPr>
                <p:nvPr/>
              </p:nvCxnSpPr>
              <p:spPr>
                <a:xfrm flipH="1">
                  <a:off x="10479219" y="23960813"/>
                  <a:ext cx="367346" cy="36900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C54E4C06-41B9-104E-B9CA-5B59FD00508C}"/>
                    </a:ext>
                  </a:extLst>
                </p:cNvPr>
                <p:cNvCxnSpPr>
                  <a:cxnSpLocks/>
                  <a:stCxn id="157" idx="2"/>
                  <a:endCxn id="152" idx="0"/>
                </p:cNvCxnSpPr>
                <p:nvPr/>
              </p:nvCxnSpPr>
              <p:spPr>
                <a:xfrm>
                  <a:off x="10846566" y="23960813"/>
                  <a:ext cx="360386" cy="367224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1F640BB7-26D2-0646-9128-341CE14049F0}"/>
                    </a:ext>
                  </a:extLst>
                </p:cNvPr>
                <p:cNvSpPr/>
                <p:nvPr/>
              </p:nvSpPr>
              <p:spPr>
                <a:xfrm>
                  <a:off x="8220710" y="23768620"/>
                  <a:ext cx="981173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SS &gt;= 5.5</a:t>
                  </a:r>
                </a:p>
              </p:txBody>
            </p: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B93341C2-40F3-5143-85C1-AC420367198D}"/>
                    </a:ext>
                  </a:extLst>
                </p:cNvPr>
                <p:cNvCxnSpPr>
                  <a:cxnSpLocks/>
                  <a:stCxn id="163" idx="2"/>
                  <a:endCxn id="107" idx="0"/>
                </p:cNvCxnSpPr>
                <p:nvPr/>
              </p:nvCxnSpPr>
              <p:spPr>
                <a:xfrm flipH="1">
                  <a:off x="7760679" y="23962650"/>
                  <a:ext cx="950618" cy="382291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5B595134-99AB-A146-8FFE-3F39E039FAB9}"/>
                    </a:ext>
                  </a:extLst>
                </p:cNvPr>
                <p:cNvCxnSpPr>
                  <a:cxnSpLocks/>
                  <a:stCxn id="163" idx="2"/>
                  <a:endCxn id="118" idx="0"/>
                </p:cNvCxnSpPr>
                <p:nvPr/>
              </p:nvCxnSpPr>
              <p:spPr>
                <a:xfrm>
                  <a:off x="8711297" y="23962650"/>
                  <a:ext cx="947142" cy="371492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A482B80-C7D1-F449-9624-2B1511A247DD}"/>
                    </a:ext>
                  </a:extLst>
                </p:cNvPr>
                <p:cNvSpPr/>
                <p:nvPr/>
              </p:nvSpPr>
              <p:spPr>
                <a:xfrm>
                  <a:off x="9271421" y="23448872"/>
                  <a:ext cx="981173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18-24</a:t>
                  </a:r>
                </a:p>
              </p:txBody>
            </p: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A7B0CFFF-E935-3245-B8C7-62D84FFED815}"/>
                    </a:ext>
                  </a:extLst>
                </p:cNvPr>
                <p:cNvCxnSpPr>
                  <a:stCxn id="170" idx="2"/>
                  <a:endCxn id="163" idx="3"/>
                </p:cNvCxnSpPr>
                <p:nvPr/>
              </p:nvCxnSpPr>
              <p:spPr>
                <a:xfrm flipH="1">
                  <a:off x="9201883" y="23642901"/>
                  <a:ext cx="560125" cy="222734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462E31FE-763B-F645-8A48-F280E1C14B11}"/>
                    </a:ext>
                  </a:extLst>
                </p:cNvPr>
                <p:cNvCxnSpPr>
                  <a:stCxn id="170" idx="2"/>
                  <a:endCxn id="157" idx="1"/>
                </p:cNvCxnSpPr>
                <p:nvPr/>
              </p:nvCxnSpPr>
              <p:spPr>
                <a:xfrm>
                  <a:off x="9762008" y="23642901"/>
                  <a:ext cx="593971" cy="218126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B5F28D27-2188-294F-A608-3116709BA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7595" y="24750938"/>
                <a:ext cx="485745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C925EC-9CF4-9543-B628-5E99EA2670E2}"/>
                  </a:ext>
                </a:extLst>
              </p:cNvPr>
              <p:cNvSpPr txBox="1"/>
              <p:nvPr/>
            </p:nvSpPr>
            <p:spPr>
              <a:xfrm>
                <a:off x="6875706" y="24578581"/>
                <a:ext cx="564020" cy="30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No</a:t>
                </a:r>
              </a:p>
            </p:txBody>
          </p: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BC55C246-E7F7-604A-9EEC-1BAD5E423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7157" y="24527558"/>
                <a:ext cx="485745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532BB11-1B2A-1B4D-9B35-61ADF543E167}"/>
                  </a:ext>
                </a:extLst>
              </p:cNvPr>
              <p:cNvSpPr txBox="1"/>
              <p:nvPr/>
            </p:nvSpPr>
            <p:spPr>
              <a:xfrm>
                <a:off x="6865268" y="24355201"/>
                <a:ext cx="564020" cy="30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Yes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6F53001-C929-BC4A-974C-08200E99CDAC}"/>
                  </a:ext>
                </a:extLst>
              </p:cNvPr>
              <p:cNvSpPr txBox="1"/>
              <p:nvPr/>
            </p:nvSpPr>
            <p:spPr>
              <a:xfrm>
                <a:off x="6310354" y="23475037"/>
                <a:ext cx="1938888" cy="101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SS: Sensation Seeking</a:t>
                </a:r>
              </a:p>
              <a:p>
                <a:r>
                  <a:rPr lang="en-ES" sz="1600" dirty="0"/>
                  <a:t>O: Openness</a:t>
                </a:r>
              </a:p>
              <a:p>
                <a:r>
                  <a:rPr lang="en-ES" sz="1600" dirty="0"/>
                  <a:t>C: Conscientiousness</a:t>
                </a:r>
              </a:p>
              <a:p>
                <a:r>
                  <a:rPr lang="en-ES" sz="1600" dirty="0"/>
                  <a:t>N: Neuroticism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D4A5C7B-BB13-E245-A5DA-56674E061225}"/>
                </a:ext>
              </a:extLst>
            </p:cNvPr>
            <p:cNvSpPr txBox="1"/>
            <p:nvPr/>
          </p:nvSpPr>
          <p:spPr>
            <a:xfrm>
              <a:off x="7957662" y="23352650"/>
              <a:ext cx="3459265" cy="365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000" b="1" dirty="0"/>
                <a:t>Decision tree for the 2</a:t>
              </a:r>
              <a:r>
                <a:rPr lang="en-ES" sz="2000" b="1" baseline="30000" dirty="0"/>
                <a:t>nd </a:t>
              </a:r>
              <a:r>
                <a:rPr lang="en-ES" sz="2000" b="1" dirty="0"/>
                <a:t>model</a:t>
              </a:r>
            </a:p>
          </p:txBody>
        </p:sp>
      </p:grp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5DA6D18D-B8CC-FE4E-B697-F0C035CD7252}"/>
              </a:ext>
            </a:extLst>
          </p:cNvPr>
          <p:cNvSpPr/>
          <p:nvPr/>
        </p:nvSpPr>
        <p:spPr>
          <a:xfrm>
            <a:off x="13280445" y="22909856"/>
            <a:ext cx="7803088" cy="330782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 and future work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3F73C17-28DB-044D-8D1E-0976658B7A43}"/>
              </a:ext>
            </a:extLst>
          </p:cNvPr>
          <p:cNvSpPr/>
          <p:nvPr/>
        </p:nvSpPr>
        <p:spPr>
          <a:xfrm>
            <a:off x="13280444" y="23318571"/>
            <a:ext cx="7789433" cy="411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b="1" dirty="0"/>
              <a:t>Decision trees </a:t>
            </a:r>
            <a:r>
              <a:rPr lang="en-ES" dirty="0"/>
              <a:t>are </a:t>
            </a:r>
            <a:r>
              <a:rPr lang="en-ES" b="1" dirty="0"/>
              <a:t>less computationally expensive </a:t>
            </a:r>
            <a:r>
              <a:rPr lang="en-ES" dirty="0"/>
              <a:t>than random forests and, given the size of this dataset (1885 samples), </a:t>
            </a:r>
            <a:r>
              <a:rPr lang="en-ES" b="1" dirty="0"/>
              <a:t>perform almost as good</a:t>
            </a:r>
            <a:r>
              <a:rPr lang="en-ES" dirty="0"/>
              <a:t>. 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For quickier results, decision trees </a:t>
            </a:r>
            <a:r>
              <a:rPr lang="en-ES" i="1" dirty="0"/>
              <a:t>are a good option</a:t>
            </a:r>
            <a:r>
              <a:rPr lang="en-ES" dirty="0"/>
              <a:t> </a:t>
            </a:r>
            <a:r>
              <a:rPr lang="en-GB" dirty="0"/>
              <a:t>i</a:t>
            </a:r>
            <a:r>
              <a:rPr lang="en-ES" dirty="0"/>
              <a:t>n this case.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Imbalanced data meant higher values of the AUC, suggesting that the </a:t>
            </a:r>
            <a:r>
              <a:rPr lang="en-ES" b="1" dirty="0"/>
              <a:t>dataset is not representative of </a:t>
            </a:r>
            <a:r>
              <a:rPr lang="en-ES" dirty="0"/>
              <a:t>the real world. 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dirty="0"/>
              <a:t>Data collection used snowball method [1], </a:t>
            </a:r>
            <a:r>
              <a:rPr lang="en-ES" i="1" dirty="0"/>
              <a:t>other approaches </a:t>
            </a:r>
            <a:r>
              <a:rPr lang="en-ES" b="1" dirty="0"/>
              <a:t>could improve </a:t>
            </a:r>
            <a:r>
              <a:rPr lang="en-ES" dirty="0"/>
              <a:t>the accuracy with reality. 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Most </a:t>
            </a:r>
            <a:r>
              <a:rPr lang="en-ES" b="1" dirty="0"/>
              <a:t>relevant personality traits </a:t>
            </a:r>
            <a:r>
              <a:rPr lang="en-ES" dirty="0"/>
              <a:t>to determine consumption: </a:t>
            </a:r>
            <a:r>
              <a:rPr lang="en-ES" b="1" dirty="0"/>
              <a:t>Sensation Seeking, Opennes to experience </a:t>
            </a:r>
            <a:r>
              <a:rPr lang="en-ES" dirty="0"/>
              <a:t>and</a:t>
            </a:r>
            <a:r>
              <a:rPr lang="en-ES" b="1" dirty="0"/>
              <a:t> Conscientiousness</a:t>
            </a:r>
            <a:r>
              <a:rPr lang="en-ES" dirty="0"/>
              <a:t>. Similar to Fehrman, E. et al. (2017) [1].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The original paper [1] trained its best model (a decision tree) using </a:t>
            </a:r>
            <a:r>
              <a:rPr lang="en-ES" b="1" dirty="0"/>
              <a:t>only 6 parameters </a:t>
            </a:r>
            <a:r>
              <a:rPr lang="en-ES" dirty="0"/>
              <a:t>(here decision trees use 12 and 10). </a:t>
            </a:r>
            <a:r>
              <a:rPr lang="en-ES" b="1" dirty="0"/>
              <a:t>Feature selection </a:t>
            </a:r>
            <a:r>
              <a:rPr lang="en-ES" dirty="0"/>
              <a:t>from feature importance results might be useful to improve AUC scores.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ES" sz="2000" dirty="0"/>
          </a:p>
        </p:txBody>
      </p:sp>
      <p:pic>
        <p:nvPicPr>
          <p:cNvPr id="199" name="Picture 19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72F4EC-C6C4-5A4F-8845-1AD884D42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34652" y="17885337"/>
            <a:ext cx="2864455" cy="4591874"/>
          </a:xfrm>
          <a:prstGeom prst="rect">
            <a:avLst/>
          </a:prstGeom>
        </p:spPr>
      </p:pic>
      <p:pic>
        <p:nvPicPr>
          <p:cNvPr id="201" name="Picture 200" descr="Chart, line chart&#10;&#10;Description automatically generated">
            <a:extLst>
              <a:ext uri="{FF2B5EF4-FFF2-40B4-BE49-F238E27FC236}">
                <a16:creationId xmlns:a16="http://schemas.microsoft.com/office/drawing/2014/main" id="{02566683-959A-7A44-8FDA-56E4D5130B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6877" y="17839875"/>
            <a:ext cx="5413483" cy="4756617"/>
          </a:xfrm>
          <a:prstGeom prst="rect">
            <a:avLst/>
          </a:prstGeom>
        </p:spPr>
      </p:pic>
      <p:pic>
        <p:nvPicPr>
          <p:cNvPr id="203" name="Picture 202" descr="Chart, bar chart&#10;&#10;Description automatically generated">
            <a:extLst>
              <a:ext uri="{FF2B5EF4-FFF2-40B4-BE49-F238E27FC236}">
                <a16:creationId xmlns:a16="http://schemas.microsoft.com/office/drawing/2014/main" id="{8B58EDAA-0AE8-524B-8803-19BFD837B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666" y="17852490"/>
            <a:ext cx="5889356" cy="4489165"/>
          </a:xfrm>
          <a:prstGeom prst="rect">
            <a:avLst/>
          </a:prstGeom>
        </p:spPr>
      </p:pic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9D60D374-4D5F-3B4C-B121-67EEBB525DC8}"/>
              </a:ext>
            </a:extLst>
          </p:cNvPr>
          <p:cNvSpPr/>
          <p:nvPr/>
        </p:nvSpPr>
        <p:spPr>
          <a:xfrm>
            <a:off x="207725" y="10258384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56458ADF-8948-7A4F-9FF9-BD62096805B5}"/>
              </a:ext>
            </a:extLst>
          </p:cNvPr>
          <p:cNvSpPr/>
          <p:nvPr/>
        </p:nvSpPr>
        <p:spPr>
          <a:xfrm>
            <a:off x="10576838" y="10258384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B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EAC2AA68-640C-8148-B64C-F9B46F19F888}"/>
              </a:ext>
            </a:extLst>
          </p:cNvPr>
          <p:cNvSpPr/>
          <p:nvPr/>
        </p:nvSpPr>
        <p:spPr>
          <a:xfrm>
            <a:off x="7062118" y="22122869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C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99D689A7-F61E-A84C-ABE0-D6066E7AD847}"/>
              </a:ext>
            </a:extLst>
          </p:cNvPr>
          <p:cNvSpPr/>
          <p:nvPr/>
        </p:nvSpPr>
        <p:spPr>
          <a:xfrm>
            <a:off x="18095371" y="22122870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E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8F4209BB-2418-7842-9FF4-133AEBC6849A}"/>
              </a:ext>
            </a:extLst>
          </p:cNvPr>
          <p:cNvSpPr/>
          <p:nvPr/>
        </p:nvSpPr>
        <p:spPr>
          <a:xfrm>
            <a:off x="12228741" y="22122869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EB5B678F-384D-D948-A940-F90158AB754C}"/>
              </a:ext>
            </a:extLst>
          </p:cNvPr>
          <p:cNvSpPr/>
          <p:nvPr/>
        </p:nvSpPr>
        <p:spPr>
          <a:xfrm>
            <a:off x="7062118" y="26569964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4332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3200</TotalTime>
  <Words>1867</Words>
  <Application>Microsoft Macintosh PowerPoint</Application>
  <PresentationFormat>Custom</PresentationFormat>
  <Paragraphs>175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.Apple Color Emoji UI</vt:lpstr>
      <vt:lpstr>Arial</vt:lpstr>
      <vt:lpstr>Calibri</vt:lpstr>
      <vt:lpstr>Calibri Light</vt:lpstr>
      <vt:lpstr>System Font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PG-Rodriguez Pena, Jorge</dc:creator>
  <cp:lastModifiedBy>PG-Rodriguez Pena, Jorge</cp:lastModifiedBy>
  <cp:revision>96</cp:revision>
  <dcterms:created xsi:type="dcterms:W3CDTF">2020-11-29T12:25:28Z</dcterms:created>
  <dcterms:modified xsi:type="dcterms:W3CDTF">2020-12-03T23:51:09Z</dcterms:modified>
</cp:coreProperties>
</file>