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3BD1980-FFCB-4294-8336-D1E06F933380}" type="datetimeFigureOut">
              <a:rPr lang="es-ES" smtClean="0"/>
              <a:pPr/>
              <a:t>05/07/2011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E434D9-0C8E-4AC2-8329-D5057C27A61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426292"/>
          </a:xfrm>
        </p:spPr>
        <p:txBody>
          <a:bodyPr/>
          <a:lstStyle/>
          <a:p>
            <a:r>
              <a:rPr lang="es-ES" dirty="0" smtClean="0"/>
              <a:t>Fundamentos de programación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215074" y="6215082"/>
            <a:ext cx="2714644" cy="42862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Jorge Sánchez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necesitamos para trabajar?</a:t>
            </a:r>
            <a:endParaRPr lang="es-ES" dirty="0"/>
          </a:p>
        </p:txBody>
      </p:sp>
      <p:pic>
        <p:nvPicPr>
          <p:cNvPr id="8194" name="Picture 2" descr="C:\Users\Jorge\Desktop\program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1928802"/>
            <a:ext cx="3054349" cy="3357586"/>
          </a:xfrm>
          <a:prstGeom prst="rect">
            <a:avLst/>
          </a:prstGeom>
          <a:noFill/>
        </p:spPr>
      </p:pic>
      <p:pic>
        <p:nvPicPr>
          <p:cNvPr id="8195" name="Picture 3" descr="C:\Users\Jorge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357562"/>
            <a:ext cx="357190" cy="357190"/>
          </a:xfrm>
          <a:prstGeom prst="rect">
            <a:avLst/>
          </a:prstGeom>
          <a:noFill/>
        </p:spPr>
      </p:pic>
      <p:pic>
        <p:nvPicPr>
          <p:cNvPr id="8196" name="Picture 4" descr="C:\Users\Jorge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857364"/>
            <a:ext cx="3286148" cy="342902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Empezamos a programar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Necesitamos saber: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¿Qué es una clase?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¿Qué es un objeto?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¿Qué es un tipo?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clase?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9058" y="2643182"/>
            <a:ext cx="5004630" cy="37147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 err="1" smtClean="0">
                <a:solidFill>
                  <a:srgbClr val="FF0000"/>
                </a:solidFill>
              </a:rPr>
              <a:t>public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class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Guerrero</a:t>
            </a:r>
          </a:p>
          <a:p>
            <a:pPr>
              <a:buNone/>
            </a:pPr>
            <a:r>
              <a:rPr lang="es-ES" dirty="0" smtClean="0"/>
              <a:t>{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>
                <a:solidFill>
                  <a:srgbClr val="FF0000"/>
                </a:solidFill>
              </a:rPr>
              <a:t>string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nombre;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>
                <a:solidFill>
                  <a:srgbClr val="FF0000"/>
                </a:solidFill>
              </a:rPr>
              <a:t>int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numero de victorias;</a:t>
            </a:r>
          </a:p>
          <a:p>
            <a:pPr>
              <a:buNone/>
            </a:pPr>
            <a:r>
              <a:rPr lang="es-ES" dirty="0" smtClean="0"/>
              <a:t>   </a:t>
            </a:r>
            <a:r>
              <a:rPr lang="es-ES" dirty="0" err="1" smtClean="0">
                <a:solidFill>
                  <a:srgbClr val="FF0000"/>
                </a:solidFill>
              </a:rPr>
              <a:t>string</a:t>
            </a:r>
            <a:r>
              <a:rPr lang="es-ES" dirty="0" smtClean="0"/>
              <a:t> estilo de lucha;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  <p:pic>
        <p:nvPicPr>
          <p:cNvPr id="5" name="Picture 2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6" y="1446213"/>
            <a:ext cx="2001098" cy="20542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objeto?</a:t>
            </a:r>
            <a:endParaRPr lang="es-ES" dirty="0"/>
          </a:p>
        </p:txBody>
      </p:sp>
      <p:pic>
        <p:nvPicPr>
          <p:cNvPr id="5" name="Picture 2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357430"/>
            <a:ext cx="2001098" cy="2054225"/>
          </a:xfrm>
          <a:prstGeom prst="rect">
            <a:avLst/>
          </a:prstGeom>
          <a:noFill/>
        </p:spPr>
      </p:pic>
      <p:sp>
        <p:nvSpPr>
          <p:cNvPr id="6" name="5 Flecha a la derecha con muesca"/>
          <p:cNvSpPr/>
          <p:nvPr/>
        </p:nvSpPr>
        <p:spPr>
          <a:xfrm>
            <a:off x="4429124" y="3286124"/>
            <a:ext cx="1143008" cy="78581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43" name="Picture 3" descr="C:\Users\Jorge\Desktop\Captu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214686"/>
            <a:ext cx="2657475" cy="8763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tipo?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15074" y="3929066"/>
            <a:ext cx="2718614" cy="2319334"/>
          </a:xfrm>
        </p:spPr>
        <p:txBody>
          <a:bodyPr/>
          <a:lstStyle/>
          <a:p>
            <a:r>
              <a:rPr lang="es-ES" dirty="0" err="1" smtClean="0"/>
              <a:t>Int</a:t>
            </a:r>
            <a:endParaRPr lang="es-ES" dirty="0" smtClean="0"/>
          </a:p>
          <a:p>
            <a:r>
              <a:rPr lang="es-ES" dirty="0" err="1" smtClean="0"/>
              <a:t>String</a:t>
            </a:r>
            <a:endParaRPr lang="es-ES" dirty="0" smtClean="0"/>
          </a:p>
          <a:p>
            <a:r>
              <a:rPr lang="es-ES" dirty="0" err="1" smtClean="0"/>
              <a:t>Float</a:t>
            </a:r>
            <a:endParaRPr lang="es-ES" dirty="0" smtClean="0"/>
          </a:p>
          <a:p>
            <a:r>
              <a:rPr lang="es-ES" dirty="0" err="1" smtClean="0"/>
              <a:t>Double</a:t>
            </a:r>
            <a:endParaRPr lang="es-ES" dirty="0"/>
          </a:p>
        </p:txBody>
      </p:sp>
      <p:pic>
        <p:nvPicPr>
          <p:cNvPr id="11266" name="Picture 2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14488"/>
            <a:ext cx="3857652" cy="25495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 Hacemos nuestro primer programa? (HOLA MUNDO)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714488"/>
            <a:ext cx="7498080" cy="45339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System.Collections.Generic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System.Linq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System.Text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err="1" smtClean="0"/>
              <a:t>namespace</a:t>
            </a:r>
            <a:r>
              <a:rPr lang="es-ES" dirty="0" smtClean="0"/>
              <a:t> </a:t>
            </a:r>
            <a:r>
              <a:rPr lang="es-ES" dirty="0" err="1" smtClean="0"/>
              <a:t>HolaMundo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{</a:t>
            </a:r>
          </a:p>
          <a:p>
            <a:pPr>
              <a:buNone/>
            </a:pPr>
            <a:r>
              <a:rPr lang="es-ES" dirty="0" smtClean="0"/>
              <a:t>   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{</a:t>
            </a:r>
          </a:p>
          <a:p>
            <a:pPr>
              <a:buNone/>
            </a:pPr>
            <a:r>
              <a:rPr lang="es-ES" dirty="0" smtClean="0"/>
              <a:t>       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{</a:t>
            </a:r>
          </a:p>
          <a:p>
            <a:pPr>
              <a:buNone/>
            </a:pPr>
            <a:r>
              <a:rPr lang="es-ES" dirty="0" smtClean="0"/>
              <a:t>            </a:t>
            </a:r>
            <a:r>
              <a:rPr lang="es-ES" dirty="0" err="1" smtClean="0">
                <a:solidFill>
                  <a:srgbClr val="FF0000"/>
                </a:solidFill>
              </a:rPr>
              <a:t>Console.WriteLine</a:t>
            </a:r>
            <a:r>
              <a:rPr lang="es-ES" dirty="0" smtClean="0">
                <a:solidFill>
                  <a:srgbClr val="FF0000"/>
                </a:solidFill>
              </a:rPr>
              <a:t>("Hola Mundo");</a:t>
            </a:r>
          </a:p>
          <a:p>
            <a:endParaRPr lang="es-E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rgbClr val="FF0000"/>
                </a:solidFill>
              </a:rPr>
              <a:t>	      </a:t>
            </a:r>
            <a:r>
              <a:rPr lang="es-ES" dirty="0" err="1" smtClean="0">
                <a:solidFill>
                  <a:srgbClr val="FF0000"/>
                </a:solidFill>
              </a:rPr>
              <a:t>Console.ReadLine</a:t>
            </a:r>
            <a:r>
              <a:rPr lang="es-E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s-ES" dirty="0" smtClean="0"/>
              <a:t>        }</a:t>
            </a:r>
          </a:p>
          <a:p>
            <a:pPr>
              <a:buNone/>
            </a:pPr>
            <a:r>
              <a:rPr lang="es-ES" dirty="0" smtClean="0"/>
              <a:t>    }</a:t>
            </a:r>
          </a:p>
          <a:p>
            <a:pPr>
              <a:buNone/>
            </a:pPr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Segundo Programa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err="1" smtClean="0"/>
              <a:t>namespace</a:t>
            </a:r>
            <a:r>
              <a:rPr lang="es-ES" dirty="0" smtClean="0"/>
              <a:t> ConsoleApplication1</a:t>
            </a:r>
          </a:p>
          <a:p>
            <a:pPr>
              <a:buNone/>
            </a:pPr>
            <a:r>
              <a:rPr lang="es-ES" dirty="0" smtClean="0"/>
              <a:t>{</a:t>
            </a:r>
          </a:p>
          <a:p>
            <a:pPr>
              <a:buNone/>
            </a:pPr>
            <a:r>
              <a:rPr lang="es-ES" dirty="0" smtClean="0"/>
              <a:t>   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{</a:t>
            </a:r>
          </a:p>
          <a:p>
            <a:pPr>
              <a:buNone/>
            </a:pPr>
            <a:r>
              <a:rPr lang="es-ES" dirty="0" smtClean="0"/>
              <a:t>       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{ </a:t>
            </a:r>
          </a:p>
          <a:p>
            <a:pPr lvl="1">
              <a:buNone/>
            </a:pPr>
            <a:r>
              <a:rPr lang="es-ES" dirty="0" smtClean="0"/>
              <a:t>          </a:t>
            </a:r>
            <a:r>
              <a:rPr lang="es-ES" dirty="0" err="1" smtClean="0">
                <a:solidFill>
                  <a:srgbClr val="FF0000"/>
                </a:solidFill>
              </a:rPr>
              <a:t>Random</a:t>
            </a:r>
            <a:r>
              <a:rPr lang="es-ES" dirty="0" smtClean="0"/>
              <a:t> objeto = new </a:t>
            </a:r>
            <a:r>
              <a:rPr lang="es-ES" dirty="0" err="1" smtClean="0">
                <a:solidFill>
                  <a:srgbClr val="FF0000"/>
                </a:solidFill>
              </a:rPr>
              <a:t>Random</a:t>
            </a:r>
            <a:r>
              <a:rPr lang="es-ES" dirty="0" smtClean="0"/>
              <a:t> ();</a:t>
            </a:r>
          </a:p>
          <a:p>
            <a:pPr>
              <a:buNone/>
            </a:pPr>
            <a:r>
              <a:rPr lang="es-ES" dirty="0" smtClean="0"/>
              <a:t>            </a:t>
            </a:r>
            <a:r>
              <a:rPr lang="es-ES" dirty="0" err="1" smtClean="0">
                <a:solidFill>
                  <a:srgbClr val="FF0000"/>
                </a:solidFill>
              </a:rPr>
              <a:t>int</a:t>
            </a:r>
            <a:r>
              <a:rPr lang="es-ES" dirty="0" smtClean="0"/>
              <a:t> numero = </a:t>
            </a:r>
            <a:r>
              <a:rPr lang="es-ES" dirty="0" err="1" smtClean="0">
                <a:solidFill>
                  <a:srgbClr val="00B050"/>
                </a:solidFill>
              </a:rPr>
              <a:t>objeto.Next</a:t>
            </a:r>
            <a:r>
              <a:rPr lang="es-ES" dirty="0" smtClean="0">
                <a:solidFill>
                  <a:srgbClr val="00B050"/>
                </a:solidFill>
              </a:rPr>
              <a:t>(0,10)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smtClean="0"/>
              <a:t>            </a:t>
            </a:r>
            <a:r>
              <a:rPr lang="es-ES" dirty="0" err="1" smtClean="0">
                <a:solidFill>
                  <a:srgbClr val="FF0000"/>
                </a:solidFill>
              </a:rPr>
              <a:t>bool</a:t>
            </a:r>
            <a:r>
              <a:rPr lang="es-ES" dirty="0" smtClean="0"/>
              <a:t> encontrado = </a:t>
            </a:r>
            <a:r>
              <a:rPr lang="es-ES" dirty="0" smtClean="0">
                <a:solidFill>
                  <a:srgbClr val="0070C0"/>
                </a:solidFill>
              </a:rPr>
              <a:t>false</a:t>
            </a:r>
            <a:r>
              <a:rPr lang="es-ES" dirty="0" smtClean="0"/>
              <a:t>;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    </a:t>
            </a:r>
            <a:r>
              <a:rPr lang="es-ES" dirty="0" err="1" smtClean="0">
                <a:solidFill>
                  <a:srgbClr val="FF0000"/>
                </a:solidFill>
              </a:rPr>
              <a:t>int</a:t>
            </a:r>
            <a:r>
              <a:rPr lang="es-ES" dirty="0" smtClean="0"/>
              <a:t> </a:t>
            </a:r>
            <a:r>
              <a:rPr lang="es-ES" dirty="0" err="1" smtClean="0"/>
              <a:t>numIntentos</a:t>
            </a:r>
            <a:r>
              <a:rPr lang="es-ES" dirty="0" smtClean="0"/>
              <a:t> = 0;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728" y="214290"/>
            <a:ext cx="7504960" cy="6429420"/>
          </a:xfrm>
        </p:spPr>
        <p:txBody>
          <a:bodyPr>
            <a:normAutofit fontScale="47500" lnSpcReduction="20000"/>
          </a:bodyPr>
          <a:lstStyle/>
          <a:p>
            <a:endParaRPr lang="es-ES" dirty="0" smtClean="0"/>
          </a:p>
          <a:p>
            <a:pPr>
              <a:buNone/>
            </a:pPr>
            <a:r>
              <a:rPr lang="es-ES" sz="3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</a:t>
            </a:r>
            <a:r>
              <a:rPr lang="es-ES" sz="3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while</a:t>
            </a:r>
            <a:r>
              <a:rPr lang="es-ES" sz="3400" dirty="0" smtClean="0"/>
              <a:t> (encontrado != true)</a:t>
            </a:r>
          </a:p>
          <a:p>
            <a:pPr>
              <a:buNone/>
            </a:pPr>
            <a:r>
              <a:rPr lang="es-ES" sz="3400" dirty="0" smtClean="0"/>
              <a:t>            {</a:t>
            </a:r>
          </a:p>
          <a:p>
            <a:pPr>
              <a:buNone/>
            </a:pPr>
            <a:r>
              <a:rPr lang="es-ES" sz="3400" dirty="0" smtClean="0"/>
              <a:t>                </a:t>
            </a:r>
            <a:r>
              <a:rPr lang="es-ES" sz="3400" dirty="0" err="1" smtClean="0">
                <a:solidFill>
                  <a:srgbClr val="00B050"/>
                </a:solidFill>
              </a:rPr>
              <a:t>System.Console.WriteLine</a:t>
            </a:r>
            <a:r>
              <a:rPr lang="es-ES" sz="3400" dirty="0" smtClean="0"/>
              <a:t>("Introduzca un numero entre el 0 y el 10");</a:t>
            </a:r>
          </a:p>
          <a:p>
            <a:pPr>
              <a:buNone/>
            </a:pPr>
            <a:r>
              <a:rPr lang="es-ES" sz="3400" dirty="0" smtClean="0"/>
              <a:t>                </a:t>
            </a:r>
            <a:r>
              <a:rPr lang="es-ES" sz="3400" dirty="0" err="1" smtClean="0">
                <a:solidFill>
                  <a:srgbClr val="FF0000"/>
                </a:solidFill>
              </a:rPr>
              <a:t>int</a:t>
            </a:r>
            <a:r>
              <a:rPr lang="es-ES" sz="3400" dirty="0" smtClean="0"/>
              <a:t> </a:t>
            </a:r>
            <a:r>
              <a:rPr lang="es-ES" sz="3400" dirty="0" err="1" smtClean="0"/>
              <a:t>num</a:t>
            </a:r>
            <a:r>
              <a:rPr lang="es-ES" sz="3400" dirty="0" smtClean="0"/>
              <a:t> = </a:t>
            </a:r>
            <a:r>
              <a:rPr lang="es-ES" sz="3400" dirty="0" err="1" smtClean="0">
                <a:solidFill>
                  <a:srgbClr val="00B050"/>
                </a:solidFill>
              </a:rPr>
              <a:t>int.Parse</a:t>
            </a:r>
            <a:r>
              <a:rPr lang="es-ES" sz="3400" dirty="0" smtClean="0">
                <a:solidFill>
                  <a:srgbClr val="00B050"/>
                </a:solidFill>
              </a:rPr>
              <a:t>(</a:t>
            </a:r>
            <a:r>
              <a:rPr lang="es-ES" sz="3400" dirty="0" err="1" smtClean="0">
                <a:solidFill>
                  <a:srgbClr val="00B050"/>
                </a:solidFill>
              </a:rPr>
              <a:t>System.Console.ReadLine</a:t>
            </a:r>
            <a:r>
              <a:rPr lang="es-ES" sz="3400" dirty="0" smtClean="0">
                <a:solidFill>
                  <a:srgbClr val="00B050"/>
                </a:solidFill>
              </a:rPr>
              <a:t>());</a:t>
            </a:r>
          </a:p>
          <a:p>
            <a:endParaRPr lang="es-ES" sz="3400" dirty="0" smtClean="0"/>
          </a:p>
          <a:p>
            <a:pPr>
              <a:buNone/>
            </a:pPr>
            <a:r>
              <a:rPr lang="es-ES" sz="3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s-ES" sz="3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3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dirty="0" smtClean="0"/>
              <a:t>(</a:t>
            </a:r>
            <a:r>
              <a:rPr lang="es-ES" sz="3400" dirty="0" err="1" smtClean="0"/>
              <a:t>num</a:t>
            </a:r>
            <a:r>
              <a:rPr lang="es-ES" sz="3400" dirty="0" smtClean="0"/>
              <a:t> &gt; numero)</a:t>
            </a:r>
          </a:p>
          <a:p>
            <a:pPr>
              <a:buNone/>
            </a:pPr>
            <a:r>
              <a:rPr lang="es-ES" sz="3400" dirty="0" smtClean="0"/>
              <a:t>                    </a:t>
            </a:r>
            <a:r>
              <a:rPr lang="es-ES" sz="3400" dirty="0" err="1" smtClean="0"/>
              <a:t>System.Console.WriteLine</a:t>
            </a:r>
            <a:r>
              <a:rPr lang="es-ES" sz="3400" dirty="0" smtClean="0"/>
              <a:t>("El número es menor");</a:t>
            </a:r>
          </a:p>
          <a:p>
            <a:pPr>
              <a:buNone/>
            </a:pPr>
            <a:r>
              <a:rPr lang="es-ES" sz="3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</a:t>
            </a:r>
            <a:r>
              <a:rPr lang="es-ES" sz="3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3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400" dirty="0" smtClean="0"/>
              <a:t>(</a:t>
            </a:r>
            <a:r>
              <a:rPr lang="es-ES" sz="3400" dirty="0" err="1" smtClean="0"/>
              <a:t>num</a:t>
            </a:r>
            <a:r>
              <a:rPr lang="es-ES" sz="3400" dirty="0" smtClean="0"/>
              <a:t> &lt; numero)</a:t>
            </a:r>
          </a:p>
          <a:p>
            <a:pPr>
              <a:buNone/>
            </a:pPr>
            <a:r>
              <a:rPr lang="es-ES" sz="3400" dirty="0" smtClean="0"/>
              <a:t>                   </a:t>
            </a:r>
            <a:r>
              <a:rPr lang="es-ES" sz="3400" dirty="0" err="1" smtClean="0"/>
              <a:t>System.Console.WriteLine</a:t>
            </a:r>
            <a:r>
              <a:rPr lang="es-ES" sz="3400" dirty="0" smtClean="0"/>
              <a:t>("El número es mayor");</a:t>
            </a:r>
          </a:p>
          <a:p>
            <a:pPr>
              <a:buNone/>
            </a:pPr>
            <a:r>
              <a:rPr lang="es-ES" sz="3400" dirty="0" smtClean="0"/>
              <a:t>                </a:t>
            </a:r>
            <a:r>
              <a:rPr lang="es-ES" sz="3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if</a:t>
            </a:r>
            <a:r>
              <a:rPr lang="es-ES" sz="3400" dirty="0" smtClean="0"/>
              <a:t> (</a:t>
            </a:r>
            <a:r>
              <a:rPr lang="es-ES" sz="3400" dirty="0" err="1" smtClean="0"/>
              <a:t>num</a:t>
            </a:r>
            <a:r>
              <a:rPr lang="es-ES" sz="3400" dirty="0" smtClean="0"/>
              <a:t> == numero)</a:t>
            </a:r>
          </a:p>
          <a:p>
            <a:pPr>
              <a:buNone/>
            </a:pPr>
            <a:r>
              <a:rPr lang="es-ES" sz="3400" dirty="0" smtClean="0"/>
              <a:t>                {</a:t>
            </a:r>
          </a:p>
          <a:p>
            <a:pPr>
              <a:buNone/>
            </a:pPr>
            <a:r>
              <a:rPr lang="es-ES" sz="3400" dirty="0" smtClean="0">
                <a:solidFill>
                  <a:srgbClr val="00B050"/>
                </a:solidFill>
              </a:rPr>
              <a:t>                    </a:t>
            </a:r>
            <a:r>
              <a:rPr lang="es-ES" sz="3400" dirty="0" err="1" smtClean="0">
                <a:solidFill>
                  <a:srgbClr val="00B050"/>
                </a:solidFill>
              </a:rPr>
              <a:t>System.Console.WriteLine</a:t>
            </a:r>
            <a:r>
              <a:rPr lang="es-ES" sz="3400" dirty="0" smtClean="0"/>
              <a:t>("He encontrado el número, soy un ...");</a:t>
            </a:r>
          </a:p>
          <a:p>
            <a:pPr>
              <a:buNone/>
            </a:pPr>
            <a:r>
              <a:rPr lang="es-ES" sz="3400" dirty="0" smtClean="0"/>
              <a:t>                    encontrado = </a:t>
            </a:r>
            <a:r>
              <a:rPr lang="es-ES" sz="3400" dirty="0" smtClean="0">
                <a:solidFill>
                  <a:srgbClr val="0070C0"/>
                </a:solidFill>
              </a:rPr>
              <a:t>true</a:t>
            </a:r>
            <a:r>
              <a:rPr lang="es-ES" sz="3400" dirty="0" smtClean="0"/>
              <a:t>;</a:t>
            </a:r>
          </a:p>
          <a:p>
            <a:pPr>
              <a:buNone/>
            </a:pPr>
            <a:r>
              <a:rPr lang="es-ES" sz="3400" dirty="0" smtClean="0"/>
              <a:t>                }</a:t>
            </a:r>
          </a:p>
          <a:p>
            <a:pPr>
              <a:buNone/>
            </a:pPr>
            <a:r>
              <a:rPr lang="es-ES" sz="3400" dirty="0" smtClean="0"/>
              <a:t>                </a:t>
            </a:r>
            <a:r>
              <a:rPr lang="es-ES" sz="3400" dirty="0" err="1" smtClean="0"/>
              <a:t>numIntentos</a:t>
            </a:r>
            <a:r>
              <a:rPr lang="es-ES" sz="3400" dirty="0" smtClean="0"/>
              <a:t> = </a:t>
            </a:r>
            <a:r>
              <a:rPr lang="es-ES" sz="3400" dirty="0" err="1" smtClean="0"/>
              <a:t>numIntentos</a:t>
            </a:r>
            <a:r>
              <a:rPr lang="es-ES" sz="3400" dirty="0" smtClean="0"/>
              <a:t> + 1;</a:t>
            </a:r>
          </a:p>
          <a:p>
            <a:pPr>
              <a:buNone/>
            </a:pPr>
            <a:r>
              <a:rPr lang="es-ES" sz="3400" dirty="0" smtClean="0"/>
              <a:t>            }</a:t>
            </a:r>
          </a:p>
          <a:p>
            <a:pPr>
              <a:buNone/>
            </a:pPr>
            <a:r>
              <a:rPr lang="es-ES" sz="3400" dirty="0" smtClean="0">
                <a:solidFill>
                  <a:srgbClr val="00B050"/>
                </a:solidFill>
              </a:rPr>
              <a:t>            </a:t>
            </a:r>
            <a:r>
              <a:rPr lang="es-ES" sz="3400" dirty="0" err="1" smtClean="0">
                <a:solidFill>
                  <a:srgbClr val="00B050"/>
                </a:solidFill>
              </a:rPr>
              <a:t>System.Console.WriteLine</a:t>
            </a:r>
            <a:r>
              <a:rPr lang="es-ES" sz="3400" dirty="0" smtClean="0">
                <a:solidFill>
                  <a:srgbClr val="00B050"/>
                </a:solidFill>
              </a:rPr>
              <a:t>("</a:t>
            </a:r>
            <a:r>
              <a:rPr lang="es-ES" sz="3400" dirty="0" smtClean="0"/>
              <a:t>El número de intentos ha sido: " + </a:t>
            </a:r>
            <a:r>
              <a:rPr lang="es-ES" sz="3400" dirty="0" err="1" smtClean="0"/>
              <a:t>numIntentos</a:t>
            </a:r>
            <a:r>
              <a:rPr lang="es-ES" sz="3400" dirty="0" smtClean="0"/>
              <a:t>);</a:t>
            </a:r>
          </a:p>
          <a:p>
            <a:pPr>
              <a:buNone/>
            </a:pPr>
            <a:r>
              <a:rPr lang="es-ES" sz="3400" dirty="0" smtClean="0">
                <a:solidFill>
                  <a:srgbClr val="00B050"/>
                </a:solidFill>
              </a:rPr>
              <a:t>            </a:t>
            </a:r>
            <a:r>
              <a:rPr lang="es-ES" sz="3400" dirty="0" err="1" smtClean="0">
                <a:solidFill>
                  <a:srgbClr val="00B050"/>
                </a:solidFill>
              </a:rPr>
              <a:t>System.Console.ReadLine</a:t>
            </a:r>
            <a:r>
              <a:rPr lang="es-ES" sz="3400" dirty="0" smtClean="0">
                <a:solidFill>
                  <a:srgbClr val="00B050"/>
                </a:solidFill>
              </a:rPr>
              <a:t>()</a:t>
            </a:r>
            <a:r>
              <a:rPr lang="es-ES" sz="3400" dirty="0" smtClean="0"/>
              <a:t>;</a:t>
            </a:r>
          </a:p>
          <a:p>
            <a:pPr>
              <a:buNone/>
            </a:pPr>
            <a:r>
              <a:rPr lang="es-ES" sz="3400" dirty="0" smtClean="0"/>
              <a:t>        }</a:t>
            </a:r>
          </a:p>
          <a:p>
            <a:pPr>
              <a:buNone/>
            </a:pPr>
            <a:r>
              <a:rPr lang="es-ES" sz="3400" dirty="0" smtClean="0"/>
              <a:t>    }</a:t>
            </a:r>
          </a:p>
          <a:p>
            <a:pPr>
              <a:buNone/>
            </a:pPr>
            <a:r>
              <a:rPr lang="es-ES" sz="3400" dirty="0" smtClean="0"/>
              <a:t>}</a:t>
            </a:r>
            <a:endParaRPr lang="es-ES" sz="3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Ahora más difícil todavía</a:t>
            </a:r>
            <a:endParaRPr lang="es-ES" dirty="0"/>
          </a:p>
        </p:txBody>
      </p:sp>
      <p:pic>
        <p:nvPicPr>
          <p:cNvPr id="13314" name="Picture 2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14554"/>
            <a:ext cx="5760761" cy="35004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1802" y="274638"/>
            <a:ext cx="5861886" cy="5154626"/>
          </a:xfrm>
        </p:spPr>
        <p:txBody>
          <a:bodyPr/>
          <a:lstStyle/>
          <a:p>
            <a:r>
              <a:rPr lang="es-ES" dirty="0" smtClean="0"/>
              <a:t>Muchas gracias</a:t>
            </a:r>
            <a:endParaRPr lang="es-E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la programación de videojuegos y para qué sirve?</a:t>
            </a:r>
            <a:endParaRPr lang="es-ES" dirty="0"/>
          </a:p>
        </p:txBody>
      </p:sp>
      <p:pic>
        <p:nvPicPr>
          <p:cNvPr id="1026" name="Picture 2" descr="C:\Users\Jorge\Desktop\to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428868"/>
            <a:ext cx="3000396" cy="2928958"/>
          </a:xfrm>
          <a:prstGeom prst="rect">
            <a:avLst/>
          </a:prstGeom>
          <a:noFill/>
        </p:spPr>
      </p:pic>
      <p:pic>
        <p:nvPicPr>
          <p:cNvPr id="1028" name="Picture 4" descr="C:\Users\Jorge\Desktop\1916195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857364"/>
            <a:ext cx="3318241" cy="464347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¿Que se programa en un videojuego?</a:t>
            </a:r>
            <a:endParaRPr lang="es-ES" dirty="0"/>
          </a:p>
        </p:txBody>
      </p:sp>
      <p:pic>
        <p:nvPicPr>
          <p:cNvPr id="2050" name="Picture 2" descr="C:\Users\Jorge\Desktop\tetri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3782143" cy="2786082"/>
          </a:xfrm>
          <a:prstGeom prst="rect">
            <a:avLst/>
          </a:prstGeom>
          <a:noFill/>
        </p:spPr>
      </p:pic>
      <p:pic>
        <p:nvPicPr>
          <p:cNvPr id="2051" name="Picture 3" descr="C:\Users\Jorge\Desktop\tetris_graphic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857496"/>
            <a:ext cx="5334000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¿Que tengo que saber, para hacer mi propio videojuego?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95316"/>
          </a:xfrm>
        </p:spPr>
        <p:txBody>
          <a:bodyPr/>
          <a:lstStyle/>
          <a:p>
            <a:r>
              <a:rPr lang="es-ES" dirty="0" smtClean="0"/>
              <a:t>Entre otras cosas ….</a:t>
            </a:r>
            <a:endParaRPr lang="es-ES" dirty="0"/>
          </a:p>
        </p:txBody>
      </p:sp>
      <p:pic>
        <p:nvPicPr>
          <p:cNvPr id="3074" name="Picture 2" descr="C:\Users\Jorge\Desktop\program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143116"/>
            <a:ext cx="4071966" cy="421484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clase de videojuegos puedo hacer programando? </a:t>
            </a:r>
            <a:endParaRPr lang="es-ES" dirty="0"/>
          </a:p>
        </p:txBody>
      </p:sp>
      <p:pic>
        <p:nvPicPr>
          <p:cNvPr id="4099" name="Picture 3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4643470" cy="2043115"/>
          </a:xfrm>
          <a:prstGeom prst="rect">
            <a:avLst/>
          </a:prstGeom>
          <a:noFill/>
        </p:spPr>
      </p:pic>
      <p:pic>
        <p:nvPicPr>
          <p:cNvPr id="4098" name="Picture 2" descr="C:\Users\Jorge\Desktop\ipho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714752"/>
            <a:ext cx="3881455" cy="2257435"/>
          </a:xfrm>
          <a:prstGeom prst="rect">
            <a:avLst/>
          </a:prstGeom>
          <a:noFill/>
        </p:spPr>
      </p:pic>
      <p:pic>
        <p:nvPicPr>
          <p:cNvPr id="4100" name="Picture 4" descr="C:\Users\Jorge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3857628"/>
            <a:ext cx="1643074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43438" y="500042"/>
            <a:ext cx="3286148" cy="78581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err="1" smtClean="0"/>
              <a:t>Gameboy</a:t>
            </a:r>
            <a:r>
              <a:rPr lang="es-ES" dirty="0" smtClean="0"/>
              <a:t>: 20 Millones de Copias Vendidas</a:t>
            </a:r>
            <a:endParaRPr lang="es-ES" dirty="0"/>
          </a:p>
        </p:txBody>
      </p:sp>
      <p:pic>
        <p:nvPicPr>
          <p:cNvPr id="5122" name="Picture 2" descr="C:\Users\Jorge\Desktop\Pokemon_red_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52"/>
            <a:ext cx="2786082" cy="2643206"/>
          </a:xfrm>
          <a:prstGeom prst="rect">
            <a:avLst/>
          </a:prstGeom>
          <a:noFill/>
        </p:spPr>
      </p:pic>
      <p:pic>
        <p:nvPicPr>
          <p:cNvPr id="5123" name="Picture 3" descr="C:\Users\Jorge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571612"/>
            <a:ext cx="2714644" cy="3106750"/>
          </a:xfrm>
          <a:prstGeom prst="rect">
            <a:avLst/>
          </a:prstGeom>
          <a:noFill/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6000760" y="4929198"/>
            <a:ext cx="2928958" cy="1000132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Gameboy</a:t>
            </a: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18 Millones de Copias Vendidas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4" name="Picture 4" descr="C:\Users\Jorge\Desktop\803a33_23u3h1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3214686"/>
            <a:ext cx="2571768" cy="3143272"/>
          </a:xfrm>
          <a:prstGeom prst="rect">
            <a:avLst/>
          </a:prstGeom>
          <a:noFill/>
        </p:spPr>
      </p:pic>
      <p:sp>
        <p:nvSpPr>
          <p:cNvPr id="9" name="2 Marcador de contenido"/>
          <p:cNvSpPr txBox="1">
            <a:spLocks/>
          </p:cNvSpPr>
          <p:nvPr/>
        </p:nvSpPr>
        <p:spPr>
          <a:xfrm>
            <a:off x="1000100" y="4714884"/>
            <a:ext cx="2000264" cy="16430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PC: 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Millones de Copias Vendidas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¿Y para hacer que mi juego este en el top ten de ventas?</a:t>
            </a:r>
            <a:endParaRPr lang="es-ES" dirty="0"/>
          </a:p>
        </p:txBody>
      </p:sp>
      <p:pic>
        <p:nvPicPr>
          <p:cNvPr id="6146" name="Picture 2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2152650" cy="2133600"/>
          </a:xfrm>
          <a:prstGeom prst="rect">
            <a:avLst/>
          </a:prstGeom>
          <a:noFill/>
        </p:spPr>
      </p:pic>
      <p:pic>
        <p:nvPicPr>
          <p:cNvPr id="6148" name="Picture 4" descr="C:\Users\Jorge\Desktop\termin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928802"/>
            <a:ext cx="2466975" cy="1847850"/>
          </a:xfrm>
          <a:prstGeom prst="rect">
            <a:avLst/>
          </a:prstGeom>
          <a:noFill/>
        </p:spPr>
      </p:pic>
      <p:pic>
        <p:nvPicPr>
          <p:cNvPr id="6150" name="Picture 6" descr="C:\Users\Jorge\Desktop\rez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071942"/>
            <a:ext cx="1995486" cy="25717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274638"/>
            <a:ext cx="6219076" cy="5440378"/>
          </a:xfrm>
        </p:spPr>
        <p:txBody>
          <a:bodyPr/>
          <a:lstStyle/>
          <a:p>
            <a:r>
              <a:rPr lang="es-ES" dirty="0" smtClean="0"/>
              <a:t>PROGRAMACIÓN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POO?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981068"/>
          </a:xfrm>
        </p:spPr>
        <p:txBody>
          <a:bodyPr/>
          <a:lstStyle/>
          <a:p>
            <a:r>
              <a:rPr lang="es-ES" dirty="0" smtClean="0"/>
              <a:t>POO: Programación orientada a objetos</a:t>
            </a:r>
            <a:endParaRPr lang="es-ES" dirty="0"/>
          </a:p>
        </p:txBody>
      </p:sp>
      <p:pic>
        <p:nvPicPr>
          <p:cNvPr id="7171" name="Picture 3" descr="C:\Users\Jorge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85992"/>
            <a:ext cx="4071959" cy="407195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</TotalTime>
  <Words>365</Words>
  <Application>Microsoft Office PowerPoint</Application>
  <PresentationFormat>Presentación en pantalla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Solsticio</vt:lpstr>
      <vt:lpstr>Fundamentos de programación</vt:lpstr>
      <vt:lpstr>¿Qué es la programación de videojuegos y para qué sirve?</vt:lpstr>
      <vt:lpstr>¿Que se programa en un videojuego?</vt:lpstr>
      <vt:lpstr>¿Que tengo que saber, para hacer mi propio videojuego?</vt:lpstr>
      <vt:lpstr>¿Qué clase de videojuegos puedo hacer programando? </vt:lpstr>
      <vt:lpstr>Diapositiva 6</vt:lpstr>
      <vt:lpstr>¿Y para hacer que mi juego este en el top ten de ventas?</vt:lpstr>
      <vt:lpstr>PROGRAMACIÓN</vt:lpstr>
      <vt:lpstr>¿Qué es POO?</vt:lpstr>
      <vt:lpstr>¿Qué necesitamos para trabajar?</vt:lpstr>
      <vt:lpstr>Empezamos a programar</vt:lpstr>
      <vt:lpstr>¿Qué es una clase?</vt:lpstr>
      <vt:lpstr>¿Qué es un objeto?</vt:lpstr>
      <vt:lpstr>¿Qué es un tipo?</vt:lpstr>
      <vt:lpstr>¿ Hacemos nuestro primer programa? (HOLA MUNDO)</vt:lpstr>
      <vt:lpstr>Segundo Programa</vt:lpstr>
      <vt:lpstr>Diapositiva 17</vt:lpstr>
      <vt:lpstr>Ahora más difícil todavía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Jorge</dc:creator>
  <cp:lastModifiedBy>Jorge</cp:lastModifiedBy>
  <cp:revision>28</cp:revision>
  <dcterms:created xsi:type="dcterms:W3CDTF">2011-07-04T15:42:48Z</dcterms:created>
  <dcterms:modified xsi:type="dcterms:W3CDTF">2011-07-05T06:31:59Z</dcterms:modified>
</cp:coreProperties>
</file>