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nton"/>
      <p:regular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Lato Light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Helvetica Neue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787DD2-AC02-4D9C-9DE3-EB18647B7377}">
  <a:tblStyle styleId="{98787DD2-AC02-4D9C-9DE3-EB18647B7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boldItalic.fntdata"/><Relationship Id="rId70" Type="http://schemas.openxmlformats.org/officeDocument/2006/relationships/font" Target="fonts/HelveticaNeueLigh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Light-italic.fntdata"/><Relationship Id="rId61" Type="http://schemas.openxmlformats.org/officeDocument/2006/relationships/font" Target="fonts/LatoLight-bold.fntdata"/><Relationship Id="rId20" Type="http://schemas.openxmlformats.org/officeDocument/2006/relationships/slide" Target="slides/slide15.xml"/><Relationship Id="rId64" Type="http://schemas.openxmlformats.org/officeDocument/2006/relationships/font" Target="fonts/HelveticaNeue-regular.fntdata"/><Relationship Id="rId63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regular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Lato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nton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28509e1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28509e1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28509e18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828509e1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28509e1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28509e1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28509e18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b828509e18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28509e1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28509e1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28509e18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28509e1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28509e18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828509e18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828509e1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828509e1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28509e18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28509e18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28509e18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28509e18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28509e18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828509e1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d0c61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1d0c61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828509e18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828509e18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828509e18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828509e18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28509e18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28509e18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828509e18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828509e18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bee872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e5bee87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bee872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5bee872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28509e18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28509e18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828509e18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828509e18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828509e18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828509e18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828509e18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828509e18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28509e1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28509e1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828509e18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828509e18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828509e18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828509e18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828509e18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828509e18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828509e18_2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b828509e18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28509e18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28509e18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828509e18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828509e18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828509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828509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28509e18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28509e1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28509e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28509e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bee872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5bee872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30c0a5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30c0a5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828509e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828509e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828509e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828509e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828509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828509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828509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828509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828509e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828509e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828509e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828509e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828509e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828509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8509e1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8509e1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28509e1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28509e1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8509e1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8509e1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28509e1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28509e1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28509e18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28509e18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Relationship Id="rId5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Relationship Id="rId4" Type="http://schemas.openxmlformats.org/officeDocument/2006/relationships/image" Target="../media/image53.png"/><Relationship Id="rId5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png"/><Relationship Id="rId4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gjs.org/api/getting-started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219707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PUG &amp; EJS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6175" y="114972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10.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Siguiente paso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70050" y="1061600"/>
            <a:ext cx="78039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siguiente paso será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modificar la ruta “/hello”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actualmente está mostrando al usuario el mensaje “Hola mundo”. Lo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la plantilla que creamos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 usaremos la función “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que está disponible en el objeto res (response). Esta función recibe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dos parámetros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primero es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plantilla a mostrar y el segundo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a reemplazar.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-GB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430800" y="163250"/>
            <a:ext cx="8282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 continuación se puede ver el código final: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38" y="848032"/>
            <a:ext cx="8401926" cy="319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0" y="4115346"/>
            <a:ext cx="4244201" cy="911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4431950" y="3677725"/>
            <a:ext cx="2986800" cy="12510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pug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475" y="803575"/>
            <a:ext cx="5189619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0" y="803575"/>
            <a:ext cx="1659605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15" y="803576"/>
            <a:ext cx="1498000" cy="2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PUG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42500" y="487450"/>
            <a:ext cx="8259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servidor que reciba por query params (mediante la ruta get '/datos') el valor que debe representar una barra de medición (usando el tag de html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meter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Asimismo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recibirá además los valores mínimos y máximos permitidos y el título que se pondrá por arriba de la barra, en un elemento h1 en color azul (debe permitir formato HTML).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jemplo de petición: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http://localhost:8080/datos?min=10&amp;nivel=15&amp;max=20&amp;titulo=&lt;i&gt;Medidor&lt;/i&gt;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respuesta a este request, el servidor devolverá al frontend una plantilla armada con los datos recibidos.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pug integrado a express, manejando una plantilla común y una particular con la representación requerida.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088" y="1333500"/>
            <a:ext cx="62198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1453962"/>
            <a:ext cx="4906925" cy="2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273" y="1800777"/>
            <a:ext cx="3550301" cy="1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359400" y="1624450"/>
            <a:ext cx="82131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encuentra entre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motores de visualización temáticos más populares para node.js y express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5k estrellas en github y más de 8 millones de descargas por semana en npm.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plantillas de JavaScript incrustadas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usarlo tanto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cliente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esta presentación, nos centraremos en el lado del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fácil de configurar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incluir las partes repetibles de nuestro sitio (parciales) y pasar los datos a nuestras vistas.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547450" y="448175"/>
            <a:ext cx="3557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EJS?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75" y="372028"/>
            <a:ext cx="3102264" cy="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posicionamos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ejs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25" y="2789218"/>
            <a:ext cx="7006949" cy="157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329250" y="1642913"/>
            <a:ext cx="8485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onfiguramos EJS como el motor de visualización de nuestra aplicación Express usando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'ejs'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una carpeta de vistas: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 enviará una vista al usuario usando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res.render()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 importante tener en cuenta que res.render() buscará la vista en una carpeta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definimos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pages/index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views, </a:t>
            </a: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res.render(‘pages/index’)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buscará 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views/pages/index.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0" y="196475"/>
            <a:ext cx="1087925" cy="1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171050"/>
            <a:ext cx="46248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qué es un motor de plantillas y su implementación en el backend.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Handlebars: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Pug: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Ejs: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EJS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75" y="799529"/>
            <a:ext cx="5798748" cy="419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624" y="799525"/>
            <a:ext cx="2083452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740475" y="1307675"/>
            <a:ext cx="76503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Incrusta en la plantilla el valor tal cual está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Incrusta en la plantilla el valor renderizado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HTML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'Scriptlet': Admite instrucciones en JS para declaración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variables y control de flujo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545900" y="378050"/>
            <a:ext cx="5936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Sintaxis básica (etiquetas)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99" y="167574"/>
            <a:ext cx="1035025" cy="10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1795800" y="3598075"/>
            <a:ext cx="568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"color:crimson;"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=&lt;%=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&lt;%=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}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Creando nuestras plantillas Parciales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muchas aplicaciones que creamos, hay mucho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 que se reutiliza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EJS llamamos a estos códigos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parciales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ejemplo que mostramos a continuación, los definimos dentro de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carpeta ‘partials’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450" y="2829350"/>
            <a:ext cx="5186026" cy="20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 Plantillas Parciales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50" y="781400"/>
            <a:ext cx="4949860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849" y="781400"/>
            <a:ext cx="1850525" cy="302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Añadiendo los parciales de EJS a Vistas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454050" y="1026850"/>
            <a:ext cx="823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tenemos nuestros parciales definidos. Lo único que debemos hacer 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incluirlos en nuestras vistas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 include('RELATIVE/PATH/TO/FILE') %&gt;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integrar un parcial de EJS en otro archivo.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solo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para indicar a EJS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renderice HTML sin formato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ruta al parcial 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relativa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archivo actual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Plantillas Parciales en Vista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5" y="873250"/>
            <a:ext cx="5810125" cy="39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75" y="1349500"/>
            <a:ext cx="3746874" cy="29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mismo ejercicio que en el desafío anterior, utilizando ejs.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EJS: Incorporando D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atos en Vistas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datos a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Vistas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454050" y="1026850"/>
            <a:ext cx="82374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definir una variable y una lista para pasar a nuestra página de inicio. Volvamos al archivo server.js 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incorporemos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 siguiente dentro de la ruta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app.get('/')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775" y="2352950"/>
            <a:ext cx="6026903" cy="2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18925" y="1758000"/>
            <a:ext cx="93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Pug &amp; Ejs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11900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Motores de Plantillas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35650" y="1758000"/>
            <a:ext cx="1107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Websockets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453300" y="2299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453300" y="1160351"/>
            <a:ext cx="82374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Renderizar una variable única en EJS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utilizar una de las variables pasada, usamos directamente el nombre de la misma. En este caso: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 tagline %&gt;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300" y="2434925"/>
            <a:ext cx="7424324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453300" y="965100"/>
            <a:ext cx="8237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Iterar sobre datos contenidos en una variable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Aquí utilizamos código JS. Por ejemplo, podemos usar .forEach: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Alternativamente, se puede utilizar también: for … of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25" y="1931675"/>
            <a:ext cx="7499925" cy="2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453300" y="881438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en nuestro navegador la información que hemos añadido.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1520700"/>
            <a:ext cx="6037199" cy="3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1398000" y="2077200"/>
            <a:ext cx="6376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EJS: 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Incorporando Datos en Parciales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datos a un parcial en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454050" y="917975"/>
            <a:ext cx="79677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parcial EJS tiene acceso a todos los datos que la vista principal.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hacemos referencia a una variable en un parcial, debe definirse en cada vista que utilice el parcial o arrojará un error.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definir y pasar variables a un parcial EJS en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sintaxis include,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pasándolos como segundo argumento: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0" y="3183875"/>
            <a:ext cx="8202750" cy="176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datos a un parcial en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454050" y="917975"/>
            <a:ext cx="81834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referenciar una variable en un parcial que puede no definirse siempre, y darle un valor predeterminado,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hacerlo de esta forma: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75" y="2250538"/>
            <a:ext cx="77819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621475" y="3745338"/>
            <a:ext cx="7967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línea anterior, el código EJS se renderiza el valor de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variant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está definido y de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no lo está.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FORMULARIO + HISTORIAL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/>
          <p:nvPr/>
        </p:nvSpPr>
        <p:spPr>
          <a:xfrm>
            <a:off x="442500" y="670650"/>
            <a:ext cx="8259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basado en node.js, express y ejs que disponga de un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formulario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su ruta raíz (creado con una plantilla de ejs) para ingresar los siguientes datos de una persona: nombre, apellido y edad.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 será enviada mediante el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 post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endpoint '/personas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Representar por debajo del mismo formulario los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históricos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ingresados más el actual en forma de tabla. En el caso de no encontrarse información mostrar el mensaje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'No se encontraron datos'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la tabla.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sugiere el uso de bootstrap para los estilos de las plantillas. Ejemplos a continuación: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0" name="Google Shape;36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1475" y="804349"/>
            <a:ext cx="4542524" cy="369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804338"/>
            <a:ext cx="4542516" cy="39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Pug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50" y="230840"/>
            <a:ext cx="2695899" cy="201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00" y="2357447"/>
            <a:ext cx="3005175" cy="169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50" y="391650"/>
            <a:ext cx="3196575" cy="14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5922" y="2547225"/>
            <a:ext cx="2329725" cy="16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9427" y="656673"/>
            <a:ext cx="3417650" cy="3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5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{98787DD2-AC02-4D9C-9DE3-EB18647B7377}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Utilizando la misma API de productos d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proyecto entregable de la clase anterior, construir un web server (no REST) que incorpore: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formulario de carga de productos en la ruta raíz (configurar la ruta '/productos' para recibir el POST, y redirigir al mismo formulario).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 vista de los productos cargados (utilizando plantillas de handlebars) en la ruta GET '/productos'.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Ambas páginas contarán con un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botón que redirija a la otra.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3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{98787DD2-AC02-4D9C-9DE3-EB18647B7377}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pug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ejs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escrito, indicar cuál de los tres motores de plantillas prefieres para tu proyecto y por qué.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54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{98787DD2-AC02-4D9C-9DE3-EB18647B7377}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las plantillas correspondientes que permitan recorrer el array de productos y representarlo en forma de tabla dinámica, siendo sus cabeceras el nombre de producto, el precio y su foto (la foto se mostrará como un imágen en la tabla)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caso de no encontrarse datos, mostrar el mensaje: 'No hay productos'.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Sugerencias: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iconfinder (https://www.iconfinder.com/free_icons) para obtener la url de las imágenes de los productos (click derecho sobre la imagen -&gt; copiar dirección de la imagen)</a:t>
                      </a:r>
                      <a:endParaRPr b="1" sz="1700">
                        <a:solidFill>
                          <a:srgbClr val="4D515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" name="Google Shape;402;p55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{98787DD2-AC02-4D9C-9DE3-EB18647B7377}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8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Opcional:</a:t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bootstrap para maquetar la vista creada por dicho motor de plantillas y el formulario de ingreso de productos.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Ejemplos a continuación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3" name="Google Shape;4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638" y="152400"/>
            <a:ext cx="25811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231" y="152400"/>
            <a:ext cx="25671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44" y="152400"/>
            <a:ext cx="2567125" cy="484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369" y="152400"/>
            <a:ext cx="2505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24" name="Google Shape;4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9"/>
          <p:cNvSpPr txBox="1"/>
          <p:nvPr/>
        </p:nvSpPr>
        <p:spPr>
          <a:xfrm>
            <a:off x="2126675" y="23677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Pug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EJS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36" name="Google Shape;4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2" name="Google Shape;4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29250" y="1624450"/>
            <a:ext cx="84855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 JS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nos permite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utilizar archivos estáticos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plantillas, enviar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reemplazar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las mismas 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transformar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estos archivos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páginas HTML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envían al cliente.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permite trabajar con muchos motores de plantillas, entre los que se encuentra Pug JS.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muy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fácil de implementar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solo bastará un par de líneas de código para indicarle 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use Pug JS como motor de plantillas.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72175" y="470075"/>
            <a:ext cx="4897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Pug?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150" y="57920"/>
            <a:ext cx="1399893" cy="1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Pug 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52" y="2910375"/>
            <a:ext cx="7475849" cy="146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posicionamos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pug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29250" y="1307675"/>
            <a:ext cx="84855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paso es crear un directorio en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en la raíz de nuestro proyecto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guardar las plantillas que se utilizarán en la aplicación.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imagen (siguiente slide) se puede apreciar el nuevo directorio creado “views”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(panel lateral izquierdo).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necesitamos indicarle a 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“views” será nuestro directorio de plantillas. Y también indicar cuál será el motor de plantillas que se utilizará (en este caso Pug JS). Lo configuramos con: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'pug'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775" y="167574"/>
            <a:ext cx="1068059" cy="1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Crear nuestra primera plantilla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que se ha configurado e instalado correctamente Pug js solo queda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nuestra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primera plantilla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mostrarla al cliente. Para ello crearemos el archivo hello.pug (.pug es la extensión de las plantillas) y la mostraremos al ingresar en la url: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localhost:8080/hello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725" y="2829350"/>
            <a:ext cx="6144198" cy="2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7225" y="275875"/>
            <a:ext cx="376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Pug: sintaxis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7225" y="1316250"/>
            <a:ext cx="7906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Pug JS utiliza su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propia sintaxis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declarar atributos html sin necesidad de abrir y cerrar etiquetas. En cambio se usa la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tabulación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indicar que una etiqueta pertenece o está dentro de otra.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mayor información visitar el sitio web oficial de pugjs:   </a:t>
            </a:r>
            <a:r>
              <a:rPr i="1"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https://pugjs.org/api/getting-started.html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línea 5 de </a:t>
            </a: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hello.pug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se está declarando una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nombre “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mensaje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”. Esta será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reemplazada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valor que se enviará al momento de transformar de formato .pug a HTML.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050" y="90988"/>
            <a:ext cx="4005374" cy="10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