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Helvetica Neue"/>
      <p:regular r:id="rId48"/>
      <p:bold r:id="rId49"/>
      <p:italic r:id="rId50"/>
      <p:boldItalic r:id="rId51"/>
    </p:embeddedFont>
    <p:embeddedFont>
      <p:font typeface="Helvetica Neue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regular.fntdata"/><Relationship Id="rId47" Type="http://schemas.openxmlformats.org/officeDocument/2006/relationships/font" Target="fonts/Lato-boldItalic.fntdata"/><Relationship Id="rId4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boldItalic.fntdata"/><Relationship Id="rId50" Type="http://schemas.openxmlformats.org/officeDocument/2006/relationships/font" Target="fonts/HelveticaNeue-italic.fntdata"/><Relationship Id="rId53" Type="http://schemas.openxmlformats.org/officeDocument/2006/relationships/font" Target="fonts/HelveticaNeueLight-bold.fntdata"/><Relationship Id="rId52" Type="http://schemas.openxmlformats.org/officeDocument/2006/relationships/font" Target="fonts/HelveticaNeueLight-regular.fntdata"/><Relationship Id="rId11" Type="http://schemas.openxmlformats.org/officeDocument/2006/relationships/slide" Target="slides/slide5.xml"/><Relationship Id="rId55" Type="http://schemas.openxmlformats.org/officeDocument/2006/relationships/font" Target="fonts/HelveticaNeueLight-boldItalic.fntdata"/><Relationship Id="rId10" Type="http://schemas.openxmlformats.org/officeDocument/2006/relationships/slide" Target="slides/slide4.xml"/><Relationship Id="rId54" Type="http://schemas.openxmlformats.org/officeDocument/2006/relationships/font" Target="fonts/HelveticaNeue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77f6d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77f6d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77f6d7e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77f6d7e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d77f6d7e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d77f6d7e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d77f6d7e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d77f6d7e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77f6d7e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77f6d7e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d77f6d7e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d77f6d7e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 va, es para guiar el uso del template.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77f6d7e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77f6d7e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d77f6d7ec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ed77f6d7e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d77f6d7e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d77f6d7e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d77f6d7e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d77f6d7e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d77f6d7e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d77f6d7e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77f6d7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77f6d7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d77f6d7e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d77f6d7e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d77f6d7e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d77f6d7e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77f6d7e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77f6d7e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d77f6d7e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d77f6d7e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d77f6d7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d77f6d7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d77f6d7e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d77f6d7e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d77f6d7e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d77f6d7e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d77f6d7e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d77f6d7e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77f6d7e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77f6d7e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77f6d7e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77f6d7e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77f6d7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77f6d7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d77f6d7ec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ed77f6d7ec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d77f6d7e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d77f6d7e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d77f6d7e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d77f6d7e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77f6d7ec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77f6d7ec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d77f6d7ec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d77f6d7ec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d77f6d7ec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d77f6d7ec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d77f6d7ec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d77f6d7ec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77f6d7e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77f6d7e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77f6d7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77f6d7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77f6d7e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77f6d7e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d77f6d7e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d77f6d7e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cd05e4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cd05e4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d77f6d7e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d77f6d7e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9.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Cookies, Session y Storage:</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23.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nvSpPr>
        <p:spPr>
          <a:xfrm>
            <a:off x="4743150" y="2101475"/>
            <a:ext cx="4071600" cy="175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Este es el código para leer las cookies del ejemplo anterior.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utiliza el parámetro de </a:t>
            </a:r>
            <a:r>
              <a:rPr b="1" lang="en" sz="1800">
                <a:solidFill>
                  <a:schemeClr val="dk1"/>
                </a:solidFill>
                <a:highlight>
                  <a:schemeClr val="lt1"/>
                </a:highlight>
                <a:latin typeface="Helvetica Neue"/>
                <a:ea typeface="Helvetica Neue"/>
                <a:cs typeface="Helvetica Neue"/>
                <a:sym typeface="Helvetica Neue"/>
              </a:rPr>
              <a:t>request</a:t>
            </a:r>
            <a:r>
              <a:rPr lang="en" sz="1800">
                <a:solidFill>
                  <a:schemeClr val="dk1"/>
                </a:solidFill>
                <a:highlight>
                  <a:schemeClr val="lt1"/>
                </a:highlight>
                <a:latin typeface="Helvetica Neue Light"/>
                <a:ea typeface="Helvetica Neue Light"/>
                <a:cs typeface="Helvetica Neue Light"/>
                <a:sym typeface="Helvetica Neue Light"/>
              </a:rPr>
              <a:t>, y el nombre asignado a la cookie que se quiere leer.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93" name="Google Shape;193;p34"/>
          <p:cNvSpPr txBox="1"/>
          <p:nvPr/>
        </p:nvSpPr>
        <p:spPr>
          <a:xfrm>
            <a:off x="457200" y="7361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 L</a:t>
            </a:r>
            <a:r>
              <a:rPr i="1" lang="en" sz="3600">
                <a:latin typeface="Anton"/>
                <a:ea typeface="Anton"/>
                <a:cs typeface="Anton"/>
                <a:sym typeface="Anton"/>
              </a:rPr>
              <a:t>eer una cookie</a:t>
            </a:r>
            <a:endParaRPr i="1" sz="3600">
              <a:latin typeface="Anton"/>
              <a:ea typeface="Anton"/>
              <a:cs typeface="Anton"/>
              <a:sym typeface="Anton"/>
            </a:endParaRPr>
          </a:p>
        </p:txBody>
      </p:sp>
      <p:pic>
        <p:nvPicPr>
          <p:cNvPr id="194" name="Google Shape;194;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5" name="Google Shape;195;p34"/>
          <p:cNvPicPr preferRelativeResize="0"/>
          <p:nvPr/>
        </p:nvPicPr>
        <p:blipFill rotWithShape="1">
          <a:blip r:embed="rId4">
            <a:alphaModFix/>
          </a:blip>
          <a:srcRect b="36748" l="22804" r="55827" t="57654"/>
          <a:stretch/>
        </p:blipFill>
        <p:spPr>
          <a:xfrm>
            <a:off x="332950" y="2439700"/>
            <a:ext cx="4228101" cy="622650"/>
          </a:xfrm>
          <a:prstGeom prst="rect">
            <a:avLst/>
          </a:prstGeom>
          <a:noFill/>
          <a:ln cap="flat" cmpd="sng" w="19050">
            <a:solidFill>
              <a:schemeClr val="dk2"/>
            </a:solidFill>
            <a:prstDash val="solid"/>
            <a:round/>
            <a:headEnd len="sm" w="sm" type="none"/>
            <a:tailEnd len="sm" w="sm" type="none"/>
          </a:ln>
        </p:spPr>
      </p:pic>
      <p:pic>
        <p:nvPicPr>
          <p:cNvPr id="196" name="Google Shape;196;p3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5124150" y="2101475"/>
            <a:ext cx="4071600" cy="175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eliminar una cookie, se utiliza el parámetro </a:t>
            </a:r>
            <a:r>
              <a:rPr b="1" lang="en" sz="1800">
                <a:solidFill>
                  <a:schemeClr val="dk1"/>
                </a:solidFill>
                <a:highlight>
                  <a:schemeClr val="lt1"/>
                </a:highlight>
                <a:latin typeface="Helvetica Neue"/>
                <a:ea typeface="Helvetica Neue"/>
                <a:cs typeface="Helvetica Neue"/>
                <a:sym typeface="Helvetica Neue"/>
              </a:rPr>
              <a:t>response </a:t>
            </a:r>
            <a:r>
              <a:rPr lang="en" sz="1800">
                <a:solidFill>
                  <a:schemeClr val="dk1"/>
                </a:solidFill>
                <a:highlight>
                  <a:schemeClr val="lt1"/>
                </a:highlight>
                <a:latin typeface="Helvetica Neue Light"/>
                <a:ea typeface="Helvetica Neue Light"/>
                <a:cs typeface="Helvetica Neue Light"/>
                <a:sym typeface="Helvetica Neue Light"/>
              </a:rPr>
              <a:t>y el método </a:t>
            </a:r>
            <a:r>
              <a:rPr b="1" lang="en" sz="1800">
                <a:solidFill>
                  <a:schemeClr val="dk1"/>
                </a:solidFill>
                <a:highlight>
                  <a:schemeClr val="lt1"/>
                </a:highlight>
                <a:latin typeface="Helvetica Neue"/>
                <a:ea typeface="Helvetica Neue"/>
                <a:cs typeface="Helvetica Neue"/>
                <a:sym typeface="Helvetica Neue"/>
              </a:rPr>
              <a:t>clearCookie</a:t>
            </a:r>
            <a:r>
              <a:rPr lang="en" sz="1800">
                <a:solidFill>
                  <a:schemeClr val="dk1"/>
                </a:solidFill>
                <a:highlight>
                  <a:schemeClr val="lt1"/>
                </a:highlight>
                <a:latin typeface="Helvetica Neue Light"/>
                <a:ea typeface="Helvetica Neue Light"/>
                <a:cs typeface="Helvetica Neue Light"/>
                <a:sym typeface="Helvetica Neue Light"/>
              </a:rPr>
              <a:t>. El parámetro que se le pasa al método es el nombre de la cookie que se desea borrar.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02" name="Google Shape;202;p35"/>
          <p:cNvSpPr txBox="1"/>
          <p:nvPr/>
        </p:nvSpPr>
        <p:spPr>
          <a:xfrm>
            <a:off x="457200" y="7361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B</a:t>
            </a:r>
            <a:r>
              <a:rPr i="1" lang="en" sz="3600">
                <a:latin typeface="Anton"/>
                <a:ea typeface="Anton"/>
                <a:cs typeface="Anton"/>
                <a:sym typeface="Anton"/>
              </a:rPr>
              <a:t>or</a:t>
            </a:r>
            <a:r>
              <a:rPr i="1" lang="en" sz="3600">
                <a:latin typeface="Anton"/>
                <a:ea typeface="Anton"/>
                <a:cs typeface="Anton"/>
                <a:sym typeface="Anton"/>
              </a:rPr>
              <a:t>rar una cookie</a:t>
            </a:r>
            <a:endParaRPr i="1" sz="3600">
              <a:latin typeface="Anton"/>
              <a:ea typeface="Anton"/>
              <a:cs typeface="Anton"/>
              <a:sym typeface="Anton"/>
            </a:endParaRPr>
          </a:p>
        </p:txBody>
      </p:sp>
      <p:pic>
        <p:nvPicPr>
          <p:cNvPr id="203" name="Google Shape;203;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4" name="Google Shape;204;p35"/>
          <p:cNvPicPr preferRelativeResize="0"/>
          <p:nvPr/>
        </p:nvPicPr>
        <p:blipFill rotWithShape="1">
          <a:blip r:embed="rId4">
            <a:alphaModFix/>
          </a:blip>
          <a:srcRect b="39290" l="22832" r="45683" t="48856"/>
          <a:stretch/>
        </p:blipFill>
        <p:spPr>
          <a:xfrm>
            <a:off x="250350" y="2414550"/>
            <a:ext cx="4569000" cy="967190"/>
          </a:xfrm>
          <a:prstGeom prst="rect">
            <a:avLst/>
          </a:prstGeom>
          <a:noFill/>
          <a:ln>
            <a:noFill/>
          </a:ln>
        </p:spPr>
      </p:pic>
      <p:pic>
        <p:nvPicPr>
          <p:cNvPr id="205" name="Google Shape;205;p35"/>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6"/>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SIGNED COOKIES</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nvSpPr>
        <p:spPr>
          <a:xfrm>
            <a:off x="324450" y="1563925"/>
            <a:ext cx="8495100" cy="3324300"/>
          </a:xfrm>
          <a:prstGeom prst="rect">
            <a:avLst/>
          </a:prstGeom>
          <a:noFill/>
          <a:ln>
            <a:noFill/>
          </a:ln>
        </p:spPr>
        <p:txBody>
          <a:bodyPr anchorCtr="0" anchor="t" bIns="91425" lIns="91425" spcFirstLastPara="1" rIns="91425" wrap="square" tIns="91425">
            <a:noAutofit/>
          </a:bodyPr>
          <a:lstStyle/>
          <a:p>
            <a:pPr indent="-355600" lvl="0" marL="457200" rtl="0" algn="ctr">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 las cookies se les puede agregar un mecanismo de validación que consiste en adjuntar a cada cookie una versión encriptada de su contenido.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ctr">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Dicha encriptación se realiza mediante una palabra clave o “secreto” definido del lado del servidor, y desconocido por los clientes.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ctr">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servidor es capaz de verificar si la cookie que se recibe desde el cliente ha sido adulterada o no, chequeando contra la versión encriptada.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16" name="Google Shape;216;p37"/>
          <p:cNvSpPr txBox="1"/>
          <p:nvPr/>
        </p:nvSpPr>
        <p:spPr>
          <a:xfrm>
            <a:off x="1317475" y="45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217" name="Google Shape;217;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8" name="Google Shape;218;p3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nvSpPr>
        <p:spPr>
          <a:xfrm>
            <a:off x="2443250" y="413600"/>
            <a:ext cx="47370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4000">
                <a:latin typeface="Anton"/>
                <a:ea typeface="Anton"/>
                <a:cs typeface="Anton"/>
                <a:sym typeface="Anton"/>
              </a:rPr>
              <a:t>cookieParser(secret)</a:t>
            </a:r>
            <a:endParaRPr i="1" sz="4000">
              <a:latin typeface="Anton"/>
              <a:ea typeface="Anton"/>
              <a:cs typeface="Anton"/>
              <a:sym typeface="Anton"/>
            </a:endParaRPr>
          </a:p>
        </p:txBody>
      </p:sp>
      <p:sp>
        <p:nvSpPr>
          <p:cNvPr id="224" name="Google Shape;224;p38"/>
          <p:cNvSpPr txBox="1"/>
          <p:nvPr/>
        </p:nvSpPr>
        <p:spPr>
          <a:xfrm>
            <a:off x="852150" y="1858525"/>
            <a:ext cx="7439700" cy="2545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 sz="2000">
                <a:latin typeface="Helvetica Neue"/>
                <a:ea typeface="Helvetica Neue"/>
                <a:cs typeface="Helvetica Neue"/>
                <a:sym typeface="Helvetica Neue"/>
              </a:rPr>
              <a:t>Secret: </a:t>
            </a:r>
            <a:r>
              <a:rPr lang="en" sz="2000">
                <a:latin typeface="Helvetica Neue Light"/>
                <a:ea typeface="Helvetica Neue Light"/>
                <a:cs typeface="Helvetica Neue Light"/>
                <a:sym typeface="Helvetica Neue Light"/>
              </a:rPr>
              <a:t>string o array de strings que se utiliza para firmar las cookies enviadas</a:t>
            </a:r>
            <a:r>
              <a:rPr lang="en" sz="2000">
                <a:solidFill>
                  <a:schemeClr val="dk1"/>
                </a:solidFill>
                <a:latin typeface="Helvetica Neue Light"/>
                <a:ea typeface="Helvetica Neue Light"/>
                <a:cs typeface="Helvetica Neue Light"/>
                <a:sym typeface="Helvetica Neue Light"/>
              </a:rPr>
              <a:t>, y para analizar las recibidas</a:t>
            </a:r>
            <a:r>
              <a:rPr lang="en"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1" marL="914400" rtl="0" algn="l">
              <a:lnSpc>
                <a:spcPct val="115000"/>
              </a:lnSpc>
              <a:spcBef>
                <a:spcPts val="1000"/>
              </a:spcBef>
              <a:spcAft>
                <a:spcPts val="0"/>
              </a:spcAft>
              <a:buClr>
                <a:srgbClr val="3CEFAB"/>
              </a:buClr>
              <a:buSzPts val="2000"/>
              <a:buFont typeface="Helvetica Neue Light"/>
              <a:buChar char="○"/>
            </a:pPr>
            <a:r>
              <a:rPr lang="en" sz="2000">
                <a:latin typeface="Helvetica Neue Light"/>
                <a:ea typeface="Helvetica Neue Light"/>
                <a:cs typeface="Helvetica Neue Light"/>
                <a:sym typeface="Helvetica Neue Light"/>
              </a:rPr>
              <a:t>Es opcional y, si no se especifica, no firmará ni analizará las cookies recibidas. </a:t>
            </a:r>
            <a:endParaRPr sz="2000">
              <a:latin typeface="Helvetica Neue Light"/>
              <a:ea typeface="Helvetica Neue Light"/>
              <a:cs typeface="Helvetica Neue Light"/>
              <a:sym typeface="Helvetica Neue Light"/>
            </a:endParaRPr>
          </a:p>
          <a:p>
            <a:pPr indent="-355600" lvl="1" marL="914400" rtl="0" algn="l">
              <a:lnSpc>
                <a:spcPct val="115000"/>
              </a:lnSpc>
              <a:spcBef>
                <a:spcPts val="1000"/>
              </a:spcBef>
              <a:spcAft>
                <a:spcPts val="0"/>
              </a:spcAft>
              <a:buClr>
                <a:srgbClr val="3CEFAB"/>
              </a:buClr>
              <a:buSzPts val="2000"/>
              <a:buFont typeface="Helvetica Neue Light"/>
              <a:buChar char="○"/>
            </a:pPr>
            <a:r>
              <a:rPr lang="en" sz="2000">
                <a:latin typeface="Helvetica Neue Light"/>
                <a:ea typeface="Helvetica Neue Light"/>
                <a:cs typeface="Helvetica Neue Light"/>
                <a:sym typeface="Helvetica Neue Light"/>
              </a:rPr>
              <a:t>Si es un string, se utiliza como secret. Si es un array de strings, se firmará la cookie con cada string en el orden provisto (y lo mismo al analizar).</a:t>
            </a:r>
            <a:endParaRPr sz="20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225" name="Google Shape;225;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nvSpPr>
        <p:spPr>
          <a:xfrm>
            <a:off x="324450" y="1563925"/>
            <a:ext cx="8495100" cy="332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firmar una cookie antes de enviarla al cliente, solo basta con agregar a los dos argumentos usuales (nombre y valor), un tercer argumento de tipo objeto (como se hizo para setear la expiración) con la propiedad “signed” en </a:t>
            </a:r>
            <a:r>
              <a:rPr i="1" lang="en" sz="2000">
                <a:solidFill>
                  <a:schemeClr val="dk1"/>
                </a:solidFill>
                <a:highlight>
                  <a:schemeClr val="lt1"/>
                </a:highlight>
                <a:latin typeface="Helvetica Neue Light"/>
                <a:ea typeface="Helvetica Neue Light"/>
                <a:cs typeface="Helvetica Neue Light"/>
                <a:sym typeface="Helvetica Neue Light"/>
              </a:rPr>
              <a:t>true</a:t>
            </a:r>
            <a:r>
              <a:rPr lang="en" sz="2000">
                <a:solidFill>
                  <a:schemeClr val="dk1"/>
                </a:solidFill>
                <a:highlight>
                  <a:schemeClr val="lt1"/>
                </a:highlight>
                <a:latin typeface="Helvetica Neue Light"/>
                <a:ea typeface="Helvetica Neue Light"/>
                <a:cs typeface="Helvetica Neue Light"/>
                <a:sym typeface="Helvetica Neue Light"/>
              </a:rPr>
              <a:t>. </a:t>
            </a:r>
            <a:r>
              <a:rPr lang="en" sz="2000">
                <a:solidFill>
                  <a:srgbClr val="D4D4D4"/>
                </a:solidFill>
                <a:highlight>
                  <a:srgbClr val="1E1E1E"/>
                </a:highlight>
                <a:latin typeface="Courier New"/>
                <a:ea typeface="Courier New"/>
                <a:cs typeface="Courier New"/>
                <a:sym typeface="Courier New"/>
              </a:rPr>
              <a:t>{ </a:t>
            </a:r>
            <a:r>
              <a:rPr lang="en" sz="2000">
                <a:solidFill>
                  <a:srgbClr val="9CDCFE"/>
                </a:solidFill>
                <a:highlight>
                  <a:srgbClr val="1E1E1E"/>
                </a:highlight>
                <a:latin typeface="Courier New"/>
                <a:ea typeface="Courier New"/>
                <a:cs typeface="Courier New"/>
                <a:sym typeface="Courier New"/>
              </a:rPr>
              <a:t>signed:</a:t>
            </a:r>
            <a:r>
              <a:rPr lang="en" sz="2000">
                <a:solidFill>
                  <a:srgbClr val="D4D4D4"/>
                </a:solidFill>
                <a:highlight>
                  <a:srgbClr val="1E1E1E"/>
                </a:highlight>
                <a:latin typeface="Courier New"/>
                <a:ea typeface="Courier New"/>
                <a:cs typeface="Courier New"/>
                <a:sym typeface="Courier New"/>
              </a:rPr>
              <a:t> </a:t>
            </a:r>
            <a:r>
              <a:rPr lang="en" sz="2000">
                <a:solidFill>
                  <a:srgbClr val="569CD6"/>
                </a:solidFill>
                <a:highlight>
                  <a:srgbClr val="1E1E1E"/>
                </a:highlight>
                <a:latin typeface="Courier New"/>
                <a:ea typeface="Courier New"/>
                <a:cs typeface="Courier New"/>
                <a:sym typeface="Courier New"/>
              </a:rPr>
              <a:t>true</a:t>
            </a:r>
            <a:r>
              <a:rPr lang="en" sz="2000">
                <a:solidFill>
                  <a:srgbClr val="D4D4D4"/>
                </a:solidFill>
                <a:highlight>
                  <a:srgbClr val="1E1E1E"/>
                </a:highlight>
                <a:latin typeface="Courier New"/>
                <a:ea typeface="Courier New"/>
                <a:cs typeface="Courier New"/>
                <a:sym typeface="Courier New"/>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cookies firmadas recibidas, que hayan pasado la verificación de su firma, ya no se encontrarán en </a:t>
            </a:r>
            <a:r>
              <a:rPr i="1" lang="en" sz="2000">
                <a:solidFill>
                  <a:schemeClr val="dk1"/>
                </a:solidFill>
                <a:highlight>
                  <a:schemeClr val="lt1"/>
                </a:highlight>
                <a:latin typeface="Helvetica Neue Light"/>
                <a:ea typeface="Helvetica Neue Light"/>
                <a:cs typeface="Helvetica Neue Light"/>
                <a:sym typeface="Helvetica Neue Light"/>
              </a:rPr>
              <a:t>req.cookies</a:t>
            </a:r>
            <a:r>
              <a:rPr lang="en" sz="2000">
                <a:solidFill>
                  <a:schemeClr val="dk1"/>
                </a:solidFill>
                <a:highlight>
                  <a:schemeClr val="lt1"/>
                </a:highlight>
                <a:latin typeface="Helvetica Neue Light"/>
                <a:ea typeface="Helvetica Neue Light"/>
                <a:cs typeface="Helvetica Neue Light"/>
                <a:sym typeface="Helvetica Neue Light"/>
              </a:rPr>
              <a:t>, sino que aparecerán en </a:t>
            </a:r>
            <a:r>
              <a:rPr b="1" lang="en" sz="2000">
                <a:solidFill>
                  <a:schemeClr val="dk1"/>
                </a:solidFill>
                <a:highlight>
                  <a:schemeClr val="lt1"/>
                </a:highlight>
                <a:latin typeface="Helvetica Neue"/>
                <a:ea typeface="Helvetica Neue"/>
                <a:cs typeface="Helvetica Neue"/>
                <a:sym typeface="Helvetica Neue"/>
              </a:rPr>
              <a:t>req.signedCookies</a:t>
            </a:r>
            <a:r>
              <a:rPr lang="en" sz="2000">
                <a:solidFill>
                  <a:schemeClr val="dk1"/>
                </a:solidFill>
                <a:highlight>
                  <a:schemeClr val="lt1"/>
                </a:highlight>
                <a:latin typeface="Helvetica Neue Light"/>
                <a:ea typeface="Helvetica Neue Light"/>
                <a:cs typeface="Helvetica Neue Light"/>
                <a:sym typeface="Helvetica Neue Light"/>
              </a:rPr>
              <a:t>. Aquellas que no hayan pasado la verificación, no aparecerán, como si no existieran.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31" name="Google Shape;231;p39"/>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Crear una cookie firmada</a:t>
            </a:r>
            <a:endParaRPr i="1" sz="3600">
              <a:latin typeface="Anton"/>
              <a:ea typeface="Anton"/>
              <a:cs typeface="Anton"/>
              <a:sym typeface="Anton"/>
            </a:endParaRPr>
          </a:p>
        </p:txBody>
      </p:sp>
      <p:pic>
        <p:nvPicPr>
          <p:cNvPr id="232" name="Google Shape;232;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3" name="Google Shape;233;p3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INYECTAR COOKIES EN FRONTEND</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39" name="Google Shape;239;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40" name="Google Shape;240;p4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6" name="Google Shape;246;p41"/>
          <p:cNvSpPr txBox="1"/>
          <p:nvPr/>
        </p:nvSpPr>
        <p:spPr>
          <a:xfrm>
            <a:off x="442500" y="13256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Realizar un programa de backend que permita gestionar cookies desde el frontend. Para ello: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Definir una ruta “cookies”.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Definir un método POST que reciba un objeto con el nombre de la cookie, su valor y el tiempo de duración en segundos, y que genere y guarde dicha cookie.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Definir un método GET que devuelva todas las cookies presentes.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Definir un método DELETE que reciba el nombre de una cookie por parámetro de ruta, y la elimine.</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47" name="Google Shape;247;p4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48" name="Google Shape;248;p41"/>
          <p:cNvSpPr txBox="1"/>
          <p:nvPr/>
        </p:nvSpPr>
        <p:spPr>
          <a:xfrm>
            <a:off x="0" y="381000"/>
            <a:ext cx="6886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4000">
                <a:solidFill>
                  <a:schemeClr val="dk1"/>
                </a:solidFill>
                <a:latin typeface="Anton"/>
                <a:ea typeface="Anton"/>
                <a:cs typeface="Anton"/>
                <a:sym typeface="Anton"/>
              </a:rPr>
              <a:t>Inyectar cookies en frontend</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4" name="Google Shape;254;p42"/>
          <p:cNvSpPr txBox="1"/>
          <p:nvPr/>
        </p:nvSpPr>
        <p:spPr>
          <a:xfrm>
            <a:off x="442500" y="12494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highlight>
                  <a:schemeClr val="lt1"/>
                </a:highlight>
                <a:latin typeface="Helvetica Neue"/>
                <a:ea typeface="Helvetica Neue"/>
                <a:cs typeface="Helvetica Neue"/>
                <a:sym typeface="Helvetica Neue"/>
              </a:rPr>
              <a:t>NOTA 1:</a:t>
            </a:r>
            <a:r>
              <a:rPr lang="en" sz="1800">
                <a:solidFill>
                  <a:schemeClr val="dk1"/>
                </a:solidFill>
                <a:highlight>
                  <a:schemeClr val="lt1"/>
                </a:highlight>
                <a:latin typeface="Helvetica Neue Light"/>
                <a:ea typeface="Helvetica Neue Light"/>
                <a:cs typeface="Helvetica Neue Light"/>
                <a:sym typeface="Helvetica Neue Light"/>
              </a:rPr>
              <a:t> Utilizar la librería express como estructura de servidor.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b="1" lang="en" sz="1800">
                <a:solidFill>
                  <a:schemeClr val="dk1"/>
                </a:solidFill>
                <a:highlight>
                  <a:schemeClr val="lt1"/>
                </a:highlight>
                <a:latin typeface="Helvetica Neue"/>
                <a:ea typeface="Helvetica Neue"/>
                <a:cs typeface="Helvetica Neue"/>
                <a:sym typeface="Helvetica Neue"/>
              </a:rPr>
              <a:t>NOTA 2: </a:t>
            </a:r>
            <a:r>
              <a:rPr lang="en" sz="1800">
                <a:solidFill>
                  <a:schemeClr val="dk1"/>
                </a:solidFill>
                <a:highlight>
                  <a:schemeClr val="lt1"/>
                </a:highlight>
                <a:latin typeface="Helvetica Neue Light"/>
                <a:ea typeface="Helvetica Neue Light"/>
                <a:cs typeface="Helvetica Neue Light"/>
                <a:sym typeface="Helvetica Neue Light"/>
              </a:rPr>
              <a:t>Si algún parámetro recibido es inválido, o directamente inexistente, el servidor devolverá un objeto de error.</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Ej: { error: 'falta nombre ó valor' } o { error: 'nombre no encontrado' }. Si todo sale bien, devolver el objeto { proceso: 'ok'}.</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b="1" lang="en" sz="1800">
                <a:solidFill>
                  <a:schemeClr val="dk1"/>
                </a:solidFill>
                <a:highlight>
                  <a:schemeClr val="lt1"/>
                </a:highlight>
                <a:latin typeface="Helvetica Neue"/>
                <a:ea typeface="Helvetica Neue"/>
                <a:cs typeface="Helvetica Neue"/>
                <a:sym typeface="Helvetica Neue"/>
              </a:rPr>
              <a:t>NOTA 3: </a:t>
            </a:r>
            <a:r>
              <a:rPr lang="en" sz="1800">
                <a:solidFill>
                  <a:schemeClr val="dk1"/>
                </a:solidFill>
                <a:highlight>
                  <a:schemeClr val="lt1"/>
                </a:highlight>
                <a:latin typeface="Helvetica Neue Light"/>
                <a:ea typeface="Helvetica Neue Light"/>
                <a:cs typeface="Helvetica Neue Light"/>
                <a:sym typeface="Helvetica Neue Light"/>
              </a:rPr>
              <a:t>Si el tiempo no está presente, generar una cookie sin tiempo de expiración.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b="1" lang="en" sz="1800">
                <a:solidFill>
                  <a:schemeClr val="dk1"/>
                </a:solidFill>
                <a:highlight>
                  <a:schemeClr val="lt1"/>
                </a:highlight>
                <a:latin typeface="Helvetica Neue"/>
                <a:ea typeface="Helvetica Neue"/>
                <a:cs typeface="Helvetica Neue"/>
                <a:sym typeface="Helvetica Neue"/>
              </a:rPr>
              <a:t>NOTA 4:</a:t>
            </a:r>
            <a:r>
              <a:rPr lang="en" sz="1800">
                <a:solidFill>
                  <a:schemeClr val="dk1"/>
                </a:solidFill>
                <a:highlight>
                  <a:schemeClr val="lt1"/>
                </a:highlight>
                <a:latin typeface="Helvetica Neue Light"/>
                <a:ea typeface="Helvetica Neue Light"/>
                <a:cs typeface="Helvetica Neue Light"/>
                <a:sym typeface="Helvetica Neue Light"/>
              </a:rPr>
              <a:t>  Generar los request con varios navegadores (Chrome, edge, Firefox) para simular los distintos clientes en forma local.</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55" name="Google Shape;255;p4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56" name="Google Shape;256;p42"/>
          <p:cNvSpPr txBox="1"/>
          <p:nvPr/>
        </p:nvSpPr>
        <p:spPr>
          <a:xfrm>
            <a:off x="0" y="381000"/>
            <a:ext cx="6886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4000">
                <a:solidFill>
                  <a:schemeClr val="dk1"/>
                </a:solidFill>
                <a:latin typeface="Anton"/>
                <a:ea typeface="Anton"/>
                <a:cs typeface="Anton"/>
                <a:sym typeface="Anton"/>
              </a:rPr>
              <a:t>Inyectar cookies en frontend</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4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99200"/>
            <a:ext cx="4581600" cy="3097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Helvetica Neue Light"/>
                <a:ea typeface="Helvetica Neue Light"/>
                <a:cs typeface="Helvetica Neue Light"/>
                <a:sym typeface="Helvetica Neue Light"/>
              </a:rPr>
              <a:t>Conocer y comprender los conceptos de Cookies, Session y Storage.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Incorporar de sus usos y aplicaciones.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44"/>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MEMORY</a:t>
            </a:r>
            <a:endParaRPr i="1" sz="3600">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nvSpPr>
        <p:spPr>
          <a:xfrm>
            <a:off x="483450" y="1248875"/>
            <a:ext cx="8071200" cy="8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Session es un paquete de Node, el cual permite que una variable sea accesible desde cualquier lugar del sitio. Se almacena del lado del </a:t>
            </a:r>
            <a:r>
              <a:rPr b="1" lang="en" sz="1800">
                <a:solidFill>
                  <a:schemeClr val="dk1"/>
                </a:solidFill>
                <a:highlight>
                  <a:schemeClr val="lt1"/>
                </a:highlight>
                <a:latin typeface="Helvetica Neue"/>
                <a:ea typeface="Helvetica Neue"/>
                <a:cs typeface="Helvetica Neue"/>
                <a:sym typeface="Helvetica Neue"/>
              </a:rPr>
              <a:t>servidor</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i="1" sz="1800">
              <a:solidFill>
                <a:schemeClr val="dk1"/>
              </a:solidFill>
              <a:highlight>
                <a:schemeClr val="lt1"/>
              </a:highlight>
              <a:latin typeface="Helvetica Neue Light"/>
              <a:ea typeface="Helvetica Neue Light"/>
              <a:cs typeface="Helvetica Neue Light"/>
              <a:sym typeface="Helvetica Neue Light"/>
            </a:endParaRPr>
          </a:p>
        </p:txBody>
      </p:sp>
      <p:sp>
        <p:nvSpPr>
          <p:cNvPr id="272" name="Google Shape;272;p45"/>
          <p:cNvSpPr txBox="1"/>
          <p:nvPr/>
        </p:nvSpPr>
        <p:spPr>
          <a:xfrm>
            <a:off x="2206350" y="237338"/>
            <a:ext cx="47313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 Session?</a:t>
            </a:r>
            <a:endParaRPr i="1" sz="3600">
              <a:latin typeface="Anton"/>
              <a:ea typeface="Anton"/>
              <a:cs typeface="Anton"/>
              <a:sym typeface="Anton"/>
            </a:endParaRPr>
          </a:p>
        </p:txBody>
      </p:sp>
      <p:pic>
        <p:nvPicPr>
          <p:cNvPr id="273" name="Google Shape;273;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4" name="Google Shape;274;p45"/>
          <p:cNvPicPr preferRelativeResize="0"/>
          <p:nvPr/>
        </p:nvPicPr>
        <p:blipFill>
          <a:blip r:embed="rId4">
            <a:alphaModFix/>
          </a:blip>
          <a:stretch>
            <a:fillRect/>
          </a:stretch>
        </p:blipFill>
        <p:spPr>
          <a:xfrm>
            <a:off x="2351725" y="2058500"/>
            <a:ext cx="4731300" cy="2777410"/>
          </a:xfrm>
          <a:prstGeom prst="rect">
            <a:avLst/>
          </a:prstGeom>
          <a:noFill/>
          <a:ln>
            <a:noFill/>
          </a:ln>
        </p:spPr>
      </p:pic>
      <p:pic>
        <p:nvPicPr>
          <p:cNvPr id="275" name="Google Shape;275;p45"/>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nvSpPr>
        <p:spPr>
          <a:xfrm>
            <a:off x="324450" y="1335325"/>
            <a:ext cx="8495100" cy="2921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información que se quiera guardar en </a:t>
            </a:r>
            <a:r>
              <a:rPr b="1" lang="en" sz="2000">
                <a:solidFill>
                  <a:schemeClr val="dk1"/>
                </a:solidFill>
                <a:highlight>
                  <a:schemeClr val="lt1"/>
                </a:highlight>
                <a:latin typeface="Helvetica Neue"/>
                <a:ea typeface="Helvetica Neue"/>
                <a:cs typeface="Helvetica Neue"/>
                <a:sym typeface="Helvetica Neue"/>
              </a:rPr>
              <a:t>session </a:t>
            </a:r>
            <a:r>
              <a:rPr lang="en" sz="2000">
                <a:solidFill>
                  <a:schemeClr val="dk1"/>
                </a:solidFill>
                <a:highlight>
                  <a:schemeClr val="lt1"/>
                </a:highlight>
                <a:latin typeface="Helvetica Neue Light"/>
                <a:ea typeface="Helvetica Neue Light"/>
                <a:cs typeface="Helvetica Neue Light"/>
                <a:sym typeface="Helvetica Neue Light"/>
              </a:rPr>
              <a:t>se almacena del lado del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Del lado del cliente, se crea un identificador único para poder acceder a esa información desde el navegador.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Los datos almacenados en </a:t>
            </a:r>
            <a:r>
              <a:rPr b="1" lang="en" sz="2000">
                <a:solidFill>
                  <a:schemeClr val="dk1"/>
                </a:solidFill>
                <a:highlight>
                  <a:schemeClr val="lt1"/>
                </a:highlight>
                <a:latin typeface="Helvetica Neue"/>
                <a:ea typeface="Helvetica Neue"/>
                <a:cs typeface="Helvetica Neue"/>
                <a:sym typeface="Helvetica Neue"/>
              </a:rPr>
              <a:t>session </a:t>
            </a:r>
            <a:r>
              <a:rPr lang="en" sz="2000">
                <a:solidFill>
                  <a:schemeClr val="dk1"/>
                </a:solidFill>
                <a:highlight>
                  <a:schemeClr val="lt1"/>
                </a:highlight>
                <a:latin typeface="Helvetica Neue Light"/>
                <a:ea typeface="Helvetica Neue Light"/>
                <a:cs typeface="Helvetica Neue Light"/>
                <a:sym typeface="Helvetica Neue Light"/>
              </a:rPr>
              <a:t>se borran al cerrar la ventana del navegador.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utiliza principalmente para guardar los datos de usuario al iniciar sesión.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81" name="Google Shape;281;p46"/>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282" name="Google Shape;28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46"/>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nvSpPr>
        <p:spPr>
          <a:xfrm>
            <a:off x="162450" y="1052933"/>
            <a:ext cx="8439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debe instalar el módulo de express-session para empezar a utilizar session: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89" name="Google Shape;289;p47"/>
          <p:cNvSpPr txBox="1"/>
          <p:nvPr/>
        </p:nvSpPr>
        <p:spPr>
          <a:xfrm>
            <a:off x="744325" y="2027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session</a:t>
            </a:r>
            <a:endParaRPr i="1" sz="3600">
              <a:latin typeface="Anton"/>
              <a:ea typeface="Anton"/>
              <a:cs typeface="Anton"/>
              <a:sym typeface="Anton"/>
            </a:endParaRPr>
          </a:p>
        </p:txBody>
      </p:sp>
      <p:pic>
        <p:nvPicPr>
          <p:cNvPr id="290" name="Google Shape;290;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1" name="Google Shape;291;p47"/>
          <p:cNvSpPr txBox="1"/>
          <p:nvPr/>
        </p:nvSpPr>
        <p:spPr>
          <a:xfrm>
            <a:off x="4836300" y="2749975"/>
            <a:ext cx="4206900" cy="14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Tiene que ser requerido e incluido</a:t>
            </a:r>
            <a:r>
              <a:rPr lang="en" sz="1800">
                <a:solidFill>
                  <a:schemeClr val="dk1"/>
                </a:solidFill>
                <a:highlight>
                  <a:schemeClr val="lt1"/>
                </a:highlight>
                <a:latin typeface="Helvetica Neue Light"/>
                <a:ea typeface="Helvetica Neue Light"/>
                <a:cs typeface="Helvetica Neue Light"/>
                <a:sym typeface="Helvetica Neue Light"/>
              </a:rPr>
              <a:t> en la aplicación en la que se lo va a utilizar.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Es un middleware que se requiere a nivel de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92" name="Google Shape;292;p47"/>
          <p:cNvPicPr preferRelativeResize="0"/>
          <p:nvPr/>
        </p:nvPicPr>
        <p:blipFill rotWithShape="1">
          <a:blip r:embed="rId4">
            <a:alphaModFix/>
          </a:blip>
          <a:srcRect b="23291" l="18944" r="62211" t="73674"/>
          <a:stretch/>
        </p:blipFill>
        <p:spPr>
          <a:xfrm>
            <a:off x="2793350" y="1651825"/>
            <a:ext cx="3652800" cy="330676"/>
          </a:xfrm>
          <a:prstGeom prst="rect">
            <a:avLst/>
          </a:prstGeom>
          <a:noFill/>
          <a:ln cap="flat" cmpd="sng" w="19050">
            <a:solidFill>
              <a:schemeClr val="dk2"/>
            </a:solidFill>
            <a:prstDash val="solid"/>
            <a:round/>
            <a:headEnd len="sm" w="sm" type="none"/>
            <a:tailEnd len="sm" w="sm" type="none"/>
          </a:ln>
        </p:spPr>
      </p:pic>
      <p:pic>
        <p:nvPicPr>
          <p:cNvPr id="293" name="Google Shape;293;p47"/>
          <p:cNvPicPr preferRelativeResize="0"/>
          <p:nvPr/>
        </p:nvPicPr>
        <p:blipFill rotWithShape="1">
          <a:blip r:embed="rId5">
            <a:alphaModFix/>
          </a:blip>
          <a:srcRect b="52361" l="20416" r="40222" t="10945"/>
          <a:stretch/>
        </p:blipFill>
        <p:spPr>
          <a:xfrm>
            <a:off x="238650" y="2413825"/>
            <a:ext cx="4483752" cy="2350174"/>
          </a:xfrm>
          <a:prstGeom prst="rect">
            <a:avLst/>
          </a:prstGeom>
          <a:noFill/>
          <a:ln cap="flat" cmpd="sng" w="19050">
            <a:solidFill>
              <a:srgbClr val="595959"/>
            </a:solidFill>
            <a:prstDash val="solid"/>
            <a:round/>
            <a:headEnd len="sm" w="sm" type="none"/>
            <a:tailEnd len="sm" w="sm" type="none"/>
          </a:ln>
        </p:spPr>
      </p:pic>
      <p:pic>
        <p:nvPicPr>
          <p:cNvPr id="294" name="Google Shape;294;p47"/>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nvSpPr>
        <p:spPr>
          <a:xfrm>
            <a:off x="363325" y="20662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G</a:t>
            </a:r>
            <a:r>
              <a:rPr i="1" lang="en" sz="3600">
                <a:latin typeface="Anton"/>
                <a:ea typeface="Anton"/>
                <a:cs typeface="Anton"/>
                <a:sym typeface="Anton"/>
              </a:rPr>
              <a:t>uardar datos en session</a:t>
            </a:r>
            <a:endParaRPr i="1" sz="3600">
              <a:latin typeface="Anton"/>
              <a:ea typeface="Anton"/>
              <a:cs typeface="Anton"/>
              <a:sym typeface="Anton"/>
            </a:endParaRPr>
          </a:p>
        </p:txBody>
      </p:sp>
      <p:pic>
        <p:nvPicPr>
          <p:cNvPr id="300" name="Google Shape;300;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8"/>
          <p:cNvSpPr txBox="1"/>
          <p:nvPr/>
        </p:nvSpPr>
        <p:spPr>
          <a:xfrm>
            <a:off x="111900" y="3217450"/>
            <a:ext cx="8674200" cy="125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else se crea la variable en session llamada “contador” la cual tiene inicialmente un valor de 1.</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if, si ya existe esta variable en session, se aumenta su valor en 1.</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Tener en cuenta que tanto para inicializar una nueva variable en session como para leer los datos de la misma se utiliza el parámetro de </a:t>
            </a:r>
            <a:r>
              <a:rPr b="1" lang="en" sz="1800">
                <a:solidFill>
                  <a:schemeClr val="dk1"/>
                </a:solidFill>
                <a:highlight>
                  <a:schemeClr val="lt1"/>
                </a:highlight>
                <a:latin typeface="Helvetica Neue"/>
                <a:ea typeface="Helvetica Neue"/>
                <a:cs typeface="Helvetica Neue"/>
                <a:sym typeface="Helvetica Neue"/>
              </a:rPr>
              <a:t>request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02" name="Google Shape;302;p48"/>
          <p:cNvPicPr preferRelativeResize="0"/>
          <p:nvPr/>
        </p:nvPicPr>
        <p:blipFill rotWithShape="1">
          <a:blip r:embed="rId4">
            <a:alphaModFix/>
          </a:blip>
          <a:srcRect b="55324" l="20873" r="31912" t="19199"/>
          <a:stretch/>
        </p:blipFill>
        <p:spPr>
          <a:xfrm>
            <a:off x="1087800" y="1084149"/>
            <a:ext cx="6761126" cy="2051101"/>
          </a:xfrm>
          <a:prstGeom prst="rect">
            <a:avLst/>
          </a:prstGeom>
          <a:noFill/>
          <a:ln cap="flat" cmpd="sng" w="19050">
            <a:solidFill>
              <a:schemeClr val="dk2"/>
            </a:solidFill>
            <a:prstDash val="solid"/>
            <a:round/>
            <a:headEnd len="sm" w="sm" type="none"/>
            <a:tailEnd len="sm" w="sm" type="none"/>
          </a:ln>
        </p:spPr>
      </p:pic>
      <p:pic>
        <p:nvPicPr>
          <p:cNvPr id="303" name="Google Shape;303;p48"/>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nvSpPr>
        <p:spPr>
          <a:xfrm>
            <a:off x="5072400" y="2136300"/>
            <a:ext cx="4071600" cy="175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eliminar datos de una variable de session, se utiliza el parámetro de </a:t>
            </a:r>
            <a:r>
              <a:rPr b="1" lang="en" sz="1800">
                <a:solidFill>
                  <a:schemeClr val="dk1"/>
                </a:solidFill>
                <a:highlight>
                  <a:schemeClr val="lt1"/>
                </a:highlight>
                <a:latin typeface="Helvetica Neue"/>
                <a:ea typeface="Helvetica Neue"/>
                <a:cs typeface="Helvetica Neue"/>
                <a:sym typeface="Helvetica Neue"/>
              </a:rPr>
              <a:t>request </a:t>
            </a:r>
            <a:r>
              <a:rPr lang="en" sz="1800">
                <a:solidFill>
                  <a:schemeClr val="dk1"/>
                </a:solidFill>
                <a:highlight>
                  <a:schemeClr val="lt1"/>
                </a:highlight>
                <a:latin typeface="Helvetica Neue Light"/>
                <a:ea typeface="Helvetica Neue Light"/>
                <a:cs typeface="Helvetica Neue Light"/>
                <a:sym typeface="Helvetica Neue Light"/>
              </a:rPr>
              <a:t>y el método </a:t>
            </a:r>
            <a:r>
              <a:rPr b="1" lang="en" sz="1800">
                <a:solidFill>
                  <a:schemeClr val="dk1"/>
                </a:solidFill>
                <a:highlight>
                  <a:schemeClr val="lt1"/>
                </a:highlight>
                <a:latin typeface="Helvetica Neue"/>
                <a:ea typeface="Helvetica Neue"/>
                <a:cs typeface="Helvetica Neue"/>
                <a:sym typeface="Helvetica Neue"/>
              </a:rPr>
              <a:t>destroy</a:t>
            </a:r>
            <a:r>
              <a:rPr lang="en" sz="1800">
                <a:solidFill>
                  <a:schemeClr val="dk1"/>
                </a:solidFill>
                <a:highlight>
                  <a:schemeClr val="lt1"/>
                </a:highlight>
                <a:latin typeface="Helvetica Neue Light"/>
                <a:ea typeface="Helvetica Neue Light"/>
                <a:cs typeface="Helvetica Neue Light"/>
                <a:sym typeface="Helvetica Neue Light"/>
              </a:rPr>
              <a:t>. Como parámetro se pasa un callback.</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09" name="Google Shape;309;p49"/>
          <p:cNvSpPr txBox="1"/>
          <p:nvPr/>
        </p:nvSpPr>
        <p:spPr>
          <a:xfrm>
            <a:off x="752225" y="528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a:t>
            </a:r>
            <a:r>
              <a:rPr i="1" lang="en" sz="3600">
                <a:latin typeface="Anton"/>
                <a:ea typeface="Anton"/>
                <a:cs typeface="Anton"/>
                <a:sym typeface="Anton"/>
              </a:rPr>
              <a:t>liminar datos de session</a:t>
            </a:r>
            <a:endParaRPr i="1" sz="3600">
              <a:latin typeface="Anton"/>
              <a:ea typeface="Anton"/>
              <a:cs typeface="Anton"/>
              <a:sym typeface="Anton"/>
            </a:endParaRPr>
          </a:p>
        </p:txBody>
      </p:sp>
      <p:pic>
        <p:nvPicPr>
          <p:cNvPr id="310" name="Google Shape;310;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1" name="Google Shape;311;p49"/>
          <p:cNvPicPr preferRelativeResize="0"/>
          <p:nvPr/>
        </p:nvPicPr>
        <p:blipFill rotWithShape="1">
          <a:blip r:embed="rId4">
            <a:alphaModFix/>
          </a:blip>
          <a:srcRect b="32118" l="22693" r="41841" t="48251"/>
          <a:stretch/>
        </p:blipFill>
        <p:spPr>
          <a:xfrm>
            <a:off x="417975" y="2224125"/>
            <a:ext cx="4444950" cy="1383251"/>
          </a:xfrm>
          <a:prstGeom prst="rect">
            <a:avLst/>
          </a:prstGeom>
          <a:noFill/>
          <a:ln cap="flat" cmpd="sng" w="19050">
            <a:solidFill>
              <a:schemeClr val="dk2"/>
            </a:solidFill>
            <a:prstDash val="solid"/>
            <a:round/>
            <a:headEnd len="sm" w="sm" type="none"/>
            <a:tailEnd len="sm" w="sm" type="none"/>
          </a:ln>
        </p:spPr>
      </p:pic>
      <p:pic>
        <p:nvPicPr>
          <p:cNvPr id="312" name="Google Shape;312;p49"/>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nvSpPr>
        <p:spPr>
          <a:xfrm>
            <a:off x="439525" y="3250475"/>
            <a:ext cx="8196300" cy="14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a:t>
            </a:r>
            <a:r>
              <a:rPr b="1" lang="en" sz="1800">
                <a:solidFill>
                  <a:schemeClr val="dk1"/>
                </a:solidFill>
                <a:highlight>
                  <a:schemeClr val="lt1"/>
                </a:highlight>
                <a:latin typeface="Helvetica Neue"/>
                <a:ea typeface="Helvetica Neue"/>
                <a:cs typeface="Helvetica Neue"/>
                <a:sym typeface="Helvetica Neue"/>
              </a:rPr>
              <a:t> </a:t>
            </a:r>
            <a:r>
              <a:rPr b="1" i="1" lang="en" sz="1800">
                <a:solidFill>
                  <a:schemeClr val="dk1"/>
                </a:solidFill>
                <a:highlight>
                  <a:schemeClr val="lt1"/>
                </a:highlight>
                <a:latin typeface="Helvetica Neue"/>
                <a:ea typeface="Helvetica Neue"/>
                <a:cs typeface="Helvetica Neue"/>
                <a:sym typeface="Helvetica Neue"/>
              </a:rPr>
              <a:t>iniciar sesión</a:t>
            </a:r>
            <a:r>
              <a:rPr lang="en" sz="1800">
                <a:solidFill>
                  <a:schemeClr val="dk1"/>
                </a:solidFill>
                <a:highlight>
                  <a:schemeClr val="lt1"/>
                </a:highlight>
                <a:latin typeface="Helvetica Neue Light"/>
                <a:ea typeface="Helvetica Neue Light"/>
                <a:cs typeface="Helvetica Neue Light"/>
                <a:sym typeface="Helvetica Neue Light"/>
              </a:rPr>
              <a:t> se verifica que los datos ingresados por el usuario sean los correctos. Si lo es, se guarda en session los datos de este usuario. Además, se puede crear la variable admin, también en session, con el valor de true, lo que indica que el usuario logueado es un administrador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18" name="Google Shape;318;p50"/>
          <p:cNvSpPr txBox="1"/>
          <p:nvPr/>
        </p:nvSpPr>
        <p:spPr>
          <a:xfrm>
            <a:off x="2139925" y="51475"/>
            <a:ext cx="47955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Login con session</a:t>
            </a:r>
            <a:endParaRPr i="1" sz="3600">
              <a:latin typeface="Anton"/>
              <a:ea typeface="Anton"/>
              <a:cs typeface="Anton"/>
              <a:sym typeface="Anton"/>
            </a:endParaRPr>
          </a:p>
        </p:txBody>
      </p:sp>
      <p:pic>
        <p:nvPicPr>
          <p:cNvPr id="319" name="Google Shape;31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5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1" name="Google Shape;321;p50"/>
          <p:cNvSpPr txBox="1"/>
          <p:nvPr/>
        </p:nvSpPr>
        <p:spPr>
          <a:xfrm>
            <a:off x="996950" y="997350"/>
            <a:ext cx="7340100" cy="210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req</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 </a:t>
            </a:r>
            <a:r>
              <a:rPr lang="en" sz="1050">
                <a:solidFill>
                  <a:srgbClr val="4FC1FF"/>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req</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query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'pepe'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'pepepass'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send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 failed'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req</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username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req</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admin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true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send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 success!'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nvSpPr>
        <p:spPr>
          <a:xfrm>
            <a:off x="715230" y="3098075"/>
            <a:ext cx="7485600" cy="14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Mediante estos middleware se puede </a:t>
            </a:r>
            <a:r>
              <a:rPr b="1" lang="en" sz="1800">
                <a:solidFill>
                  <a:schemeClr val="dk1"/>
                </a:solidFill>
                <a:highlight>
                  <a:schemeClr val="lt1"/>
                </a:highlight>
                <a:latin typeface="Helvetica Neue"/>
                <a:ea typeface="Helvetica Neue"/>
                <a:cs typeface="Helvetica Neue"/>
                <a:sym typeface="Helvetica Neue"/>
              </a:rPr>
              <a:t>limitar el acceso</a:t>
            </a:r>
            <a:r>
              <a:rPr lang="en" sz="1800">
                <a:solidFill>
                  <a:schemeClr val="dk1"/>
                </a:solidFill>
                <a:highlight>
                  <a:schemeClr val="lt1"/>
                </a:highlight>
                <a:latin typeface="Helvetica Neue Light"/>
                <a:ea typeface="Helvetica Neue Light"/>
                <a:cs typeface="Helvetica Neue Light"/>
                <a:sym typeface="Helvetica Neue Light"/>
              </a:rPr>
              <a:t> a determinadas rutas a aquellos usuarios que sean administradores (o, por ejemplo, otras a cualquier usuario logueado).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Si coincide el usuario guardado en session y además es admin, entonces sigue a la ruta, sino devuelve un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7" name="Google Shape;327;p51"/>
          <p:cNvSpPr txBox="1"/>
          <p:nvPr/>
        </p:nvSpPr>
        <p:spPr>
          <a:xfrm>
            <a:off x="439525" y="2027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Middleware de autenticación</a:t>
            </a:r>
            <a:endParaRPr i="1" sz="3600">
              <a:latin typeface="Anton"/>
              <a:ea typeface="Anton"/>
              <a:cs typeface="Anton"/>
              <a:sym typeface="Anton"/>
            </a:endParaRPr>
          </a:p>
        </p:txBody>
      </p:sp>
      <p:pic>
        <p:nvPicPr>
          <p:cNvPr id="328" name="Google Shape;32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9" name="Google Shape;329;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0" name="Google Shape;330;p51"/>
          <p:cNvSpPr txBox="1"/>
          <p:nvPr/>
        </p:nvSpPr>
        <p:spPr>
          <a:xfrm>
            <a:off x="1339650" y="1260400"/>
            <a:ext cx="6464700" cy="1622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569CD6"/>
                </a:solidFill>
                <a:highlight>
                  <a:srgbClr val="1E1E1E"/>
                </a:highlight>
                <a:latin typeface="Courier New"/>
                <a:ea typeface="Courier New"/>
                <a:cs typeface="Courier New"/>
                <a:sym typeface="Courier New"/>
              </a:rPr>
              <a:t>function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auth</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req</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res</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next</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req</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session</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user</a:t>
            </a:r>
            <a:r>
              <a:rPr lang="en" sz="1200">
                <a:solidFill>
                  <a:srgbClr val="D4D4D4"/>
                </a:solidFill>
                <a:highlight>
                  <a:srgbClr val="1E1E1E"/>
                </a:highlight>
                <a:latin typeface="Courier New"/>
                <a:ea typeface="Courier New"/>
                <a:cs typeface="Courier New"/>
                <a:sym typeface="Courier New"/>
              </a:rPr>
              <a:t> === </a:t>
            </a:r>
            <a:r>
              <a:rPr lang="en" sz="1200">
                <a:solidFill>
                  <a:srgbClr val="CE9178"/>
                </a:solidFill>
                <a:highlight>
                  <a:srgbClr val="1E1E1E"/>
                </a:highlight>
                <a:latin typeface="Courier New"/>
                <a:ea typeface="Courier New"/>
                <a:cs typeface="Courier New"/>
                <a:sym typeface="Courier New"/>
              </a:rPr>
              <a:t>'pepe'</a:t>
            </a:r>
            <a:r>
              <a:rPr lang="en" sz="1200">
                <a:solidFill>
                  <a:srgbClr val="D4D4D4"/>
                </a:solidFill>
                <a:highlight>
                  <a:srgbClr val="1E1E1E"/>
                </a:highlight>
                <a:latin typeface="Courier New"/>
                <a:ea typeface="Courier New"/>
                <a:cs typeface="Courier New"/>
                <a:sym typeface="Courier New"/>
              </a:rPr>
              <a:t> &amp;&amp; </a:t>
            </a:r>
            <a:r>
              <a:rPr lang="en" sz="1200">
                <a:solidFill>
                  <a:srgbClr val="9CDCFE"/>
                </a:solidFill>
                <a:highlight>
                  <a:srgbClr val="1E1E1E"/>
                </a:highlight>
                <a:latin typeface="Courier New"/>
                <a:ea typeface="Courier New"/>
                <a:cs typeface="Courier New"/>
                <a:sym typeface="Courier New"/>
              </a:rPr>
              <a:t>req</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session</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admin</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return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next</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return</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res</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status</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401</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send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'error de autorización!'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nvSpPr>
        <p:spPr>
          <a:xfrm>
            <a:off x="901950" y="2853625"/>
            <a:ext cx="7485600" cy="14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Al aplicar el auth middleware en la ruta /content, estará accesible únicamente luego de que el usuario haya iniciado sesión.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Además, según el código del middleware, se puede especificar a cierto usuario o cierto tipo de usuario (admin o usuario común, por ejemplo)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6" name="Google Shape;336;p52"/>
          <p:cNvSpPr txBox="1"/>
          <p:nvPr/>
        </p:nvSpPr>
        <p:spPr>
          <a:xfrm>
            <a:off x="1344300" y="500650"/>
            <a:ext cx="64554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Aplicación del middleware</a:t>
            </a:r>
            <a:endParaRPr i="1" sz="3600">
              <a:latin typeface="Anton"/>
              <a:ea typeface="Anton"/>
              <a:cs typeface="Anton"/>
              <a:sym typeface="Anton"/>
            </a:endParaRPr>
          </a:p>
        </p:txBody>
      </p:sp>
      <p:pic>
        <p:nvPicPr>
          <p:cNvPr id="337" name="Google Shape;337;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8" name="Google Shape;338;p5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9" name="Google Shape;339;p52"/>
          <p:cNvSpPr txBox="1"/>
          <p:nvPr/>
        </p:nvSpPr>
        <p:spPr>
          <a:xfrm>
            <a:off x="901950" y="1577625"/>
            <a:ext cx="7340100" cy="927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00">
                <a:solidFill>
                  <a:srgbClr val="9CDCFE"/>
                </a:solidFill>
                <a:highlight>
                  <a:srgbClr val="1E1E1E"/>
                </a:highlight>
                <a:latin typeface="Courier New"/>
                <a:ea typeface="Courier New"/>
                <a:cs typeface="Courier New"/>
                <a:sym typeface="Courier New"/>
              </a:rPr>
              <a:t>app</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get</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'/privado'</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auth</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req</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res</a:t>
            </a:r>
            <a:r>
              <a:rPr lang="en" sz="1300">
                <a:solidFill>
                  <a:srgbClr val="D4D4D4"/>
                </a:solidFill>
                <a:highlight>
                  <a:srgbClr val="1E1E1E"/>
                </a:highlight>
                <a:latin typeface="Courier New"/>
                <a:ea typeface="Courier New"/>
                <a:cs typeface="Courier New"/>
                <a:sym typeface="Courier New"/>
              </a:rPr>
              <a:t>) </a:t>
            </a:r>
            <a:r>
              <a:rPr lang="en" sz="1300">
                <a:solidFill>
                  <a:srgbClr val="569CD6"/>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res</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send</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'si estas viendo esto es porque ya te logueaste!'</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nvSpPr>
        <p:spPr>
          <a:xfrm>
            <a:off x="829200" y="3375650"/>
            <a:ext cx="7485600" cy="14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cerrar sesión, solo basta con aplicar el método </a:t>
            </a:r>
            <a:r>
              <a:rPr b="1" lang="en" sz="1800">
                <a:solidFill>
                  <a:schemeClr val="dk1"/>
                </a:solidFill>
                <a:highlight>
                  <a:schemeClr val="lt1"/>
                </a:highlight>
                <a:latin typeface="Helvetica Neue"/>
                <a:ea typeface="Helvetica Neue"/>
                <a:cs typeface="Helvetica Neue"/>
                <a:sym typeface="Helvetica Neue"/>
              </a:rPr>
              <a:t>destroy </a:t>
            </a:r>
            <a:r>
              <a:rPr lang="en" sz="1800">
                <a:solidFill>
                  <a:schemeClr val="dk1"/>
                </a:solidFill>
                <a:highlight>
                  <a:schemeClr val="lt1"/>
                </a:highlight>
                <a:latin typeface="Helvetica Neue Light"/>
                <a:ea typeface="Helvetica Neue Light"/>
                <a:cs typeface="Helvetica Neue Light"/>
                <a:sym typeface="Helvetica Neue Light"/>
              </a:rPr>
              <a:t>de session.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Al borrar los datos almacenados, ya no queda registro de que el usuario haya iniciado sesión. Y en este caso, ya no van a ser accesibles las rutas que tengan el auth middleware.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45" name="Google Shape;345;p53"/>
          <p:cNvSpPr txBox="1"/>
          <p:nvPr/>
        </p:nvSpPr>
        <p:spPr>
          <a:xfrm>
            <a:off x="1784225" y="397200"/>
            <a:ext cx="54540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Logout con session</a:t>
            </a:r>
            <a:endParaRPr i="1" sz="3600">
              <a:latin typeface="Anton"/>
              <a:ea typeface="Anton"/>
              <a:cs typeface="Anton"/>
              <a:sym typeface="Anton"/>
            </a:endParaRPr>
          </a:p>
        </p:txBody>
      </p:sp>
      <p:pic>
        <p:nvPicPr>
          <p:cNvPr id="346" name="Google Shape;346;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7" name="Google Shape;347;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8" name="Google Shape;348;p53"/>
          <p:cNvSpPr txBox="1"/>
          <p:nvPr/>
        </p:nvSpPr>
        <p:spPr>
          <a:xfrm>
            <a:off x="974700" y="1168325"/>
            <a:ext cx="7340100" cy="2124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9CDCFE"/>
                </a:solidFill>
                <a:highlight>
                  <a:srgbClr val="1E1E1E"/>
                </a:highlight>
                <a:latin typeface="Courier New"/>
                <a:ea typeface="Courier New"/>
                <a:cs typeface="Courier New"/>
                <a:sym typeface="Courier New"/>
              </a:rPr>
              <a:t>app</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'/logout'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req</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res</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=&gt;</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req</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session</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destroy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err</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=&gt;</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if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err</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a:t>
            </a:r>
            <a:r>
              <a:rPr lang="en" sz="1050">
                <a:solidFill>
                  <a:srgbClr val="C586C0"/>
                </a:solidFill>
                <a:highlight>
                  <a:srgbClr val="1E1E1E"/>
                </a:highlight>
                <a:latin typeface="Courier New"/>
                <a:ea typeface="Courier New"/>
                <a:cs typeface="Courier New"/>
                <a:sym typeface="Courier New"/>
              </a:rPr>
              <a:t>eturn </a:t>
            </a:r>
            <a:r>
              <a:rPr lang="en" sz="1200">
                <a:solidFill>
                  <a:srgbClr val="9CDCFE"/>
                </a:solidFill>
                <a:highlight>
                  <a:srgbClr val="1E1E1E"/>
                </a:highlight>
                <a:latin typeface="Courier New"/>
                <a:ea typeface="Courier New"/>
                <a:cs typeface="Courier New"/>
                <a:sym typeface="Courier New"/>
              </a:rPr>
              <a:t>res</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json</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status:</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'Logout ERROR'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body:</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err</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res</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send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'Logout ok!'</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6" name="Google Shape;116;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23</a:t>
            </a:r>
            <a:endParaRPr>
              <a:latin typeface="Helvetica Neue"/>
              <a:ea typeface="Helvetica Neue"/>
              <a:cs typeface="Helvetica Neue"/>
              <a:sym typeface="Helvetica Neue"/>
            </a:endParaRPr>
          </a:p>
        </p:txBody>
      </p:sp>
      <p:sp>
        <p:nvSpPr>
          <p:cNvPr id="118" name="Google Shape;118;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1</a:t>
            </a:r>
            <a:endParaRPr b="1" sz="1200">
              <a:solidFill>
                <a:schemeClr val="dk1"/>
              </a:solidFill>
              <a:highlight>
                <a:schemeClr val="lt1"/>
              </a:highlight>
            </a:endParaRPr>
          </a:p>
        </p:txBody>
      </p:sp>
      <p:pic>
        <p:nvPicPr>
          <p:cNvPr id="119" name="Google Shape;119;p27"/>
          <p:cNvPicPr preferRelativeResize="0"/>
          <p:nvPr/>
        </p:nvPicPr>
        <p:blipFill>
          <a:blip r:embed="rId4">
            <a:alphaModFix/>
          </a:blip>
          <a:stretch>
            <a:fillRect/>
          </a:stretch>
        </p:blipFill>
        <p:spPr>
          <a:xfrm>
            <a:off x="5276200" y="1391289"/>
            <a:ext cx="196500" cy="196500"/>
          </a:xfrm>
          <a:prstGeom prst="rect">
            <a:avLst/>
          </a:prstGeom>
          <a:noFill/>
          <a:ln>
            <a:noFill/>
          </a:ln>
        </p:spPr>
      </p:pic>
      <p:cxnSp>
        <p:nvCxnSpPr>
          <p:cNvPr id="120" name="Google Shape;120;p27"/>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1" name="Google Shape;121;p27"/>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2" name="Google Shape;122;p27"/>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3" name="Google Shape;123;p27"/>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 </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2</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129" name="Google Shape;129;p27"/>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0" name="Google Shape;130;p27"/>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31" name="Google Shape;131;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2" name="Google Shape;132;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33" name="Google Shape;133;p27"/>
          <p:cNvSpPr txBox="1"/>
          <p:nvPr/>
        </p:nvSpPr>
        <p:spPr>
          <a:xfrm>
            <a:off x="1629938" y="2505463"/>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4" name="Google Shape;134;p27"/>
          <p:cNvSpPr txBox="1"/>
          <p:nvPr/>
        </p:nvSpPr>
        <p:spPr>
          <a:xfrm>
            <a:off x="1641250" y="2996599"/>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5" name="Google Shape;135;p27"/>
          <p:cNvSpPr txBox="1"/>
          <p:nvPr/>
        </p:nvSpPr>
        <p:spPr>
          <a:xfrm>
            <a:off x="1650614" y="3485774"/>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6" name="Google Shape;136;p27"/>
          <p:cNvSpPr/>
          <p:nvPr/>
        </p:nvSpPr>
        <p:spPr>
          <a:xfrm>
            <a:off x="12097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22	</a:t>
            </a:r>
            <a:endParaRPr>
              <a:latin typeface="Helvetica Neue"/>
              <a:ea typeface="Helvetica Neue"/>
              <a:cs typeface="Helvetica Neue"/>
              <a:sym typeface="Helvetica Neue"/>
            </a:endParaRPr>
          </a:p>
        </p:txBody>
      </p:sp>
      <p:sp>
        <p:nvSpPr>
          <p:cNvPr id="139" name="Google Shape;139;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Trabajo con datos: Normalización</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SESIONES DE USUARIO EN SERVER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54" name="Google Shape;354;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5" name="Google Shape;355;p5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nvSpPr>
        <p:spPr>
          <a:xfrm>
            <a:off x="442500" y="11732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Realizar un programa de backend que establezca sesiones de usuarios en 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Cuando un cliente visita el sitio por primera vez en la ruta 'root', se presentará el mensaje de “Te damos la bienvenida”.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Con los siguientes request de ese mismo usuario, deberá aparecer el número de visitas efectuadas. El cliente podrá ingresar por query params el nombre, en cuyo caso se añadirá a los mensajes devuelto.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Por ejemplo: “Bienvenido Juan” o “Juan visitaste la página 3 veces”. Ese nombre sólo se almacenará la primera vez que el cliente visite el sitio.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61" name="Google Shape;36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2" name="Google Shape;362;p5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63" name="Google Shape;363;p55"/>
          <p:cNvSpPr txBox="1"/>
          <p:nvPr/>
        </p:nvSpPr>
        <p:spPr>
          <a:xfrm>
            <a:off x="228600" y="304800"/>
            <a:ext cx="6714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4000">
                <a:solidFill>
                  <a:schemeClr val="dk1"/>
                </a:solidFill>
                <a:latin typeface="Anton"/>
                <a:ea typeface="Anton"/>
                <a:cs typeface="Anton"/>
                <a:sym typeface="Anton"/>
              </a:rPr>
              <a:t>Sesiones de usuario en server</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6"/>
          <p:cNvSpPr txBox="1"/>
          <p:nvPr/>
        </p:nvSpPr>
        <p:spPr>
          <a:xfrm>
            <a:off x="442500" y="11732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Se dispondrá de una ruta 'olvidar' que permita reiniciar el proceso de visitas para el usuario.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En caso de que no haya error, se retornará el mensaje “Hasta luego” más el nombre del cliente (de existir); caso contrario un objeto con el siguiente formato: { error : descripción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Luego de requerir esa ruta, el efecto será como el de visitar el sitio por primera vez.</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b="1" lang="en" sz="1600">
                <a:solidFill>
                  <a:schemeClr val="dk1"/>
                </a:solidFill>
                <a:highlight>
                  <a:schemeClr val="lt1"/>
                </a:highlight>
                <a:latin typeface="Helvetica Neue"/>
                <a:ea typeface="Helvetica Neue"/>
                <a:cs typeface="Helvetica Neue"/>
                <a:sym typeface="Helvetica Neue"/>
              </a:rPr>
              <a:t>NOTA1:</a:t>
            </a:r>
            <a:r>
              <a:rPr lang="en" sz="1600">
                <a:solidFill>
                  <a:schemeClr val="dk1"/>
                </a:solidFill>
                <a:highlight>
                  <a:schemeClr val="lt1"/>
                </a:highlight>
                <a:latin typeface="Helvetica Neue Light"/>
                <a:ea typeface="Helvetica Neue Light"/>
                <a:cs typeface="Helvetica Neue Light"/>
                <a:sym typeface="Helvetica Neue Light"/>
              </a:rPr>
              <a:t> Utilizar el middleware express como estructura de servidor.</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600">
                <a:solidFill>
                  <a:schemeClr val="dk1"/>
                </a:solidFill>
                <a:highlight>
                  <a:schemeClr val="lt1"/>
                </a:highlight>
                <a:latin typeface="Helvetica Neue"/>
                <a:ea typeface="Helvetica Neue"/>
                <a:cs typeface="Helvetica Neue"/>
                <a:sym typeface="Helvetica Neue"/>
              </a:rPr>
              <a:t>NOTA2: </a:t>
            </a:r>
            <a:r>
              <a:rPr lang="en" sz="1600">
                <a:solidFill>
                  <a:schemeClr val="dk1"/>
                </a:solidFill>
                <a:highlight>
                  <a:schemeClr val="lt1"/>
                </a:highlight>
                <a:latin typeface="Helvetica Neue Light"/>
                <a:ea typeface="Helvetica Neue Light"/>
                <a:cs typeface="Helvetica Neue Light"/>
                <a:sym typeface="Helvetica Neue Light"/>
              </a:rPr>
              <a:t>Generar los request con varios navegadores (Chrome, edge, Firefox) para simular los distintos clientes en forma local.</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69" name="Google Shape;369;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0" name="Google Shape;370;p5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71" name="Google Shape;371;p56"/>
          <p:cNvSpPr txBox="1"/>
          <p:nvPr/>
        </p:nvSpPr>
        <p:spPr>
          <a:xfrm>
            <a:off x="228600" y="304800"/>
            <a:ext cx="6714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4000">
                <a:solidFill>
                  <a:schemeClr val="dk1"/>
                </a:solidFill>
                <a:latin typeface="Anton"/>
                <a:ea typeface="Anton"/>
                <a:cs typeface="Anton"/>
                <a:sym typeface="Anton"/>
              </a:rPr>
              <a:t>Sesiones de usuario en server</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377" name="Google Shape;377;p5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58"/>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383" name="Google Shape;383;p58"/>
          <p:cNvSpPr txBox="1"/>
          <p:nvPr/>
        </p:nvSpPr>
        <p:spPr>
          <a:xfrm>
            <a:off x="2180400" y="21659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Cookies</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Memory</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5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389" name="Google Shape;389;p5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93" name="Shape 393"/>
        <p:cNvGrpSpPr/>
        <p:nvPr/>
      </p:nvGrpSpPr>
      <p:grpSpPr>
        <a:xfrm>
          <a:off x="0" y="0"/>
          <a:ext cx="0" cy="0"/>
          <a:chOff x="0" y="0"/>
          <a:chExt cx="0" cy="0"/>
        </a:xfrm>
      </p:grpSpPr>
      <p:sp>
        <p:nvSpPr>
          <p:cNvPr id="394" name="Google Shape;394;p6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395" name="Google Shape;395;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8"/>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COOKIES</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nvSpPr>
        <p:spPr>
          <a:xfrm>
            <a:off x="456000" y="1031025"/>
            <a:ext cx="8232000" cy="85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Las Cookies son archivos que podemos guardar del lado del </a:t>
            </a:r>
            <a:r>
              <a:rPr b="1" lang="en" sz="2000">
                <a:solidFill>
                  <a:schemeClr val="dk1"/>
                </a:solidFill>
                <a:highlight>
                  <a:schemeClr val="lt1"/>
                </a:highlight>
                <a:latin typeface="Helvetica Neue"/>
                <a:ea typeface="Helvetica Neue"/>
                <a:cs typeface="Helvetica Neue"/>
                <a:sym typeface="Helvetica Neue"/>
              </a:rPr>
              <a:t>cliente</a:t>
            </a:r>
            <a:r>
              <a:rPr lang="en" sz="2000">
                <a:solidFill>
                  <a:schemeClr val="dk1"/>
                </a:solidFill>
                <a:highlight>
                  <a:schemeClr val="lt1"/>
                </a:highlight>
                <a:latin typeface="Helvetica Neue Light"/>
                <a:ea typeface="Helvetica Neue Light"/>
                <a:cs typeface="Helvetica Neue Light"/>
                <a:sym typeface="Helvetica Neue Light"/>
              </a:rPr>
              <a:t>, en el navegador del usuario.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0" name="Google Shape;150;p29"/>
          <p:cNvSpPr txBox="1"/>
          <p:nvPr/>
        </p:nvSpPr>
        <p:spPr>
          <a:xfrm>
            <a:off x="10131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son las Cookies?</a:t>
            </a:r>
            <a:endParaRPr i="1" sz="3600">
              <a:latin typeface="Anton"/>
              <a:ea typeface="Anton"/>
              <a:cs typeface="Anton"/>
              <a:sym typeface="Anton"/>
            </a:endParaRPr>
          </a:p>
        </p:txBody>
      </p:sp>
      <p:pic>
        <p:nvPicPr>
          <p:cNvPr id="151" name="Google Shape;151;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29"/>
          <p:cNvPicPr preferRelativeResize="0"/>
          <p:nvPr/>
        </p:nvPicPr>
        <p:blipFill>
          <a:blip r:embed="rId4">
            <a:alphaModFix/>
          </a:blip>
          <a:stretch>
            <a:fillRect/>
          </a:stretch>
        </p:blipFill>
        <p:spPr>
          <a:xfrm>
            <a:off x="1930025" y="1995725"/>
            <a:ext cx="5432701" cy="2446225"/>
          </a:xfrm>
          <a:prstGeom prst="rect">
            <a:avLst/>
          </a:prstGeom>
          <a:noFill/>
          <a:ln>
            <a:noFill/>
          </a:ln>
        </p:spPr>
      </p:pic>
      <p:pic>
        <p:nvPicPr>
          <p:cNvPr id="153" name="Google Shape;153;p29"/>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324450" y="1563925"/>
            <a:ext cx="8495100" cy="332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 las cookies se les puede configurar un </a:t>
            </a:r>
            <a:r>
              <a:rPr b="1" lang="en" sz="2000">
                <a:solidFill>
                  <a:schemeClr val="dk1"/>
                </a:solidFill>
                <a:highlight>
                  <a:schemeClr val="lt1"/>
                </a:highlight>
                <a:latin typeface="Helvetica Neue"/>
                <a:ea typeface="Helvetica Neue"/>
                <a:cs typeface="Helvetica Neue"/>
                <a:sym typeface="Helvetica Neue"/>
              </a:rPr>
              <a:t>tiempo de vida</a:t>
            </a:r>
            <a:r>
              <a:rPr lang="en" sz="2000">
                <a:solidFill>
                  <a:schemeClr val="dk1"/>
                </a:solidFill>
                <a:highlight>
                  <a:schemeClr val="lt1"/>
                </a:highlight>
                <a:latin typeface="Helvetica Neue Light"/>
                <a:ea typeface="Helvetica Neue Light"/>
                <a:cs typeface="Helvetica Neue Light"/>
                <a:sym typeface="Helvetica Neue Light"/>
              </a:rPr>
              <a:t>. Una vez finalizado el mismo, la cookie se elimina del navegador.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 almacenarse del lado del cliente, el espacio con el que se cuenta es limitado, por lo que se recomienda elegir de forma adecuada lo que se vaya a guardar como cookie.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Hay que recordar que no se deben almacenar datos sensibles en las cookies.</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9" name="Google Shape;159;p30"/>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160" name="Google Shape;160;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1" name="Google Shape;161;p3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162450" y="1281533"/>
            <a:ext cx="8439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Primero hay que instalar el paquete de cookie parser para poder utilizarlas: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7" name="Google Shape;167;p31"/>
          <p:cNvSpPr txBox="1"/>
          <p:nvPr/>
        </p:nvSpPr>
        <p:spPr>
          <a:xfrm>
            <a:off x="8967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cookies</a:t>
            </a:r>
            <a:endParaRPr i="1" sz="3600">
              <a:latin typeface="Anton"/>
              <a:ea typeface="Anton"/>
              <a:cs typeface="Anton"/>
              <a:sym typeface="Anton"/>
            </a:endParaRPr>
          </a:p>
        </p:txBody>
      </p:sp>
      <p:pic>
        <p:nvPicPr>
          <p:cNvPr id="168" name="Google Shape;168;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9" name="Google Shape;169;p31"/>
          <p:cNvSpPr txBox="1"/>
          <p:nvPr/>
        </p:nvSpPr>
        <p:spPr>
          <a:xfrm>
            <a:off x="4912500" y="2673775"/>
            <a:ext cx="4289700" cy="14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Hay que requerirlo e incluirlo en la aplicación en la que se lo va a utilizar.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Es un middleware que se requiere a nivel de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0" name="Google Shape;170;p31"/>
          <p:cNvPicPr preferRelativeResize="0"/>
          <p:nvPr/>
        </p:nvPicPr>
        <p:blipFill rotWithShape="1">
          <a:blip r:embed="rId4">
            <a:alphaModFix/>
          </a:blip>
          <a:srcRect b="23890" l="19554" r="64084" t="74041"/>
          <a:stretch/>
        </p:blipFill>
        <p:spPr>
          <a:xfrm>
            <a:off x="2591875" y="1893850"/>
            <a:ext cx="3722924" cy="264524"/>
          </a:xfrm>
          <a:prstGeom prst="rect">
            <a:avLst/>
          </a:prstGeom>
          <a:noFill/>
          <a:ln cap="flat" cmpd="sng" w="19050">
            <a:solidFill>
              <a:schemeClr val="dk2"/>
            </a:solidFill>
            <a:prstDash val="solid"/>
            <a:round/>
            <a:headEnd len="sm" w="sm" type="none"/>
            <a:tailEnd len="sm" w="sm" type="none"/>
          </a:ln>
        </p:spPr>
      </p:pic>
      <p:pic>
        <p:nvPicPr>
          <p:cNvPr id="171" name="Google Shape;171;p31"/>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72" name="Google Shape;172;p31"/>
          <p:cNvSpPr txBox="1"/>
          <p:nvPr/>
        </p:nvSpPr>
        <p:spPr>
          <a:xfrm>
            <a:off x="359275" y="2571750"/>
            <a:ext cx="4667100" cy="1742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express</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require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'express'</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cookieParser</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require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'cookie-parser'</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app</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express</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9CDCFE"/>
                </a:solidFill>
                <a:highlight>
                  <a:srgbClr val="1E1E1E"/>
                </a:highlight>
                <a:latin typeface="Courier New"/>
                <a:ea typeface="Courier New"/>
                <a:cs typeface="Courier New"/>
                <a:sym typeface="Courier New"/>
              </a:rPr>
              <a:t>app</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use</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cookieParser</a:t>
            </a:r>
            <a:r>
              <a:rPr lang="en" sz="1300">
                <a:solidFill>
                  <a:srgbClr val="D4D4D4"/>
                </a:solidFill>
                <a:highlight>
                  <a:srgbClr val="1E1E1E"/>
                </a:highlight>
                <a:latin typeface="Courier New"/>
                <a:ea typeface="Courier New"/>
                <a:cs typeface="Courier New"/>
                <a:sym typeface="Courier New"/>
              </a:rPr>
              <a: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76" name="Shape 176"/>
        <p:cNvGrpSpPr/>
        <p:nvPr/>
      </p:nvGrpSpPr>
      <p:grpSpPr>
        <a:xfrm>
          <a:off x="0" y="0"/>
          <a:ext cx="0" cy="0"/>
          <a:chOff x="0" y="0"/>
          <a:chExt cx="0" cy="0"/>
        </a:xfrm>
      </p:grpSpPr>
      <p:sp>
        <p:nvSpPr>
          <p:cNvPr id="177" name="Google Shape;177;p3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Ejemplo de Cookies</a:t>
            </a:r>
            <a:endParaRPr i="1" sz="3600">
              <a:solidFill>
                <a:srgbClr val="121212"/>
              </a:solidFill>
              <a:latin typeface="Anton"/>
              <a:ea typeface="Anton"/>
              <a:cs typeface="Anton"/>
              <a:sym typeface="Anton"/>
            </a:endParaRPr>
          </a:p>
        </p:txBody>
      </p:sp>
      <p:pic>
        <p:nvPicPr>
          <p:cNvPr id="178" name="Google Shape;178;p3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rotWithShape="1">
          <a:blip r:embed="rId3">
            <a:alphaModFix/>
          </a:blip>
          <a:srcRect b="55717" l="20779" r="33124" t="10907"/>
          <a:stretch/>
        </p:blipFill>
        <p:spPr>
          <a:xfrm>
            <a:off x="2146113" y="2830188"/>
            <a:ext cx="4851776" cy="1975050"/>
          </a:xfrm>
          <a:prstGeom prst="rect">
            <a:avLst/>
          </a:prstGeom>
          <a:noFill/>
          <a:ln cap="flat" cmpd="sng" w="19050">
            <a:solidFill>
              <a:schemeClr val="dk2"/>
            </a:solidFill>
            <a:prstDash val="solid"/>
            <a:round/>
            <a:headEnd len="sm" w="sm" type="none"/>
            <a:tailEnd len="sm" w="sm" type="none"/>
          </a:ln>
        </p:spPr>
      </p:pic>
      <p:sp>
        <p:nvSpPr>
          <p:cNvPr id="184" name="Google Shape;184;p33"/>
          <p:cNvSpPr txBox="1"/>
          <p:nvPr/>
        </p:nvSpPr>
        <p:spPr>
          <a:xfrm>
            <a:off x="363325" y="35902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t>
            </a:r>
            <a:r>
              <a:rPr i="1" lang="en" sz="3600">
                <a:latin typeface="Anton"/>
                <a:ea typeface="Anton"/>
                <a:cs typeface="Anton"/>
                <a:sym typeface="Anton"/>
              </a:rPr>
              <a:t>rear una cookie</a:t>
            </a:r>
            <a:endParaRPr i="1" sz="3600">
              <a:latin typeface="Anton"/>
              <a:ea typeface="Anton"/>
              <a:cs typeface="Anton"/>
              <a:sym typeface="Anton"/>
            </a:endParaRPr>
          </a:p>
        </p:txBody>
      </p:sp>
      <p:pic>
        <p:nvPicPr>
          <p:cNvPr id="185" name="Google Shape;185;p33"/>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86" name="Google Shape;186;p33"/>
          <p:cNvSpPr txBox="1"/>
          <p:nvPr/>
        </p:nvSpPr>
        <p:spPr>
          <a:xfrm>
            <a:off x="111900" y="1197650"/>
            <a:ext cx="8674200" cy="125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la ruta /set se crea una cookie de nombre “server” y valor “express”. La misma no tiene un tiempo de vida límite.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la ruta /setEX se crea una cookie de nombre “server2” y valor “express”. En esta, se le seteó un tiempo de vida máximo de 30 segundos.</a:t>
            </a:r>
            <a:endParaRPr b="1" sz="1800">
              <a:solidFill>
                <a:schemeClr val="dk1"/>
              </a:solidFill>
              <a:highlight>
                <a:schemeClr val="lt1"/>
              </a:highlight>
              <a:latin typeface="Helvetica Neue"/>
              <a:ea typeface="Helvetica Neue"/>
              <a:cs typeface="Helvetica Neue"/>
              <a:sym typeface="Helvetica Neue"/>
            </a:endParaRPr>
          </a:p>
        </p:txBody>
      </p:sp>
      <p:pic>
        <p:nvPicPr>
          <p:cNvPr id="187" name="Google Shape;187;p33"/>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