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embeddedFontLst>
    <p:embeddedFont>
      <p:font typeface="Anton"/>
      <p:regular r:id="rId56"/>
    </p:embeddedFont>
    <p:embeddedFont>
      <p:font typeface="Lato"/>
      <p:regular r:id="rId57"/>
      <p:bold r:id="rId58"/>
      <p:italic r:id="rId59"/>
      <p:boldItalic r:id="rId60"/>
    </p:embeddedFont>
    <p:embeddedFont>
      <p:font typeface="Helvetica Neue"/>
      <p:regular r:id="rId61"/>
      <p:bold r:id="rId62"/>
      <p:italic r:id="rId63"/>
      <p:boldItalic r:id="rId64"/>
    </p:embeddedFont>
    <p:embeddedFont>
      <p:font typeface="Helvetica Neue Light"/>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EF23DE-93B1-40C8-AD23-74264A27F676}">
  <a:tblStyle styleId="{04EF23DE-93B1-40C8-AD23-74264A27F6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HelveticaNeue-bold.fntdata"/><Relationship Id="rId61" Type="http://schemas.openxmlformats.org/officeDocument/2006/relationships/font" Target="fonts/HelveticaNeue-regular.fntdata"/><Relationship Id="rId20" Type="http://schemas.openxmlformats.org/officeDocument/2006/relationships/slide" Target="slides/slide13.xml"/><Relationship Id="rId64" Type="http://schemas.openxmlformats.org/officeDocument/2006/relationships/font" Target="fonts/HelveticaNeue-boldItalic.fntdata"/><Relationship Id="rId63" Type="http://schemas.openxmlformats.org/officeDocument/2006/relationships/font" Target="fonts/HelveticaNeue-italic.fntdata"/><Relationship Id="rId22" Type="http://schemas.openxmlformats.org/officeDocument/2006/relationships/slide" Target="slides/slide15.xml"/><Relationship Id="rId66" Type="http://schemas.openxmlformats.org/officeDocument/2006/relationships/font" Target="fonts/HelveticaNeueLight-bold.fntdata"/><Relationship Id="rId21" Type="http://schemas.openxmlformats.org/officeDocument/2006/relationships/slide" Target="slides/slide14.xml"/><Relationship Id="rId65" Type="http://schemas.openxmlformats.org/officeDocument/2006/relationships/font" Target="fonts/HelveticaNeueLight-regular.fntdata"/><Relationship Id="rId24" Type="http://schemas.openxmlformats.org/officeDocument/2006/relationships/slide" Target="slides/slide17.xml"/><Relationship Id="rId68" Type="http://schemas.openxmlformats.org/officeDocument/2006/relationships/font" Target="fonts/HelveticaNeueLight-boldItalic.fntdata"/><Relationship Id="rId23" Type="http://schemas.openxmlformats.org/officeDocument/2006/relationships/slide" Target="slides/slide16.xml"/><Relationship Id="rId67" Type="http://schemas.openxmlformats.org/officeDocument/2006/relationships/font" Target="fonts/HelveticaNeueLight-italic.fntdata"/><Relationship Id="rId60" Type="http://schemas.openxmlformats.org/officeDocument/2006/relationships/font" Target="fonts/Lato-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Lato-regular.fntdata"/><Relationship Id="rId12" Type="http://schemas.openxmlformats.org/officeDocument/2006/relationships/slide" Target="slides/slide5.xml"/><Relationship Id="rId56" Type="http://schemas.openxmlformats.org/officeDocument/2006/relationships/font" Target="fonts/Anton-regular.fntdata"/><Relationship Id="rId15" Type="http://schemas.openxmlformats.org/officeDocument/2006/relationships/slide" Target="slides/slide8.xml"/><Relationship Id="rId59" Type="http://schemas.openxmlformats.org/officeDocument/2006/relationships/font" Target="fonts/Lato-italic.fntdata"/><Relationship Id="rId14" Type="http://schemas.openxmlformats.org/officeDocument/2006/relationships/slide" Target="slides/slide7.xml"/><Relationship Id="rId58" Type="http://schemas.openxmlformats.org/officeDocument/2006/relationships/font" Target="fonts/Lato-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0cf1147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0cf1147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0cf114749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0cf114749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0cf114749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0cf114749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0cf114749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0cf114749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0cf114749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0cf114749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0cf114749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0cf114749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0cf114749_0_1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f0cf114749_0_1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0cf114749_0_1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0cf114749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0cf114749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0cf114749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0cf114749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0cf114749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0cf114749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0cf114749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0cf1147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0cf1147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0cf114749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0cf114749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0cf114749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0cf114749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0cf114749_0_1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0cf114749_0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0cf114749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0cf114749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0cf114749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0cf114749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0cf114749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0cf114749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0cf114749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0cf114749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0cf114749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0cf114749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0cf114749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0cf114749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0cf114749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0cf114749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0cf114749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0cf114749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0cf114749_0_1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0cf114749_0_1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0cf114749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0cf114749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0cf114749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0cf114749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0cf114749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0cf114749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0cf114749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0cf114749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0cf114749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0cf114749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0cf114749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f0cf114749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fd84fe8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fd84fe8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f0cf114749_0_14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f0cf114749_0_14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0cf114749_0_1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0cf114749_0_1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cf114749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cf114749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0cf114749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f0cf114749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0cf114749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0cf114749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f0cf114749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f0cf114749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f0cf114749_0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f0cf114749_0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0cf114749_0_1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0cf114749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f0cf114749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f0cf114749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f0dd794b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f0dd794b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0cf114749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0cf114749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f0cf114749_0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f0cf114749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cf114749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0cf114749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0cf114749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0cf114749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0cf114749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0cf114749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0cf114749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0cf114749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0cf114749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0cf114749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7.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7.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7.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nodejs.org/api/stream.html" TargetMode="External"/><Relationship Id="rId4" Type="http://schemas.openxmlformats.org/officeDocument/2006/relationships/hyperlink" Target="https://www.digitalocean.com/community/tutorials/understanding-events-in-javascript" TargetMode="External"/><Relationship Id="rId5" Type="http://schemas.openxmlformats.org/officeDocument/2006/relationships/image" Target="../media/image3.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www.digitalocean.com/community/tutorials/understanding-arrays-in-javascript" TargetMode="External"/><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9.png"/><Relationship Id="rId6" Type="http://schemas.openxmlformats.org/officeDocument/2006/relationships/image" Target="../media/image28.png"/><Relationship Id="rId7"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3.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6.png"/><Relationship Id="rId4" Type="http://schemas.openxmlformats.org/officeDocument/2006/relationships/image" Target="../media/image27.png"/><Relationship Id="rId5"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6.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0.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42.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42.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7.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50.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Global &amp; Child process</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28.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nvSpPr>
        <p:spPr>
          <a:xfrm>
            <a:off x="379800" y="1151825"/>
            <a:ext cx="8232000" cy="24966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Normalmente, el proceso de Node se cerrará cuando no haya trabajo programado, pero un oyente registrado en el evento </a:t>
            </a:r>
            <a:r>
              <a:rPr i="1" lang="en" sz="2000">
                <a:solidFill>
                  <a:schemeClr val="dk1"/>
                </a:solidFill>
                <a:highlight>
                  <a:schemeClr val="lt1"/>
                </a:highlight>
                <a:latin typeface="Helvetica Neue Light"/>
                <a:ea typeface="Helvetica Neue Light"/>
                <a:cs typeface="Helvetica Neue Light"/>
                <a:sym typeface="Helvetica Neue Light"/>
              </a:rPr>
              <a:t>beforeExit</a:t>
            </a:r>
            <a:r>
              <a:rPr lang="en" sz="2000">
                <a:solidFill>
                  <a:schemeClr val="dk1"/>
                </a:solidFill>
                <a:highlight>
                  <a:schemeClr val="lt1"/>
                </a:highlight>
                <a:latin typeface="Helvetica Neue Light"/>
                <a:ea typeface="Helvetica Neue Light"/>
                <a:cs typeface="Helvetica Neue Light"/>
                <a:sym typeface="Helvetica Neue Light"/>
              </a:rPr>
              <a:t> puede realizar llamadas asincrónicas y, por lo tanto, hacer que el proceso de Node continúe.</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No debe usarse como una alternativa al evento de </a:t>
            </a:r>
            <a:r>
              <a:rPr i="1" lang="en" sz="2000">
                <a:solidFill>
                  <a:schemeClr val="dk1"/>
                </a:solidFill>
                <a:highlight>
                  <a:schemeClr val="lt1"/>
                </a:highlight>
                <a:latin typeface="Helvetica Neue Light"/>
                <a:ea typeface="Helvetica Neue Light"/>
                <a:cs typeface="Helvetica Neue Light"/>
                <a:sym typeface="Helvetica Neue Light"/>
              </a:rPr>
              <a:t>exit</a:t>
            </a:r>
            <a:r>
              <a:rPr lang="en" sz="2000">
                <a:solidFill>
                  <a:schemeClr val="dk1"/>
                </a:solidFill>
                <a:highlight>
                  <a:schemeClr val="lt1"/>
                </a:highlight>
                <a:latin typeface="Helvetica Neue Light"/>
                <a:ea typeface="Helvetica Neue Light"/>
                <a:cs typeface="Helvetica Neue Light"/>
                <a:sym typeface="Helvetica Neue Light"/>
              </a:rPr>
              <a:t> a menos que la intención sea programar trabajo adicional.</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84" name="Google Shape;184;p34"/>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Evento ‘beforeExit’</a:t>
            </a:r>
            <a:endParaRPr i="1" sz="3600">
              <a:latin typeface="Anton"/>
              <a:ea typeface="Anton"/>
              <a:cs typeface="Anton"/>
              <a:sym typeface="Anton"/>
            </a:endParaRPr>
          </a:p>
        </p:txBody>
      </p:sp>
      <p:pic>
        <p:nvPicPr>
          <p:cNvPr id="185" name="Google Shape;185;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6" name="Google Shape;186;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7" name="Google Shape;187;p34"/>
          <p:cNvPicPr preferRelativeResize="0"/>
          <p:nvPr/>
        </p:nvPicPr>
        <p:blipFill>
          <a:blip r:embed="rId5">
            <a:alphaModFix/>
          </a:blip>
          <a:stretch>
            <a:fillRect/>
          </a:stretch>
        </p:blipFill>
        <p:spPr>
          <a:xfrm>
            <a:off x="2590800" y="3877025"/>
            <a:ext cx="4335976" cy="762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nvSpPr>
        <p:spPr>
          <a:xfrm>
            <a:off x="188025" y="847025"/>
            <a:ext cx="8812800" cy="32220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evento </a:t>
            </a:r>
            <a:r>
              <a:rPr i="1" lang="en" sz="2000">
                <a:solidFill>
                  <a:schemeClr val="dk1"/>
                </a:solidFill>
                <a:highlight>
                  <a:schemeClr val="lt1"/>
                </a:highlight>
                <a:latin typeface="Helvetica Neue Light"/>
                <a:ea typeface="Helvetica Neue Light"/>
                <a:cs typeface="Helvetica Neue Light"/>
                <a:sym typeface="Helvetica Neue Light"/>
              </a:rPr>
              <a:t>exit</a:t>
            </a:r>
            <a:r>
              <a:rPr lang="en" sz="2000">
                <a:solidFill>
                  <a:schemeClr val="dk1"/>
                </a:solidFill>
                <a:highlight>
                  <a:schemeClr val="lt1"/>
                </a:highlight>
                <a:latin typeface="Helvetica Neue Light"/>
                <a:ea typeface="Helvetica Neue Light"/>
                <a:cs typeface="Helvetica Neue Light"/>
                <a:sym typeface="Helvetica Neue Light"/>
              </a:rPr>
              <a:t> se emite cuando el proceso de Node está a punto de salir como resultado de que:</a:t>
            </a:r>
            <a:endParaRPr sz="2100">
              <a:solidFill>
                <a:srgbClr val="202124"/>
              </a:solidFill>
              <a:highlight>
                <a:srgbClr val="F8F9FA"/>
              </a:highlight>
            </a:endParaRPr>
          </a:p>
          <a:p>
            <a:pPr indent="-355600" lvl="1" marL="9144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método </a:t>
            </a:r>
            <a:r>
              <a:rPr i="1" lang="en" sz="2000">
                <a:solidFill>
                  <a:schemeClr val="dk1"/>
                </a:solidFill>
                <a:highlight>
                  <a:schemeClr val="lt1"/>
                </a:highlight>
                <a:latin typeface="Helvetica Neue Light"/>
                <a:ea typeface="Helvetica Neue Light"/>
                <a:cs typeface="Helvetica Neue Light"/>
                <a:sym typeface="Helvetica Neue Light"/>
              </a:rPr>
              <a:t>process.exit( )</a:t>
            </a:r>
            <a:r>
              <a:rPr lang="en" sz="2000">
                <a:solidFill>
                  <a:schemeClr val="dk1"/>
                </a:solidFill>
                <a:highlight>
                  <a:schemeClr val="lt1"/>
                </a:highlight>
                <a:latin typeface="Helvetica Neue Light"/>
                <a:ea typeface="Helvetica Neue Light"/>
                <a:cs typeface="Helvetica Neue Light"/>
                <a:sym typeface="Helvetica Neue Light"/>
              </a:rPr>
              <a:t> se llama explícitamente.</a:t>
            </a:r>
            <a:endParaRPr sz="2000">
              <a:solidFill>
                <a:schemeClr val="dk1"/>
              </a:solidFill>
              <a:highlight>
                <a:schemeClr val="lt1"/>
              </a:highlight>
              <a:latin typeface="Helvetica Neue Light"/>
              <a:ea typeface="Helvetica Neue Light"/>
              <a:cs typeface="Helvetica Neue Light"/>
              <a:sym typeface="Helvetica Neue Light"/>
            </a:endParaRPr>
          </a:p>
          <a:p>
            <a:pPr indent="-361950" lvl="1" marL="914400" marR="38100" rtl="0" algn="l">
              <a:lnSpc>
                <a:spcPct val="128571"/>
              </a:lnSpc>
              <a:spcBef>
                <a:spcPts val="0"/>
              </a:spcBef>
              <a:spcAft>
                <a:spcPts val="0"/>
              </a:spcAft>
              <a:buClr>
                <a:srgbClr val="3CEFAB"/>
              </a:buClr>
              <a:buSzPts val="2100"/>
              <a:buChar char="○"/>
            </a:pPr>
            <a:r>
              <a:rPr lang="en" sz="2000">
                <a:solidFill>
                  <a:schemeClr val="dk1"/>
                </a:solidFill>
                <a:highlight>
                  <a:schemeClr val="lt1"/>
                </a:highlight>
                <a:latin typeface="Helvetica Neue Light"/>
                <a:ea typeface="Helvetica Neue Light"/>
                <a:cs typeface="Helvetica Neue Light"/>
                <a:sym typeface="Helvetica Neue Light"/>
              </a:rPr>
              <a:t>El ciclo de eventos de Node ya no tiene ningún trabajo adicional que realizar.</a:t>
            </a:r>
            <a:endParaRPr sz="2100">
              <a:solidFill>
                <a:srgbClr val="202124"/>
              </a:solidFill>
              <a:highlight>
                <a:srgbClr val="F8F9FA"/>
              </a:high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No hay forma de evitar la salida del bucle de eventos en este punto, y una vez que todos los oyentes de 'salida' hayan terminado de ejecutar, el proceso de Node terminará.</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93" name="Google Shape;193;p35"/>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Evento ‘exit’</a:t>
            </a:r>
            <a:endParaRPr i="1" sz="3600">
              <a:latin typeface="Anton"/>
              <a:ea typeface="Anton"/>
              <a:cs typeface="Anton"/>
              <a:sym typeface="Anton"/>
            </a:endParaRPr>
          </a:p>
        </p:txBody>
      </p:sp>
      <p:pic>
        <p:nvPicPr>
          <p:cNvPr id="194" name="Google Shape;194;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5" name="Google Shape;195;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6" name="Google Shape;196;p35"/>
          <p:cNvPicPr preferRelativeResize="0"/>
          <p:nvPr/>
        </p:nvPicPr>
        <p:blipFill>
          <a:blip r:embed="rId5">
            <a:alphaModFix/>
          </a:blip>
          <a:stretch>
            <a:fillRect/>
          </a:stretch>
        </p:blipFill>
        <p:spPr>
          <a:xfrm>
            <a:off x="2819400" y="4221425"/>
            <a:ext cx="3571875" cy="723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nvSpPr>
        <p:spPr>
          <a:xfrm>
            <a:off x="111825" y="864285"/>
            <a:ext cx="4244100" cy="39204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emite cuando una excepción es devuelta hacia el bucle de evento.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Si se agregó un listener a esta excepción, no se producirá la acción por defecto (imprimir una traza del stack y salir).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un mecanismo muy básico para manejar excepciones.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02" name="Google Shape;202;p36"/>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Evento ‘uncaughtException’</a:t>
            </a:r>
            <a:endParaRPr i="1" sz="3600">
              <a:latin typeface="Anton"/>
              <a:ea typeface="Anton"/>
              <a:cs typeface="Anton"/>
              <a:sym typeface="Anton"/>
            </a:endParaRPr>
          </a:p>
        </p:txBody>
      </p:sp>
      <p:pic>
        <p:nvPicPr>
          <p:cNvPr id="203" name="Google Shape;203;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4" name="Google Shape;204;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05" name="Google Shape;205;p36"/>
          <p:cNvPicPr preferRelativeResize="0"/>
          <p:nvPr/>
        </p:nvPicPr>
        <p:blipFill>
          <a:blip r:embed="rId5">
            <a:alphaModFix/>
          </a:blip>
          <a:stretch>
            <a:fillRect/>
          </a:stretch>
        </p:blipFill>
        <p:spPr>
          <a:xfrm>
            <a:off x="4584525" y="998045"/>
            <a:ext cx="3938119" cy="3500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nvSpPr>
        <p:spPr>
          <a:xfrm>
            <a:off x="645225" y="1532825"/>
            <a:ext cx="7775400" cy="21399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Esta propiedad devuelve el nombre de la ruta absoluta del ejecutable que inició el proceso Node. Los enlaces simbólicos, si los hay, se resuelven.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marR="38100" rtl="0" algn="l">
              <a:lnSpc>
                <a:spcPct val="128571"/>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Ejemplo de ruta: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11" name="Google Shape;211;p37"/>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‘process.execPath’</a:t>
            </a:r>
            <a:endParaRPr i="1" sz="3600">
              <a:latin typeface="Anton"/>
              <a:ea typeface="Anton"/>
              <a:cs typeface="Anton"/>
              <a:sym typeface="Anton"/>
            </a:endParaRPr>
          </a:p>
        </p:txBody>
      </p:sp>
      <p:pic>
        <p:nvPicPr>
          <p:cNvPr id="212" name="Google Shape;212;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3" name="Google Shape;213;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4" name="Google Shape;214;p37"/>
          <p:cNvPicPr preferRelativeResize="0"/>
          <p:nvPr/>
        </p:nvPicPr>
        <p:blipFill>
          <a:blip r:embed="rId5">
            <a:alphaModFix/>
          </a:blip>
          <a:stretch>
            <a:fillRect/>
          </a:stretch>
        </p:blipFill>
        <p:spPr>
          <a:xfrm>
            <a:off x="3338513" y="3076850"/>
            <a:ext cx="2314575" cy="561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nvSpPr>
        <p:spPr>
          <a:xfrm>
            <a:off x="645225" y="923225"/>
            <a:ext cx="7775400" cy="21399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propiedad </a:t>
            </a:r>
            <a:r>
              <a:rPr i="1" lang="en" sz="2000">
                <a:solidFill>
                  <a:schemeClr val="dk1"/>
                </a:solidFill>
                <a:highlight>
                  <a:schemeClr val="lt1"/>
                </a:highlight>
                <a:latin typeface="Helvetica Neue Light"/>
                <a:ea typeface="Helvetica Neue Light"/>
                <a:cs typeface="Helvetica Neue Light"/>
                <a:sym typeface="Helvetica Neue Light"/>
              </a:rPr>
              <a:t>process.stdout </a:t>
            </a:r>
            <a:r>
              <a:rPr lang="en" sz="2000">
                <a:solidFill>
                  <a:schemeClr val="dk1"/>
                </a:solidFill>
                <a:highlight>
                  <a:schemeClr val="lt1"/>
                </a:highlight>
                <a:latin typeface="Helvetica Neue Light"/>
                <a:ea typeface="Helvetica Neue Light"/>
                <a:cs typeface="Helvetica Neue Light"/>
                <a:sym typeface="Helvetica Neue Light"/>
              </a:rPr>
              <a:t>devuelve una secuencia conectada a stdout.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un stream de escritura para stdout.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marR="38100" rtl="0" algn="l">
              <a:lnSpc>
                <a:spcPct val="128571"/>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Ejemplo de la definición de </a:t>
            </a:r>
            <a:r>
              <a:rPr i="1" lang="en" sz="2000">
                <a:solidFill>
                  <a:schemeClr val="dk1"/>
                </a:solidFill>
                <a:highlight>
                  <a:schemeClr val="lt1"/>
                </a:highlight>
                <a:latin typeface="Helvetica Neue Light"/>
                <a:ea typeface="Helvetica Neue Light"/>
                <a:cs typeface="Helvetica Neue Light"/>
                <a:sym typeface="Helvetica Neue Light"/>
              </a:rPr>
              <a:t>console.log</a:t>
            </a:r>
            <a:r>
              <a:rPr lang="en" sz="2000">
                <a:solidFill>
                  <a:schemeClr val="dk1"/>
                </a:solidFill>
                <a:highlight>
                  <a:schemeClr val="lt1"/>
                </a:highlight>
                <a:latin typeface="Helvetica Neue Light"/>
                <a:ea typeface="Helvetica Neue Light"/>
                <a:cs typeface="Helvetica Neue Light"/>
                <a:sym typeface="Helvetica Neue Light"/>
              </a:rPr>
              <a:t>: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20" name="Google Shape;220;p38"/>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‘process.stdout.write’</a:t>
            </a:r>
            <a:endParaRPr i="1" sz="3600">
              <a:latin typeface="Anton"/>
              <a:ea typeface="Anton"/>
              <a:cs typeface="Anton"/>
              <a:sym typeface="Anton"/>
            </a:endParaRPr>
          </a:p>
        </p:txBody>
      </p:sp>
      <p:pic>
        <p:nvPicPr>
          <p:cNvPr id="221" name="Google Shape;221;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2" name="Google Shape;222;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3" name="Google Shape;223;p38"/>
          <p:cNvPicPr preferRelativeResize="0"/>
          <p:nvPr/>
        </p:nvPicPr>
        <p:blipFill>
          <a:blip r:embed="rId5">
            <a:alphaModFix/>
          </a:blip>
          <a:stretch>
            <a:fillRect/>
          </a:stretch>
        </p:blipFill>
        <p:spPr>
          <a:xfrm>
            <a:off x="2754775" y="3214500"/>
            <a:ext cx="4183538" cy="1470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USO DEL OBJETO PROCESS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29" name="Google Shape;229;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0" name="Google Shape;230;p3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6" name="Google Shape;236;p40"/>
          <p:cNvSpPr txBox="1"/>
          <p:nvPr/>
        </p:nvSpPr>
        <p:spPr>
          <a:xfrm>
            <a:off x="290100" y="1475925"/>
            <a:ext cx="8158800" cy="104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Realizar una aplicación en Node.js que permita recibir como parámetros una cantidad ilimitada de números, con los cuales debe confeccionar el siguiente objeto (se imprimirá por consola):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37" name="Google Shape;237;p40"/>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38" name="Google Shape;238;p40"/>
          <p:cNvSpPr txBox="1"/>
          <p:nvPr/>
        </p:nvSpPr>
        <p:spPr>
          <a:xfrm>
            <a:off x="290100" y="381000"/>
            <a:ext cx="7524900" cy="7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Uso del objeto Process</a:t>
            </a:r>
            <a:endParaRPr i="1" sz="1600">
              <a:latin typeface="Helvetica Neue Light"/>
              <a:ea typeface="Helvetica Neue Light"/>
              <a:cs typeface="Helvetica Neue Light"/>
              <a:sym typeface="Helvetica Neue Light"/>
            </a:endParaRPr>
          </a:p>
        </p:txBody>
      </p:sp>
      <p:pic>
        <p:nvPicPr>
          <p:cNvPr id="239" name="Google Shape;239;p40"/>
          <p:cNvPicPr preferRelativeResize="0"/>
          <p:nvPr/>
        </p:nvPicPr>
        <p:blipFill>
          <a:blip r:embed="rId5">
            <a:alphaModFix/>
          </a:blip>
          <a:stretch>
            <a:fillRect/>
          </a:stretch>
        </p:blipFill>
        <p:spPr>
          <a:xfrm>
            <a:off x="2743200" y="2672925"/>
            <a:ext cx="3429000" cy="1962150"/>
          </a:xfrm>
          <a:prstGeom prst="rect">
            <a:avLst/>
          </a:prstGeom>
          <a:noFill/>
          <a:ln cap="flat" cmpd="sng" w="19050">
            <a:solidFill>
              <a:schemeClr val="dk2"/>
            </a:solidFill>
            <a:prstDash val="solid"/>
            <a:round/>
            <a:headEnd len="sm" w="sm" type="none"/>
            <a:tailEnd len="sm" w="sm" type="none"/>
          </a:ln>
        </p:spPr>
      </p:pic>
      <p:sp>
        <p:nvSpPr>
          <p:cNvPr id="240" name="Google Shape;240;p40"/>
          <p:cNvSpPr txBox="1"/>
          <p:nvPr/>
        </p:nvSpPr>
        <p:spPr>
          <a:xfrm>
            <a:off x="336550" y="100256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6" name="Google Shape;246;p41"/>
          <p:cNvSpPr txBox="1"/>
          <p:nvPr/>
        </p:nvSpPr>
        <p:spPr>
          <a:xfrm>
            <a:off x="290100" y="1475925"/>
            <a:ext cx="8158800" cy="104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En el caso de ingresar un número no válido, se creará un objeto de error con el siguiente formato (se imprimirá por consola):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47" name="Google Shape;247;p4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48" name="Google Shape;248;p41"/>
          <p:cNvSpPr txBox="1"/>
          <p:nvPr/>
        </p:nvSpPr>
        <p:spPr>
          <a:xfrm>
            <a:off x="290100" y="381000"/>
            <a:ext cx="7524900" cy="7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Uso del objeto Process</a:t>
            </a:r>
            <a:endParaRPr i="1" sz="1600">
              <a:latin typeface="Helvetica Neue Light"/>
              <a:ea typeface="Helvetica Neue Light"/>
              <a:cs typeface="Helvetica Neue Light"/>
              <a:sym typeface="Helvetica Neue Light"/>
            </a:endParaRPr>
          </a:p>
        </p:txBody>
      </p:sp>
      <p:pic>
        <p:nvPicPr>
          <p:cNvPr id="249" name="Google Shape;249;p41"/>
          <p:cNvPicPr preferRelativeResize="0"/>
          <p:nvPr/>
        </p:nvPicPr>
        <p:blipFill>
          <a:blip r:embed="rId5">
            <a:alphaModFix/>
          </a:blip>
          <a:stretch>
            <a:fillRect/>
          </a:stretch>
        </p:blipFill>
        <p:spPr>
          <a:xfrm>
            <a:off x="1143000" y="2368125"/>
            <a:ext cx="6953250" cy="1371600"/>
          </a:xfrm>
          <a:prstGeom prst="rect">
            <a:avLst/>
          </a:prstGeom>
          <a:noFill/>
          <a:ln cap="flat" cmpd="sng" w="19050">
            <a:solidFill>
              <a:schemeClr val="dk2"/>
            </a:solidFill>
            <a:prstDash val="solid"/>
            <a:round/>
            <a:headEnd len="sm" w="sm" type="none"/>
            <a:tailEnd len="sm" w="sm" type="none"/>
          </a:ln>
        </p:spPr>
      </p:pic>
      <p:sp>
        <p:nvSpPr>
          <p:cNvPr id="250" name="Google Shape;250;p41"/>
          <p:cNvSpPr txBox="1"/>
          <p:nvPr/>
        </p:nvSpPr>
        <p:spPr>
          <a:xfrm>
            <a:off x="366300" y="3914325"/>
            <a:ext cx="8158800" cy="104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En este caso de error, la aplicación saldrá con código de error -5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51" name="Google Shape;251;p41"/>
          <p:cNvSpPr txBox="1"/>
          <p:nvPr/>
        </p:nvSpPr>
        <p:spPr>
          <a:xfrm>
            <a:off x="336550" y="100256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7" name="Google Shape;257;p42"/>
          <p:cNvSpPr txBox="1"/>
          <p:nvPr/>
        </p:nvSpPr>
        <p:spPr>
          <a:xfrm>
            <a:off x="290100" y="1475925"/>
            <a:ext cx="8158800" cy="5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Si no ingresó ningún número, el objeto de error será:</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58" name="Google Shape;258;p4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59" name="Google Shape;259;p42"/>
          <p:cNvSpPr txBox="1"/>
          <p:nvPr/>
        </p:nvSpPr>
        <p:spPr>
          <a:xfrm>
            <a:off x="290100" y="381000"/>
            <a:ext cx="7524900" cy="7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Uso del objeto Process</a:t>
            </a:r>
            <a:endParaRPr i="1" sz="1600">
              <a:latin typeface="Helvetica Neue Light"/>
              <a:ea typeface="Helvetica Neue Light"/>
              <a:cs typeface="Helvetica Neue Light"/>
              <a:sym typeface="Helvetica Neue Light"/>
            </a:endParaRPr>
          </a:p>
        </p:txBody>
      </p:sp>
      <p:sp>
        <p:nvSpPr>
          <p:cNvPr id="260" name="Google Shape;260;p42"/>
          <p:cNvSpPr txBox="1"/>
          <p:nvPr/>
        </p:nvSpPr>
        <p:spPr>
          <a:xfrm>
            <a:off x="213900" y="3228525"/>
            <a:ext cx="8158800" cy="10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En este caso de error, la aplicación saldrá con código de error </a:t>
            </a:r>
            <a:r>
              <a:rPr b="1" lang="en" sz="1700">
                <a:solidFill>
                  <a:schemeClr val="dk1"/>
                </a:solidFill>
                <a:highlight>
                  <a:schemeClr val="lt1"/>
                </a:highlight>
                <a:latin typeface="Helvetica Neue"/>
                <a:ea typeface="Helvetica Neue"/>
                <a:cs typeface="Helvetica Neue"/>
                <a:sym typeface="Helvetica Neue"/>
              </a:rPr>
              <a:t>-4</a:t>
            </a:r>
            <a:br>
              <a:rPr lang="en" sz="1700">
                <a:solidFill>
                  <a:schemeClr val="dk1"/>
                </a:solidFill>
                <a:highlight>
                  <a:schemeClr val="lt1"/>
                </a:highlight>
                <a:latin typeface="Helvetica Neue Light"/>
                <a:ea typeface="Helvetica Neue Light"/>
                <a:cs typeface="Helvetica Neue Light"/>
                <a:sym typeface="Helvetica Neue Light"/>
              </a:rPr>
            </a:b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En los casos de error, se representará en consola el código antes de finalizar.</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61" name="Google Shape;261;p42"/>
          <p:cNvPicPr preferRelativeResize="0"/>
          <p:nvPr/>
        </p:nvPicPr>
        <p:blipFill>
          <a:blip r:embed="rId5">
            <a:alphaModFix/>
          </a:blip>
          <a:stretch>
            <a:fillRect/>
          </a:stretch>
        </p:blipFill>
        <p:spPr>
          <a:xfrm>
            <a:off x="3617225" y="2018975"/>
            <a:ext cx="2914650" cy="933450"/>
          </a:xfrm>
          <a:prstGeom prst="rect">
            <a:avLst/>
          </a:prstGeom>
          <a:noFill/>
          <a:ln cap="flat" cmpd="sng" w="19050">
            <a:solidFill>
              <a:schemeClr val="dk2"/>
            </a:solidFill>
            <a:prstDash val="solid"/>
            <a:round/>
            <a:headEnd len="sm" w="sm" type="none"/>
            <a:tailEnd len="sm" w="sm" type="none"/>
          </a:ln>
        </p:spPr>
      </p:pic>
      <p:sp>
        <p:nvSpPr>
          <p:cNvPr id="262" name="Google Shape;262;p42"/>
          <p:cNvSpPr txBox="1"/>
          <p:nvPr/>
        </p:nvSpPr>
        <p:spPr>
          <a:xfrm>
            <a:off x="336550" y="100256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4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06550" y="1001825"/>
            <a:ext cx="4771500" cy="3342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acerca del objeto </a:t>
            </a:r>
            <a:r>
              <a:rPr i="1" lang="en" sz="1800">
                <a:solidFill>
                  <a:schemeClr val="dk1"/>
                </a:solidFill>
                <a:latin typeface="Helvetica Neue Light"/>
                <a:ea typeface="Helvetica Neue Light"/>
                <a:cs typeface="Helvetica Neue Light"/>
                <a:sym typeface="Helvetica Neue Light"/>
              </a:rPr>
              <a:t>process</a:t>
            </a:r>
            <a:r>
              <a:rPr lang="en"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Aplicar </a:t>
            </a:r>
            <a:r>
              <a:rPr i="1" lang="en" sz="1800">
                <a:solidFill>
                  <a:schemeClr val="dk1"/>
                </a:solidFill>
                <a:latin typeface="Helvetica Neue Light"/>
                <a:ea typeface="Helvetica Neue Light"/>
                <a:cs typeface="Helvetica Neue Light"/>
                <a:sym typeface="Helvetica Neue Light"/>
              </a:rPr>
              <a:t>child_process </a:t>
            </a:r>
            <a:r>
              <a:rPr lang="en" sz="1800">
                <a:solidFill>
                  <a:schemeClr val="dk1"/>
                </a:solidFill>
                <a:latin typeface="Helvetica Neue Light"/>
                <a:ea typeface="Helvetica Neue Light"/>
                <a:cs typeface="Helvetica Neue Light"/>
                <a:sym typeface="Helvetica Neue Light"/>
              </a:rPr>
              <a:t>y sus métodos.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Comprender los procesos en NodeJS.</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44"/>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CHILD PROCESS</a:t>
            </a:r>
            <a:endParaRPr i="1" sz="3600">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nvSpPr>
        <p:spPr>
          <a:xfrm>
            <a:off x="379800" y="1058375"/>
            <a:ext cx="8232000" cy="3870300"/>
          </a:xfrm>
          <a:prstGeom prst="rect">
            <a:avLst/>
          </a:prstGeom>
          <a:noFill/>
          <a:ln>
            <a:noFill/>
          </a:ln>
        </p:spPr>
        <p:txBody>
          <a:bodyPr anchorCtr="0" anchor="t" bIns="91425" lIns="91425" spcFirstLastPara="1" rIns="91425" wrap="square" tIns="91425">
            <a:noAutofit/>
          </a:bodyPr>
          <a:lstStyle/>
          <a:p>
            <a:pPr indent="-336550" lvl="0" marL="457200" marR="38100" rtl="0" algn="l">
              <a:lnSpc>
                <a:spcPct val="128571"/>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Cuando ponemos en marcha un programa escrito en NodeJS se dispone de un único hilo de ejecución.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marR="38100" rtl="0" algn="l">
              <a:lnSpc>
                <a:spcPct val="128571"/>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Una ventaja de esto es que permite atender mayor demanda con menos recursos.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marR="38100" rtl="0" algn="l">
              <a:lnSpc>
                <a:spcPct val="128571"/>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Todas las operaciones que NodeJS no puede realizar al instante (operaciones no bloqueantes), liberan el proceso, es decir, se libera para atender otras solicitudes.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marR="38100" rtl="0" algn="l">
              <a:lnSpc>
                <a:spcPct val="128571"/>
              </a:lnSpc>
              <a:spcBef>
                <a:spcPts val="10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El hilo principal podrá estar atento a solicitudes, pero una vez que se atiendan, Node podrá levantar de manera interna otros procesos para realizar todo tipo de acciones que se deban producir como respuesta a esas solicitudes. Estos procesos secundarios pueden crearse con el módulo </a:t>
            </a:r>
            <a:r>
              <a:rPr i="1" lang="en" sz="1700">
                <a:solidFill>
                  <a:schemeClr val="dk1"/>
                </a:solidFill>
                <a:highlight>
                  <a:schemeClr val="lt1"/>
                </a:highlight>
                <a:latin typeface="Helvetica Neue Light"/>
                <a:ea typeface="Helvetica Neue Light"/>
                <a:cs typeface="Helvetica Neue Light"/>
                <a:sym typeface="Helvetica Neue Light"/>
              </a:rPr>
              <a:t>child_process</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78" name="Google Shape;278;p45"/>
          <p:cNvSpPr txBox="1"/>
          <p:nvPr/>
        </p:nvSpPr>
        <p:spPr>
          <a:xfrm>
            <a:off x="1104300" y="20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Single Thread (único hilo)</a:t>
            </a:r>
            <a:endParaRPr i="1" sz="3600">
              <a:latin typeface="Anton"/>
              <a:ea typeface="Anton"/>
              <a:cs typeface="Anton"/>
              <a:sym typeface="Anton"/>
            </a:endParaRPr>
          </a:p>
        </p:txBody>
      </p:sp>
      <p:pic>
        <p:nvPicPr>
          <p:cNvPr id="279" name="Google Shape;279;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0" name="Google Shape;280;p45"/>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nvSpPr>
        <p:spPr>
          <a:xfrm>
            <a:off x="379800" y="923225"/>
            <a:ext cx="8232000" cy="2826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Un proceso hijo es un proceso creado por un proceso padre.</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Node nos permite ejecutar un comando del sistema dentro de un proceso hijo y escuchar su entrada / salida.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Los desarrolladores crean de forma habitual procesos secundarios para ejecutar comandos sobre su sistema operativo cuando necesitan manipular el resultado de sus programas Node con un shell.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Podemos crear procesos hijo de 4 formas diferentes:</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86" name="Google Shape;286;p4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hijo</a:t>
            </a:r>
            <a:endParaRPr i="1" sz="3600">
              <a:latin typeface="Anton"/>
              <a:ea typeface="Anton"/>
              <a:cs typeface="Anton"/>
              <a:sym typeface="Anton"/>
            </a:endParaRPr>
          </a:p>
        </p:txBody>
      </p:sp>
      <p:pic>
        <p:nvPicPr>
          <p:cNvPr id="287" name="Google Shape;287;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8" name="Google Shape;288;p4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89" name="Google Shape;289;p46"/>
          <p:cNvSpPr txBox="1"/>
          <p:nvPr/>
        </p:nvSpPr>
        <p:spPr>
          <a:xfrm>
            <a:off x="4459100" y="3795550"/>
            <a:ext cx="1839900" cy="97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2000">
                <a:solidFill>
                  <a:schemeClr val="dk1"/>
                </a:solidFill>
                <a:highlight>
                  <a:srgbClr val="3CEFAB"/>
                </a:highlight>
                <a:latin typeface="Helvetica Neue Light"/>
                <a:ea typeface="Helvetica Neue Light"/>
                <a:cs typeface="Helvetica Neue Light"/>
                <a:sym typeface="Helvetica Neue Light"/>
              </a:rPr>
              <a:t>spawn( )</a:t>
            </a:r>
            <a:endParaRPr i="1" sz="20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1000"/>
              </a:spcAft>
              <a:buNone/>
            </a:pPr>
            <a:r>
              <a:rPr i="1" lang="en" sz="2000">
                <a:solidFill>
                  <a:schemeClr val="dk1"/>
                </a:solidFill>
                <a:highlight>
                  <a:srgbClr val="3CEFAB"/>
                </a:highlight>
                <a:latin typeface="Helvetica Neue Light"/>
                <a:ea typeface="Helvetica Neue Light"/>
                <a:cs typeface="Helvetica Neue Light"/>
                <a:sym typeface="Helvetica Neue Light"/>
              </a:rPr>
              <a:t>fork( )</a:t>
            </a:r>
            <a:endParaRPr sz="2000">
              <a:highlight>
                <a:srgbClr val="3CEFAB"/>
              </a:highlight>
              <a:latin typeface="Helvetica Neue Light"/>
              <a:ea typeface="Helvetica Neue Light"/>
              <a:cs typeface="Helvetica Neue Light"/>
              <a:sym typeface="Helvetica Neue Light"/>
            </a:endParaRPr>
          </a:p>
        </p:txBody>
      </p:sp>
      <p:sp>
        <p:nvSpPr>
          <p:cNvPr id="290" name="Google Shape;290;p46"/>
          <p:cNvSpPr txBox="1"/>
          <p:nvPr/>
        </p:nvSpPr>
        <p:spPr>
          <a:xfrm>
            <a:off x="1795100" y="3795550"/>
            <a:ext cx="2283000" cy="97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2000">
                <a:solidFill>
                  <a:schemeClr val="dk1"/>
                </a:solidFill>
                <a:highlight>
                  <a:srgbClr val="3CEFAB"/>
                </a:highlight>
                <a:latin typeface="Helvetica Neue Light"/>
                <a:ea typeface="Helvetica Neue Light"/>
                <a:cs typeface="Helvetica Neue Light"/>
                <a:sym typeface="Helvetica Neue Light"/>
              </a:rPr>
              <a:t>exec( )</a:t>
            </a:r>
            <a:endParaRPr i="1" sz="20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1000"/>
              </a:spcAft>
              <a:buNone/>
            </a:pPr>
            <a:r>
              <a:rPr i="1" lang="en" sz="2000">
                <a:solidFill>
                  <a:schemeClr val="dk1"/>
                </a:solidFill>
                <a:highlight>
                  <a:srgbClr val="3CEFAB"/>
                </a:highlight>
                <a:latin typeface="Helvetica Neue Light"/>
                <a:ea typeface="Helvetica Neue Light"/>
                <a:cs typeface="Helvetica Neue Light"/>
                <a:sym typeface="Helvetica Neue Light"/>
              </a:rPr>
              <a:t>execFile( )</a:t>
            </a:r>
            <a:endParaRPr sz="2000">
              <a:highlight>
                <a:srgbClr val="3CEFAB"/>
              </a:highlight>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94" name="Shape 294"/>
        <p:cNvGrpSpPr/>
        <p:nvPr/>
      </p:nvGrpSpPr>
      <p:grpSpPr>
        <a:xfrm>
          <a:off x="0" y="0"/>
          <a:ext cx="0" cy="0"/>
          <a:chOff x="0" y="0"/>
          <a:chExt cx="0" cy="0"/>
        </a:xfrm>
      </p:grpSpPr>
      <p:sp>
        <p:nvSpPr>
          <p:cNvPr id="295" name="Google Shape;295;p4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FORMAS DE CREAR PROCESOS HIJO</a:t>
            </a:r>
            <a:endParaRPr i="1" sz="3600">
              <a:latin typeface="Anton"/>
              <a:ea typeface="Anton"/>
              <a:cs typeface="Anton"/>
              <a:sym typeface="Anton"/>
            </a:endParaRPr>
          </a:p>
        </p:txBody>
      </p:sp>
      <p:pic>
        <p:nvPicPr>
          <p:cNvPr id="296" name="Google Shape;296;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nvSpPr>
        <p:spPr>
          <a:xfrm>
            <a:off x="326100" y="1134575"/>
            <a:ext cx="4575600" cy="374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Requerimos el comando </a:t>
            </a:r>
            <a:r>
              <a:rPr i="1" lang="en" sz="1900">
                <a:solidFill>
                  <a:schemeClr val="dk1"/>
                </a:solidFill>
                <a:highlight>
                  <a:schemeClr val="lt1"/>
                </a:highlight>
                <a:latin typeface="Helvetica Neue Light"/>
                <a:ea typeface="Helvetica Neue Light"/>
                <a:cs typeface="Helvetica Neue Light"/>
                <a:sym typeface="Helvetica Neue Light"/>
              </a:rPr>
              <a:t>exec</a:t>
            </a:r>
            <a:r>
              <a:rPr lang="en" sz="1900">
                <a:solidFill>
                  <a:schemeClr val="dk1"/>
                </a:solidFill>
                <a:highlight>
                  <a:schemeClr val="lt1"/>
                </a:highlight>
                <a:latin typeface="Helvetica Neue Light"/>
                <a:ea typeface="Helvetica Neue Light"/>
                <a:cs typeface="Helvetica Neue Light"/>
                <a:sym typeface="Helvetica Neue Light"/>
              </a:rPr>
              <a:t> del módulo </a:t>
            </a:r>
            <a:r>
              <a:rPr i="1" lang="en" sz="1900">
                <a:solidFill>
                  <a:schemeClr val="dk1"/>
                </a:solidFill>
                <a:highlight>
                  <a:schemeClr val="lt1"/>
                </a:highlight>
                <a:latin typeface="Helvetica Neue Light"/>
                <a:ea typeface="Helvetica Neue Light"/>
                <a:cs typeface="Helvetica Neue Light"/>
                <a:sym typeface="Helvetica Neue Light"/>
              </a:rPr>
              <a:t>child_process</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la ejecución de la función </a:t>
            </a:r>
            <a:r>
              <a:rPr i="1" lang="en" sz="1900">
                <a:solidFill>
                  <a:schemeClr val="dk1"/>
                </a:solidFill>
                <a:highlight>
                  <a:schemeClr val="lt1"/>
                </a:highlight>
                <a:latin typeface="Helvetica Neue Light"/>
                <a:ea typeface="Helvetica Neue Light"/>
                <a:cs typeface="Helvetica Neue Light"/>
                <a:sym typeface="Helvetica Neue Light"/>
              </a:rPr>
              <a:t>exec</a:t>
            </a:r>
            <a:r>
              <a:rPr lang="en" sz="1900">
                <a:solidFill>
                  <a:schemeClr val="dk1"/>
                </a:solidFill>
                <a:highlight>
                  <a:schemeClr val="lt1"/>
                </a:highlight>
                <a:latin typeface="Helvetica Neue Light"/>
                <a:ea typeface="Helvetica Neue Light"/>
                <a:cs typeface="Helvetica Neue Light"/>
                <a:sym typeface="Helvetica Neue Light"/>
              </a:rPr>
              <a:t>, el primer argumento es el comando </a:t>
            </a:r>
            <a:r>
              <a:rPr i="1" lang="en" sz="1900">
                <a:solidFill>
                  <a:schemeClr val="dk1"/>
                </a:solidFill>
                <a:highlight>
                  <a:schemeClr val="lt1"/>
                </a:highlight>
                <a:latin typeface="Helvetica Neue Light"/>
                <a:ea typeface="Helvetica Neue Light"/>
                <a:cs typeface="Helvetica Neue Light"/>
                <a:sym typeface="Helvetica Neue Light"/>
              </a:rPr>
              <a:t>ls-lh</a:t>
            </a:r>
            <a:r>
              <a:rPr lang="en" sz="1900">
                <a:solidFill>
                  <a:schemeClr val="dk1"/>
                </a:solidFill>
                <a:highlight>
                  <a:schemeClr val="lt1"/>
                </a:highlight>
                <a:latin typeface="Helvetica Neue Light"/>
                <a:ea typeface="Helvetica Neue Light"/>
                <a:cs typeface="Helvetica Neue Light"/>
                <a:sym typeface="Helvetica Neue Light"/>
              </a:rPr>
              <a:t>. Este, enumera todos los archivos y carpetas del directorio actual en formato largo, con un tamaño total de archivo en unidades legibles por el ser humano en la parte superior del resultado.</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302" name="Google Shape;302;p48"/>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‘exec(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pic>
        <p:nvPicPr>
          <p:cNvPr id="303" name="Google Shape;303;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4" name="Google Shape;304;p4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5" name="Google Shape;305;p48"/>
          <p:cNvPicPr preferRelativeResize="0"/>
          <p:nvPr/>
        </p:nvPicPr>
        <p:blipFill>
          <a:blip r:embed="rId5">
            <a:alphaModFix/>
          </a:blip>
          <a:stretch>
            <a:fillRect/>
          </a:stretch>
        </p:blipFill>
        <p:spPr>
          <a:xfrm>
            <a:off x="5067300" y="1342501"/>
            <a:ext cx="3704825" cy="3134852"/>
          </a:xfrm>
          <a:prstGeom prst="rect">
            <a:avLst/>
          </a:prstGeom>
          <a:noFill/>
          <a:ln cap="flat" cmpd="sng" w="19050">
            <a:solidFill>
              <a:schemeClr val="dk2"/>
            </a:solidFill>
            <a:prstDash val="solid"/>
            <a:round/>
            <a:headEnd len="sm" w="sm" type="none"/>
            <a:tailEnd len="sm" w="sm" type="none"/>
          </a:ln>
        </p:spPr>
      </p:pic>
      <p:sp>
        <p:nvSpPr>
          <p:cNvPr id="306" name="Google Shape;306;p48"/>
          <p:cNvSpPr/>
          <p:nvPr/>
        </p:nvSpPr>
        <p:spPr>
          <a:xfrm>
            <a:off x="5053875" y="1342500"/>
            <a:ext cx="3704700" cy="3306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8"/>
          <p:cNvSpPr/>
          <p:nvPr/>
        </p:nvSpPr>
        <p:spPr>
          <a:xfrm>
            <a:off x="5053875" y="1732130"/>
            <a:ext cx="1186500" cy="2505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nvSpPr>
        <p:spPr>
          <a:xfrm>
            <a:off x="326100" y="1134575"/>
            <a:ext cx="4575600" cy="374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segundo argumento es el </a:t>
            </a:r>
            <a:r>
              <a:rPr i="1" lang="en" sz="1900">
                <a:solidFill>
                  <a:schemeClr val="dk1"/>
                </a:solidFill>
                <a:highlight>
                  <a:schemeClr val="lt1"/>
                </a:highlight>
                <a:latin typeface="Helvetica Neue Light"/>
                <a:ea typeface="Helvetica Neue Light"/>
                <a:cs typeface="Helvetica Neue Light"/>
                <a:sym typeface="Helvetica Neue Light"/>
              </a:rPr>
              <a:t>callback</a:t>
            </a:r>
            <a:r>
              <a:rPr lang="en" sz="1900">
                <a:solidFill>
                  <a:schemeClr val="dk1"/>
                </a:solidFill>
                <a:highlight>
                  <a:schemeClr val="lt1"/>
                </a:highlight>
                <a:latin typeface="Helvetica Neue Light"/>
                <a:ea typeface="Helvetica Neue Light"/>
                <a:cs typeface="Helvetica Neue Light"/>
                <a:sym typeface="Helvetica Neue Light"/>
              </a:rPr>
              <a:t>, el cual a su vez tiene 3 parámetros.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Si el comando no se ejecuta, se imprime el motivo en </a:t>
            </a:r>
            <a:r>
              <a:rPr b="1" i="1" lang="en" sz="1900">
                <a:solidFill>
                  <a:schemeClr val="dk1"/>
                </a:solidFill>
                <a:highlight>
                  <a:schemeClr val="lt1"/>
                </a:highlight>
                <a:latin typeface="Helvetica Neue"/>
                <a:ea typeface="Helvetica Neue"/>
                <a:cs typeface="Helvetica Neue"/>
                <a:sym typeface="Helvetica Neue"/>
              </a:rPr>
              <a:t>error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 Si el comando se ejecutó correctamente, cualquier dato que escriba al flujo de resultado estándar se captura en </a:t>
            </a:r>
            <a:r>
              <a:rPr b="1" i="1" lang="en" sz="1900">
                <a:solidFill>
                  <a:schemeClr val="dk1"/>
                </a:solidFill>
                <a:highlight>
                  <a:schemeClr val="lt1"/>
                </a:highlight>
                <a:latin typeface="Helvetica Neue"/>
                <a:ea typeface="Helvetica Neue"/>
                <a:cs typeface="Helvetica Neue"/>
                <a:sym typeface="Helvetica Neue"/>
              </a:rPr>
              <a:t>stdout</a:t>
            </a:r>
            <a:r>
              <a:rPr lang="en" sz="1900">
                <a:solidFill>
                  <a:schemeClr val="dk1"/>
                </a:solidFill>
                <a:highlight>
                  <a:schemeClr val="lt1"/>
                </a:highlight>
                <a:latin typeface="Helvetica Neue Light"/>
                <a:ea typeface="Helvetica Neue Light"/>
                <a:cs typeface="Helvetica Neue Light"/>
                <a:sym typeface="Helvetica Neue Light"/>
              </a:rPr>
              <a:t> y cualquier dato que escriba al flujo error estándar se captura en </a:t>
            </a:r>
            <a:r>
              <a:rPr b="1" i="1" lang="en" sz="1900">
                <a:solidFill>
                  <a:schemeClr val="dk1"/>
                </a:solidFill>
                <a:highlight>
                  <a:schemeClr val="lt1"/>
                </a:highlight>
                <a:latin typeface="Helvetica Neue"/>
                <a:ea typeface="Helvetica Neue"/>
                <a:cs typeface="Helvetica Neue"/>
                <a:sym typeface="Helvetica Neue"/>
              </a:rPr>
              <a:t>stderr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13" name="Google Shape;313;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4" name="Google Shape;314;p4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5" name="Google Shape;315;p49"/>
          <p:cNvPicPr preferRelativeResize="0"/>
          <p:nvPr/>
        </p:nvPicPr>
        <p:blipFill>
          <a:blip r:embed="rId5">
            <a:alphaModFix/>
          </a:blip>
          <a:stretch>
            <a:fillRect/>
          </a:stretch>
        </p:blipFill>
        <p:spPr>
          <a:xfrm>
            <a:off x="5067300" y="1342501"/>
            <a:ext cx="3704825" cy="3134852"/>
          </a:xfrm>
          <a:prstGeom prst="rect">
            <a:avLst/>
          </a:prstGeom>
          <a:noFill/>
          <a:ln cap="flat" cmpd="sng" w="19050">
            <a:solidFill>
              <a:schemeClr val="dk2"/>
            </a:solidFill>
            <a:prstDash val="solid"/>
            <a:round/>
            <a:headEnd len="sm" w="sm" type="none"/>
            <a:tailEnd len="sm" w="sm" type="none"/>
          </a:ln>
        </p:spPr>
      </p:pic>
      <p:sp>
        <p:nvSpPr>
          <p:cNvPr id="316" name="Google Shape;316;p49"/>
          <p:cNvSpPr/>
          <p:nvPr/>
        </p:nvSpPr>
        <p:spPr>
          <a:xfrm>
            <a:off x="5053875" y="1987575"/>
            <a:ext cx="3704700" cy="2489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‘exec(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nvSpPr>
        <p:spPr>
          <a:xfrm>
            <a:off x="326100" y="1134575"/>
            <a:ext cx="82419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Al ejecutar el archivo en la terminal el output será como el que se muestra en la imagen.</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23" name="Google Shape;323;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4" name="Google Shape;324;p5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5" name="Google Shape;325;p50"/>
          <p:cNvPicPr preferRelativeResize="0"/>
          <p:nvPr/>
        </p:nvPicPr>
        <p:blipFill>
          <a:blip r:embed="rId5">
            <a:alphaModFix/>
          </a:blip>
          <a:stretch>
            <a:fillRect/>
          </a:stretch>
        </p:blipFill>
        <p:spPr>
          <a:xfrm>
            <a:off x="2541050" y="2046720"/>
            <a:ext cx="3937500" cy="895692"/>
          </a:xfrm>
          <a:prstGeom prst="rect">
            <a:avLst/>
          </a:prstGeom>
          <a:noFill/>
          <a:ln cap="flat" cmpd="sng" w="19050">
            <a:solidFill>
              <a:schemeClr val="dk2"/>
            </a:solidFill>
            <a:prstDash val="solid"/>
            <a:round/>
            <a:headEnd len="sm" w="sm" type="none"/>
            <a:tailEnd len="sm" w="sm" type="none"/>
          </a:ln>
        </p:spPr>
      </p:pic>
      <p:sp>
        <p:nvSpPr>
          <p:cNvPr id="326" name="Google Shape;326;p50"/>
          <p:cNvSpPr txBox="1"/>
          <p:nvPr/>
        </p:nvSpPr>
        <p:spPr>
          <a:xfrm>
            <a:off x="326100" y="3039575"/>
            <a:ext cx="8241900" cy="1875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Esto enumera el contenido del directorio </a:t>
            </a:r>
            <a:r>
              <a:rPr i="1" lang="en" sz="1900">
                <a:solidFill>
                  <a:schemeClr val="dk1"/>
                </a:solidFill>
                <a:highlight>
                  <a:schemeClr val="lt1"/>
                </a:highlight>
                <a:latin typeface="Helvetica Neue Light"/>
                <a:ea typeface="Helvetica Neue Light"/>
                <a:cs typeface="Helvetica Neue Light"/>
                <a:sym typeface="Helvetica Neue Light"/>
              </a:rPr>
              <a:t>child-processes</a:t>
            </a:r>
            <a:r>
              <a:rPr lang="en" sz="1900">
                <a:solidFill>
                  <a:schemeClr val="dk1"/>
                </a:solidFill>
                <a:highlight>
                  <a:schemeClr val="lt1"/>
                </a:highlight>
                <a:latin typeface="Helvetica Neue Light"/>
                <a:ea typeface="Helvetica Neue Light"/>
                <a:cs typeface="Helvetica Neue Light"/>
                <a:sym typeface="Helvetica Neue Light"/>
              </a:rPr>
              <a:t> en formato largo, junto con el tamaño del contenido en la parte superior. Sus resultados tendrán su propio usuario y grupo en lugar de </a:t>
            </a:r>
            <a:r>
              <a:rPr i="1" lang="en" sz="1900">
                <a:solidFill>
                  <a:schemeClr val="dk1"/>
                </a:solidFill>
                <a:highlight>
                  <a:schemeClr val="lt1"/>
                </a:highlight>
                <a:latin typeface="Helvetica Neue Light"/>
                <a:ea typeface="Helvetica Neue Light"/>
                <a:cs typeface="Helvetica Neue Light"/>
                <a:sym typeface="Helvetica Neue Light"/>
              </a:rPr>
              <a:t>sammy</a:t>
            </a:r>
            <a:r>
              <a:rPr lang="en" sz="1900">
                <a:solidFill>
                  <a:schemeClr val="dk1"/>
                </a:solidFill>
                <a:highlight>
                  <a:schemeClr val="lt1"/>
                </a:highlight>
                <a:latin typeface="Helvetica Neue Light"/>
                <a:ea typeface="Helvetica Neue Light"/>
                <a:cs typeface="Helvetica Neue Light"/>
                <a:sym typeface="Helvetica Neue Light"/>
              </a:rPr>
              <a:t>.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Esto muestra que el programa </a:t>
            </a:r>
            <a:r>
              <a:rPr i="1" lang="en" sz="1900">
                <a:solidFill>
                  <a:schemeClr val="dk1"/>
                </a:solidFill>
                <a:highlight>
                  <a:schemeClr val="lt1"/>
                </a:highlight>
                <a:latin typeface="Helvetica Neue Light"/>
                <a:ea typeface="Helvetica Neue Light"/>
                <a:cs typeface="Helvetica Neue Light"/>
                <a:sym typeface="Helvetica Neue Light"/>
              </a:rPr>
              <a:t>listFiles.js</a:t>
            </a:r>
            <a:r>
              <a:rPr lang="en" sz="1900">
                <a:solidFill>
                  <a:schemeClr val="dk1"/>
                </a:solidFill>
                <a:highlight>
                  <a:schemeClr val="lt1"/>
                </a:highlight>
                <a:latin typeface="Helvetica Neue Light"/>
                <a:ea typeface="Helvetica Neue Light"/>
                <a:cs typeface="Helvetica Neue Light"/>
                <a:sym typeface="Helvetica Neue Light"/>
              </a:rPr>
              <a:t> ejecutó correctamente el comando</a:t>
            </a:r>
            <a:r>
              <a:rPr i="1" lang="en" sz="1900">
                <a:solidFill>
                  <a:schemeClr val="dk1"/>
                </a:solidFill>
                <a:highlight>
                  <a:schemeClr val="lt1"/>
                </a:highlight>
                <a:latin typeface="Helvetica Neue Light"/>
                <a:ea typeface="Helvetica Neue Light"/>
                <a:cs typeface="Helvetica Neue Light"/>
                <a:sym typeface="Helvetica Neue Light"/>
              </a:rPr>
              <a:t> shell ls -lh.</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327" name="Google Shape;327;p5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‘exec(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nvSpPr>
        <p:spPr>
          <a:xfrm>
            <a:off x="326100" y="1439375"/>
            <a:ext cx="8241900" cy="2397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diferencia principal entre las funciones </a:t>
            </a:r>
            <a:r>
              <a:rPr i="1" lang="en" sz="2000">
                <a:solidFill>
                  <a:schemeClr val="dk1"/>
                </a:solidFill>
                <a:highlight>
                  <a:schemeClr val="lt1"/>
                </a:highlight>
                <a:latin typeface="Helvetica Neue Light"/>
                <a:ea typeface="Helvetica Neue Light"/>
                <a:cs typeface="Helvetica Neue Light"/>
                <a:sym typeface="Helvetica Neue Light"/>
              </a:rPr>
              <a:t>execFile()</a:t>
            </a:r>
            <a:r>
              <a:rPr lang="en" sz="2000">
                <a:solidFill>
                  <a:schemeClr val="dk1"/>
                </a:solidFill>
                <a:highlight>
                  <a:schemeClr val="lt1"/>
                </a:highlight>
                <a:latin typeface="Helvetica Neue Light"/>
                <a:ea typeface="Helvetica Neue Light"/>
                <a:cs typeface="Helvetica Neue Light"/>
                <a:sym typeface="Helvetica Neue Light"/>
              </a:rPr>
              <a:t> y </a:t>
            </a:r>
            <a:r>
              <a:rPr i="1" lang="en" sz="2000">
                <a:solidFill>
                  <a:schemeClr val="dk1"/>
                </a:solidFill>
                <a:highlight>
                  <a:schemeClr val="lt1"/>
                </a:highlight>
                <a:latin typeface="Helvetica Neue Light"/>
                <a:ea typeface="Helvetica Neue Light"/>
                <a:cs typeface="Helvetica Neue Light"/>
                <a:sym typeface="Helvetica Neue Light"/>
              </a:rPr>
              <a:t>exec()</a:t>
            </a:r>
            <a:r>
              <a:rPr lang="en" sz="2000">
                <a:solidFill>
                  <a:schemeClr val="dk1"/>
                </a:solidFill>
                <a:highlight>
                  <a:schemeClr val="lt1"/>
                </a:highlight>
                <a:latin typeface="Helvetica Neue Light"/>
                <a:ea typeface="Helvetica Neue Light"/>
                <a:cs typeface="Helvetica Neue Light"/>
                <a:sym typeface="Helvetica Neue Light"/>
              </a:rPr>
              <a:t> es que el primer argumento de </a:t>
            </a:r>
            <a:r>
              <a:rPr i="1" lang="en" sz="2000">
                <a:solidFill>
                  <a:schemeClr val="dk1"/>
                </a:solidFill>
                <a:highlight>
                  <a:schemeClr val="lt1"/>
                </a:highlight>
                <a:latin typeface="Helvetica Neue Light"/>
                <a:ea typeface="Helvetica Neue Light"/>
                <a:cs typeface="Helvetica Neue Light"/>
                <a:sym typeface="Helvetica Neue Light"/>
              </a:rPr>
              <a:t>execFile()</a:t>
            </a:r>
            <a:r>
              <a:rPr lang="en" sz="2000">
                <a:solidFill>
                  <a:schemeClr val="dk1"/>
                </a:solidFill>
                <a:highlight>
                  <a:schemeClr val="lt1"/>
                </a:highlight>
                <a:latin typeface="Helvetica Neue Light"/>
                <a:ea typeface="Helvetica Neue Light"/>
                <a:cs typeface="Helvetica Neue Light"/>
                <a:sym typeface="Helvetica Neue Light"/>
              </a:rPr>
              <a:t> es ahora una ruta a un archivo ejecutable en vez de un comando.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resultado del archivo ejecutable se guarda en un búfer como </a:t>
            </a:r>
            <a:r>
              <a:rPr i="1" lang="en" sz="2000">
                <a:solidFill>
                  <a:schemeClr val="dk1"/>
                </a:solidFill>
                <a:highlight>
                  <a:schemeClr val="lt1"/>
                </a:highlight>
                <a:latin typeface="Helvetica Neue Light"/>
                <a:ea typeface="Helvetica Neue Light"/>
                <a:cs typeface="Helvetica Neue Light"/>
                <a:sym typeface="Helvetica Neue Light"/>
              </a:rPr>
              <a:t>exec()</a:t>
            </a:r>
            <a:r>
              <a:rPr lang="en" sz="2000">
                <a:solidFill>
                  <a:schemeClr val="dk1"/>
                </a:solidFill>
                <a:highlight>
                  <a:schemeClr val="lt1"/>
                </a:highlight>
                <a:latin typeface="Helvetica Neue Light"/>
                <a:ea typeface="Helvetica Neue Light"/>
                <a:cs typeface="Helvetica Neue Light"/>
                <a:sym typeface="Helvetica Neue Light"/>
              </a:rPr>
              <a:t>, al que accedemos a través de una función </a:t>
            </a:r>
            <a:r>
              <a:rPr i="1" lang="en" sz="2000">
                <a:solidFill>
                  <a:schemeClr val="dk1"/>
                </a:solidFill>
                <a:highlight>
                  <a:schemeClr val="lt1"/>
                </a:highlight>
                <a:latin typeface="Helvetica Neue Light"/>
                <a:ea typeface="Helvetica Neue Light"/>
                <a:cs typeface="Helvetica Neue Light"/>
                <a:sym typeface="Helvetica Neue Light"/>
              </a:rPr>
              <a:t>callback </a:t>
            </a:r>
            <a:r>
              <a:rPr lang="en" sz="2000">
                <a:solidFill>
                  <a:schemeClr val="dk1"/>
                </a:solidFill>
                <a:highlight>
                  <a:schemeClr val="lt1"/>
                </a:highlight>
                <a:latin typeface="Helvetica Neue Light"/>
                <a:ea typeface="Helvetica Neue Light"/>
                <a:cs typeface="Helvetica Neue Light"/>
                <a:sym typeface="Helvetica Neue Light"/>
              </a:rPr>
              <a:t>con los parámetros </a:t>
            </a:r>
            <a:r>
              <a:rPr i="1" lang="en" sz="2000">
                <a:solidFill>
                  <a:schemeClr val="dk1"/>
                </a:solidFill>
                <a:highlight>
                  <a:schemeClr val="lt1"/>
                </a:highlight>
                <a:latin typeface="Helvetica Neue Light"/>
                <a:ea typeface="Helvetica Neue Light"/>
                <a:cs typeface="Helvetica Neue Light"/>
                <a:sym typeface="Helvetica Neue Light"/>
              </a:rPr>
              <a:t>error, stdout </a:t>
            </a:r>
            <a:r>
              <a:rPr lang="en" sz="2000">
                <a:solidFill>
                  <a:schemeClr val="dk1"/>
                </a:solidFill>
                <a:highlight>
                  <a:schemeClr val="lt1"/>
                </a:highlight>
                <a:latin typeface="Helvetica Neue Light"/>
                <a:ea typeface="Helvetica Neue Light"/>
                <a:cs typeface="Helvetica Neue Light"/>
                <a:sym typeface="Helvetica Neue Light"/>
              </a:rPr>
              <a:t>y </a:t>
            </a:r>
            <a:r>
              <a:rPr i="1" lang="en" sz="2000">
                <a:solidFill>
                  <a:schemeClr val="dk1"/>
                </a:solidFill>
                <a:highlight>
                  <a:schemeClr val="lt1"/>
                </a:highlight>
                <a:latin typeface="Helvetica Neue Light"/>
                <a:ea typeface="Helvetica Neue Light"/>
                <a:cs typeface="Helvetica Neue Light"/>
                <a:sym typeface="Helvetica Neue Light"/>
              </a:rPr>
              <a:t>stderr</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33" name="Google Shape;333;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4" name="Google Shape;334;p5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5" name="Google Shape;335;p51"/>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‘execFile(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nvSpPr>
        <p:spPr>
          <a:xfrm>
            <a:off x="21300" y="1134575"/>
            <a:ext cx="3757200" cy="374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Ahora requerimos el método </a:t>
            </a:r>
            <a:r>
              <a:rPr i="1" lang="en" sz="1900">
                <a:solidFill>
                  <a:schemeClr val="dk1"/>
                </a:solidFill>
                <a:highlight>
                  <a:schemeClr val="lt1"/>
                </a:highlight>
                <a:latin typeface="Helvetica Neue Light"/>
                <a:ea typeface="Helvetica Neue Light"/>
                <a:cs typeface="Helvetica Neue Light"/>
                <a:sym typeface="Helvetica Neue Light"/>
              </a:rPr>
              <a:t>execFile</a:t>
            </a:r>
            <a:r>
              <a:rPr lang="en" sz="1900">
                <a:solidFill>
                  <a:schemeClr val="dk1"/>
                </a:solidFill>
                <a:highlight>
                  <a:schemeClr val="lt1"/>
                </a:highlight>
                <a:latin typeface="Helvetica Neue Light"/>
                <a:ea typeface="Helvetica Neue Light"/>
                <a:cs typeface="Helvetica Neue Light"/>
                <a:sym typeface="Helvetica Neue Light"/>
              </a:rPr>
              <a:t> del módulo </a:t>
            </a:r>
            <a:r>
              <a:rPr i="1" lang="en" sz="1900">
                <a:solidFill>
                  <a:schemeClr val="dk1"/>
                </a:solidFill>
                <a:highlight>
                  <a:schemeClr val="lt1"/>
                </a:highlight>
                <a:latin typeface="Helvetica Neue Light"/>
                <a:ea typeface="Helvetica Neue Light"/>
                <a:cs typeface="Helvetica Neue Light"/>
                <a:sym typeface="Helvetica Neue Light"/>
              </a:rPr>
              <a:t>child_process</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Como observamos en el código, ahora el primer parámetro es la ruta, en este caso, de un script de bash.</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el código funciona de igual forma que con el comando </a:t>
            </a:r>
            <a:r>
              <a:rPr i="1" lang="en" sz="1900">
                <a:solidFill>
                  <a:schemeClr val="dk1"/>
                </a:solidFill>
                <a:highlight>
                  <a:schemeClr val="lt1"/>
                </a:highlight>
                <a:latin typeface="Helvetica Neue Light"/>
                <a:ea typeface="Helvetica Neue Light"/>
                <a:cs typeface="Helvetica Neue Light"/>
                <a:sym typeface="Helvetica Neue Light"/>
              </a:rPr>
              <a:t>exec</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2" name="Google Shape;342;p5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43" name="Google Shape;343;p52"/>
          <p:cNvPicPr preferRelativeResize="0"/>
          <p:nvPr/>
        </p:nvPicPr>
        <p:blipFill rotWithShape="1">
          <a:blip r:embed="rId5">
            <a:alphaModFix/>
          </a:blip>
          <a:srcRect b="0" l="0" r="1117" t="0"/>
          <a:stretch/>
        </p:blipFill>
        <p:spPr>
          <a:xfrm>
            <a:off x="3787130" y="1494875"/>
            <a:ext cx="5222226" cy="2699450"/>
          </a:xfrm>
          <a:prstGeom prst="rect">
            <a:avLst/>
          </a:prstGeom>
          <a:noFill/>
          <a:ln cap="flat" cmpd="sng" w="19050">
            <a:solidFill>
              <a:schemeClr val="dk2"/>
            </a:solidFill>
            <a:prstDash val="solid"/>
            <a:round/>
            <a:headEnd len="sm" w="sm" type="none"/>
            <a:tailEnd len="sm" w="sm" type="none"/>
          </a:ln>
        </p:spPr>
      </p:pic>
      <p:sp>
        <p:nvSpPr>
          <p:cNvPr id="344" name="Google Shape;344;p52"/>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‘execFile(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nvSpPr>
        <p:spPr>
          <a:xfrm>
            <a:off x="326100" y="1058375"/>
            <a:ext cx="8241900" cy="3789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 función </a:t>
            </a:r>
            <a:r>
              <a:rPr i="1" lang="en" sz="1900">
                <a:solidFill>
                  <a:schemeClr val="dk1"/>
                </a:solidFill>
                <a:highlight>
                  <a:schemeClr val="lt1"/>
                </a:highlight>
                <a:latin typeface="Helvetica Neue Light"/>
                <a:ea typeface="Helvetica Neue Light"/>
                <a:cs typeface="Helvetica Neue Light"/>
                <a:sym typeface="Helvetica Neue Light"/>
              </a:rPr>
              <a:t>spawn() </a:t>
            </a:r>
            <a:r>
              <a:rPr lang="en" sz="1900">
                <a:solidFill>
                  <a:schemeClr val="dk1"/>
                </a:solidFill>
                <a:highlight>
                  <a:schemeClr val="lt1"/>
                </a:highlight>
                <a:latin typeface="Helvetica Neue Light"/>
                <a:ea typeface="Helvetica Neue Light"/>
                <a:cs typeface="Helvetica Neue Light"/>
                <a:sym typeface="Helvetica Neue Light"/>
              </a:rPr>
              <a:t>ejecuta un comando en un proceso. Esta función devuelve datos a través de la </a:t>
            </a:r>
            <a:r>
              <a:rPr lang="en" sz="1900">
                <a:solidFill>
                  <a:schemeClr val="dk1"/>
                </a:solidFill>
                <a:highlight>
                  <a:schemeClr val="lt1"/>
                </a:highlight>
                <a:uFill>
                  <a:noFill/>
                </a:uFill>
                <a:latin typeface="Helvetica Neue Light"/>
                <a:ea typeface="Helvetica Neue Light"/>
                <a:cs typeface="Helvetica Neue Light"/>
                <a:sym typeface="Helvetica Neue Light"/>
                <a:hlinkClick r:id="rId3">
                  <a:extLst>
                    <a:ext uri="{A12FA001-AC4F-418D-AE19-62706E023703}">
                      <ahyp:hlinkClr val="tx"/>
                    </a:ext>
                  </a:extLst>
                </a:hlinkClick>
              </a:rPr>
              <a:t>API del flujo</a:t>
            </a:r>
            <a:r>
              <a:rPr lang="en" sz="1900">
                <a:solidFill>
                  <a:schemeClr val="dk1"/>
                </a:solidFill>
                <a:highlight>
                  <a:schemeClr val="lt1"/>
                </a:highlight>
                <a:latin typeface="Helvetica Neue Light"/>
                <a:ea typeface="Helvetica Neue Light"/>
                <a:cs typeface="Helvetica Neue Light"/>
                <a:sym typeface="Helvetica Neue Light"/>
              </a:rPr>
              <a:t>. Por tanto, para obtener el resultado del proceso secundario, debemos escuchar los </a:t>
            </a:r>
            <a:r>
              <a:rPr lang="en" sz="1900">
                <a:solidFill>
                  <a:schemeClr val="dk1"/>
                </a:solidFill>
                <a:highlight>
                  <a:schemeClr val="lt1"/>
                </a:highlight>
                <a:uFill>
                  <a:noFill/>
                </a:uFill>
                <a:latin typeface="Helvetica Neue Light"/>
                <a:ea typeface="Helvetica Neue Light"/>
                <a:cs typeface="Helvetica Neue Light"/>
                <a:sym typeface="Helvetica Neue Light"/>
                <a:hlinkClick r:id="rId4">
                  <a:extLst>
                    <a:ext uri="{A12FA001-AC4F-418D-AE19-62706E023703}">
                      <ahyp:hlinkClr val="tx"/>
                    </a:ext>
                  </a:extLst>
                </a:hlinkClick>
              </a:rPr>
              <a:t>eventos</a:t>
            </a:r>
            <a:r>
              <a:rPr lang="en" sz="1900">
                <a:solidFill>
                  <a:schemeClr val="dk1"/>
                </a:solidFill>
                <a:highlight>
                  <a:schemeClr val="lt1"/>
                </a:highlight>
                <a:latin typeface="Helvetica Neue Light"/>
                <a:ea typeface="Helvetica Neue Light"/>
                <a:cs typeface="Helvetica Neue Light"/>
                <a:sym typeface="Helvetica Neue Light"/>
              </a:rPr>
              <a:t> del flujo.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Con </a:t>
            </a:r>
            <a:r>
              <a:rPr i="1" lang="en" sz="1900">
                <a:solidFill>
                  <a:schemeClr val="dk1"/>
                </a:solidFill>
                <a:highlight>
                  <a:schemeClr val="lt1"/>
                </a:highlight>
                <a:latin typeface="Helvetica Neue Light"/>
                <a:ea typeface="Helvetica Neue Light"/>
                <a:cs typeface="Helvetica Neue Light"/>
                <a:sym typeface="Helvetica Neue Light"/>
              </a:rPr>
              <a:t>exec() </a:t>
            </a:r>
            <a:r>
              <a:rPr lang="en" sz="1900">
                <a:solidFill>
                  <a:schemeClr val="dk1"/>
                </a:solidFill>
                <a:highlight>
                  <a:schemeClr val="lt1"/>
                </a:highlight>
                <a:latin typeface="Helvetica Neue Light"/>
                <a:ea typeface="Helvetica Neue Light"/>
                <a:cs typeface="Helvetica Neue Light"/>
                <a:sym typeface="Helvetica Neue Light"/>
              </a:rPr>
              <a:t>y </a:t>
            </a:r>
            <a:r>
              <a:rPr i="1" lang="en" sz="1900">
                <a:solidFill>
                  <a:schemeClr val="dk1"/>
                </a:solidFill>
                <a:highlight>
                  <a:schemeClr val="lt1"/>
                </a:highlight>
                <a:latin typeface="Helvetica Neue Light"/>
                <a:ea typeface="Helvetica Neue Light"/>
                <a:cs typeface="Helvetica Neue Light"/>
                <a:sym typeface="Helvetica Neue Light"/>
              </a:rPr>
              <a:t>execFile()</a:t>
            </a:r>
            <a:r>
              <a:rPr lang="en" sz="1900">
                <a:solidFill>
                  <a:schemeClr val="dk1"/>
                </a:solidFill>
                <a:highlight>
                  <a:schemeClr val="lt1"/>
                </a:highlight>
                <a:latin typeface="Helvetica Neue Light"/>
                <a:ea typeface="Helvetica Neue Light"/>
                <a:cs typeface="Helvetica Neue Light"/>
                <a:sym typeface="Helvetica Neue Light"/>
              </a:rPr>
              <a:t>, todos los datos procesados se guardan en la memoria de la computadora. Para cantidades de datos más grandes, esto puede degradar el rendimiento del sistema.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el caso de </a:t>
            </a:r>
            <a:r>
              <a:rPr i="1" lang="en" sz="1900">
                <a:solidFill>
                  <a:schemeClr val="dk1"/>
                </a:solidFill>
                <a:highlight>
                  <a:schemeClr val="lt1"/>
                </a:highlight>
                <a:latin typeface="Helvetica Neue Light"/>
                <a:ea typeface="Helvetica Neue Light"/>
                <a:cs typeface="Helvetica Neue Light"/>
                <a:sym typeface="Helvetica Neue Light"/>
              </a:rPr>
              <a:t>spawn()</a:t>
            </a:r>
            <a:r>
              <a:rPr lang="en" sz="1900">
                <a:solidFill>
                  <a:schemeClr val="dk1"/>
                </a:solidFill>
                <a:highlight>
                  <a:schemeClr val="lt1"/>
                </a:highlight>
                <a:latin typeface="Helvetica Neue Light"/>
                <a:ea typeface="Helvetica Neue Light"/>
                <a:cs typeface="Helvetica Neue Light"/>
                <a:sym typeface="Helvetica Neue Light"/>
              </a:rPr>
              <a:t>, con un flujo, los datos se procesan y transfieren en pequeños trozos. Por lo tanto, puede procesar una gran cantidad de datos sin usar demasiada memoria en un momento dado.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50" name="Google Shape;350;p53"/>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351" name="Google Shape;351;p53"/>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352" name="Google Shape;352;p53"/>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‘spawn(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28</a:t>
            </a:r>
            <a:endParaRPr>
              <a:latin typeface="Helvetica Neue"/>
              <a:ea typeface="Helvetica Neue"/>
              <a:cs typeface="Helvetica Neue"/>
              <a:sym typeface="Helvetica Neue"/>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Global &amp; Child Process</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27</a:t>
            </a:r>
            <a:endParaRPr>
              <a:latin typeface="Helvetica Neue"/>
              <a:ea typeface="Helvetica Neue"/>
              <a:cs typeface="Helvetica Neue"/>
              <a:sym typeface="Helvetica Neue"/>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Proceso principal del servidor</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29</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Clusters y Escalabilidad</a:t>
            </a:r>
            <a:endParaRPr b="1" sz="1200">
              <a:latin typeface="Helvetica Neue"/>
              <a:ea typeface="Helvetica Neue"/>
              <a:cs typeface="Helvetica Neue"/>
              <a:sym typeface="Helvetica Neue"/>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nvSpPr>
        <p:spPr>
          <a:xfrm>
            <a:off x="326100" y="1058375"/>
            <a:ext cx="8577600" cy="2841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Requerimos el método </a:t>
            </a:r>
            <a:r>
              <a:rPr i="1" lang="en" sz="1900">
                <a:solidFill>
                  <a:schemeClr val="dk1"/>
                </a:solidFill>
                <a:highlight>
                  <a:schemeClr val="lt1"/>
                </a:highlight>
                <a:latin typeface="Helvetica Neue Light"/>
                <a:ea typeface="Helvetica Neue Light"/>
                <a:cs typeface="Helvetica Neue Light"/>
                <a:sym typeface="Helvetica Neue Light"/>
              </a:rPr>
              <a:t>spawn</a:t>
            </a:r>
            <a:r>
              <a:rPr lang="en" sz="1900">
                <a:solidFill>
                  <a:schemeClr val="dk1"/>
                </a:solidFill>
                <a:highlight>
                  <a:schemeClr val="lt1"/>
                </a:highlight>
                <a:latin typeface="Helvetica Neue Light"/>
                <a:ea typeface="Helvetica Neue Light"/>
                <a:cs typeface="Helvetica Neue Light"/>
                <a:sym typeface="Helvetica Neue Light"/>
              </a:rPr>
              <a:t> del módulo </a:t>
            </a:r>
            <a:r>
              <a:rPr i="1" lang="en" sz="1900">
                <a:solidFill>
                  <a:schemeClr val="dk1"/>
                </a:solidFill>
                <a:highlight>
                  <a:schemeClr val="lt1"/>
                </a:highlight>
                <a:latin typeface="Helvetica Neue Light"/>
                <a:ea typeface="Helvetica Neue Light"/>
                <a:cs typeface="Helvetica Neue Light"/>
                <a:sym typeface="Helvetica Neue Light"/>
              </a:rPr>
              <a:t>child_process</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primer argumento de </a:t>
            </a:r>
            <a:r>
              <a:rPr i="1" lang="en" sz="1900">
                <a:solidFill>
                  <a:schemeClr val="dk1"/>
                </a:solidFill>
                <a:highlight>
                  <a:schemeClr val="lt1"/>
                </a:highlight>
                <a:latin typeface="Helvetica Neue Light"/>
                <a:ea typeface="Helvetica Neue Light"/>
                <a:cs typeface="Helvetica Neue Light"/>
                <a:sym typeface="Helvetica Neue Light"/>
              </a:rPr>
              <a:t>spawn </a:t>
            </a:r>
            <a:r>
              <a:rPr lang="en" sz="1900">
                <a:solidFill>
                  <a:schemeClr val="dk1"/>
                </a:solidFill>
                <a:highlight>
                  <a:schemeClr val="lt1"/>
                </a:highlight>
                <a:latin typeface="Helvetica Neue Light"/>
                <a:ea typeface="Helvetica Neue Light"/>
                <a:cs typeface="Helvetica Neue Light"/>
                <a:sym typeface="Helvetica Neue Light"/>
              </a:rPr>
              <a:t>es el comando </a:t>
            </a:r>
            <a:r>
              <a:rPr b="1" i="1" lang="en" sz="1900">
                <a:solidFill>
                  <a:schemeClr val="dk1"/>
                </a:solidFill>
                <a:highlight>
                  <a:schemeClr val="lt1"/>
                </a:highlight>
                <a:latin typeface="Helvetica Neue"/>
                <a:ea typeface="Helvetica Neue"/>
                <a:cs typeface="Helvetica Neue"/>
                <a:sym typeface="Helvetica Neue"/>
              </a:rPr>
              <a:t>find</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segundo argumento es un </a:t>
            </a:r>
            <a:r>
              <a:rPr i="1" lang="en" sz="1900">
                <a:solidFill>
                  <a:schemeClr val="dk1"/>
                </a:solidFill>
                <a:highlight>
                  <a:schemeClr val="lt1"/>
                </a:highlight>
                <a:latin typeface="Helvetica Neue Light"/>
                <a:ea typeface="Helvetica Neue Light"/>
                <a:cs typeface="Helvetica Neue Light"/>
                <a:sym typeface="Helvetica Neue Light"/>
              </a:rPr>
              <a:t>a</a:t>
            </a:r>
            <a:r>
              <a:rPr i="1" lang="en" sz="1900">
                <a:solidFill>
                  <a:schemeClr val="dk1"/>
                </a:solidFill>
                <a:highlight>
                  <a:schemeClr val="lt1"/>
                </a:highlight>
                <a:uFill>
                  <a:noFill/>
                </a:uFill>
                <a:latin typeface="Helvetica Neue Light"/>
                <a:ea typeface="Helvetica Neue Light"/>
                <a:cs typeface="Helvetica Neue Light"/>
                <a:sym typeface="Helvetica Neue Light"/>
                <a:hlinkClick r:id="rId3">
                  <a:extLst>
                    <a:ext uri="{A12FA001-AC4F-418D-AE19-62706E023703}">
                      <ahyp:hlinkClr val="tx"/>
                    </a:ext>
                  </a:extLst>
                </a:hlinkClick>
              </a:rPr>
              <a:t>rray</a:t>
            </a:r>
            <a:r>
              <a:rPr lang="en" sz="1900">
                <a:solidFill>
                  <a:schemeClr val="dk1"/>
                </a:solidFill>
                <a:highlight>
                  <a:schemeClr val="lt1"/>
                </a:highlight>
                <a:latin typeface="Helvetica Neue Light"/>
                <a:ea typeface="Helvetica Neue Light"/>
                <a:cs typeface="Helvetica Neue Light"/>
                <a:sym typeface="Helvetica Neue Light"/>
              </a:rPr>
              <a:t> que contiene los argumentos para el comando ejecutado.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Le estamos indicando a Node que ejecute el comando </a:t>
            </a:r>
            <a:r>
              <a:rPr i="1" lang="en" sz="1900">
                <a:solidFill>
                  <a:schemeClr val="dk1"/>
                </a:solidFill>
                <a:highlight>
                  <a:schemeClr val="lt1"/>
                </a:highlight>
                <a:latin typeface="Helvetica Neue Light"/>
                <a:ea typeface="Helvetica Neue Light"/>
                <a:cs typeface="Helvetica Neue Light"/>
                <a:sym typeface="Helvetica Neue Light"/>
              </a:rPr>
              <a:t>find </a:t>
            </a:r>
            <a:r>
              <a:rPr lang="en" sz="1900">
                <a:solidFill>
                  <a:schemeClr val="dk1"/>
                </a:solidFill>
                <a:highlight>
                  <a:schemeClr val="lt1"/>
                </a:highlight>
                <a:latin typeface="Helvetica Neue Light"/>
                <a:ea typeface="Helvetica Neue Light"/>
                <a:cs typeface="Helvetica Neue Light"/>
                <a:sym typeface="Helvetica Neue Light"/>
              </a:rPr>
              <a:t>con el argumento </a:t>
            </a:r>
            <a:r>
              <a:rPr b="1" i="1" lang="en" sz="1900">
                <a:solidFill>
                  <a:schemeClr val="dk1"/>
                </a:solidFill>
                <a:highlight>
                  <a:schemeClr val="lt1"/>
                </a:highlight>
                <a:latin typeface="Helvetica Neue"/>
                <a:ea typeface="Helvetica Neue"/>
                <a:cs typeface="Helvetica Neue"/>
                <a:sym typeface="Helvetica Neue"/>
              </a:rPr>
              <a:t>‘.’</a:t>
            </a:r>
            <a:r>
              <a:rPr lang="en" sz="1900">
                <a:solidFill>
                  <a:schemeClr val="dk1"/>
                </a:solidFill>
                <a:highlight>
                  <a:schemeClr val="lt1"/>
                </a:highlight>
                <a:latin typeface="Helvetica Neue Light"/>
                <a:ea typeface="Helvetica Neue Light"/>
                <a:cs typeface="Helvetica Neue Light"/>
                <a:sym typeface="Helvetica Neue Light"/>
              </a:rPr>
              <a:t>, lo que hace que el comando encuentre todos los activos en el directorio actual.</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58" name="Google Shape;358;p54"/>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59" name="Google Shape;359;p54"/>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60" name="Google Shape;360;p54"/>
          <p:cNvPicPr preferRelativeResize="0"/>
          <p:nvPr/>
        </p:nvPicPr>
        <p:blipFill rotWithShape="1">
          <a:blip r:embed="rId6">
            <a:alphaModFix/>
          </a:blip>
          <a:srcRect b="68565" l="0" r="0" t="0"/>
          <a:stretch/>
        </p:blipFill>
        <p:spPr>
          <a:xfrm>
            <a:off x="2632825" y="3954250"/>
            <a:ext cx="3578200" cy="762900"/>
          </a:xfrm>
          <a:prstGeom prst="rect">
            <a:avLst/>
          </a:prstGeom>
          <a:noFill/>
          <a:ln cap="flat" cmpd="sng" w="9525">
            <a:solidFill>
              <a:schemeClr val="dk2"/>
            </a:solidFill>
            <a:prstDash val="solid"/>
            <a:round/>
            <a:headEnd len="sm" w="sm" type="none"/>
            <a:tailEnd len="sm" w="sm" type="none"/>
          </a:ln>
        </p:spPr>
      </p:pic>
      <p:sp>
        <p:nvSpPr>
          <p:cNvPr id="361" name="Google Shape;361;p54"/>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‘spawn(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nvSpPr>
        <p:spPr>
          <a:xfrm>
            <a:off x="214875" y="1058375"/>
            <a:ext cx="4807800" cy="3955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Los comandos pueden devolver datos en el flujo </a:t>
            </a:r>
            <a:r>
              <a:rPr b="1" i="1" lang="en" sz="1900">
                <a:solidFill>
                  <a:schemeClr val="dk1"/>
                </a:solidFill>
                <a:highlight>
                  <a:schemeClr val="lt1"/>
                </a:highlight>
                <a:latin typeface="Helvetica Neue"/>
                <a:ea typeface="Helvetica Neue"/>
                <a:cs typeface="Helvetica Neue"/>
                <a:sym typeface="Helvetica Neue"/>
              </a:rPr>
              <a:t>stdout </a:t>
            </a:r>
            <a:r>
              <a:rPr lang="en" sz="1900">
                <a:solidFill>
                  <a:schemeClr val="dk1"/>
                </a:solidFill>
                <a:highlight>
                  <a:schemeClr val="lt1"/>
                </a:highlight>
                <a:latin typeface="Helvetica Neue Light"/>
                <a:ea typeface="Helvetica Neue Light"/>
                <a:cs typeface="Helvetica Neue Light"/>
                <a:sym typeface="Helvetica Neue Light"/>
              </a:rPr>
              <a:t>o el flujo </a:t>
            </a:r>
            <a:r>
              <a:rPr b="1" i="1" lang="en" sz="1900">
                <a:solidFill>
                  <a:schemeClr val="dk1"/>
                </a:solidFill>
                <a:highlight>
                  <a:schemeClr val="lt1"/>
                </a:highlight>
                <a:latin typeface="Helvetica Neue"/>
                <a:ea typeface="Helvetica Neue"/>
                <a:cs typeface="Helvetica Neue"/>
                <a:sym typeface="Helvetica Neue"/>
              </a:rPr>
              <a:t>stderr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Puede añadir oyentes invocando el método </a:t>
            </a:r>
            <a:r>
              <a:rPr b="1" i="1" lang="en" sz="1900">
                <a:solidFill>
                  <a:schemeClr val="dk1"/>
                </a:solidFill>
                <a:highlight>
                  <a:schemeClr val="lt1"/>
                </a:highlight>
                <a:latin typeface="Helvetica Neue"/>
                <a:ea typeface="Helvetica Neue"/>
                <a:cs typeface="Helvetica Neue"/>
                <a:sym typeface="Helvetica Neue"/>
              </a:rPr>
              <a:t>on()</a:t>
            </a:r>
            <a:r>
              <a:rPr lang="en" sz="1900">
                <a:solidFill>
                  <a:schemeClr val="dk1"/>
                </a:solidFill>
                <a:highlight>
                  <a:schemeClr val="lt1"/>
                </a:highlight>
                <a:latin typeface="Helvetica Neue Light"/>
                <a:ea typeface="Helvetica Neue Light"/>
                <a:cs typeface="Helvetica Neue Light"/>
                <a:sym typeface="Helvetica Neue Light"/>
              </a:rPr>
              <a:t> de cada objeto de los flujos.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evento datos de los flujos nos proporciona el resultado de los comandos para ese flujo. Siempre que obtengamos datos sobre ese flujo, los registramos en la consola.</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67" name="Google Shape;367;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8" name="Google Shape;368;p5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69" name="Google Shape;369;p55"/>
          <p:cNvPicPr preferRelativeResize="0"/>
          <p:nvPr/>
        </p:nvPicPr>
        <p:blipFill>
          <a:blip r:embed="rId5">
            <a:alphaModFix/>
          </a:blip>
          <a:stretch>
            <a:fillRect/>
          </a:stretch>
        </p:blipFill>
        <p:spPr>
          <a:xfrm>
            <a:off x="5098875" y="1515575"/>
            <a:ext cx="3825650" cy="2594789"/>
          </a:xfrm>
          <a:prstGeom prst="rect">
            <a:avLst/>
          </a:prstGeom>
          <a:noFill/>
          <a:ln cap="flat" cmpd="sng" w="19050">
            <a:solidFill>
              <a:schemeClr val="dk2"/>
            </a:solidFill>
            <a:prstDash val="solid"/>
            <a:round/>
            <a:headEnd len="sm" w="sm" type="none"/>
            <a:tailEnd len="sm" w="sm" type="none"/>
          </a:ln>
        </p:spPr>
      </p:pic>
      <p:sp>
        <p:nvSpPr>
          <p:cNvPr id="370" name="Google Shape;370;p55"/>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‘spawn(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txBox="1"/>
          <p:nvPr/>
        </p:nvSpPr>
        <p:spPr>
          <a:xfrm>
            <a:off x="214875" y="1286975"/>
            <a:ext cx="4740600" cy="3163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Escuchamos los dos otros eventos: el evento </a:t>
            </a:r>
            <a:r>
              <a:rPr b="1" i="1" lang="en" sz="1900">
                <a:solidFill>
                  <a:schemeClr val="dk1"/>
                </a:solidFill>
                <a:highlight>
                  <a:schemeClr val="lt1"/>
                </a:highlight>
                <a:latin typeface="Helvetica Neue"/>
                <a:ea typeface="Helvetica Neue"/>
                <a:cs typeface="Helvetica Neue"/>
                <a:sym typeface="Helvetica Neue"/>
              </a:rPr>
              <a:t>error</a:t>
            </a:r>
            <a:r>
              <a:rPr lang="en" sz="1900">
                <a:solidFill>
                  <a:schemeClr val="dk1"/>
                </a:solidFill>
                <a:highlight>
                  <a:schemeClr val="lt1"/>
                </a:highlight>
                <a:latin typeface="Helvetica Neue Light"/>
                <a:ea typeface="Helvetica Neue Light"/>
                <a:cs typeface="Helvetica Neue Light"/>
                <a:sym typeface="Helvetica Neue Light"/>
              </a:rPr>
              <a:t> si el comando no se ejecuta o se interrumpe y el evento </a:t>
            </a:r>
            <a:r>
              <a:rPr b="1" i="1" lang="en" sz="1900">
                <a:solidFill>
                  <a:schemeClr val="dk1"/>
                </a:solidFill>
                <a:highlight>
                  <a:schemeClr val="lt1"/>
                </a:highlight>
                <a:latin typeface="Helvetica Neue"/>
                <a:ea typeface="Helvetica Neue"/>
                <a:cs typeface="Helvetica Neue"/>
                <a:sym typeface="Helvetica Neue"/>
              </a:rPr>
              <a:t>close </a:t>
            </a:r>
            <a:r>
              <a:rPr lang="en" sz="1900">
                <a:solidFill>
                  <a:schemeClr val="dk1"/>
                </a:solidFill>
                <a:highlight>
                  <a:schemeClr val="lt1"/>
                </a:highlight>
                <a:latin typeface="Helvetica Neue Light"/>
                <a:ea typeface="Helvetica Neue Light"/>
                <a:cs typeface="Helvetica Neue Light"/>
                <a:sym typeface="Helvetica Neue Light"/>
              </a:rPr>
              <a:t>para cuando el comando haya terminado la ejecución, cerrando así el flujo.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estos casos, se configura directo en la variable </a:t>
            </a:r>
            <a:r>
              <a:rPr i="1" lang="en" sz="1900">
                <a:solidFill>
                  <a:schemeClr val="dk1"/>
                </a:solidFill>
                <a:highlight>
                  <a:schemeClr val="lt1"/>
                </a:highlight>
                <a:latin typeface="Helvetica Neue Light"/>
                <a:ea typeface="Helvetica Neue Light"/>
                <a:cs typeface="Helvetica Neue Light"/>
                <a:sym typeface="Helvetica Neue Light"/>
              </a:rPr>
              <a:t>child</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76" name="Google Shape;376;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7" name="Google Shape;377;p5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78" name="Google Shape;378;p56"/>
          <p:cNvPicPr preferRelativeResize="0"/>
          <p:nvPr/>
        </p:nvPicPr>
        <p:blipFill>
          <a:blip r:embed="rId5">
            <a:alphaModFix/>
          </a:blip>
          <a:stretch>
            <a:fillRect/>
          </a:stretch>
        </p:blipFill>
        <p:spPr>
          <a:xfrm>
            <a:off x="5098875" y="1236665"/>
            <a:ext cx="3816525" cy="3308229"/>
          </a:xfrm>
          <a:prstGeom prst="rect">
            <a:avLst/>
          </a:prstGeom>
          <a:noFill/>
          <a:ln cap="flat" cmpd="sng" w="19050">
            <a:solidFill>
              <a:schemeClr val="dk2"/>
            </a:solidFill>
            <a:prstDash val="solid"/>
            <a:round/>
            <a:headEnd len="sm" w="sm" type="none"/>
            <a:tailEnd len="sm" w="sm" type="none"/>
          </a:ln>
        </p:spPr>
      </p:pic>
      <p:sp>
        <p:nvSpPr>
          <p:cNvPr id="379" name="Google Shape;379;p56"/>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‘spawn(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7"/>
          <p:cNvSpPr txBox="1"/>
          <p:nvPr/>
        </p:nvSpPr>
        <p:spPr>
          <a:xfrm>
            <a:off x="330775" y="1108750"/>
            <a:ext cx="8241900" cy="3782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 función </a:t>
            </a:r>
            <a:r>
              <a:rPr i="1" lang="en" sz="1900">
                <a:solidFill>
                  <a:schemeClr val="dk1"/>
                </a:solidFill>
                <a:highlight>
                  <a:schemeClr val="lt1"/>
                </a:highlight>
                <a:latin typeface="Helvetica Neue Light"/>
                <a:ea typeface="Helvetica Neue Light"/>
                <a:cs typeface="Helvetica Neue Light"/>
                <a:sym typeface="Helvetica Neue Light"/>
              </a:rPr>
              <a:t>fork() </a:t>
            </a:r>
            <a:r>
              <a:rPr lang="en" sz="1900">
                <a:solidFill>
                  <a:schemeClr val="dk1"/>
                </a:solidFill>
                <a:highlight>
                  <a:schemeClr val="lt1"/>
                </a:highlight>
                <a:latin typeface="Helvetica Neue Light"/>
                <a:ea typeface="Helvetica Neue Light"/>
                <a:cs typeface="Helvetica Neue Light"/>
                <a:sym typeface="Helvetica Neue Light"/>
              </a:rPr>
              <a:t>es una variación de</a:t>
            </a:r>
            <a:r>
              <a:rPr i="1" lang="en" sz="1900">
                <a:solidFill>
                  <a:schemeClr val="dk1"/>
                </a:solidFill>
                <a:highlight>
                  <a:schemeClr val="lt1"/>
                </a:highlight>
                <a:latin typeface="Helvetica Neue Light"/>
                <a:ea typeface="Helvetica Neue Light"/>
                <a:cs typeface="Helvetica Neue Light"/>
                <a:sym typeface="Helvetica Neue Light"/>
              </a:rPr>
              <a:t> spawn() </a:t>
            </a:r>
            <a:r>
              <a:rPr lang="en" sz="1900">
                <a:solidFill>
                  <a:schemeClr val="dk1"/>
                </a:solidFill>
                <a:highlight>
                  <a:schemeClr val="lt1"/>
                </a:highlight>
                <a:latin typeface="Helvetica Neue Light"/>
                <a:ea typeface="Helvetica Neue Light"/>
                <a:cs typeface="Helvetica Neue Light"/>
                <a:sym typeface="Helvetica Neue Light"/>
              </a:rPr>
              <a:t>que permite la comunicación entre el proceso principal y el secundario.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Además de recuperar datos desde el proceso secundario, un proceso principal puede enviar mensajes al proceso secundario en ejecución. Del mismo modo, el proceso secundario puede enviar mensajes al proceso principal.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Si un servidor web está bloqueado, no puede procesar ninguna nueva solicitud entrante hasta que el código de bloqueo haya completado su ejecución. </a:t>
            </a:r>
            <a:r>
              <a:rPr b="1" lang="en" sz="1900">
                <a:solidFill>
                  <a:schemeClr val="dk1"/>
                </a:solidFill>
                <a:highlight>
                  <a:schemeClr val="lt1"/>
                </a:highlight>
                <a:latin typeface="Helvetica Neue"/>
                <a:ea typeface="Helvetica Neue"/>
                <a:cs typeface="Helvetica Neue"/>
                <a:sym typeface="Helvetica Neue"/>
              </a:rPr>
              <a:t>Fork evita el bloqueo</a:t>
            </a:r>
            <a:r>
              <a:rPr lang="en" sz="1900">
                <a:solidFill>
                  <a:schemeClr val="dk1"/>
                </a:solidFill>
                <a:highlight>
                  <a:schemeClr val="lt1"/>
                </a:highlight>
                <a:latin typeface="Helvetica Neue Light"/>
                <a:ea typeface="Helvetica Neue Light"/>
                <a:cs typeface="Helvetica Neue Light"/>
                <a:sym typeface="Helvetica Neue Light"/>
              </a:rPr>
              <a:t> corriendo el proceso secundario bloqueante en un hilo aparte.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85" name="Google Shape;385;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6" name="Google Shape;386;p5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87" name="Google Shape;387;p57"/>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‘fork(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8"/>
          <p:cNvSpPr txBox="1"/>
          <p:nvPr/>
        </p:nvSpPr>
        <p:spPr>
          <a:xfrm>
            <a:off x="3742150" y="1184935"/>
            <a:ext cx="5183700" cy="329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Creamos un servidor, que ejecuta la función </a:t>
            </a:r>
            <a:r>
              <a:rPr i="1" lang="en" sz="1900">
                <a:solidFill>
                  <a:schemeClr val="dk1"/>
                </a:solidFill>
                <a:highlight>
                  <a:schemeClr val="lt1"/>
                </a:highlight>
                <a:latin typeface="Helvetica Neue Light"/>
                <a:ea typeface="Helvetica Neue Light"/>
                <a:cs typeface="Helvetica Neue Light"/>
                <a:sym typeface="Helvetica Neue Light"/>
              </a:rPr>
              <a:t>calculo()</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Se puede ver que se va a ejecutar de forma muy lenta, ya que el bucle de la función va a iterar hasta que el contador sea 6e9.</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 Por lo tanto, este es un servidor bloqueante. Es decir, que todos los otros procesos o request se bloquean por el tiempo que tarda en ejecutarse la función calcular.</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93" name="Google Shape;393;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4" name="Google Shape;394;p5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95" name="Google Shape;395;p58"/>
          <p:cNvPicPr preferRelativeResize="0"/>
          <p:nvPr/>
        </p:nvPicPr>
        <p:blipFill>
          <a:blip r:embed="rId5">
            <a:alphaModFix/>
          </a:blip>
          <a:stretch>
            <a:fillRect/>
          </a:stretch>
        </p:blipFill>
        <p:spPr>
          <a:xfrm>
            <a:off x="307255" y="1159363"/>
            <a:ext cx="3369178" cy="3704125"/>
          </a:xfrm>
          <a:prstGeom prst="rect">
            <a:avLst/>
          </a:prstGeom>
          <a:noFill/>
          <a:ln cap="flat" cmpd="sng" w="19050">
            <a:solidFill>
              <a:schemeClr val="dk2"/>
            </a:solidFill>
            <a:prstDash val="solid"/>
            <a:round/>
            <a:headEnd len="sm" w="sm" type="none"/>
            <a:tailEnd len="sm" w="sm" type="none"/>
          </a:ln>
        </p:spPr>
      </p:pic>
      <p:sp>
        <p:nvSpPr>
          <p:cNvPr id="396" name="Google Shape;396;p58"/>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‘fork(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nvSpPr>
        <p:spPr>
          <a:xfrm>
            <a:off x="3894550" y="1210825"/>
            <a:ext cx="5183700" cy="379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este caso, tenemos un servidor no-bloqueante.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función </a:t>
            </a:r>
            <a:r>
              <a:rPr i="1" lang="en" sz="1800">
                <a:solidFill>
                  <a:schemeClr val="dk1"/>
                </a:solidFill>
                <a:highlight>
                  <a:schemeClr val="lt1"/>
                </a:highlight>
                <a:latin typeface="Helvetica Neue Light"/>
                <a:ea typeface="Helvetica Neue Light"/>
                <a:cs typeface="Helvetica Neue Light"/>
                <a:sym typeface="Helvetica Neue Light"/>
              </a:rPr>
              <a:t>calcular</a:t>
            </a:r>
            <a:r>
              <a:rPr lang="en" sz="1800">
                <a:solidFill>
                  <a:schemeClr val="dk1"/>
                </a:solidFill>
                <a:highlight>
                  <a:schemeClr val="lt1"/>
                </a:highlight>
                <a:latin typeface="Helvetica Neue Light"/>
                <a:ea typeface="Helvetica Neue Light"/>
                <a:cs typeface="Helvetica Neue Light"/>
                <a:sym typeface="Helvetica Neue Light"/>
              </a:rPr>
              <a:t>, ahora se encuentra en el archivo </a:t>
            </a:r>
            <a:r>
              <a:rPr i="1" lang="en" sz="1800">
                <a:solidFill>
                  <a:schemeClr val="dk1"/>
                </a:solidFill>
                <a:highlight>
                  <a:schemeClr val="lt1"/>
                </a:highlight>
                <a:latin typeface="Helvetica Neue Light"/>
                <a:ea typeface="Helvetica Neue Light"/>
                <a:cs typeface="Helvetica Neue Light"/>
                <a:sym typeface="Helvetica Neue Light"/>
              </a:rPr>
              <a:t>computo.js</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 Cuando se quiere acceder a la ruta </a:t>
            </a:r>
            <a:r>
              <a:rPr i="1" lang="en" sz="1800">
                <a:solidFill>
                  <a:schemeClr val="dk1"/>
                </a:solidFill>
                <a:highlight>
                  <a:schemeClr val="lt1"/>
                </a:highlight>
                <a:latin typeface="Helvetica Neue Light"/>
                <a:ea typeface="Helvetica Neue Light"/>
                <a:cs typeface="Helvetica Neue Light"/>
                <a:sym typeface="Helvetica Neue Light"/>
              </a:rPr>
              <a:t>/calcular</a:t>
            </a:r>
            <a:r>
              <a:rPr lang="en" sz="1800">
                <a:solidFill>
                  <a:schemeClr val="dk1"/>
                </a:solidFill>
                <a:highlight>
                  <a:schemeClr val="lt1"/>
                </a:highlight>
                <a:latin typeface="Helvetica Neue Light"/>
                <a:ea typeface="Helvetica Neue Light"/>
                <a:cs typeface="Helvetica Neue Light"/>
                <a:sym typeface="Helvetica Neue Light"/>
              </a:rPr>
              <a:t> se crea un proceso secundario con </a:t>
            </a:r>
            <a:r>
              <a:rPr i="1" lang="en" sz="1800">
                <a:solidFill>
                  <a:schemeClr val="dk1"/>
                </a:solidFill>
                <a:highlight>
                  <a:schemeClr val="lt1"/>
                </a:highlight>
                <a:latin typeface="Helvetica Neue Light"/>
                <a:ea typeface="Helvetica Neue Light"/>
                <a:cs typeface="Helvetica Neue Light"/>
                <a:sym typeface="Helvetica Neue Light"/>
              </a:rPr>
              <a:t>fork</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De esta forma, cualquier otro request se atenderá en forma correcta cuando se esté realizando la operación de cálculo.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02" name="Google Shape;402;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3" name="Google Shape;403;p5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04" name="Google Shape;404;p59"/>
          <p:cNvPicPr preferRelativeResize="0"/>
          <p:nvPr/>
        </p:nvPicPr>
        <p:blipFill>
          <a:blip r:embed="rId5">
            <a:alphaModFix/>
          </a:blip>
          <a:stretch>
            <a:fillRect/>
          </a:stretch>
        </p:blipFill>
        <p:spPr>
          <a:xfrm>
            <a:off x="304800" y="1210775"/>
            <a:ext cx="3437350" cy="3552380"/>
          </a:xfrm>
          <a:prstGeom prst="rect">
            <a:avLst/>
          </a:prstGeom>
          <a:noFill/>
          <a:ln cap="flat" cmpd="sng" w="19050">
            <a:solidFill>
              <a:schemeClr val="dk2"/>
            </a:solidFill>
            <a:prstDash val="solid"/>
            <a:round/>
            <a:headEnd len="sm" w="sm" type="none"/>
            <a:tailEnd len="sm" w="sm" type="none"/>
          </a:ln>
        </p:spPr>
      </p:pic>
      <p:sp>
        <p:nvSpPr>
          <p:cNvPr id="405" name="Google Shape;405;p59"/>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‘fork(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0"/>
          <p:cNvSpPr txBox="1"/>
          <p:nvPr/>
        </p:nvSpPr>
        <p:spPr>
          <a:xfrm>
            <a:off x="380700" y="1067055"/>
            <a:ext cx="8460600" cy="15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En este ejemplo, tenemos un componente hijo, llamado </a:t>
            </a:r>
            <a:r>
              <a:rPr i="1" lang="en" sz="1700">
                <a:solidFill>
                  <a:schemeClr val="dk1"/>
                </a:solidFill>
                <a:highlight>
                  <a:schemeClr val="lt1"/>
                </a:highlight>
                <a:latin typeface="Helvetica Neue Light"/>
                <a:ea typeface="Helvetica Neue Light"/>
                <a:cs typeface="Helvetica Neue Light"/>
                <a:sym typeface="Helvetica Neue Light"/>
              </a:rPr>
              <a:t>child.js (primera imágen)</a:t>
            </a:r>
            <a:r>
              <a:rPr lang="en" sz="1700">
                <a:solidFill>
                  <a:schemeClr val="dk1"/>
                </a:solidFill>
                <a:highlight>
                  <a:schemeClr val="lt1"/>
                </a:highlight>
                <a:latin typeface="Helvetica Neue Light"/>
                <a:ea typeface="Helvetica Neue Light"/>
                <a:cs typeface="Helvetica Neue Light"/>
                <a:sym typeface="Helvetica Neue Light"/>
              </a:rPr>
              <a:t> el cual se va a ejecutar en un proceso secundario conectado con el proceso principal </a:t>
            </a:r>
            <a:r>
              <a:rPr i="1" lang="en" sz="1700">
                <a:solidFill>
                  <a:schemeClr val="dk1"/>
                </a:solidFill>
                <a:highlight>
                  <a:schemeClr val="lt1"/>
                </a:highlight>
                <a:latin typeface="Helvetica Neue Light"/>
                <a:ea typeface="Helvetica Neue Light"/>
                <a:cs typeface="Helvetica Neue Light"/>
                <a:sym typeface="Helvetica Neue Light"/>
              </a:rPr>
              <a:t>(segunda imágen).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En la </a:t>
            </a:r>
            <a:r>
              <a:rPr i="1" lang="en" sz="1700">
                <a:solidFill>
                  <a:schemeClr val="dk1"/>
                </a:solidFill>
                <a:highlight>
                  <a:schemeClr val="lt1"/>
                </a:highlight>
                <a:latin typeface="Helvetica Neue Light"/>
                <a:ea typeface="Helvetica Neue Light"/>
                <a:cs typeface="Helvetica Neue Light"/>
                <a:sym typeface="Helvetica Neue Light"/>
              </a:rPr>
              <a:t>tercera imagen</a:t>
            </a:r>
            <a:r>
              <a:rPr lang="en" sz="1700">
                <a:solidFill>
                  <a:schemeClr val="dk1"/>
                </a:solidFill>
                <a:highlight>
                  <a:schemeClr val="lt1"/>
                </a:highlight>
                <a:latin typeface="Helvetica Neue Light"/>
                <a:ea typeface="Helvetica Neue Light"/>
                <a:cs typeface="Helvetica Neue Light"/>
                <a:sym typeface="Helvetica Neue Light"/>
              </a:rPr>
              <a:t>, podemos observar el intercambio de mensajes entre el proceso hijo y el proceso padre al ejecutarlo en la terminal.</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11" name="Google Shape;411;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2" name="Google Shape;412;p6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13" name="Google Shape;413;p60"/>
          <p:cNvPicPr preferRelativeResize="0"/>
          <p:nvPr/>
        </p:nvPicPr>
        <p:blipFill rotWithShape="1">
          <a:blip r:embed="rId5">
            <a:alphaModFix/>
          </a:blip>
          <a:srcRect b="5123" l="0" r="0" t="0"/>
          <a:stretch/>
        </p:blipFill>
        <p:spPr>
          <a:xfrm>
            <a:off x="3449640" y="3048205"/>
            <a:ext cx="2885550" cy="1879750"/>
          </a:xfrm>
          <a:prstGeom prst="rect">
            <a:avLst/>
          </a:prstGeom>
          <a:noFill/>
          <a:ln cap="flat" cmpd="sng" w="19050">
            <a:solidFill>
              <a:schemeClr val="dk2"/>
            </a:solidFill>
            <a:prstDash val="solid"/>
            <a:round/>
            <a:headEnd len="sm" w="sm" type="none"/>
            <a:tailEnd len="sm" w="sm" type="none"/>
          </a:ln>
        </p:spPr>
      </p:pic>
      <p:pic>
        <p:nvPicPr>
          <p:cNvPr id="414" name="Google Shape;414;p60"/>
          <p:cNvPicPr preferRelativeResize="0"/>
          <p:nvPr/>
        </p:nvPicPr>
        <p:blipFill>
          <a:blip r:embed="rId6">
            <a:alphaModFix/>
          </a:blip>
          <a:stretch>
            <a:fillRect/>
          </a:stretch>
        </p:blipFill>
        <p:spPr>
          <a:xfrm>
            <a:off x="200090" y="3048205"/>
            <a:ext cx="3071375" cy="1879750"/>
          </a:xfrm>
          <a:prstGeom prst="rect">
            <a:avLst/>
          </a:prstGeom>
          <a:noFill/>
          <a:ln cap="flat" cmpd="sng" w="19050">
            <a:solidFill>
              <a:schemeClr val="dk2"/>
            </a:solidFill>
            <a:prstDash val="solid"/>
            <a:round/>
            <a:headEnd len="sm" w="sm" type="none"/>
            <a:tailEnd len="sm" w="sm" type="none"/>
          </a:ln>
        </p:spPr>
      </p:pic>
      <p:pic>
        <p:nvPicPr>
          <p:cNvPr id="415" name="Google Shape;415;p60"/>
          <p:cNvPicPr preferRelativeResize="0"/>
          <p:nvPr/>
        </p:nvPicPr>
        <p:blipFill>
          <a:blip r:embed="rId7">
            <a:alphaModFix/>
          </a:blip>
          <a:stretch>
            <a:fillRect/>
          </a:stretch>
        </p:blipFill>
        <p:spPr>
          <a:xfrm>
            <a:off x="6513365" y="3415430"/>
            <a:ext cx="2450450" cy="901900"/>
          </a:xfrm>
          <a:prstGeom prst="rect">
            <a:avLst/>
          </a:prstGeom>
          <a:noFill/>
          <a:ln cap="flat" cmpd="sng" w="19050">
            <a:solidFill>
              <a:schemeClr val="dk2"/>
            </a:solidFill>
            <a:prstDash val="solid"/>
            <a:round/>
            <a:headEnd len="sm" w="sm" type="none"/>
            <a:tailEnd len="sm" w="sm" type="none"/>
          </a:ln>
        </p:spPr>
      </p:pic>
      <p:sp>
        <p:nvSpPr>
          <p:cNvPr id="416" name="Google Shape;416;p60"/>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‘fork(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1"/>
          <p:cNvSpPr txBox="1"/>
          <p:nvPr/>
        </p:nvSpPr>
        <p:spPr>
          <a:xfrm>
            <a:off x="380700" y="1067055"/>
            <a:ext cx="8460600" cy="15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Cuando trabajamos con Módulos de ES6, debemos considerar que la carga de archivos es no-bloqueante, por lo que debemos añadir un paso extra al cargar el nuevo proceso, que consiste en hacer que el proceso cargado envíe un mensaje indicando que ya </a:t>
            </a:r>
            <a:r>
              <a:rPr lang="en" sz="1700">
                <a:solidFill>
                  <a:schemeClr val="dk1"/>
                </a:solidFill>
                <a:highlight>
                  <a:schemeClr val="lt1"/>
                </a:highlight>
                <a:latin typeface="Helvetica Neue Light"/>
                <a:ea typeface="Helvetica Neue Light"/>
                <a:cs typeface="Helvetica Neue Light"/>
                <a:sym typeface="Helvetica Neue Light"/>
              </a:rPr>
              <a:t>está</a:t>
            </a:r>
            <a:r>
              <a:rPr lang="en" sz="1700">
                <a:solidFill>
                  <a:schemeClr val="dk1"/>
                </a:solidFill>
                <a:highlight>
                  <a:schemeClr val="lt1"/>
                </a:highlight>
                <a:latin typeface="Helvetica Neue Light"/>
                <a:ea typeface="Helvetica Neue Light"/>
                <a:cs typeface="Helvetica Neue Light"/>
                <a:sym typeface="Helvetica Neue Light"/>
              </a:rPr>
              <a:t> listo, y recién ahí podemos enviarle nosotros la indicación de que comience a procesar lo que le pasemos. Ejemplo: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22" name="Google Shape;422;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3" name="Google Shape;423;p6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24" name="Google Shape;424;p61"/>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‘fork(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
        <p:nvSpPr>
          <p:cNvPr id="425" name="Google Shape;425;p61"/>
          <p:cNvSpPr txBox="1"/>
          <p:nvPr/>
        </p:nvSpPr>
        <p:spPr>
          <a:xfrm>
            <a:off x="538475" y="2787100"/>
            <a:ext cx="3847800" cy="2203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C586C0"/>
                </a:solidFill>
                <a:highlight>
                  <a:srgbClr val="1E1E1E"/>
                </a:highlight>
                <a:latin typeface="Courier New"/>
                <a:ea typeface="Courier New"/>
                <a:cs typeface="Courier New"/>
                <a:sym typeface="Courier New"/>
              </a:rPr>
              <a:t>import</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fork</a:t>
            </a:r>
            <a:r>
              <a:rPr lang="en" sz="900">
                <a:solidFill>
                  <a:srgbClr val="D4D4D4"/>
                </a:solidFill>
                <a:highlight>
                  <a:srgbClr val="1E1E1E"/>
                </a:highlight>
                <a:latin typeface="Courier New"/>
                <a:ea typeface="Courier New"/>
                <a:cs typeface="Courier New"/>
                <a:sym typeface="Courier New"/>
              </a:rPr>
              <a:t> } </a:t>
            </a:r>
            <a:r>
              <a:rPr lang="en" sz="900">
                <a:solidFill>
                  <a:srgbClr val="C586C0"/>
                </a:solidFill>
                <a:highlight>
                  <a:srgbClr val="1E1E1E"/>
                </a:highlight>
                <a:latin typeface="Courier New"/>
                <a:ea typeface="Courier New"/>
                <a:cs typeface="Courier New"/>
                <a:sym typeface="Courier New"/>
              </a:rPr>
              <a:t>from</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'child_process'</a:t>
            </a:r>
            <a:endParaRPr sz="9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forked</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fork</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'child.js'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forked</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on</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'message'</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msg</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msg</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'listo'</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forked</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send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'Hola, '</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console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`Mensaje del hijo: </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msg</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p>
        </p:txBody>
      </p:sp>
      <p:sp>
        <p:nvSpPr>
          <p:cNvPr id="426" name="Google Shape;426;p61"/>
          <p:cNvSpPr txBox="1"/>
          <p:nvPr/>
        </p:nvSpPr>
        <p:spPr>
          <a:xfrm>
            <a:off x="4838450" y="2799888"/>
            <a:ext cx="4060200" cy="180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6A9955"/>
                </a:solidFill>
                <a:highlight>
                  <a:srgbClr val="1E1E1E"/>
                </a:highlight>
                <a:latin typeface="Courier New"/>
                <a:ea typeface="Courier New"/>
                <a:cs typeface="Courier New"/>
                <a:sym typeface="Courier New"/>
              </a:rPr>
              <a:t>// child.js</a:t>
            </a:r>
            <a:endParaRPr sz="10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process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on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'message'</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msg</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console</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log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`mensaje del padre: </a:t>
            </a:r>
            <a:r>
              <a:rPr lang="en" sz="1000">
                <a:solidFill>
                  <a:srgbClr val="569CD6"/>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msg</a:t>
            </a:r>
            <a:r>
              <a:rPr lang="en" sz="1000">
                <a:solidFill>
                  <a:srgbClr val="569CD6"/>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process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send</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'mundo!'</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process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exit</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process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send</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'listo'</a:t>
            </a:r>
            <a:r>
              <a:rPr lang="en" sz="1000">
                <a:solidFill>
                  <a:srgbClr val="D4D4D4"/>
                </a:solidFill>
                <a:highlight>
                  <a:srgbClr val="1E1E1E"/>
                </a:highlight>
                <a:latin typeface="Courier New"/>
                <a:ea typeface="Courier New"/>
                <a:cs typeface="Courier New"/>
                <a:sym typeface="Courier New"/>
              </a:rPr>
              <a:t>)</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CHILD_PROCESS CON FORK</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432" name="Google Shape;432;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3" name="Google Shape;433;p6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9" name="Google Shape;439;p63"/>
          <p:cNvSpPr txBox="1"/>
          <p:nvPr/>
        </p:nvSpPr>
        <p:spPr>
          <a:xfrm>
            <a:off x="290100" y="1502472"/>
            <a:ext cx="8259000" cy="136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un servidor en express que contenga una ruta raíz '/' donde se represente la cantidad de visitas totales a este endpoint (no usar session).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Se implementará otra ruta '/calculo-bloq', que permita realizar una suma incremental de los números del 0 al 100000 con el siguiente algoritmo.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40" name="Google Shape;440;p6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41" name="Google Shape;441;p63"/>
          <p:cNvSpPr txBox="1"/>
          <p:nvPr/>
        </p:nvSpPr>
        <p:spPr>
          <a:xfrm>
            <a:off x="290100" y="3048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Child_process con fork</a:t>
            </a:r>
            <a:endParaRPr i="1" sz="1600">
              <a:latin typeface="Helvetica Neue Light"/>
              <a:ea typeface="Helvetica Neue Light"/>
              <a:cs typeface="Helvetica Neue Light"/>
              <a:sym typeface="Helvetica Neue Light"/>
            </a:endParaRPr>
          </a:p>
        </p:txBody>
      </p:sp>
      <p:sp>
        <p:nvSpPr>
          <p:cNvPr id="442" name="Google Shape;442;p63"/>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pic>
        <p:nvPicPr>
          <p:cNvPr id="443" name="Google Shape;443;p63"/>
          <p:cNvPicPr preferRelativeResize="0"/>
          <p:nvPr/>
        </p:nvPicPr>
        <p:blipFill>
          <a:blip r:embed="rId5">
            <a:alphaModFix/>
          </a:blip>
          <a:stretch>
            <a:fillRect/>
          </a:stretch>
        </p:blipFill>
        <p:spPr>
          <a:xfrm>
            <a:off x="3343275" y="3261913"/>
            <a:ext cx="2457450" cy="1362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GLOBAL PROCESS</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6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9" name="Google Shape;449;p64"/>
          <p:cNvSpPr txBox="1"/>
          <p:nvPr/>
        </p:nvSpPr>
        <p:spPr>
          <a:xfrm>
            <a:off x="290100" y="1426279"/>
            <a:ext cx="8259000" cy="330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Comprobar que al alcanzar esta ruta en una pestaña del navegador, el proceso queda en espera del resultado. Constatar que durante dicha espera, la ruta de visitas no responde hasta terminar este proceso.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Luego crear la ruta '/calculo-nobloq' que hará dicho cálculo forkeando el algoritmo en un child_process, comprobando ahora que el request a esta ruta no bloquee la ruta de visitas. Asegurarse de que una vez finalizado el proceso, el worker se cierra correctamente.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450" name="Google Shape;450;p6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51" name="Google Shape;451;p64"/>
          <p:cNvSpPr txBox="1"/>
          <p:nvPr/>
        </p:nvSpPr>
        <p:spPr>
          <a:xfrm>
            <a:off x="290100" y="3048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Child_process con fork</a:t>
            </a:r>
            <a:endParaRPr i="1" sz="1600">
              <a:latin typeface="Helvetica Neue Light"/>
              <a:ea typeface="Helvetica Neue Light"/>
              <a:cs typeface="Helvetica Neue Light"/>
              <a:sym typeface="Helvetica Neue Light"/>
            </a:endParaRPr>
          </a:p>
        </p:txBody>
      </p:sp>
      <p:sp>
        <p:nvSpPr>
          <p:cNvPr id="452" name="Google Shape;452;p64"/>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5"/>
          <p:cNvSpPr txBox="1"/>
          <p:nvPr/>
        </p:nvSpPr>
        <p:spPr>
          <a:xfrm>
            <a:off x="1443000" y="2597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USANDO EL OBJETO PROCESS</a:t>
            </a:r>
            <a:endParaRPr i="1" sz="4000">
              <a:latin typeface="Anton"/>
              <a:ea typeface="Anton"/>
              <a:cs typeface="Anton"/>
              <a:sym typeface="Anton"/>
            </a:endParaRPr>
          </a:p>
        </p:txBody>
      </p:sp>
      <p:pic>
        <p:nvPicPr>
          <p:cNvPr id="458" name="Google Shape;458;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9" name="Google Shape;459;p65"/>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460" name="Google Shape;460;p65"/>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a:solidFill>
                  <a:srgbClr val="FFFFFF"/>
                </a:solidFill>
                <a:latin typeface="Helvetica Neue"/>
                <a:ea typeface="Helvetica Neue"/>
                <a:cs typeface="Helvetica Neue"/>
                <a:sym typeface="Helvetica Neue"/>
              </a:rPr>
              <a:t>14</a:t>
            </a:r>
            <a:endParaRPr b="1">
              <a:solidFill>
                <a:srgbClr val="FFFFFF"/>
              </a:solidFill>
              <a:latin typeface="Helvetica Neue"/>
              <a:ea typeface="Helvetica Neue"/>
              <a:cs typeface="Helvetica Neue"/>
              <a:sym typeface="Helvetica Neue"/>
            </a:endParaRPr>
          </a:p>
        </p:txBody>
      </p:sp>
      <p:sp>
        <p:nvSpPr>
          <p:cNvPr id="461" name="Google Shape;461;p65"/>
          <p:cNvSpPr txBox="1"/>
          <p:nvPr/>
        </p:nvSpPr>
        <p:spPr>
          <a:xfrm>
            <a:off x="15795" y="3561475"/>
            <a:ext cx="8897400" cy="4311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graphicFrame>
        <p:nvGraphicFramePr>
          <p:cNvPr id="466" name="Google Shape;466;p66"/>
          <p:cNvGraphicFramePr/>
          <p:nvPr/>
        </p:nvGraphicFramePr>
        <p:xfrm>
          <a:off x="153263" y="101138"/>
          <a:ext cx="3000000" cy="3000000"/>
        </p:xfrm>
        <a:graphic>
          <a:graphicData uri="http://schemas.openxmlformats.org/drawingml/2006/table">
            <a:tbl>
              <a:tblPr>
                <a:noFill/>
                <a:tableStyleId>{04EF23DE-93B1-40C8-AD23-74264A27F676}</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AGREGAR DOTENV</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br>
                        <a:rPr lang="en" sz="1600">
                          <a:solidFill>
                            <a:schemeClr val="dk1"/>
                          </a:solidFill>
                          <a:latin typeface="Helvetica Neue Light"/>
                          <a:ea typeface="Helvetica Neue Light"/>
                          <a:cs typeface="Helvetica Neue Light"/>
                          <a:sym typeface="Helvetica Neue Light"/>
                        </a:rPr>
                      </a:b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70000">
                <a:tc gridSpan="3">
                  <a:txBody>
                    <a:bodyPr/>
                    <a:lstStyle/>
                    <a:p>
                      <a:pPr indent="0" lvl="0" marL="0" rtl="0" algn="l">
                        <a:lnSpc>
                          <a:spcPct val="115000"/>
                        </a:lnSpc>
                        <a:spcBef>
                          <a:spcPts val="0"/>
                        </a:spcBef>
                        <a:spcAft>
                          <a:spcPts val="0"/>
                        </a:spcAft>
                        <a:buNone/>
                      </a:pPr>
                      <a:br>
                        <a:rPr b="1" lang="en" sz="200">
                          <a:solidFill>
                            <a:srgbClr val="4D5156"/>
                          </a:solidFill>
                        </a:rPr>
                      </a:br>
                      <a:r>
                        <a:rPr b="1" lang="en" sz="1700"/>
                        <a:t>&gt;&gt;</a:t>
                      </a:r>
                      <a:r>
                        <a:rPr b="1" lang="en" sz="1700">
                          <a:solidFill>
                            <a:srgbClr val="4D5156"/>
                          </a:solidFill>
                        </a:rPr>
                        <a:t> </a:t>
                      </a:r>
                      <a:r>
                        <a:rPr b="1" lang="en" sz="1700">
                          <a:latin typeface="Helvetica Neue"/>
                          <a:ea typeface="Helvetica Neue"/>
                          <a:cs typeface="Helvetica Neue"/>
                          <a:sym typeface="Helvetica Neue"/>
                        </a:rPr>
                        <a:t>Consigna:</a:t>
                      </a:r>
                      <a:endParaRPr sz="1700">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500">
                          <a:solidFill>
                            <a:schemeClr val="dk1"/>
                          </a:solidFill>
                          <a:latin typeface="Helvetica Neue Light"/>
                          <a:ea typeface="Helvetica Neue Light"/>
                          <a:cs typeface="Helvetica Neue Light"/>
                          <a:sym typeface="Helvetica Neue Light"/>
                        </a:rPr>
                        <a:t>Sobre el proyecto del último desafío entregable, mover todas las claves y credenciales utilizadas a un archivo </a:t>
                      </a:r>
                      <a:r>
                        <a:rPr b="1" lang="en" sz="1500">
                          <a:solidFill>
                            <a:schemeClr val="dk1"/>
                          </a:solidFill>
                          <a:latin typeface="Helvetica Neue"/>
                          <a:ea typeface="Helvetica Neue"/>
                          <a:cs typeface="Helvetica Neue"/>
                          <a:sym typeface="Helvetica Neue"/>
                        </a:rPr>
                        <a:t>.env</a:t>
                      </a:r>
                      <a:r>
                        <a:rPr lang="en" sz="1500">
                          <a:solidFill>
                            <a:schemeClr val="dk1"/>
                          </a:solidFill>
                          <a:latin typeface="Helvetica Neue Light"/>
                          <a:ea typeface="Helvetica Neue Light"/>
                          <a:cs typeface="Helvetica Neue Light"/>
                          <a:sym typeface="Helvetica Neue Light"/>
                        </a:rPr>
                        <a:t>, y cargarlo mediante la librería </a:t>
                      </a:r>
                      <a:r>
                        <a:rPr b="1" lang="en" sz="1500">
                          <a:solidFill>
                            <a:schemeClr val="dk1"/>
                          </a:solidFill>
                          <a:latin typeface="Helvetica Neue"/>
                          <a:ea typeface="Helvetica Neue"/>
                          <a:cs typeface="Helvetica Neue"/>
                          <a:sym typeface="Helvetica Neue"/>
                        </a:rPr>
                        <a:t>dotenv</a:t>
                      </a:r>
                      <a:r>
                        <a:rPr lang="en" sz="1500">
                          <a:solidFill>
                            <a:schemeClr val="dk1"/>
                          </a:solidFill>
                          <a:latin typeface="Helvetica Neue Light"/>
                          <a:ea typeface="Helvetica Neue Light"/>
                          <a:cs typeface="Helvetica Neue Light"/>
                          <a:sym typeface="Helvetica Neue Light"/>
                        </a:rPr>
                        <a:t>.</a:t>
                      </a:r>
                      <a:endParaRPr sz="15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500">
                          <a:solidFill>
                            <a:schemeClr val="dk1"/>
                          </a:solidFill>
                          <a:latin typeface="Helvetica Neue Light"/>
                          <a:ea typeface="Helvetica Neue Light"/>
                          <a:cs typeface="Helvetica Neue Light"/>
                          <a:sym typeface="Helvetica Neue Light"/>
                        </a:rPr>
                        <a:t>La única configuración que no va a ser manejada con </a:t>
                      </a:r>
                      <a:r>
                        <a:rPr lang="en" sz="1500">
                          <a:solidFill>
                            <a:schemeClr val="dk1"/>
                          </a:solidFill>
                          <a:latin typeface="Helvetica Neue Light"/>
                          <a:ea typeface="Helvetica Neue Light"/>
                          <a:cs typeface="Helvetica Neue Light"/>
                          <a:sym typeface="Helvetica Neue Light"/>
                        </a:rPr>
                        <a:t>esta</a:t>
                      </a:r>
                      <a:r>
                        <a:rPr lang="en" sz="1500">
                          <a:solidFill>
                            <a:schemeClr val="dk1"/>
                          </a:solidFill>
                          <a:latin typeface="Helvetica Neue Light"/>
                          <a:ea typeface="Helvetica Neue Light"/>
                          <a:cs typeface="Helvetica Neue Light"/>
                          <a:sym typeface="Helvetica Neue Light"/>
                        </a:rPr>
                        <a:t> librería va a ser el puerto de escucha del servidor. Éste deberá ser leído de los argumento pasados por línea de comando, usando alguna librería (minimist o yargs). En el caso de no pasar este parámetro por línea de comandos, conectar por defecto al puerto 8080.</a:t>
                      </a:r>
                      <a:endParaRPr sz="15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500">
                          <a:solidFill>
                            <a:schemeClr val="dk1"/>
                          </a:solidFill>
                          <a:latin typeface="Helvetica Neue Light"/>
                          <a:ea typeface="Helvetica Neue Light"/>
                          <a:cs typeface="Helvetica Neue Light"/>
                          <a:sym typeface="Helvetica Neue Light"/>
                        </a:rPr>
                        <a:t>Observación: por el momento se puede dejar la elección de sesión y de persistencia explicitada en el código mismo. Más adelante haremos también parametrizable </a:t>
                      </a:r>
                      <a:r>
                        <a:rPr lang="en" sz="1500">
                          <a:solidFill>
                            <a:schemeClr val="dk1"/>
                          </a:solidFill>
                          <a:latin typeface="Helvetica Neue Light"/>
                          <a:ea typeface="Helvetica Neue Light"/>
                          <a:cs typeface="Helvetica Neue Light"/>
                          <a:sym typeface="Helvetica Neue Light"/>
                        </a:rPr>
                        <a:t>esta</a:t>
                      </a:r>
                      <a:r>
                        <a:rPr lang="en" sz="1500">
                          <a:solidFill>
                            <a:schemeClr val="dk1"/>
                          </a:solidFill>
                          <a:latin typeface="Helvetica Neue Light"/>
                          <a:ea typeface="Helvetica Neue Light"/>
                          <a:cs typeface="Helvetica Neue Light"/>
                          <a:sym typeface="Helvetica Neue Light"/>
                        </a:rPr>
                        <a:t> configuración.</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7" name="Google Shape;467;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8" name="Google Shape;468;p66"/>
          <p:cNvPicPr preferRelativeResize="0"/>
          <p:nvPr/>
        </p:nvPicPr>
        <p:blipFill rotWithShape="1">
          <a:blip r:embed="rId4">
            <a:alphaModFix/>
          </a:blip>
          <a:srcRect b="0" l="0" r="0" t="0"/>
          <a:stretch/>
        </p:blipFill>
        <p:spPr>
          <a:xfrm>
            <a:off x="7173537" y="921467"/>
            <a:ext cx="1634174" cy="639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graphicFrame>
        <p:nvGraphicFramePr>
          <p:cNvPr id="473" name="Google Shape;473;p67"/>
          <p:cNvGraphicFramePr/>
          <p:nvPr/>
        </p:nvGraphicFramePr>
        <p:xfrm>
          <a:off x="153263" y="39300"/>
          <a:ext cx="3000000" cy="3000000"/>
        </p:xfrm>
        <a:graphic>
          <a:graphicData uri="http://schemas.openxmlformats.org/drawingml/2006/table">
            <a:tbl>
              <a:tblPr>
                <a:noFill/>
                <a:tableStyleId>{04EF23DE-93B1-40C8-AD23-74264A27F676}</a:tableStyleId>
              </a:tblPr>
              <a:tblGrid>
                <a:gridCol w="2945825"/>
                <a:gridCol w="3822275"/>
                <a:gridCol w="2069375"/>
              </a:tblGrid>
              <a:tr h="720275">
                <a:tc gridSpan="3">
                  <a:txBody>
                    <a:bodyPr/>
                    <a:lstStyle/>
                    <a:p>
                      <a:pPr indent="0" lvl="0" marL="0" rtl="0" algn="l">
                        <a:spcBef>
                          <a:spcPts val="0"/>
                        </a:spcBef>
                        <a:spcAft>
                          <a:spcPts val="0"/>
                        </a:spcAft>
                        <a:buClr>
                          <a:schemeClr val="dk1"/>
                        </a:buClr>
                        <a:buSzPts val="1100"/>
                        <a:buFont typeface="Arial"/>
                        <a:buNone/>
                      </a:pPr>
                      <a:r>
                        <a:rPr i="1" lang="en" sz="2400">
                          <a:solidFill>
                            <a:schemeClr val="dk1"/>
                          </a:solidFill>
                          <a:latin typeface="Anton"/>
                          <a:ea typeface="Anton"/>
                          <a:cs typeface="Anton"/>
                          <a:sym typeface="Anton"/>
                        </a:rPr>
                        <a:t>USANDO EL OBJETO PROCESS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br>
                        <a:rPr lang="en" sz="1600">
                          <a:latin typeface="Helvetica Neue Light"/>
                          <a:ea typeface="Helvetica Neue Light"/>
                          <a:cs typeface="Helvetica Neue Light"/>
                          <a:sym typeface="Helvetica Neue Light"/>
                        </a:rPr>
                      </a:br>
                      <a:r>
                        <a:rPr lang="en" sz="1600">
                          <a:latin typeface="Helvetica Neue Light"/>
                          <a:ea typeface="Helvetica Neue Light"/>
                          <a:cs typeface="Helvetica Neue Light"/>
                          <a:sym typeface="Helvetica Neue Light"/>
                        </a:rPr>
                        <a:t>Agregar una ruta '/info' que presente en una vista sencilla los siguientes datos:</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 Argumentos de entrada                                       - Path de ejecución</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 Nombre de la plataforma (sistema operativo)       - Process id</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 Versión de node.js                                               - Carpeta del proyecto</a:t>
                      </a:r>
                      <a:endParaRPr sz="1600">
                        <a:latin typeface="Helvetica Neue Light"/>
                        <a:ea typeface="Helvetica Neue Light"/>
                        <a:cs typeface="Helvetica Neue Light"/>
                        <a:sym typeface="Helvetica Neue Light"/>
                      </a:endParaRPr>
                    </a:p>
                    <a:p>
                      <a:pPr indent="0" lvl="0" marL="1260000" rtl="0" algn="l">
                        <a:spcBef>
                          <a:spcPts val="1000"/>
                        </a:spcBef>
                        <a:spcAft>
                          <a:spcPts val="1000"/>
                        </a:spcAft>
                        <a:buClr>
                          <a:schemeClr val="dk1"/>
                        </a:buClr>
                        <a:buSzPts val="1100"/>
                        <a:buFont typeface="Arial"/>
                        <a:buNone/>
                      </a:pPr>
                      <a:r>
                        <a:rPr lang="en" sz="1600">
                          <a:latin typeface="Helvetica Neue Light"/>
                          <a:ea typeface="Helvetica Neue Light"/>
                          <a:cs typeface="Helvetica Neue Light"/>
                          <a:sym typeface="Helvetica Neue Light"/>
                        </a:rPr>
                        <a:t>- Memoria total reservada (rss)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4" name="Google Shape;474;p6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5" name="Google Shape;475;p67"/>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graphicFrame>
        <p:nvGraphicFramePr>
          <p:cNvPr id="480" name="Google Shape;480;p68"/>
          <p:cNvGraphicFramePr/>
          <p:nvPr/>
        </p:nvGraphicFramePr>
        <p:xfrm>
          <a:off x="153263" y="39300"/>
          <a:ext cx="3000000" cy="3000000"/>
        </p:xfrm>
        <a:graphic>
          <a:graphicData uri="http://schemas.openxmlformats.org/drawingml/2006/table">
            <a:tbl>
              <a:tblPr>
                <a:noFill/>
                <a:tableStyleId>{04EF23DE-93B1-40C8-AD23-74264A27F676}</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USANDO EL OBJETO PROCESS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&gt;&gt; Consigna:</a:t>
                      </a:r>
                      <a:endParaRPr b="1" sz="1600">
                        <a:latin typeface="Helvetica Neue"/>
                        <a:ea typeface="Helvetica Neue"/>
                        <a:cs typeface="Helvetica Neue"/>
                        <a:sym typeface="Helvetica Neue"/>
                      </a:endParaRPr>
                    </a:p>
                    <a:p>
                      <a:pPr indent="0" lvl="0" marL="914400" rtl="0" algn="l">
                        <a:spcBef>
                          <a:spcPts val="0"/>
                        </a:spcBef>
                        <a:spcAft>
                          <a:spcPts val="0"/>
                        </a:spcAft>
                        <a:buClr>
                          <a:schemeClr val="dk1"/>
                        </a:buClr>
                        <a:buSzPts val="1100"/>
                        <a:buFont typeface="Arial"/>
                        <a:buNone/>
                      </a:pPr>
                      <a:br>
                        <a:rPr lang="en" sz="1600">
                          <a:latin typeface="Helvetica Neue Light"/>
                          <a:ea typeface="Helvetica Neue Light"/>
                          <a:cs typeface="Helvetica Neue Light"/>
                          <a:sym typeface="Helvetica Neue Light"/>
                        </a:rPr>
                      </a:br>
                      <a:r>
                        <a:rPr lang="en" sz="1600">
                          <a:latin typeface="Helvetica Neue Light"/>
                          <a:ea typeface="Helvetica Neue Light"/>
                          <a:cs typeface="Helvetica Neue Light"/>
                          <a:sym typeface="Helvetica Neue Light"/>
                        </a:rPr>
                        <a:t>Agregar otra ruta '/api/randoms' que permita calcular un cantidad de números aleatorios en el rango del 1 al 1000 especificada por parámetros de consulta (query).</a:t>
                      </a:r>
                      <a:endParaRPr sz="1600">
                        <a:latin typeface="Helvetica Neue Light"/>
                        <a:ea typeface="Helvetica Neue Light"/>
                        <a:cs typeface="Helvetica Neue Light"/>
                        <a:sym typeface="Helvetica Neue Light"/>
                      </a:endParaRPr>
                    </a:p>
                    <a:p>
                      <a:pPr indent="0" lvl="0" marL="914400" rtl="0" algn="l">
                        <a:spcBef>
                          <a:spcPts val="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Por ej: /randoms?cant=20000.</a:t>
                      </a:r>
                      <a:endParaRPr sz="1600">
                        <a:latin typeface="Helvetica Neue Light"/>
                        <a:ea typeface="Helvetica Neue Light"/>
                        <a:cs typeface="Helvetica Neue Light"/>
                        <a:sym typeface="Helvetica Neue Light"/>
                      </a:endParaRPr>
                    </a:p>
                    <a:p>
                      <a:pPr indent="0" lvl="0" marL="914400" rtl="0" algn="l">
                        <a:spcBef>
                          <a:spcPts val="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Si dicho parámetro no se ingresa, calcular 100.000.000 números.</a:t>
                      </a:r>
                      <a:endParaRPr sz="1600">
                        <a:latin typeface="Helvetica Neue Light"/>
                        <a:ea typeface="Helvetica Neue Light"/>
                        <a:cs typeface="Helvetica Neue Light"/>
                        <a:sym typeface="Helvetica Neue Light"/>
                      </a:endParaRPr>
                    </a:p>
                    <a:p>
                      <a:pPr indent="0" lvl="0" marL="914400" rtl="0" algn="l">
                        <a:spcBef>
                          <a:spcPts val="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El dato devuelto al frontend será un objeto que contendrá como claves los números random generados junto a la cantidad de veces que salió cada uno. Esta ruta no será bloqueante (utilizar el método fork de child process). Comprobar el no bloqueo con una cantidad de 500.000.000 de randoms.</a:t>
                      </a:r>
                      <a:endParaRPr sz="1600">
                        <a:latin typeface="Helvetica Neue Light"/>
                        <a:ea typeface="Helvetica Neue Light"/>
                        <a:cs typeface="Helvetica Neue Light"/>
                        <a:sym typeface="Helvetica Neue Light"/>
                      </a:endParaRPr>
                    </a:p>
                    <a:p>
                      <a:pPr indent="0" lvl="0" marL="914400" rtl="0" algn="l">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914400" rtl="0" algn="l">
                        <a:spcBef>
                          <a:spcPts val="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Observación: utilizar routers y apis separadas para esta funcionalidad.</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81" name="Google Shape;481;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2" name="Google Shape;482;p68"/>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p6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88" name="Google Shape;488;p6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2" name="Shape 492"/>
        <p:cNvGrpSpPr/>
        <p:nvPr/>
      </p:nvGrpSpPr>
      <p:grpSpPr>
        <a:xfrm>
          <a:off x="0" y="0"/>
          <a:ext cx="0" cy="0"/>
          <a:chOff x="0" y="0"/>
          <a:chExt cx="0" cy="0"/>
        </a:xfrm>
      </p:grpSpPr>
      <p:sp>
        <p:nvSpPr>
          <p:cNvPr id="493" name="Google Shape;493;p70"/>
          <p:cNvSpPr txBox="1"/>
          <p:nvPr/>
        </p:nvSpPr>
        <p:spPr>
          <a:xfrm>
            <a:off x="1956450" y="795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4" name="Google Shape;494;p70"/>
          <p:cNvSpPr txBox="1"/>
          <p:nvPr/>
        </p:nvSpPr>
        <p:spPr>
          <a:xfrm>
            <a:off x="2115600" y="20387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Global Process.</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Child-process.</a:t>
            </a:r>
            <a:endParaRPr sz="18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sp>
        <p:nvSpPr>
          <p:cNvPr id="499" name="Google Shape;499;p7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00" name="Google Shape;500;p7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4" name="Shape 504"/>
        <p:cNvGrpSpPr/>
        <p:nvPr/>
      </p:nvGrpSpPr>
      <p:grpSpPr>
        <a:xfrm>
          <a:off x="0" y="0"/>
          <a:ext cx="0" cy="0"/>
          <a:chOff x="0" y="0"/>
          <a:chExt cx="0" cy="0"/>
        </a:xfrm>
      </p:grpSpPr>
      <p:sp>
        <p:nvSpPr>
          <p:cNvPr id="505" name="Google Shape;505;p7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6" name="Google Shape;506;p7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9" name="Shape 139"/>
        <p:cNvGrpSpPr/>
        <p:nvPr/>
      </p:nvGrpSpPr>
      <p:grpSpPr>
        <a:xfrm>
          <a:off x="0" y="0"/>
          <a:ext cx="0" cy="0"/>
          <a:chOff x="0" y="0"/>
          <a:chExt cx="0" cy="0"/>
        </a:xfrm>
      </p:grpSpPr>
      <p:sp>
        <p:nvSpPr>
          <p:cNvPr id="140" name="Google Shape;140;p2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OBJETO PROCESS</a:t>
            </a:r>
            <a:endParaRPr i="1" sz="3600">
              <a:latin typeface="Anton"/>
              <a:ea typeface="Anton"/>
              <a:cs typeface="Anton"/>
              <a:sym typeface="Anton"/>
            </a:endParaRPr>
          </a:p>
        </p:txBody>
      </p:sp>
      <p:pic>
        <p:nvPicPr>
          <p:cNvPr id="141" name="Google Shape;141;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nvSpPr>
        <p:spPr>
          <a:xfrm>
            <a:off x="379800" y="1151825"/>
            <a:ext cx="8232000" cy="358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Como ya hemos visto, e</a:t>
            </a:r>
            <a:r>
              <a:rPr lang="en" sz="1800">
                <a:solidFill>
                  <a:schemeClr val="dk1"/>
                </a:solidFill>
                <a:highlight>
                  <a:schemeClr val="lt1"/>
                </a:highlight>
                <a:latin typeface="Helvetica Neue Light"/>
                <a:ea typeface="Helvetica Neue Light"/>
                <a:cs typeface="Helvetica Neue Light"/>
                <a:sym typeface="Helvetica Neue Light"/>
              </a:rPr>
              <a:t>l objeto process es una variable global disponible en NodeJS que nos ofrece diversas informaciones y utilidades acerca del proceso que está ejecutando un script Node.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Contiene diversos métodos, eventos y propiedades que nos sirven no solo para obtener datos del proceso actual, sino también para controlarlo.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Al ser un objeto global quiere decir que lo puedes usar en cualquier localización de tu código NodeJS, sin tener que hacer el correspondiente require().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47" name="Google Shape;147;p30"/>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Objeto Process</a:t>
            </a:r>
            <a:endParaRPr i="1" sz="3600">
              <a:latin typeface="Anton"/>
              <a:ea typeface="Anton"/>
              <a:cs typeface="Anton"/>
              <a:sym typeface="Anton"/>
            </a:endParaRPr>
          </a:p>
        </p:txBody>
      </p:sp>
      <p:pic>
        <p:nvPicPr>
          <p:cNvPr id="148" name="Google Shape;148;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30"/>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nvSpPr>
        <p:spPr>
          <a:xfrm>
            <a:off x="379800" y="1228025"/>
            <a:ext cx="8232000" cy="87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Algunos ejemplos de los datos del proceso que se pueden consultar con el objeto process.</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1000"/>
              </a:spcBef>
              <a:spcAft>
                <a:spcPts val="100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55" name="Google Shape;155;p31"/>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Datos del proceso</a:t>
            </a:r>
            <a:endParaRPr i="1" sz="3600">
              <a:latin typeface="Anton"/>
              <a:ea typeface="Anton"/>
              <a:cs typeface="Anton"/>
              <a:sym typeface="Anton"/>
            </a:endParaRPr>
          </a:p>
        </p:txBody>
      </p:sp>
      <p:pic>
        <p:nvPicPr>
          <p:cNvPr id="156" name="Google Shape;156;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7" name="Google Shape;157;p3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8" name="Google Shape;158;p31"/>
          <p:cNvPicPr preferRelativeResize="0"/>
          <p:nvPr/>
        </p:nvPicPr>
        <p:blipFill>
          <a:blip r:embed="rId5">
            <a:alphaModFix/>
          </a:blip>
          <a:stretch>
            <a:fillRect/>
          </a:stretch>
        </p:blipFill>
        <p:spPr>
          <a:xfrm>
            <a:off x="1806838" y="2362250"/>
            <a:ext cx="5377925" cy="18353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nvSpPr>
        <p:spPr>
          <a:xfrm>
            <a:off x="228300" y="1151825"/>
            <a:ext cx="8742600" cy="871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Char char="●"/>
            </a:pPr>
            <a:r>
              <a:rPr lang="en" sz="2000">
                <a:solidFill>
                  <a:schemeClr val="dk1"/>
                </a:solidFill>
                <a:highlight>
                  <a:schemeClr val="lt1"/>
                </a:highlight>
                <a:latin typeface="Helvetica Neue Light"/>
                <a:ea typeface="Helvetica Neue Light"/>
                <a:cs typeface="Helvetica Neue Light"/>
                <a:sym typeface="Helvetica Neue Light"/>
              </a:rPr>
              <a:t>A veces, se necesita salir de la ejecución de un programa en Node. Esto lo podemos conseguir mediante el método </a:t>
            </a:r>
            <a:r>
              <a:rPr b="1" i="1" lang="en" sz="2000">
                <a:solidFill>
                  <a:schemeClr val="dk1"/>
                </a:solidFill>
                <a:highlight>
                  <a:schemeClr val="lt1"/>
                </a:highlight>
                <a:latin typeface="Helvetica Neue"/>
                <a:ea typeface="Helvetica Neue"/>
                <a:cs typeface="Helvetica Neue"/>
                <a:sym typeface="Helvetica Neue"/>
              </a:rPr>
              <a:t>exit</a:t>
            </a:r>
            <a:r>
              <a:rPr lang="en" sz="2000">
                <a:solidFill>
                  <a:schemeClr val="dk1"/>
                </a:solidFill>
                <a:highlight>
                  <a:schemeClr val="lt1"/>
                </a:highlight>
                <a:latin typeface="Helvetica Neue Light"/>
                <a:ea typeface="Helvetica Neue Light"/>
                <a:cs typeface="Helvetica Neue Light"/>
                <a:sym typeface="Helvetica Neue Light"/>
              </a:rPr>
              <a:t> del objeto </a:t>
            </a:r>
            <a:r>
              <a:rPr i="1" lang="en" sz="2000">
                <a:solidFill>
                  <a:schemeClr val="dk1"/>
                </a:solidFill>
                <a:highlight>
                  <a:schemeClr val="lt1"/>
                </a:highlight>
                <a:latin typeface="Helvetica Neue Light"/>
                <a:ea typeface="Helvetica Neue Light"/>
                <a:cs typeface="Helvetica Neue Light"/>
                <a:sym typeface="Helvetica Neue Light"/>
              </a:rPr>
              <a:t>process</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64" name="Google Shape;164;p32"/>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Salir de la ejecución</a:t>
            </a:r>
            <a:endParaRPr i="1" sz="3600">
              <a:latin typeface="Anton"/>
              <a:ea typeface="Anton"/>
              <a:cs typeface="Anton"/>
              <a:sym typeface="Anton"/>
            </a:endParaRPr>
          </a:p>
        </p:txBody>
      </p:sp>
      <p:pic>
        <p:nvPicPr>
          <p:cNvPr id="165" name="Google Shape;165;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6" name="Google Shape;166;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7" name="Google Shape;167;p32"/>
          <p:cNvPicPr preferRelativeResize="0"/>
          <p:nvPr/>
        </p:nvPicPr>
        <p:blipFill>
          <a:blip r:embed="rId5">
            <a:alphaModFix/>
          </a:blip>
          <a:stretch>
            <a:fillRect/>
          </a:stretch>
        </p:blipFill>
        <p:spPr>
          <a:xfrm>
            <a:off x="3886200" y="2040585"/>
            <a:ext cx="1930211" cy="500100"/>
          </a:xfrm>
          <a:prstGeom prst="rect">
            <a:avLst/>
          </a:prstGeom>
          <a:noFill/>
          <a:ln cap="flat" cmpd="sng" w="9525">
            <a:solidFill>
              <a:schemeClr val="dk2"/>
            </a:solidFill>
            <a:prstDash val="solid"/>
            <a:round/>
            <a:headEnd len="sm" w="sm" type="none"/>
            <a:tailEnd len="sm" w="sm" type="none"/>
          </a:ln>
        </p:spPr>
      </p:pic>
      <p:sp>
        <p:nvSpPr>
          <p:cNvPr id="168" name="Google Shape;168;p32"/>
          <p:cNvSpPr txBox="1"/>
          <p:nvPr/>
        </p:nvSpPr>
        <p:spPr>
          <a:xfrm>
            <a:off x="161150" y="2599625"/>
            <a:ext cx="8809800" cy="18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Provocará que el programa acabe, incluso en el caso que haya operaciones asíncronas que no se hayan completado o que se esté escuchando eventos diversos en el programa.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br>
              <a:rPr lang="en" sz="1800">
                <a:solidFill>
                  <a:schemeClr val="dk1"/>
                </a:solidFill>
                <a:highlight>
                  <a:schemeClr val="lt1"/>
                </a:highlight>
                <a:latin typeface="Helvetica Neue Light"/>
                <a:ea typeface="Helvetica Neue Light"/>
                <a:cs typeface="Helvetica Neue Light"/>
                <a:sym typeface="Helvetica Neue Light"/>
              </a:rPr>
            </a:br>
            <a:r>
              <a:rPr lang="en" sz="1800">
                <a:solidFill>
                  <a:schemeClr val="dk1"/>
                </a:solidFill>
                <a:highlight>
                  <a:schemeClr val="lt1"/>
                </a:highlight>
                <a:latin typeface="Helvetica Neue Light"/>
                <a:ea typeface="Helvetica Neue Light"/>
                <a:cs typeface="Helvetica Neue Light"/>
                <a:sym typeface="Helvetica Neue Light"/>
              </a:rPr>
              <a:t>👉 El método exit puede recibir opcionalmente un código de salida. Si no indicamos nada se entiende "0" como código de salida.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69" name="Google Shape;169;p32"/>
          <p:cNvPicPr preferRelativeResize="0"/>
          <p:nvPr/>
        </p:nvPicPr>
        <p:blipFill>
          <a:blip r:embed="rId6">
            <a:alphaModFix/>
          </a:blip>
          <a:stretch>
            <a:fillRect/>
          </a:stretch>
        </p:blipFill>
        <p:spPr>
          <a:xfrm>
            <a:off x="4798300" y="4498206"/>
            <a:ext cx="1863539" cy="433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nvSpPr>
        <p:spPr>
          <a:xfrm>
            <a:off x="379800" y="1228025"/>
            <a:ext cx="8232000" cy="2939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mayor funcionalidad de </a:t>
            </a:r>
            <a:r>
              <a:rPr i="1" lang="en" sz="2000">
                <a:solidFill>
                  <a:schemeClr val="dk1"/>
                </a:solidFill>
                <a:highlight>
                  <a:schemeClr val="lt1"/>
                </a:highlight>
                <a:latin typeface="Helvetica Neue Light"/>
                <a:ea typeface="Helvetica Neue Light"/>
                <a:cs typeface="Helvetica Neue Light"/>
                <a:sym typeface="Helvetica Neue Light"/>
              </a:rPr>
              <a:t>process</a:t>
            </a:r>
            <a:r>
              <a:rPr lang="en" sz="2000">
                <a:solidFill>
                  <a:schemeClr val="dk1"/>
                </a:solidFill>
                <a:highlight>
                  <a:schemeClr val="lt1"/>
                </a:highlight>
                <a:latin typeface="Helvetica Neue Light"/>
                <a:ea typeface="Helvetica Neue Light"/>
                <a:cs typeface="Helvetica Neue Light"/>
                <a:sym typeface="Helvetica Neue Light"/>
              </a:rPr>
              <a:t> está contenida en la función ‘</a:t>
            </a:r>
            <a:r>
              <a:rPr b="1" i="1" lang="en" sz="2000">
                <a:solidFill>
                  <a:schemeClr val="dk1"/>
                </a:solidFill>
                <a:highlight>
                  <a:schemeClr val="lt1"/>
                </a:highlight>
                <a:latin typeface="Helvetica Neue"/>
                <a:ea typeface="Helvetica Neue"/>
                <a:cs typeface="Helvetica Neue"/>
                <a:sym typeface="Helvetica Neue"/>
              </a:rPr>
              <a:t>.on()</a:t>
            </a:r>
            <a:r>
              <a:rPr lang="en" sz="2000">
                <a:solidFill>
                  <a:schemeClr val="dk1"/>
                </a:solidFill>
                <a:highlight>
                  <a:schemeClr val="lt1"/>
                </a:highlight>
                <a:latin typeface="Helvetica Neue Light"/>
                <a:ea typeface="Helvetica Neue Light"/>
                <a:cs typeface="Helvetica Neue Light"/>
                <a:sym typeface="Helvetica Neue Light"/>
              </a:rPr>
              <a:t>’.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Dicha función está escuchando durante todo el proceso que se ejecuta, es por eso que solo se puede actuar sobre su callback.</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define como se definen los eventos en Javascript. En el método </a:t>
            </a:r>
            <a:r>
              <a:rPr i="1" lang="en" sz="2000">
                <a:solidFill>
                  <a:schemeClr val="dk1"/>
                </a:solidFill>
                <a:highlight>
                  <a:schemeClr val="lt1"/>
                </a:highlight>
                <a:latin typeface="Helvetica Neue Light"/>
                <a:ea typeface="Helvetica Neue Light"/>
                <a:cs typeface="Helvetica Neue Light"/>
                <a:sym typeface="Helvetica Neue Light"/>
              </a:rPr>
              <a:t>on</a:t>
            </a:r>
            <a:r>
              <a:rPr lang="en" sz="2000">
                <a:solidFill>
                  <a:schemeClr val="dk1"/>
                </a:solidFill>
                <a:highlight>
                  <a:schemeClr val="lt1"/>
                </a:highlight>
                <a:latin typeface="Helvetica Neue Light"/>
                <a:ea typeface="Helvetica Neue Light"/>
                <a:cs typeface="Helvetica Neue Light"/>
                <a:sym typeface="Helvetica Neue Light"/>
              </a:rPr>
              <a:t>, indicando el tipo de evento que queremos escuchar y un </a:t>
            </a:r>
            <a:r>
              <a:rPr i="1" lang="en" sz="2000">
                <a:solidFill>
                  <a:schemeClr val="dk1"/>
                </a:solidFill>
                <a:highlight>
                  <a:schemeClr val="lt1"/>
                </a:highlight>
                <a:latin typeface="Helvetica Neue Light"/>
                <a:ea typeface="Helvetica Neue Light"/>
                <a:cs typeface="Helvetica Neue Light"/>
                <a:sym typeface="Helvetica Neue Light"/>
              </a:rPr>
              <a:t>callback </a:t>
            </a:r>
            <a:r>
              <a:rPr lang="en" sz="2000">
                <a:solidFill>
                  <a:schemeClr val="dk1"/>
                </a:solidFill>
                <a:highlight>
                  <a:schemeClr val="lt1"/>
                </a:highlight>
                <a:latin typeface="Helvetica Neue Light"/>
                <a:ea typeface="Helvetica Neue Light"/>
                <a:cs typeface="Helvetica Neue Light"/>
                <a:sym typeface="Helvetica Neue Light"/>
              </a:rPr>
              <a:t>que se ejecutará cuando ese evento se dispare.</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75" name="Google Shape;175;p33"/>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Función ‘.on( )’</a:t>
            </a:r>
            <a:endParaRPr i="1" sz="3600">
              <a:latin typeface="Anton"/>
              <a:ea typeface="Anton"/>
              <a:cs typeface="Anton"/>
              <a:sym typeface="Anton"/>
            </a:endParaRPr>
          </a:p>
        </p:txBody>
      </p:sp>
      <p:pic>
        <p:nvPicPr>
          <p:cNvPr id="176" name="Google Shape;176;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7" name="Google Shape;177;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8" name="Google Shape;178;p33"/>
          <p:cNvPicPr preferRelativeResize="0"/>
          <p:nvPr/>
        </p:nvPicPr>
        <p:blipFill>
          <a:blip r:embed="rId5">
            <a:alphaModFix/>
          </a:blip>
          <a:stretch>
            <a:fillRect/>
          </a:stretch>
        </p:blipFill>
        <p:spPr>
          <a:xfrm>
            <a:off x="2743200" y="4211900"/>
            <a:ext cx="3948351" cy="397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