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embeddedFontLst>
    <p:embeddedFont>
      <p:font typeface="Anton"/>
      <p:regular r:id="rId64"/>
    </p:embeddedFont>
    <p:embeddedFont>
      <p:font typeface="Lato"/>
      <p:regular r:id="rId65"/>
      <p:bold r:id="rId66"/>
      <p:italic r:id="rId67"/>
      <p:boldItalic r:id="rId68"/>
    </p:embeddedFont>
    <p:embeddedFont>
      <p:font typeface="Lato Light"/>
      <p:regular r:id="rId69"/>
      <p:bold r:id="rId70"/>
      <p:italic r:id="rId71"/>
      <p:boldItalic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Helvetica Neue Light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regular.fntdata"/><Relationship Id="rId72" Type="http://schemas.openxmlformats.org/officeDocument/2006/relationships/font" Target="fonts/LatoLight-boldItalic.fntdata"/><Relationship Id="rId31" Type="http://schemas.openxmlformats.org/officeDocument/2006/relationships/slide" Target="slides/slide27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6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9.xml"/><Relationship Id="rId77" Type="http://schemas.openxmlformats.org/officeDocument/2006/relationships/font" Target="fonts/HelveticaNeueLight-regular.fntdata"/><Relationship Id="rId32" Type="http://schemas.openxmlformats.org/officeDocument/2006/relationships/slide" Target="slides/slide28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31.xml"/><Relationship Id="rId79" Type="http://schemas.openxmlformats.org/officeDocument/2006/relationships/font" Target="fonts/HelveticaNeueLight-italic.fntdata"/><Relationship Id="rId34" Type="http://schemas.openxmlformats.org/officeDocument/2006/relationships/slide" Target="slides/slide30.xml"/><Relationship Id="rId78" Type="http://schemas.openxmlformats.org/officeDocument/2006/relationships/font" Target="fonts/HelveticaNeueLight-bold.fntdata"/><Relationship Id="rId71" Type="http://schemas.openxmlformats.org/officeDocument/2006/relationships/font" Target="fonts/LatoLight-italic.fntdata"/><Relationship Id="rId70" Type="http://schemas.openxmlformats.org/officeDocument/2006/relationships/font" Target="fonts/LatoLight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Anton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Lato-bold.fntdata"/><Relationship Id="rId21" Type="http://schemas.openxmlformats.org/officeDocument/2006/relationships/slide" Target="slides/slide17.xml"/><Relationship Id="rId65" Type="http://schemas.openxmlformats.org/officeDocument/2006/relationships/font" Target="fonts/Lato-regular.fntdata"/><Relationship Id="rId24" Type="http://schemas.openxmlformats.org/officeDocument/2006/relationships/slide" Target="slides/slide20.xml"/><Relationship Id="rId68" Type="http://schemas.openxmlformats.org/officeDocument/2006/relationships/font" Target="fonts/Lato-boldItalic.fntdata"/><Relationship Id="rId23" Type="http://schemas.openxmlformats.org/officeDocument/2006/relationships/slide" Target="slides/slide19.xml"/><Relationship Id="rId67" Type="http://schemas.openxmlformats.org/officeDocument/2006/relationships/font" Target="fonts/Lat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LatoLigh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c09881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c09881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c09881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c09881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c09881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c09881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c09881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c09881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c09881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9c09881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c09881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c09881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c09881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c09881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c09881f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9c09881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9c09881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9c09881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c09881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c09881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c09881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9c09881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c09881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c09881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c09881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c09881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c09881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c09881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9c09881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9c09881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c09881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9c09881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9c09881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9c09881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9c09881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9c09881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9c09881f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9c09881f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c09881f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c09881f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c09881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c09881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c09881f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c09881f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9c09881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9c09881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9c09881f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9c09881f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c09881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c09881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c09881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9c09881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9c09881f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9c09881f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9c09881f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9c09881f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9c09881f9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f9c09881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9c09881f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9c09881f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c0988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c0988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9c09881f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9c09881f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9c09881f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9c09881f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9c09881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9c09881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9c09881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9c09881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9c09881f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9c09881f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9c09881f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9c09881f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9c09881f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9c09881f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9c09881f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9c09881f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c09881f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c09881f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9c09881f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9c09881f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0988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c0988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9c09881f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9c09881f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9c09881f9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f9c09881f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c09881f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c09881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9c09881f9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f9c09881f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9c09881f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9c09881f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9c09881f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9c09881f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4aee553e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4aee553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4aee553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4aee553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4aee553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4aee553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4aee553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4aee553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c09881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c09881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c0988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c0988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c09881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c09881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c09881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c0988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ervicio/api/usuarios" TargetMode="External"/><Relationship Id="rId4" Type="http://schemas.openxmlformats.org/officeDocument/2006/relationships/hyperlink" Target="http://servicio/api/usuarios" TargetMode="External"/><Relationship Id="rId5" Type="http://schemas.openxmlformats.org/officeDocument/2006/relationships/hyperlink" Target="http://servicio/api/usuarios/1" TargetMode="External"/><Relationship Id="rId6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ervicio/api/usuarios/1" TargetMode="External"/><Relationship Id="rId4" Type="http://schemas.openxmlformats.org/officeDocument/2006/relationships/hyperlink" Target="http://servicio/api/usuarios?domicilio=CABA" TargetMode="External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Relationship Id="rId4" Type="http://schemas.openxmlformats.org/officeDocument/2006/relationships/image" Target="../media/image49.jpg"/><Relationship Id="rId5" Type="http://schemas.openxmlformats.org/officeDocument/2006/relationships/image" Target="../media/image3.png"/><Relationship Id="rId6" Type="http://schemas.openxmlformats.org/officeDocument/2006/relationships/image" Target="../media/image55.png"/><Relationship Id="rId7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4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thunderclient.io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Avanzado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7.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950" y="1132325"/>
            <a:ext cx="4244605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50" y="1143800"/>
            <a:ext cx="4186011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922425" y="317650"/>
            <a:ext cx="5536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HTTP: Códigos de estado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86300" y="1141300"/>
            <a:ext cx="87714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de respuesta de HTTP tiene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estado numérico de tres cifras que indica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petición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(Informativo):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recibida, y continúa su procesamiento.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(Éxito):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 con éxito, comprendida y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(Redirección):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 acciones son requeridas para completar la petición.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4xx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(Error del cliente):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tiene algún error, y no puede ser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5xx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(Error del servidor): El servidor falló al intentar procesar una petición aparentemente válida.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25" y="317648"/>
            <a:ext cx="1610600" cy="65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544125" y="55125"/>
            <a:ext cx="7940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Códigos de Estado más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25" y="1044225"/>
            <a:ext cx="6656675" cy="141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125" y="2837388"/>
            <a:ext cx="2763175" cy="15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625" y="2675300"/>
            <a:ext cx="3642350" cy="19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688" y="152400"/>
            <a:ext cx="5118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1129475" y="528875"/>
            <a:ext cx="6885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Conceptos de API, REST y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464" y="1585200"/>
            <a:ext cx="6885073" cy="2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287400" y="1409675"/>
            <a:ext cx="8442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conjunto de reglas y especificaciones que describen la manera en que un sistema puede comunicarse con otros.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una API en forma clara y explícita habilita y facilita el intercambio de mensajes entre sistemas.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la colaboración e interoperabilidad entre los sistemas desarrollados en distintas plataformas e incluso en distintos lenguajes.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tener interfaz gráfica o ser de uso interno.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tiene que estar acompañada con la documentación detallada que describa su operación y el formato de interacción con la misma.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870450" y="470050"/>
            <a:ext cx="441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una API?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0" y="109750"/>
            <a:ext cx="2259126" cy="12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337825" y="1354100"/>
            <a:ext cx="84168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viene del inglés “REpresentational State Transfer” (o en español: Transferencia de Estado Representacional).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Representación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referimos a un modelo o estructura con la que representamos algo.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Estado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representación, hablamos de los datos que contiene ese modelo estructura.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Transferir un Estado de Representación implica el envío de datos (con una determinada estructura) entre dos partes.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dos formatos más utilizados para este tipo de transferencias de datos son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XML y JSON.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308750" y="470050"/>
            <a:ext cx="3974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25" y="243775"/>
            <a:ext cx="3568776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28825" y="283725"/>
            <a:ext cx="842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Formatos XML y JSON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96350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50" y="2086341"/>
            <a:ext cx="3144900" cy="212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25" y="2106925"/>
            <a:ext cx="3144900" cy="20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4877625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349650" y="1264801"/>
            <a:ext cx="8444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tipo de API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dispone de interfaz gráfica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exclusivamente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comunicación entre sistemas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mediante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una API se considere REST, debe cumplir con las siguientes características: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Cliente-Servidor sin estado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Cacheable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comunes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Interfaz uniforme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Utilización de hipermedios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834850" y="393850"/>
            <a:ext cx="3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API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50" y="167575"/>
            <a:ext cx="3438975" cy="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Repasar el funcionamiento del protocolo HTTP y su uso en una aplicación RESTful.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concepto de API REST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verbos get, post, put y delete en el servidor basado en Express.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Postman para generar request.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Características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Arquitectura Cliente-Servidor sin estado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HTTP contiene toda la información necesaria para comprender la petición.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resultado, ni el cliente ni el servidor necesitan recordar ningún estado de las comunicaciones entre mensajes.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restricción mantiene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cliente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y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servidor débilmente acoplados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: el cliente no necesita conocer los detalles de implementación del servidor y el servidor se “despreocupa” de cómo son usados los datos que envía al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Cacheable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86725" y="1545225"/>
            <a:ext cx="79035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Debe admitir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sistema de almacenamiento en caché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infraestructura de red debe soportar una caché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 varios niveles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almacenamiento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evita repetir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conexiones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entre el servidor y el cliente, en casos en que peticiones idénticas fueran a generar la misma respuesta.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recursos detrás de nuestra API deben poder ser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consumidos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peticiones HTTP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preferentemente sus principales (POST, GET, PUT y DELETE).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frecuencia estas operaciones se equiparan a las operaciones CRUD en bases de datos (en inglés: Create, Read, Update, Delete, en español: Alta, Lectura, Modificación, y Baja).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tratarse de peticiones HTTP, éstas deberán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devolver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respuestas los correspondientes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códigos de estado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informando el resultado de las mismas.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Interfaz uniforme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86725" y="1545225"/>
            <a:ext cx="79035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 un sistema REST, cada acción (más correctamente, cada recurso) debe contar con una URI (Uniform Resource Identifier), un identificador único.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Ésta nos facilita el acceso a la información, tanto para consultarla, como para modificarla o eliminarla, pero también para compartir su ubicación exacta a terceros.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Utilización de hipermedios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486725" y="1545225"/>
            <a:ext cx="79035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vez que se hace una petición al servidor y este devuelve una respuesta, parte de la información devuelta pueden ser también hipervínculos de navegación asociada a otros recursos del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Como resultado de esto, es posible navegar de un recurso REST a muchos otros, simplemente siguiendo enlaces sin requerir el uso de registros u otra infraestructura adicional.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713" y="984913"/>
            <a:ext cx="5662575" cy="31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2680250" y="668350"/>
            <a:ext cx="378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Aplicación RESTful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63" y="1734750"/>
            <a:ext cx="3783275" cy="2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480675" y="149425"/>
            <a:ext cx="39900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Principios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87225" y="930850"/>
            <a:ext cx="85650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aplicación RESTful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requiere un enfoque de diseño distinto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forma típica de pensar en un sistema: lo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contrario a RPC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RPC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Remote Procedure Calls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llamadas a procedimientos remotos) basa su funcionamiento en las operaciones que puede realizar el sistema (acciones, usualmente verbos).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getUsuario()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por el contrario,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énfasis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pone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los recursos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(usualmente sustantivos), especialmente en los nombres que se le asigna a cada tipo de recurso.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Ej. Usuarios.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funcionalidad relacionada con este recurso tendría sus propios identificadores y peticiones en HTTP.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-610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800" y="40835"/>
            <a:ext cx="2880875" cy="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Servidores Web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 &amp; Multer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Listar usuarios: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http://servicio/api/usuarios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Agregar usuario: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POST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 (Agregando a la petición el registro correspondiente con los datos del nuevo usuario)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caso de querer acceder a un elemento en particular dentro de un recurso, se lo puede hacer fácilmente si se conoce su identificador (URI):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http://servicio/api/usuarios/1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Modificar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un dato del usuario, un cliente REST podría primero descargar el registro anterior usando GET. El cliente después modificaría el objeto para ese dato, y lo enviaría al servidor utilizando una petición HTTP de tipo PUT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 URL: </a:t>
            </a:r>
            <a:r>
              <a:rPr lang="en-GB" sz="20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http://servicio/api/usuarios/1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usuarios con domicilio en CABA: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Si en cambio es necesario realizar una búsqueda por algún criterio, se pueden enviar parámetros en una petición HTTP. Éstos se pueden añadir al final de la misma con la siguiente sintaxis: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http://servicio/api/usuarios?domicilio=CABA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32650" y="178425"/>
            <a:ext cx="8000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Manejo de peticiones HTTP con Express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1168150"/>
            <a:ext cx="667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480675" y="378025"/>
            <a:ext cx="6870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Express: atención de peticiones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287225" y="1235650"/>
            <a:ext cx="856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cómo se debe manejar cada tipo de petición usaremos los métodos nombrados de acuerdo al tipo de petición que manejan: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get(), post(), delete(), y put()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reciben como primer argumento la ruta que van a estar escuchando, y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manejarán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peticiones que coincidan en ruta y en tipo. Luego, el segundo argumento será el callback con que se manejará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tendrá dos parámetros: el primero con la petición (request) en sí y el segundo con la respuesta (response) que espera devolver.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480675" y="378025"/>
            <a:ext cx="6870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(Pedir)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287225" y="1083250"/>
            <a:ext cx="835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tipo de petición puede tener diferentes características. Por ejemplo, algunas peticiones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requieren el envío de ningún dato extra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particular para obtener el recurso buscado. Este es el caso de la petición GET. Como respuesta a la petición,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devolverá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5" y="2990125"/>
            <a:ext cx="6241500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parámetros de búsqueda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267900" y="926050"/>
            <a:ext cx="7601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peticiones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incorporar detalles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la búsqueda que se quiere realizar.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400" y="1866899"/>
            <a:ext cx="3810225" cy="26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267900" y="1748950"/>
            <a:ext cx="47193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Estos parámetros se agregan al final de la URL, mediante un signo de interrogación ‘?’ y enumerando pares ‘clave=valor’ separados por un ampersand ‘&amp;’ si hay más de uno.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los mismos se encontrarán en el objeto ‘query’ dentro del objeto petición (req).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67900" y="926050"/>
            <a:ext cx="84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que se quiera acceder a un recurso en particular ya conocido, es necesario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un identificador unívoco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URL.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/>
        </p:nvSpPr>
        <p:spPr>
          <a:xfrm>
            <a:off x="267900" y="2305500"/>
            <a:ext cx="84120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enviar este tipo de parámetros, el mismo se escribirá luego del nombre del recurso (en la URL), separado por una barra.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http://miservidor.com/api/mensajes/1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este ejemplo estamos queriendo acceder al mensaje nro 1 de nuestros recursos.)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256425" y="924150"/>
            <a:ext cx="84120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al campo identificador desde el lado del servidor, Express utiliza una sintaxis que permite indicar anteponiendo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‘dos puntos’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antes del nombre del campo identificador, al especificar la ruta escuchada. Luego, para acceder al valor del mismo, se hará a través del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 ‘params’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objeto petición (req) recibido en el callback.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50" y="3174685"/>
            <a:ext cx="6863976" cy="163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Get endpoints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 la siguiente constante: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 cómo están'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servidor con API Rest usando node.js y express que contenga los siguientes endpoints get: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1) '/api/frase' -&gt; devuelve la frase en forma completa en un campo ‘frase’.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2) '/api/letras/:num  -&gt; devuelve por número de orden la letra dentro de esa frase (num 1 refiere a la primera letra), en un campo ‘letra’.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3) '/api/palabras/:num  -&gt; devuelve por número de orden la palabra dentro de esa frase (num 1 refiere a la primera palabra), en un campo ‘palabra’.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504900" y="436475"/>
            <a:ext cx="6134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Aplicaciones RESTful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667175"/>
            <a:ext cx="6134198" cy="24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/>
        </p:nvSpPr>
        <p:spPr>
          <a:xfrm>
            <a:off x="236675" y="602475"/>
            <a:ext cx="8464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En el caso de las consignas 2) y 3), si se ingresa un parámetro no numérico o que esté fuera del rango de la cantidad total de letras o palabras (según el caso), el servidor debe devolver un objeto con la descripción de dicho error. Por ejemplo: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no es un número" } cuando el parámetro no es numérico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está fuera de rango" } cuando no está entre 1 y el total de letras/palabras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El servidor escuchará peticiones en el puerto 8080 y mostrará en la consola un mensaje de conexión que muestre dicho puerto, junto a los mensajes de error si ocurriesen.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Otras operaciones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POST (Enviar)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256425" y="924150"/>
            <a:ext cx="84120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peticiones requieren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envío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algún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hacia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ejemplo, al crear un nuevo registro. Este es el caso de la petición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acceder al cuerpo del mensaje, incluído en la petición, lo haremos a través del campo ‘body’ del objeto petición recibido en el callback. En este caso, estamos devolviendo como respuesta el mismo registro que se envió en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75" y="3306800"/>
            <a:ext cx="7240587" cy="1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PUT (Actualizar)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/>
        </p:nvSpPr>
        <p:spPr>
          <a:xfrm>
            <a:off x="256425" y="924150"/>
            <a:ext cx="7998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mezclar varios mecanismos de pasaje de datos/parámetros, como es el caso de las peticiones de tipo PUT, en las que se desea actualizar un registro con uno nuevo.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950" y="2219325"/>
            <a:ext cx="5103300" cy="2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405750" y="2219325"/>
            <a:ext cx="3034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debe proveer el identificador del registro a reemplazar y el dato con el que se lo quiere sobreescribir.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DELETE (Borrar)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6" name="Google Shape;4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 txBox="1"/>
          <p:nvPr/>
        </p:nvSpPr>
        <p:spPr>
          <a:xfrm>
            <a:off x="256425" y="924150"/>
            <a:ext cx="8412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recurso, debemos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unívocamente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cuál de todos los disponibles se desea realizar la operación.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944150"/>
            <a:ext cx="7632627" cy="25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/>
        </p:nvSpPr>
        <p:spPr>
          <a:xfrm>
            <a:off x="738450" y="55125"/>
            <a:ext cx="733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¡Importante! Configuración extra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418500" y="880625"/>
            <a:ext cx="821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nuestro servidor express pueda interpretar en forma automática mensajes de tipo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formato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urlencoded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debemos indicarlo en forma explícita, agregando las siguiente líneas luego de crearlo.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7"/>
          <p:cNvSpPr txBox="1"/>
          <p:nvPr/>
        </p:nvSpPr>
        <p:spPr>
          <a:xfrm>
            <a:off x="429450" y="3304225"/>
            <a:ext cx="8001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Aclaración: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{extended:true} precisa que el objeto req.body contendrá valores de cualquier tipo en lugar de solo cadenas.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¡Sin esta línea, el servidor no sabrá cómo interpretar los objetos recibidos!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57"/>
          <p:cNvSpPr txBox="1"/>
          <p:nvPr/>
        </p:nvSpPr>
        <p:spPr>
          <a:xfrm>
            <a:off x="1204375" y="2511375"/>
            <a:ext cx="5064300" cy="67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extended: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}))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0" y="1701486"/>
            <a:ext cx="7144965" cy="306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975" y="705150"/>
            <a:ext cx="2565678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/>
          <p:nvPr/>
        </p:nvSpPr>
        <p:spPr>
          <a:xfrm>
            <a:off x="2771275" y="379275"/>
            <a:ext cx="3355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Postman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100" y="1872987"/>
            <a:ext cx="1186525" cy="94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800" y="379275"/>
            <a:ext cx="2565675" cy="1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Postman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nace como una herramienta que principalmente nos permite crear peticiones sobre APIs de una forma muy sencilla y de esta manera, probar las APIs.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usuario de Postman puede ser un desarrollador que esté comprobando el funcionamiento de una API para desarrollar sobre ella o un operador que esté realizando tareas de monitorización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sobre una API.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Instalación: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https://www.postman.com/downloads/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Postman?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5" name="Google Shape;44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45" y="161470"/>
            <a:ext cx="1602444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491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7263130" cy="4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93675" y="174175"/>
            <a:ext cx="31848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9975" y="2091700"/>
            <a:ext cx="82608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diversos tipos de aplicaciones: uno de los tipos más nombrados en la actualidad son las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Aplicaciones RESTFul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Cuando hablamos de aplicaciones RESTful, nos referimos a aplicaciones que operan en forma de servicios web, respondiendo consultas a otros sistemas a través de internet. Dichas aplicaciones lo hacen respetando algunas reglas y convenciones que detallaremos a lo largo de esta clase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26" y="250375"/>
            <a:ext cx="4664005" cy="1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676" y="945351"/>
            <a:ext cx="1452550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varias alternativas a postman, incluso algunas incluyen extensiones para el VSCode, como es el caso de: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Thunder Client (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https://www.thunderclient.io/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el cual pueden descargar desde el VSCode mismo, y utilizar de manera muy similar a Postman. Sus funcionalidades son algo más reducidas, pero para operaciones sencillas es más que suficiente (y probablemente lo sea para todo lo que haremos en la clase de hoy y para la mayoría de lo que haremos en futuras ocasiones).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Alternativas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con el servidor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que permita realizar la suma entre dos números utilizando tres rutas en estos formatos (Ejemplo con números 5 y 6)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Ruta get '/api/sumar/5/6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Ruta get '/api/sumar?num1=5&amp;num2=62)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Ruta get '/api/operacion/5+6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validar los datos a sumar, asumimos que los ingresamos correctamente.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las rutas post, put y delete en la dirección '/api' respondiendo 'ok' + (post/put/delete) según corresponda. Probar estas rutas con Postman, verificando que el servidor responda con el mensaje correcto.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en el puerto 8080 y mostrará todos los mensajes de conexión/error que correspondan.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Servidor con get, post, put y delete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6" name="Google Shape;48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Considere la siguiente frase: ‘Frase inicial’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aplicación de servidor node.js con express que incorpore las siguientes rutas: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 '/api/frase': devuelve un objeto que como campo ‘frase’ contenga la frase completa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 '/api/palabras/:pos': devuelve un objeto que como campo ‘buscada’ contenga la palabra hallada en la frase en la posición dada (considerar que la primera palabra es la #1.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 '/api/palabras': recibe un objeto con una palabra bajo el campo ‘palabra’ y la agrega al final de la frase. Devuelve un objeto que como campo ‘agregada’ contenga la palabra agregada, y en el campo ‘pos’ la posición en que se agregó dicha palabra.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PUT '/api/palabras/:pos': recibe un objeto con una palabra bajo el campo ‘palabra’ y reemplaza en la frase aquella hallada en la posición dada. Devuelve un objeto que como campo ‘actualizada’ contenga la nueva palabra, y en el campo ‘anterior’ la anterior.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5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DELETE '/api/palabras/:pos': elimina una palabra en la frase, según la posición dada (considerar que la primera palabra tiene posición #1).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Postman para probar la funcionalidad.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peticiones en el puerto 8080 y mostrará en la consola un mensaje de conexión que muestre dicho puerto, junto a los mensajes de error si ocurriesen.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0" name="Google Shape;5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7" name="Google Shape;50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/>
        </p:nvSpPr>
        <p:spPr>
          <a:xfrm>
            <a:off x="1956450" y="4148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2180400" y="20485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-Aplicaciones Restful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-Manejo de peticiones HTTP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-Postman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19" name="Google Shape;51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5" name="Google Shape;5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333700" y="754100"/>
            <a:ext cx="6476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Protocolo HTTP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99" y="1733675"/>
            <a:ext cx="6476602" cy="2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Repasemos el protocolo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35900" y="1180500"/>
            <a:ext cx="82092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(Hypertext Transfer Protocol o Protocolo de Transferencia de HiperTexto)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es, como su nombre lo dice, un protocolo (conjunto de reglas y especificaciones) que se utiliza a la hora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intercambiar datos a través de internet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protocolo se basa en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petición-respuesta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realizan solicitudes de transmisión de datos, y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atiende la peticiones.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establece varios tipos de peticiones, siendo las principales: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POST, GET, PUT, y DELETE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175" y="1511875"/>
            <a:ext cx="5067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800" y="1143025"/>
            <a:ext cx="4276393" cy="37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