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5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E461-1B3D-4783-B7EB-CCD8F7CB5AA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EFD03-8B75-45AE-9F22-824450B0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4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sjunior@hotmail.com" TargetMode="External"/><Relationship Id="rId2" Type="http://schemas.openxmlformats.org/officeDocument/2006/relationships/hyperlink" Target="https://app.powerbi.com/links/yoJlQ4J59h?ctid=e0793d39-0939-496d-b129-198edd916feb&amp;pbi_source=linkShare&amp;bookmarkGuid=c1add228-c567-4cba-9ede-9370c9e0a95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7D20C-CF9A-21B2-0A7D-A715A1B9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08" y="3032573"/>
            <a:ext cx="10036165" cy="1521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t-BR" sz="4800" b="1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Análise de Crescimento de usuários no Instagram (2020 -2025)</a:t>
            </a:r>
            <a:endParaRPr lang="en-US" sz="4800" b="1" kern="12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8AF8FA-9FCD-DCC2-C55D-983940F03B58}"/>
              </a:ext>
            </a:extLst>
          </p:cNvPr>
          <p:cNvSpPr txBox="1">
            <a:spLocks/>
          </p:cNvSpPr>
          <p:nvPr/>
        </p:nvSpPr>
        <p:spPr>
          <a:xfrm>
            <a:off x="8881225" y="5412839"/>
            <a:ext cx="3847247" cy="122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Jorge Junior </a:t>
            </a:r>
          </a:p>
        </p:txBody>
      </p:sp>
    </p:spTree>
    <p:extLst>
      <p:ext uri="{BB962C8B-B14F-4D97-AF65-F5344CB8AC3E}">
        <p14:creationId xmlns:p14="http://schemas.microsoft.com/office/powerpoint/2010/main" val="351537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7D20C-CF9A-21B2-0A7D-A715A1B9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999" y="206710"/>
            <a:ext cx="5470001" cy="12295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kern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Análise</a:t>
            </a:r>
            <a:r>
              <a:rPr lang="en-US" sz="4000" b="1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4000" b="1" kern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Crescimento</a:t>
            </a:r>
            <a:r>
              <a:rPr lang="en-US" sz="4000" b="1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(2020 -2025)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EF83-816F-CF87-171A-012FA668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396" y="2041311"/>
            <a:ext cx="6095998" cy="31974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500" dirty="0"/>
              <a:t>Dados mostram que o Instagram apresentou entre 2020 e 2025, um crescimento de 6,72% ao ano.</a:t>
            </a:r>
          </a:p>
          <a:p>
            <a:pPr marL="0" indent="0">
              <a:buNone/>
            </a:pPr>
            <a:r>
              <a:rPr lang="pt-BR" sz="2500" dirty="0"/>
              <a:t>No entanto, o ritmo de crescimento começou a desacelerar, com taxas caindo para 3,24% entre 2023 e 2025.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160D3-4631-147E-B688-6D0F0E98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2" y="1755104"/>
            <a:ext cx="5227773" cy="3970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84EE5-5053-2647-99ED-23598FE98DC1}"/>
              </a:ext>
            </a:extLst>
          </p:cNvPr>
          <p:cNvSpPr txBox="1"/>
          <p:nvPr/>
        </p:nvSpPr>
        <p:spPr>
          <a:xfrm>
            <a:off x="6066783" y="4994306"/>
            <a:ext cx="561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Pesquisa disponbilizada por:  https://www.statista.com/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6F0580-D5A6-D106-439F-622F6579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8" y="948057"/>
            <a:ext cx="11327364" cy="11991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2020 e 2023, o Instagram cresceu 9,08%. Porém, de 2023 a 2025, a taxa de crescimento foi de apenas 3,24%.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40D70C1-278B-89E5-7F25-B13AC69E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39" y="234155"/>
            <a:ext cx="5312157" cy="5722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kern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Análise</a:t>
            </a:r>
            <a:r>
              <a:rPr lang="en-US" sz="2800" b="1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sz="2800" b="1" kern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Crescimento</a:t>
            </a:r>
            <a:br>
              <a:rPr lang="en-US" sz="2800" b="1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800" b="1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(2020 -2025)</a:t>
            </a:r>
            <a:endParaRPr lang="en-US" sz="25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EB22368-0316-5C47-BF36-89D5D851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"/>
          <a:stretch/>
        </p:blipFill>
        <p:spPr>
          <a:xfrm>
            <a:off x="65506" y="2386315"/>
            <a:ext cx="5047669" cy="37581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9E471C-572C-4FB3-441C-BE3C6648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4" y="2224553"/>
            <a:ext cx="5510489" cy="415065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E3C3CD2-31CF-CEA8-3D45-068F3F6DA59B}"/>
              </a:ext>
            </a:extLst>
          </p:cNvPr>
          <p:cNvSpPr/>
          <p:nvPr/>
        </p:nvSpPr>
        <p:spPr>
          <a:xfrm>
            <a:off x="9694505" y="3857515"/>
            <a:ext cx="1931437" cy="143726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9.08% de crescimento 2020/2023</a:t>
            </a:r>
            <a:endParaRPr lang="en-US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17880-0A3A-651D-B729-98914E5B4565}"/>
              </a:ext>
            </a:extLst>
          </p:cNvPr>
          <p:cNvSpPr/>
          <p:nvPr/>
        </p:nvSpPr>
        <p:spPr>
          <a:xfrm>
            <a:off x="2762257" y="4006820"/>
            <a:ext cx="1931437" cy="143726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3.24% de crescimento </a:t>
            </a:r>
          </a:p>
          <a:p>
            <a:pPr algn="ctr"/>
            <a:r>
              <a:rPr lang="pt-BR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2023/2025</a:t>
            </a:r>
            <a:endParaRPr lang="en-US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A06745-903A-EA2D-792C-032619267371}"/>
              </a:ext>
            </a:extLst>
          </p:cNvPr>
          <p:cNvSpPr txBox="1">
            <a:spLocks/>
          </p:cNvSpPr>
          <p:nvPr/>
        </p:nvSpPr>
        <p:spPr>
          <a:xfrm>
            <a:off x="1548881" y="-26673"/>
            <a:ext cx="9094237" cy="687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Crescimento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Instagram (2020-2025)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A77432-3BB0-D418-F6EE-07D671CF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816" y="687483"/>
            <a:ext cx="6451124" cy="52001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400" dirty="0"/>
              <a:t>Desde 2020, o Instagram tem experimentado um aumento constante na sua base de usuários, impulsionado pela popularidade das redes sociais e mudanças nos hábitos de consumo digital. Esse crescimento inicial foi impressionante, mas,estamos observando uma desaceleração . Isso pode indicar que o mercado está se aproximando da saturação ou que as preferências dos usuários estão mudando.</a:t>
            </a:r>
          </a:p>
          <a:p>
            <a:pPr marL="0" indent="0">
              <a:buNone/>
            </a:pPr>
            <a:r>
              <a:rPr lang="pt-BR" sz="1400" b="1" dirty="0"/>
              <a:t>Por que isso é importante?</a:t>
            </a:r>
            <a:r>
              <a:rPr lang="pt-BR" sz="1400" dirty="0"/>
              <a:t> Entender essas tendências é essencial para ajustar nossas estratégias e manter o interesse dos usuários em um ambiente digital que está sempre em evolução. Aqui estão alguns planos de ação para enfrentar esses desafios:</a:t>
            </a:r>
          </a:p>
          <a:p>
            <a:pPr>
              <a:buFont typeface="+mj-lt"/>
              <a:buAutoNum type="arabicPeriod"/>
            </a:pPr>
            <a:r>
              <a:rPr lang="pt-BR" sz="1400" b="1" dirty="0"/>
              <a:t>Melhoria da Experiência do Usuário:</a:t>
            </a:r>
            <a:r>
              <a:rPr lang="pt-BR" sz="1400" dirty="0"/>
              <a:t> Vamos focar em aprimorar a interface e as funcionalidades da plataforma para garantir que nossos usuários estejam engajados e satisfeitos.</a:t>
            </a:r>
          </a:p>
          <a:p>
            <a:pPr>
              <a:buFont typeface="+mj-lt"/>
              <a:buAutoNum type="arabicPeriod"/>
            </a:pPr>
            <a:r>
              <a:rPr lang="pt-BR" sz="1400" b="1" dirty="0"/>
              <a:t>Programas de Fidelidade:</a:t>
            </a:r>
            <a:r>
              <a:rPr lang="pt-BR" sz="1400" dirty="0"/>
              <a:t> Oferecer recompensas e incentivos é fundamental para manter nossos usuários ativos e motivados a continuar utilizando a plataforma.</a:t>
            </a:r>
          </a:p>
          <a:p>
            <a:pPr>
              <a:buFont typeface="+mj-lt"/>
              <a:buAutoNum type="arabicPeriod"/>
            </a:pPr>
            <a:r>
              <a:rPr lang="pt-BR" sz="1400" b="1" dirty="0"/>
              <a:t>Novos Mercados:</a:t>
            </a:r>
            <a:r>
              <a:rPr lang="pt-BR" sz="1400" dirty="0"/>
              <a:t> É hora de expandir! Devesmos olhar para novos mercados geográficos onde ainda é baixa a rede de usuários e há um grande potencial de crescimento.</a:t>
            </a:r>
          </a:p>
          <a:p>
            <a:pPr>
              <a:buFont typeface="+mj-lt"/>
              <a:buAutoNum type="arabicPeriod"/>
            </a:pPr>
            <a:r>
              <a:rPr lang="pt-BR" sz="1400" b="1" dirty="0"/>
              <a:t>Inovação Tecnológica:</a:t>
            </a:r>
            <a:r>
              <a:rPr lang="pt-BR" sz="1400" dirty="0"/>
              <a:t> Ao adotar novas tecnologias, como inteligência artificial e realidade aumentada, podemos proporcionar experiências únicas que atraem e encantam os usuários.</a:t>
            </a:r>
          </a:p>
          <a:p>
            <a:pPr marL="0" indent="0">
              <a:buNone/>
            </a:pPr>
            <a:r>
              <a:rPr lang="pt-BR" sz="1400" dirty="0"/>
              <a:t>Com essas estratégias, podemos não apenas enfrentar a desaceleração, mas também transformar desafios em oportunidades, garantindo que o Instagram continue a ser uma plataforma relevante e atraente para todos.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E8CB1A-8015-7ECD-CC92-F597D591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" y="917402"/>
            <a:ext cx="5027049" cy="45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4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0F23D-5043-FF7A-067C-D1D0ED2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30" y="848266"/>
            <a:ext cx="6369451" cy="1045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2200" b="1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Análise de estudo feito no POWERBI</a:t>
            </a:r>
            <a:endParaRPr lang="en-US" sz="2200" b="1" kern="12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0C539-4AA2-60A4-D428-4AD0EDEA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370" y="2258604"/>
            <a:ext cx="5682343" cy="15296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dirty="0">
                <a:solidFill>
                  <a:schemeClr val="bg1"/>
                </a:solidFill>
                <a:hlinkClick r:id="rId2"/>
              </a:rPr>
              <a:t>https://app.powerbi.com/links/yoJlQ4J59h?ctid=e0793d39-0939-496d-b129-198edd916feb&amp;pbi_source=linkShare&amp;bookmarkGuid=c1add228-c567-4cba-9ede-9370c9e0a95c</a:t>
            </a:r>
            <a:endParaRPr lang="pt-B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https://www.statista.com/statistics/398166/us-instagram-user-age-distribution/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5ABBB-1A8C-0F4E-ADFA-35E5E6EB39D2}"/>
              </a:ext>
            </a:extLst>
          </p:cNvPr>
          <p:cNvSpPr txBox="1">
            <a:spLocks/>
          </p:cNvSpPr>
          <p:nvPr/>
        </p:nvSpPr>
        <p:spPr>
          <a:xfrm>
            <a:off x="2106370" y="4183704"/>
            <a:ext cx="4375281" cy="1075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100" dirty="0">
                <a:solidFill>
                  <a:schemeClr val="bg1"/>
                </a:solidFill>
              </a:rPr>
              <a:t>Entre em contato comigo </a:t>
            </a:r>
            <a:r>
              <a:rPr lang="pt-BR" sz="1100" dirty="0">
                <a:solidFill>
                  <a:schemeClr val="bg1"/>
                </a:solidFill>
                <a:hlinkClick r:id="rId3"/>
              </a:rPr>
              <a:t>jesjunior@hotmail.com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100" dirty="0">
                <a:solidFill>
                  <a:schemeClr val="bg1"/>
                </a:solidFill>
              </a:rPr>
              <a:t>Linkedin:  https://www.linkedin.com/in/jorge-sipriano-data/</a:t>
            </a:r>
          </a:p>
        </p:txBody>
      </p:sp>
    </p:spTree>
    <p:extLst>
      <p:ext uri="{BB962C8B-B14F-4D97-AF65-F5344CB8AC3E}">
        <p14:creationId xmlns:p14="http://schemas.microsoft.com/office/powerpoint/2010/main" val="352066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440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ADLaM Display</vt:lpstr>
      <vt:lpstr>Aptos</vt:lpstr>
      <vt:lpstr>Arial</vt:lpstr>
      <vt:lpstr>Calibri</vt:lpstr>
      <vt:lpstr>Calibri Light</vt:lpstr>
      <vt:lpstr>Office Theme</vt:lpstr>
      <vt:lpstr>Análise de Crescimento de usuários no Instagram (2020 -2025)</vt:lpstr>
      <vt:lpstr>Análise de Crescimento (2020 -2025)</vt:lpstr>
      <vt:lpstr>Análise de Crescimento  (2020 -2025)</vt:lpstr>
      <vt:lpstr>PowerPoint Presentation</vt:lpstr>
      <vt:lpstr>Análise de estudo feito no 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Junior, Jorge Eugenio</cp:lastModifiedBy>
  <cp:revision>4</cp:revision>
  <dcterms:created xsi:type="dcterms:W3CDTF">2018-06-07T21:39:02Z</dcterms:created>
  <dcterms:modified xsi:type="dcterms:W3CDTF">2024-07-12T20:18:06Z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