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763cc31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763cc31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763cc314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763cc314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763cc314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763cc31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763cc314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763cc314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7b4f441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7b4f441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763cc314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763cc314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reddit.com/dev/api/#GET_ris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eeexplore.ieee.org/document/6904304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0" Type="http://schemas.openxmlformats.org/officeDocument/2006/relationships/image" Target="../media/image6.png"/><Relationship Id="rId9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hyperlink" Target="https://machinelearningmastery.com/the-attention-mechanism-from-scratch/" TargetMode="External"/><Relationship Id="rId7" Type="http://schemas.openxmlformats.org/officeDocument/2006/relationships/hyperlink" Target="https://arxiv.org/pdf/1706.03762.pdf" TargetMode="External"/><Relationship Id="rId8" Type="http://schemas.openxmlformats.org/officeDocument/2006/relationships/hyperlink" Target="https://arxiv.org/pdf/1502.03044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Market Predictor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Nirav Pancholi and Jorge Neyra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Background</a:t>
            </a:r>
            <a:r>
              <a:rPr lang="en"/>
              <a:t>: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After seeing hype of GME and AMC stocks, we all thought why didn’t we get on this </a:t>
            </a:r>
            <a:r>
              <a:rPr lang="en"/>
              <a:t>earlier? There was a particular group on reddit called “r/wallstreetbets” who were driving force behind the hype. 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about we use NLP and Social Media mining to predict these hypes?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/>
              <a:t>Thesis</a:t>
            </a:r>
            <a:r>
              <a:rPr lang="en"/>
              <a:t>: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this project, our effort will be to get data from various social media sites such as, twitter, reddit, and news headlines to predict stock price of APPLE (NASDAQ: AAPL).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83"/>
              <a:t>Source(https://www.nytimes.com/2021/01/27/business/gamestop-wall-street-bets.html)</a:t>
            </a:r>
            <a:endParaRPr sz="983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Reddit API (limited to top/rising posts)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https://www.reddit.com/dev/api/#GET_rising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Twitter API ()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https://developer.twitter.com/en/docs/twitter-api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NY Times API ()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https://developer.nytimes.com/apis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Work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Robust Predictive Model for Stock Price Prediction Using Deep Learning and Natural Language 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previous </a:t>
            </a:r>
            <a:r>
              <a:rPr lang="en"/>
              <a:t>closing</a:t>
            </a:r>
            <a:r>
              <a:rPr lang="en"/>
              <a:t> prices and Twitter sentiment analysis to predict </a:t>
            </a:r>
            <a:r>
              <a:rPr lang="en"/>
              <a:t>future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https://papers.ssrn.com/sol3/papers.cfm?abstract_id=3502624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Collective Sentiment Mining of Microblogs in 24-Hour Stock Price Movement Prediction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Tweets and market data to create a sentiment analysis and correlate with stock trading volumes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https://ieeexplore.ieee.org/document/6904304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 not find literature where transformers are used market prediction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Already tried this but accuracy was not great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https://github.com/jorgeso/nlp_market_prediction/blob/main/notebooks/Code.ipynb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Embedding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017725"/>
            <a:ext cx="8520600" cy="14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pre-trained BERT models to create embedding for text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587" y="3642875"/>
            <a:ext cx="6528601" cy="11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/>
          <p:nvPr/>
        </p:nvSpPr>
        <p:spPr>
          <a:xfrm>
            <a:off x="1485900" y="1619450"/>
            <a:ext cx="1526400" cy="13455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Encoder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3783475" y="1808000"/>
            <a:ext cx="1251600" cy="96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Latent Space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5958650" y="1668092"/>
            <a:ext cx="1526400" cy="1345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Decoder</a:t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274912" y="1749700"/>
            <a:ext cx="1012800" cy="118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Masked Text</a:t>
            </a:r>
            <a:endParaRPr sz="1200"/>
          </a:p>
        </p:txBody>
      </p:sp>
      <p:sp>
        <p:nvSpPr>
          <p:cNvPr id="85" name="Google Shape;85;p17"/>
          <p:cNvSpPr/>
          <p:nvPr/>
        </p:nvSpPr>
        <p:spPr>
          <a:xfrm>
            <a:off x="7722825" y="1749700"/>
            <a:ext cx="1135800" cy="118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Complete</a:t>
            </a:r>
            <a:r>
              <a:rPr lang="en" sz="1200"/>
              <a:t> Text</a:t>
            </a:r>
            <a:endParaRPr sz="1200"/>
          </a:p>
        </p:txBody>
      </p:sp>
      <p:sp>
        <p:nvSpPr>
          <p:cNvPr id="86" name="Google Shape;86;p17"/>
          <p:cNvSpPr/>
          <p:nvPr/>
        </p:nvSpPr>
        <p:spPr>
          <a:xfrm>
            <a:off x="5266475" y="2210275"/>
            <a:ext cx="484800" cy="29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3155488" y="2194900"/>
            <a:ext cx="484800" cy="29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7"/>
          <p:cNvCxnSpPr/>
          <p:nvPr/>
        </p:nvCxnSpPr>
        <p:spPr>
          <a:xfrm>
            <a:off x="4409275" y="2776400"/>
            <a:ext cx="10800" cy="833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Prediction Model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345550"/>
            <a:ext cx="8520600" cy="14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embeddings to train a deep learning model: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Attention mechanism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Long-short term memory (LSTM) 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layer</a:t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1487800" y="2829500"/>
            <a:ext cx="1093200" cy="121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 Embedding</a:t>
            </a:r>
            <a:endParaRPr sz="1200"/>
          </a:p>
        </p:txBody>
      </p:sp>
      <p:sp>
        <p:nvSpPr>
          <p:cNvPr id="96" name="Google Shape;96;p18"/>
          <p:cNvSpPr/>
          <p:nvPr/>
        </p:nvSpPr>
        <p:spPr>
          <a:xfrm>
            <a:off x="3332050" y="2829500"/>
            <a:ext cx="948600" cy="121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Attention Layer</a:t>
            </a:r>
            <a:endParaRPr sz="1200"/>
          </a:p>
        </p:txBody>
      </p:sp>
      <p:sp>
        <p:nvSpPr>
          <p:cNvPr id="97" name="Google Shape;97;p18"/>
          <p:cNvSpPr/>
          <p:nvPr/>
        </p:nvSpPr>
        <p:spPr>
          <a:xfrm>
            <a:off x="5004600" y="2829500"/>
            <a:ext cx="854100" cy="121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LSTM Layer</a:t>
            </a:r>
            <a:endParaRPr sz="1200"/>
          </a:p>
        </p:txBody>
      </p:sp>
      <p:sp>
        <p:nvSpPr>
          <p:cNvPr id="98" name="Google Shape;98;p18"/>
          <p:cNvSpPr/>
          <p:nvPr/>
        </p:nvSpPr>
        <p:spPr>
          <a:xfrm>
            <a:off x="6582650" y="2829500"/>
            <a:ext cx="1142100" cy="121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Output Layer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(Linear, Sigmoid, or Softmax)</a:t>
            </a:r>
            <a:endParaRPr sz="1200"/>
          </a:p>
        </p:txBody>
      </p:sp>
      <p:sp>
        <p:nvSpPr>
          <p:cNvPr id="99" name="Google Shape;99;p18"/>
          <p:cNvSpPr/>
          <p:nvPr/>
        </p:nvSpPr>
        <p:spPr>
          <a:xfrm>
            <a:off x="2725850" y="3302150"/>
            <a:ext cx="477600" cy="28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4403825" y="3295250"/>
            <a:ext cx="477600" cy="28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5945175" y="3295250"/>
            <a:ext cx="477600" cy="28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(Optional) Interpretability using Attention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484700" y="980000"/>
            <a:ext cx="255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25" y="1375857"/>
            <a:ext cx="126682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4100" y="1340047"/>
            <a:ext cx="19526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6325" y="1314125"/>
            <a:ext cx="2733675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589350" y="1090925"/>
            <a:ext cx="110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scores: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3228369" y="1090925"/>
            <a:ext cx="110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weights</a:t>
            </a:r>
            <a:r>
              <a:rPr lang="en" sz="1300">
                <a:solidFill>
                  <a:schemeClr val="dk2"/>
                </a:solidFill>
              </a:rPr>
              <a:t>: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5909855" y="1090925"/>
            <a:ext cx="153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Weighted sum: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589350" y="4439400"/>
            <a:ext cx="7737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</a:rPr>
              <a:t>References:</a:t>
            </a:r>
            <a:endParaRPr sz="9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6"/>
              </a:rPr>
              <a:t>https://machinelearningmastery.com/the-attention-mechanism-from-scratch/</a:t>
            </a:r>
            <a:endParaRPr sz="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7"/>
              </a:rPr>
              <a:t>https://arxiv.org/pdf/1706.03762.pdf</a:t>
            </a:r>
            <a:endParaRPr sz="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8"/>
              </a:rPr>
              <a:t>https://arxiv.org/pdf/1502.03044.pdf</a:t>
            </a:r>
            <a:r>
              <a:rPr lang="en" sz="700">
                <a:solidFill>
                  <a:srgbClr val="999999"/>
                </a:solidFill>
              </a:rPr>
              <a:t> </a:t>
            </a:r>
            <a:endParaRPr sz="700">
              <a:solidFill>
                <a:srgbClr val="999999"/>
              </a:solidFill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9600" y="2123750"/>
            <a:ext cx="3436859" cy="17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05397" y="2018975"/>
            <a:ext cx="3168576" cy="253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