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9" r:id="rId3"/>
    <p:sldId id="672" r:id="rId4"/>
    <p:sldId id="681" r:id="rId5"/>
    <p:sldId id="673" r:id="rId6"/>
    <p:sldId id="682" r:id="rId7"/>
    <p:sldId id="674" r:id="rId8"/>
    <p:sldId id="683" r:id="rId9"/>
    <p:sldId id="678" r:id="rId10"/>
    <p:sldId id="679" r:id="rId11"/>
    <p:sldId id="680" r:id="rId1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8" d="100"/>
          <a:sy n="108" d="100"/>
        </p:scale>
        <p:origin x="6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DE64D-4B6D-4D84-8993-C60ED856220D}" type="datetimeFigureOut">
              <a:rPr lang="es-CL" smtClean="0"/>
              <a:t>08-07-2023</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88056-1E65-45D1-9979-BC0DDDC4D8EA}" type="slidenum">
              <a:rPr lang="es-CL" smtClean="0"/>
              <a:t>‹Nº›</a:t>
            </a:fld>
            <a:endParaRPr lang="es-CL"/>
          </a:p>
        </p:txBody>
      </p:sp>
    </p:spTree>
    <p:extLst>
      <p:ext uri="{BB962C8B-B14F-4D97-AF65-F5344CB8AC3E}">
        <p14:creationId xmlns:p14="http://schemas.microsoft.com/office/powerpoint/2010/main" val="3948841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f34300120_0_84:notes"/>
          <p:cNvSpPr txBox="1">
            <a:spLocks noGrp="1"/>
          </p:cNvSpPr>
          <p:nvPr>
            <p:ph type="body" idx="1"/>
          </p:nvPr>
        </p:nvSpPr>
        <p:spPr>
          <a:xfrm>
            <a:off x="685800" y="4343406"/>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7f34300120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24CEB033-12D5-F64D-8FF9-F6A4ADB5A2CA}" type="slidenum">
              <a:rPr lang="es-CL" smtClean="0"/>
              <a:t>8</a:t>
            </a:fld>
            <a:endParaRPr lang="es-CL"/>
          </a:p>
        </p:txBody>
      </p:sp>
    </p:spTree>
    <p:extLst>
      <p:ext uri="{BB962C8B-B14F-4D97-AF65-F5344CB8AC3E}">
        <p14:creationId xmlns:p14="http://schemas.microsoft.com/office/powerpoint/2010/main" val="1736442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24CEB033-12D5-F64D-8FF9-F6A4ADB5A2CA}" type="slidenum">
              <a:rPr lang="es-CL" smtClean="0"/>
              <a:t>9</a:t>
            </a:fld>
            <a:endParaRPr lang="es-CL"/>
          </a:p>
        </p:txBody>
      </p:sp>
    </p:spTree>
    <p:extLst>
      <p:ext uri="{BB962C8B-B14F-4D97-AF65-F5344CB8AC3E}">
        <p14:creationId xmlns:p14="http://schemas.microsoft.com/office/powerpoint/2010/main" val="1747346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24CEB033-12D5-F64D-8FF9-F6A4ADB5A2CA}" type="slidenum">
              <a:rPr lang="es-CL" smtClean="0"/>
              <a:t>10</a:t>
            </a:fld>
            <a:endParaRPr lang="es-CL"/>
          </a:p>
        </p:txBody>
      </p:sp>
    </p:spTree>
    <p:extLst>
      <p:ext uri="{BB962C8B-B14F-4D97-AF65-F5344CB8AC3E}">
        <p14:creationId xmlns:p14="http://schemas.microsoft.com/office/powerpoint/2010/main" val="307247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66585-1D43-B560-6E82-61526CF1CCE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90B9F00A-CCA6-16FB-7622-00DC0EDBEE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611F0494-A958-7E0B-0769-1AD8287A8F08}"/>
              </a:ext>
            </a:extLst>
          </p:cNvPr>
          <p:cNvSpPr>
            <a:spLocks noGrp="1"/>
          </p:cNvSpPr>
          <p:nvPr>
            <p:ph type="dt" sz="half" idx="10"/>
          </p:nvPr>
        </p:nvSpPr>
        <p:spPr/>
        <p:txBody>
          <a:bodyPr/>
          <a:lstStyle/>
          <a:p>
            <a:fld id="{AD3C3AD6-729F-4D31-9583-EBE3FD049FAF}" type="datetimeFigureOut">
              <a:rPr lang="es-CL" smtClean="0"/>
              <a:t>08-07-2023</a:t>
            </a:fld>
            <a:endParaRPr lang="es-CL"/>
          </a:p>
        </p:txBody>
      </p:sp>
      <p:sp>
        <p:nvSpPr>
          <p:cNvPr id="5" name="Marcador de pie de página 4">
            <a:extLst>
              <a:ext uri="{FF2B5EF4-FFF2-40B4-BE49-F238E27FC236}">
                <a16:creationId xmlns:a16="http://schemas.microsoft.com/office/drawing/2014/main" id="{03976B7E-D01B-20C5-24AF-37779AA403C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6A8CFA8-B300-869F-2ECB-14E5BD2001B8}"/>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165925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4AE2F-059C-2F3B-7D87-F4F428A4437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C99EAD22-C8D4-FB4B-D8B1-D9177E968BD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A7A97C3-DA88-14D5-9E5E-96AC1F3E6805}"/>
              </a:ext>
            </a:extLst>
          </p:cNvPr>
          <p:cNvSpPr>
            <a:spLocks noGrp="1"/>
          </p:cNvSpPr>
          <p:nvPr>
            <p:ph type="dt" sz="half" idx="10"/>
          </p:nvPr>
        </p:nvSpPr>
        <p:spPr/>
        <p:txBody>
          <a:bodyPr/>
          <a:lstStyle/>
          <a:p>
            <a:fld id="{AD3C3AD6-729F-4D31-9583-EBE3FD049FAF}" type="datetimeFigureOut">
              <a:rPr lang="es-CL" smtClean="0"/>
              <a:t>08-07-2023</a:t>
            </a:fld>
            <a:endParaRPr lang="es-CL"/>
          </a:p>
        </p:txBody>
      </p:sp>
      <p:sp>
        <p:nvSpPr>
          <p:cNvPr id="5" name="Marcador de pie de página 4">
            <a:extLst>
              <a:ext uri="{FF2B5EF4-FFF2-40B4-BE49-F238E27FC236}">
                <a16:creationId xmlns:a16="http://schemas.microsoft.com/office/drawing/2014/main" id="{B397DF4B-44FF-965E-53E0-0B28B6B2478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D1F166E8-BD02-DF6C-584F-15D82EB3500C}"/>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357239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6569970-839D-C747-A5F7-6BEEA4BBFB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5F0E1B9-297B-EA4E-C614-37552FB8F01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0E76674-7579-3F8F-8518-3A7F11E7B0D0}"/>
              </a:ext>
            </a:extLst>
          </p:cNvPr>
          <p:cNvSpPr>
            <a:spLocks noGrp="1"/>
          </p:cNvSpPr>
          <p:nvPr>
            <p:ph type="dt" sz="half" idx="10"/>
          </p:nvPr>
        </p:nvSpPr>
        <p:spPr/>
        <p:txBody>
          <a:bodyPr/>
          <a:lstStyle/>
          <a:p>
            <a:fld id="{AD3C3AD6-729F-4D31-9583-EBE3FD049FAF}" type="datetimeFigureOut">
              <a:rPr lang="es-CL" smtClean="0"/>
              <a:t>08-07-2023</a:t>
            </a:fld>
            <a:endParaRPr lang="es-CL"/>
          </a:p>
        </p:txBody>
      </p:sp>
      <p:sp>
        <p:nvSpPr>
          <p:cNvPr id="5" name="Marcador de pie de página 4">
            <a:extLst>
              <a:ext uri="{FF2B5EF4-FFF2-40B4-BE49-F238E27FC236}">
                <a16:creationId xmlns:a16="http://schemas.microsoft.com/office/drawing/2014/main" id="{12D06602-5466-0D52-5634-5DB8903B46A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753757F-68E7-B371-5BA3-3D6262A8DE3B}"/>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98585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Diapositiva de título">
    <p:spTree>
      <p:nvGrpSpPr>
        <p:cNvPr id="1" name="Shape 116"/>
        <p:cNvGrpSpPr/>
        <p:nvPr/>
      </p:nvGrpSpPr>
      <p:grpSpPr>
        <a:xfrm>
          <a:off x="0" y="0"/>
          <a:ext cx="0" cy="0"/>
          <a:chOff x="0" y="0"/>
          <a:chExt cx="0" cy="0"/>
        </a:xfrm>
      </p:grpSpPr>
      <p:pic>
        <p:nvPicPr>
          <p:cNvPr id="117" name="Google Shape;117;p18" descr="portada powerpoint.jpg"/>
          <p:cNvPicPr preferRelativeResize="0"/>
          <p:nvPr/>
        </p:nvPicPr>
        <p:blipFill rotWithShape="1">
          <a:blip r:embed="rId2">
            <a:alphaModFix/>
          </a:blip>
          <a:srcRect/>
          <a:stretch/>
        </p:blipFill>
        <p:spPr>
          <a:xfrm>
            <a:off x="0" y="0"/>
            <a:ext cx="9143999" cy="6881813"/>
          </a:xfrm>
          <a:prstGeom prst="rect">
            <a:avLst/>
          </a:prstGeom>
          <a:noFill/>
          <a:ln>
            <a:noFill/>
          </a:ln>
        </p:spPr>
      </p:pic>
      <p:sp>
        <p:nvSpPr>
          <p:cNvPr id="118" name="Google Shape;118;p18"/>
          <p:cNvSpPr txBox="1">
            <a:spLocks noGrp="1"/>
          </p:cNvSpPr>
          <p:nvPr>
            <p:ph type="ctrTitle"/>
          </p:nvPr>
        </p:nvSpPr>
        <p:spPr>
          <a:xfrm>
            <a:off x="1007435" y="3861048"/>
            <a:ext cx="10363200" cy="722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 name="Google Shape;119;p18"/>
          <p:cNvSpPr txBox="1">
            <a:spLocks noGrp="1"/>
          </p:cNvSpPr>
          <p:nvPr>
            <p:ph type="subTitle" idx="1"/>
          </p:nvPr>
        </p:nvSpPr>
        <p:spPr>
          <a:xfrm>
            <a:off x="1828800" y="4653136"/>
            <a:ext cx="8534400" cy="983100"/>
          </a:xfrm>
          <a:prstGeom prst="rect">
            <a:avLst/>
          </a:prstGeom>
          <a:noFill/>
          <a:ln>
            <a:noFill/>
          </a:ln>
        </p:spPr>
        <p:txBody>
          <a:bodyPr spcFirstLastPara="1" wrap="square" lIns="91425" tIns="45700" rIns="91425" bIns="45700" anchor="t" anchorCtr="0">
            <a:noAutofit/>
          </a:bodyPr>
          <a:lstStyle>
            <a:lvl1pPr lvl="0" algn="ctr" rtl="0">
              <a:spcBef>
                <a:spcPts val="360"/>
              </a:spcBef>
              <a:spcAft>
                <a:spcPts val="0"/>
              </a:spcAft>
              <a:buClr>
                <a:srgbClr val="888888"/>
              </a:buClr>
              <a:buSzPts val="1800"/>
              <a:buNone/>
              <a:defRPr>
                <a:solidFill>
                  <a:srgbClr val="888888"/>
                </a:solidFill>
              </a:defRPr>
            </a:lvl1pPr>
            <a:lvl2pPr lvl="1" algn="ctr" rtl="0">
              <a:spcBef>
                <a:spcPts val="320"/>
              </a:spcBef>
              <a:spcAft>
                <a:spcPts val="0"/>
              </a:spcAft>
              <a:buClr>
                <a:srgbClr val="888888"/>
              </a:buClr>
              <a:buSzPts val="1600"/>
              <a:buNone/>
              <a:defRPr>
                <a:solidFill>
                  <a:srgbClr val="888888"/>
                </a:solidFill>
              </a:defRPr>
            </a:lvl2pPr>
            <a:lvl3pPr lvl="2" algn="ctr" rtl="0">
              <a:spcBef>
                <a:spcPts val="280"/>
              </a:spcBef>
              <a:spcAft>
                <a:spcPts val="0"/>
              </a:spcAft>
              <a:buClr>
                <a:srgbClr val="888888"/>
              </a:buClr>
              <a:buSzPts val="1400"/>
              <a:buNone/>
              <a:defRPr>
                <a:solidFill>
                  <a:srgbClr val="888888"/>
                </a:solidFill>
              </a:defRPr>
            </a:lvl3pPr>
            <a:lvl4pPr lvl="3" algn="ctr" rtl="0">
              <a:spcBef>
                <a:spcPts val="240"/>
              </a:spcBef>
              <a:spcAft>
                <a:spcPts val="0"/>
              </a:spcAft>
              <a:buClr>
                <a:srgbClr val="888888"/>
              </a:buClr>
              <a:buSzPts val="1200"/>
              <a:buNone/>
              <a:defRPr>
                <a:solidFill>
                  <a:srgbClr val="888888"/>
                </a:solidFill>
              </a:defRPr>
            </a:lvl4pPr>
            <a:lvl5pPr lvl="4" algn="ctr" rtl="0">
              <a:spcBef>
                <a:spcPts val="240"/>
              </a:spcBef>
              <a:spcAft>
                <a:spcPts val="0"/>
              </a:spcAft>
              <a:buClr>
                <a:srgbClr val="888888"/>
              </a:buClr>
              <a:buSzPts val="12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20" name="Google Shape;120;p18"/>
          <p:cNvSpPr txBox="1">
            <a:spLocks noGrp="1"/>
          </p:cNvSpPr>
          <p:nvPr>
            <p:ph type="dt" idx="10"/>
          </p:nvPr>
        </p:nvSpPr>
        <p:spPr>
          <a:xfrm>
            <a:off x="47328" y="6669360"/>
            <a:ext cx="2844900" cy="149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1" name="Google Shape;121;p18"/>
          <p:cNvSpPr txBox="1">
            <a:spLocks noGrp="1"/>
          </p:cNvSpPr>
          <p:nvPr>
            <p:ph type="ftr" idx="11"/>
          </p:nvPr>
        </p:nvSpPr>
        <p:spPr>
          <a:xfrm>
            <a:off x="4165600" y="6669360"/>
            <a:ext cx="3860700" cy="149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18"/>
          <p:cNvSpPr txBox="1">
            <a:spLocks noGrp="1"/>
          </p:cNvSpPr>
          <p:nvPr>
            <p:ph type="sldNum" idx="12"/>
          </p:nvPr>
        </p:nvSpPr>
        <p:spPr>
          <a:xfrm>
            <a:off x="9264352" y="6669360"/>
            <a:ext cx="2844900" cy="149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solidFill>
                  <a:srgbClr val="FFFFFF"/>
                </a:solidFill>
              </a:defRPr>
            </a:lvl1pPr>
            <a:lvl2pPr marL="0" lvl="1" indent="0" algn="r" rtl="0">
              <a:spcBef>
                <a:spcPts val="0"/>
              </a:spcBef>
              <a:buNone/>
              <a:defRPr>
                <a:solidFill>
                  <a:srgbClr val="FFFFFF"/>
                </a:solidFill>
              </a:defRPr>
            </a:lvl2pPr>
            <a:lvl3pPr marL="0" lvl="2" indent="0" algn="r" rtl="0">
              <a:spcBef>
                <a:spcPts val="0"/>
              </a:spcBef>
              <a:buNone/>
              <a:defRPr>
                <a:solidFill>
                  <a:srgbClr val="FFFFFF"/>
                </a:solidFill>
              </a:defRPr>
            </a:lvl3pPr>
            <a:lvl4pPr marL="0" lvl="3" indent="0" algn="r" rtl="0">
              <a:spcBef>
                <a:spcPts val="0"/>
              </a:spcBef>
              <a:buNone/>
              <a:defRPr>
                <a:solidFill>
                  <a:srgbClr val="FFFFFF"/>
                </a:solidFill>
              </a:defRPr>
            </a:lvl4pPr>
            <a:lvl5pPr marL="0" lvl="4" indent="0" algn="r" rtl="0">
              <a:spcBef>
                <a:spcPts val="0"/>
              </a:spcBef>
              <a:buNone/>
              <a:defRPr>
                <a:solidFill>
                  <a:srgbClr val="FFFFFF"/>
                </a:solidFill>
              </a:defRPr>
            </a:lvl5pPr>
            <a:lvl6pPr marL="0" lvl="5" indent="0" algn="r" rtl="0">
              <a:spcBef>
                <a:spcPts val="0"/>
              </a:spcBef>
              <a:buNone/>
              <a:defRPr>
                <a:solidFill>
                  <a:srgbClr val="FFFFFF"/>
                </a:solidFill>
              </a:defRPr>
            </a:lvl6pPr>
            <a:lvl7pPr marL="0" lvl="6" indent="0" algn="r" rtl="0">
              <a:spcBef>
                <a:spcPts val="0"/>
              </a:spcBef>
              <a:buNone/>
              <a:defRPr>
                <a:solidFill>
                  <a:srgbClr val="FFFFFF"/>
                </a:solidFill>
              </a:defRPr>
            </a:lvl7pPr>
            <a:lvl8pPr marL="0" lvl="7" indent="0" algn="r" rtl="0">
              <a:spcBef>
                <a:spcPts val="0"/>
              </a:spcBef>
              <a:buNone/>
              <a:defRPr>
                <a:solidFill>
                  <a:srgbClr val="FFFFFF"/>
                </a:solidFill>
              </a:defRPr>
            </a:lvl8pPr>
            <a:lvl9pPr marL="0" lvl="8" indent="0" algn="r" rtl="0">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921581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9049" y="4519"/>
            <a:ext cx="8860500" cy="63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9"/>
          <p:cNvSpPr txBox="1">
            <a:spLocks noGrp="1"/>
          </p:cNvSpPr>
          <p:nvPr>
            <p:ph type="dt" idx="10"/>
          </p:nvPr>
        </p:nvSpPr>
        <p:spPr>
          <a:xfrm>
            <a:off x="47328" y="6669360"/>
            <a:ext cx="2844900" cy="149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0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6" name="Google Shape;126;p19"/>
          <p:cNvSpPr txBox="1">
            <a:spLocks noGrp="1"/>
          </p:cNvSpPr>
          <p:nvPr>
            <p:ph type="ftr" idx="11"/>
          </p:nvPr>
        </p:nvSpPr>
        <p:spPr>
          <a:xfrm>
            <a:off x="4165600" y="6669360"/>
            <a:ext cx="3860700" cy="149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0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19"/>
          <p:cNvSpPr txBox="1">
            <a:spLocks noGrp="1"/>
          </p:cNvSpPr>
          <p:nvPr>
            <p:ph type="sldNum" idx="12"/>
          </p:nvPr>
        </p:nvSpPr>
        <p:spPr>
          <a:xfrm>
            <a:off x="9264352" y="6669360"/>
            <a:ext cx="2844900" cy="149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000" b="1">
                <a:solidFill>
                  <a:srgbClr val="FFFFFF"/>
                </a:solidFill>
                <a:latin typeface="Calibri"/>
                <a:ea typeface="Calibri"/>
                <a:cs typeface="Calibri"/>
                <a:sym typeface="Calibri"/>
              </a:defRPr>
            </a:lvl1pPr>
            <a:lvl2pPr marL="0" lvl="1" indent="0" algn="r" rtl="0">
              <a:spcBef>
                <a:spcPts val="0"/>
              </a:spcBef>
              <a:buNone/>
              <a:defRPr sz="1000" b="1">
                <a:solidFill>
                  <a:srgbClr val="FFFFFF"/>
                </a:solidFill>
                <a:latin typeface="Calibri"/>
                <a:ea typeface="Calibri"/>
                <a:cs typeface="Calibri"/>
                <a:sym typeface="Calibri"/>
              </a:defRPr>
            </a:lvl2pPr>
            <a:lvl3pPr marL="0" lvl="2" indent="0" algn="r" rtl="0">
              <a:spcBef>
                <a:spcPts val="0"/>
              </a:spcBef>
              <a:buNone/>
              <a:defRPr sz="1000" b="1">
                <a:solidFill>
                  <a:srgbClr val="FFFFFF"/>
                </a:solidFill>
                <a:latin typeface="Calibri"/>
                <a:ea typeface="Calibri"/>
                <a:cs typeface="Calibri"/>
                <a:sym typeface="Calibri"/>
              </a:defRPr>
            </a:lvl3pPr>
            <a:lvl4pPr marL="0" lvl="3" indent="0" algn="r" rtl="0">
              <a:spcBef>
                <a:spcPts val="0"/>
              </a:spcBef>
              <a:buNone/>
              <a:defRPr sz="1000" b="1">
                <a:solidFill>
                  <a:srgbClr val="FFFFFF"/>
                </a:solidFill>
                <a:latin typeface="Calibri"/>
                <a:ea typeface="Calibri"/>
                <a:cs typeface="Calibri"/>
                <a:sym typeface="Calibri"/>
              </a:defRPr>
            </a:lvl4pPr>
            <a:lvl5pPr marL="0" lvl="4" indent="0" algn="r" rtl="0">
              <a:spcBef>
                <a:spcPts val="0"/>
              </a:spcBef>
              <a:buNone/>
              <a:defRPr sz="1000" b="1">
                <a:solidFill>
                  <a:srgbClr val="FFFFFF"/>
                </a:solidFill>
                <a:latin typeface="Calibri"/>
                <a:ea typeface="Calibri"/>
                <a:cs typeface="Calibri"/>
                <a:sym typeface="Calibri"/>
              </a:defRPr>
            </a:lvl5pPr>
            <a:lvl6pPr marL="0" lvl="5" indent="0" algn="r" rtl="0">
              <a:spcBef>
                <a:spcPts val="0"/>
              </a:spcBef>
              <a:buNone/>
              <a:defRPr sz="1000" b="1">
                <a:solidFill>
                  <a:srgbClr val="FFFFFF"/>
                </a:solidFill>
                <a:latin typeface="Calibri"/>
                <a:ea typeface="Calibri"/>
                <a:cs typeface="Calibri"/>
                <a:sym typeface="Calibri"/>
              </a:defRPr>
            </a:lvl6pPr>
            <a:lvl7pPr marL="0" lvl="6" indent="0" algn="r" rtl="0">
              <a:spcBef>
                <a:spcPts val="0"/>
              </a:spcBef>
              <a:buNone/>
              <a:defRPr sz="1000" b="1">
                <a:solidFill>
                  <a:srgbClr val="FFFFFF"/>
                </a:solidFill>
                <a:latin typeface="Calibri"/>
                <a:ea typeface="Calibri"/>
                <a:cs typeface="Calibri"/>
                <a:sym typeface="Calibri"/>
              </a:defRPr>
            </a:lvl7pPr>
            <a:lvl8pPr marL="0" lvl="7" indent="0" algn="r" rtl="0">
              <a:spcBef>
                <a:spcPts val="0"/>
              </a:spcBef>
              <a:buNone/>
              <a:defRPr sz="1000" b="1">
                <a:solidFill>
                  <a:srgbClr val="FFFFFF"/>
                </a:solidFill>
                <a:latin typeface="Calibri"/>
                <a:ea typeface="Calibri"/>
                <a:cs typeface="Calibri"/>
                <a:sym typeface="Calibri"/>
              </a:defRPr>
            </a:lvl8pPr>
            <a:lvl9pPr marL="0" lvl="8" indent="0" algn="r" rtl="0">
              <a:spcBef>
                <a:spcPts val="0"/>
              </a:spcBef>
              <a:buNone/>
              <a:defRPr sz="1000" b="1">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128" name="Google Shape;128;p19"/>
          <p:cNvSpPr txBox="1">
            <a:spLocks noGrp="1"/>
          </p:cNvSpPr>
          <p:nvPr>
            <p:ph type="body" idx="1"/>
          </p:nvPr>
        </p:nvSpPr>
        <p:spPr>
          <a:xfrm>
            <a:off x="335360" y="980728"/>
            <a:ext cx="10972800" cy="1366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21739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87372EC-0768-1549-8353-8D9E8F6DD438}"/>
              </a:ext>
            </a:extLst>
          </p:cNvPr>
          <p:cNvSpPr>
            <a:spLocks noGrp="1"/>
          </p:cNvSpPr>
          <p:nvPr>
            <p:ph idx="1"/>
          </p:nvPr>
        </p:nvSpPr>
        <p:spPr>
          <a:xfrm>
            <a:off x="171226" y="935916"/>
            <a:ext cx="11888096" cy="5766097"/>
          </a:xfrm>
          <a:prstGeom prst="rect">
            <a:avLst/>
          </a:prstGeom>
        </p:spPr>
        <p:txBody>
          <a:bodyPr/>
          <a:lstStyle/>
          <a:p>
            <a:pPr lvl="0"/>
            <a:r>
              <a:rPr lang="es-MX" dirty="0"/>
              <a:t>Haga clic para modificar los estilos de texto del patrón</a:t>
            </a:r>
          </a:p>
          <a:p>
            <a:pPr lvl="1"/>
            <a:r>
              <a:rPr lang="es-MX" dirty="0"/>
              <a:t>Segundo nivel</a:t>
            </a:r>
          </a:p>
          <a:p>
            <a:pPr lvl="2"/>
            <a:r>
              <a:rPr lang="es-MX" dirty="0"/>
              <a:t>Tercer nivel</a:t>
            </a:r>
          </a:p>
          <a:p>
            <a:pPr lvl="3"/>
            <a:r>
              <a:rPr lang="es-MX" dirty="0"/>
              <a:t>Cuarto nivel</a:t>
            </a:r>
          </a:p>
          <a:p>
            <a:pPr lvl="4"/>
            <a:r>
              <a:rPr lang="es-MX" dirty="0"/>
              <a:t>Quinto nivel</a:t>
            </a:r>
            <a:endParaRPr lang="es-CL" dirty="0"/>
          </a:p>
        </p:txBody>
      </p:sp>
    </p:spTree>
    <p:extLst>
      <p:ext uri="{BB962C8B-B14F-4D97-AF65-F5344CB8AC3E}">
        <p14:creationId xmlns:p14="http://schemas.microsoft.com/office/powerpoint/2010/main" val="404597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855DB-1665-CF9D-1D92-15E912CC8F9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EE22062-E839-6CDB-E53C-9D56416139A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B2B91B6-6E71-DF82-29D2-1205FD5B6928}"/>
              </a:ext>
            </a:extLst>
          </p:cNvPr>
          <p:cNvSpPr>
            <a:spLocks noGrp="1"/>
          </p:cNvSpPr>
          <p:nvPr>
            <p:ph type="dt" sz="half" idx="10"/>
          </p:nvPr>
        </p:nvSpPr>
        <p:spPr/>
        <p:txBody>
          <a:bodyPr/>
          <a:lstStyle/>
          <a:p>
            <a:fld id="{AD3C3AD6-729F-4D31-9583-EBE3FD049FAF}" type="datetimeFigureOut">
              <a:rPr lang="es-CL" smtClean="0"/>
              <a:t>08-07-2023</a:t>
            </a:fld>
            <a:endParaRPr lang="es-CL"/>
          </a:p>
        </p:txBody>
      </p:sp>
      <p:sp>
        <p:nvSpPr>
          <p:cNvPr id="5" name="Marcador de pie de página 4">
            <a:extLst>
              <a:ext uri="{FF2B5EF4-FFF2-40B4-BE49-F238E27FC236}">
                <a16:creationId xmlns:a16="http://schemas.microsoft.com/office/drawing/2014/main" id="{E3041A0F-A564-BFB2-C54A-2DC30B7B9F3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2BD52B9-A03E-9FF1-316A-A49B8552A49B}"/>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205325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A8178-02F5-B3E5-8F30-F284183043B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C5D68BA-0442-7C60-5DC7-53978B55A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17E96FE-5B89-3E1D-523C-5A6A2C36499D}"/>
              </a:ext>
            </a:extLst>
          </p:cNvPr>
          <p:cNvSpPr>
            <a:spLocks noGrp="1"/>
          </p:cNvSpPr>
          <p:nvPr>
            <p:ph type="dt" sz="half" idx="10"/>
          </p:nvPr>
        </p:nvSpPr>
        <p:spPr/>
        <p:txBody>
          <a:bodyPr/>
          <a:lstStyle/>
          <a:p>
            <a:fld id="{AD3C3AD6-729F-4D31-9583-EBE3FD049FAF}" type="datetimeFigureOut">
              <a:rPr lang="es-CL" smtClean="0"/>
              <a:t>08-07-2023</a:t>
            </a:fld>
            <a:endParaRPr lang="es-CL"/>
          </a:p>
        </p:txBody>
      </p:sp>
      <p:sp>
        <p:nvSpPr>
          <p:cNvPr id="5" name="Marcador de pie de página 4">
            <a:extLst>
              <a:ext uri="{FF2B5EF4-FFF2-40B4-BE49-F238E27FC236}">
                <a16:creationId xmlns:a16="http://schemas.microsoft.com/office/drawing/2014/main" id="{24979163-4101-E408-9FA3-2F69E6B4166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E1FB8CF-1CD7-6CA8-0986-32524B6ACFE6}"/>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184792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A7058-63B1-9CD5-6AD9-5E96987E293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C787D81-90C1-6B4C-457E-DED9A9385C3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7185F647-28B4-0780-FDE3-A2DB7F0F037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9A1083A0-EF7D-8F63-388C-7B6C81E62D56}"/>
              </a:ext>
            </a:extLst>
          </p:cNvPr>
          <p:cNvSpPr>
            <a:spLocks noGrp="1"/>
          </p:cNvSpPr>
          <p:nvPr>
            <p:ph type="dt" sz="half" idx="10"/>
          </p:nvPr>
        </p:nvSpPr>
        <p:spPr/>
        <p:txBody>
          <a:bodyPr/>
          <a:lstStyle/>
          <a:p>
            <a:fld id="{AD3C3AD6-729F-4D31-9583-EBE3FD049FAF}" type="datetimeFigureOut">
              <a:rPr lang="es-CL" smtClean="0"/>
              <a:t>08-07-2023</a:t>
            </a:fld>
            <a:endParaRPr lang="es-CL"/>
          </a:p>
        </p:txBody>
      </p:sp>
      <p:sp>
        <p:nvSpPr>
          <p:cNvPr id="6" name="Marcador de pie de página 5">
            <a:extLst>
              <a:ext uri="{FF2B5EF4-FFF2-40B4-BE49-F238E27FC236}">
                <a16:creationId xmlns:a16="http://schemas.microsoft.com/office/drawing/2014/main" id="{3823B333-64E5-D79C-177F-D0C8A0B8E41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843D698D-8F6A-73A8-4D58-CFC0E38327FD}"/>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3811238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C1AB63-E3CA-F3C6-ADDD-E36A9DEFCED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C469577-90F0-F5C7-11D7-EFE3668CBB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574E19D-E48A-701F-2287-86F612AB755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0CBC237B-C69E-04FF-CDFE-39CEDFBCDE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E73C7BF-B33E-BBF2-6A04-54399114F71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9F5BCF23-DE58-3F0F-AB00-018ACF4C8CEC}"/>
              </a:ext>
            </a:extLst>
          </p:cNvPr>
          <p:cNvSpPr>
            <a:spLocks noGrp="1"/>
          </p:cNvSpPr>
          <p:nvPr>
            <p:ph type="dt" sz="half" idx="10"/>
          </p:nvPr>
        </p:nvSpPr>
        <p:spPr/>
        <p:txBody>
          <a:bodyPr/>
          <a:lstStyle/>
          <a:p>
            <a:fld id="{AD3C3AD6-729F-4D31-9583-EBE3FD049FAF}" type="datetimeFigureOut">
              <a:rPr lang="es-CL" smtClean="0"/>
              <a:t>08-07-2023</a:t>
            </a:fld>
            <a:endParaRPr lang="es-CL"/>
          </a:p>
        </p:txBody>
      </p:sp>
      <p:sp>
        <p:nvSpPr>
          <p:cNvPr id="8" name="Marcador de pie de página 7">
            <a:extLst>
              <a:ext uri="{FF2B5EF4-FFF2-40B4-BE49-F238E27FC236}">
                <a16:creationId xmlns:a16="http://schemas.microsoft.com/office/drawing/2014/main" id="{553615FB-5516-8730-C87E-C2CE33895E30}"/>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FCF10EBE-2982-8A54-2F12-8FBDAD9C216A}"/>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50859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23BA34-7791-01B0-C704-4A1778B18FD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40ECBA9F-CEE4-EF79-A886-75E5466439CC}"/>
              </a:ext>
            </a:extLst>
          </p:cNvPr>
          <p:cNvSpPr>
            <a:spLocks noGrp="1"/>
          </p:cNvSpPr>
          <p:nvPr>
            <p:ph type="dt" sz="half" idx="10"/>
          </p:nvPr>
        </p:nvSpPr>
        <p:spPr/>
        <p:txBody>
          <a:bodyPr/>
          <a:lstStyle/>
          <a:p>
            <a:fld id="{AD3C3AD6-729F-4D31-9583-EBE3FD049FAF}" type="datetimeFigureOut">
              <a:rPr lang="es-CL" smtClean="0"/>
              <a:t>08-07-2023</a:t>
            </a:fld>
            <a:endParaRPr lang="es-CL"/>
          </a:p>
        </p:txBody>
      </p:sp>
      <p:sp>
        <p:nvSpPr>
          <p:cNvPr id="4" name="Marcador de pie de página 3">
            <a:extLst>
              <a:ext uri="{FF2B5EF4-FFF2-40B4-BE49-F238E27FC236}">
                <a16:creationId xmlns:a16="http://schemas.microsoft.com/office/drawing/2014/main" id="{276ADEE2-1329-1506-B2CA-A974E5F62425}"/>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74F464F6-4A06-E687-153D-93C501B61A26}"/>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339706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4D7687B-CC87-CEF4-B13B-1D58FF8F4676}"/>
              </a:ext>
            </a:extLst>
          </p:cNvPr>
          <p:cNvSpPr>
            <a:spLocks noGrp="1"/>
          </p:cNvSpPr>
          <p:nvPr>
            <p:ph type="dt" sz="half" idx="10"/>
          </p:nvPr>
        </p:nvSpPr>
        <p:spPr/>
        <p:txBody>
          <a:bodyPr/>
          <a:lstStyle/>
          <a:p>
            <a:fld id="{AD3C3AD6-729F-4D31-9583-EBE3FD049FAF}" type="datetimeFigureOut">
              <a:rPr lang="es-CL" smtClean="0"/>
              <a:t>08-07-2023</a:t>
            </a:fld>
            <a:endParaRPr lang="es-CL"/>
          </a:p>
        </p:txBody>
      </p:sp>
      <p:sp>
        <p:nvSpPr>
          <p:cNvPr id="3" name="Marcador de pie de página 2">
            <a:extLst>
              <a:ext uri="{FF2B5EF4-FFF2-40B4-BE49-F238E27FC236}">
                <a16:creationId xmlns:a16="http://schemas.microsoft.com/office/drawing/2014/main" id="{6F711F7E-2CCD-661E-8357-F314A757419E}"/>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C8E489A3-5564-87E0-D6E4-5EB19565BDC5}"/>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214419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2FD13-F035-36BB-3F07-B6D7CE7FB6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CFA984C1-4193-FA66-A5B9-270421DA8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D3EB43FF-5FF4-B670-DABF-47F6948E1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3A0EE89-60BE-486F-A531-67687DB852B7}"/>
              </a:ext>
            </a:extLst>
          </p:cNvPr>
          <p:cNvSpPr>
            <a:spLocks noGrp="1"/>
          </p:cNvSpPr>
          <p:nvPr>
            <p:ph type="dt" sz="half" idx="10"/>
          </p:nvPr>
        </p:nvSpPr>
        <p:spPr/>
        <p:txBody>
          <a:bodyPr/>
          <a:lstStyle/>
          <a:p>
            <a:fld id="{AD3C3AD6-729F-4D31-9583-EBE3FD049FAF}" type="datetimeFigureOut">
              <a:rPr lang="es-CL" smtClean="0"/>
              <a:t>08-07-2023</a:t>
            </a:fld>
            <a:endParaRPr lang="es-CL"/>
          </a:p>
        </p:txBody>
      </p:sp>
      <p:sp>
        <p:nvSpPr>
          <p:cNvPr id="6" name="Marcador de pie de página 5">
            <a:extLst>
              <a:ext uri="{FF2B5EF4-FFF2-40B4-BE49-F238E27FC236}">
                <a16:creationId xmlns:a16="http://schemas.microsoft.com/office/drawing/2014/main" id="{D6CCC9A4-1354-9761-120B-1034A68F7AE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A346BA19-5FBC-0CE4-B88B-EF96A2549308}"/>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91966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D2641-D3EC-D7B7-BE8A-C03B77698B8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009341B4-A54D-BB16-4E58-C932088B22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FF9B00CC-ED8E-D3D4-7E67-7774034DA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459C6E7-B43F-594B-1748-6593F676C885}"/>
              </a:ext>
            </a:extLst>
          </p:cNvPr>
          <p:cNvSpPr>
            <a:spLocks noGrp="1"/>
          </p:cNvSpPr>
          <p:nvPr>
            <p:ph type="dt" sz="half" idx="10"/>
          </p:nvPr>
        </p:nvSpPr>
        <p:spPr/>
        <p:txBody>
          <a:bodyPr/>
          <a:lstStyle/>
          <a:p>
            <a:fld id="{AD3C3AD6-729F-4D31-9583-EBE3FD049FAF}" type="datetimeFigureOut">
              <a:rPr lang="es-CL" smtClean="0"/>
              <a:t>08-07-2023</a:t>
            </a:fld>
            <a:endParaRPr lang="es-CL"/>
          </a:p>
        </p:txBody>
      </p:sp>
      <p:sp>
        <p:nvSpPr>
          <p:cNvPr id="6" name="Marcador de pie de página 5">
            <a:extLst>
              <a:ext uri="{FF2B5EF4-FFF2-40B4-BE49-F238E27FC236}">
                <a16:creationId xmlns:a16="http://schemas.microsoft.com/office/drawing/2014/main" id="{20463A16-9DB6-FDA4-3EA2-41582195577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7AE03F7-B1BB-4062-2AE5-8E3C32F2225A}"/>
              </a:ext>
            </a:extLst>
          </p:cNvPr>
          <p:cNvSpPr>
            <a:spLocks noGrp="1"/>
          </p:cNvSpPr>
          <p:nvPr>
            <p:ph type="sldNum" sz="quarter" idx="12"/>
          </p:nvPr>
        </p:nvSpPr>
        <p:spPr/>
        <p:txBody>
          <a:bodyPr/>
          <a:lstStyle/>
          <a:p>
            <a:fld id="{DB4343CC-302A-42E2-AA13-67DF261FBA7F}" type="slidenum">
              <a:rPr lang="es-CL" smtClean="0"/>
              <a:t>‹Nº›</a:t>
            </a:fld>
            <a:endParaRPr lang="es-CL"/>
          </a:p>
        </p:txBody>
      </p:sp>
    </p:spTree>
    <p:extLst>
      <p:ext uri="{BB962C8B-B14F-4D97-AF65-F5344CB8AC3E}">
        <p14:creationId xmlns:p14="http://schemas.microsoft.com/office/powerpoint/2010/main" val="25512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7C5605C-AA7A-1576-6AD3-59034E16BF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B9903FC7-5DEB-6AE2-5FE9-76F59BA22B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AA0190A-7790-C94D-62CC-E79711221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C3AD6-729F-4D31-9583-EBE3FD049FAF}" type="datetimeFigureOut">
              <a:rPr lang="es-CL" smtClean="0"/>
              <a:t>08-07-2023</a:t>
            </a:fld>
            <a:endParaRPr lang="es-CL"/>
          </a:p>
        </p:txBody>
      </p:sp>
      <p:sp>
        <p:nvSpPr>
          <p:cNvPr id="5" name="Marcador de pie de página 4">
            <a:extLst>
              <a:ext uri="{FF2B5EF4-FFF2-40B4-BE49-F238E27FC236}">
                <a16:creationId xmlns:a16="http://schemas.microsoft.com/office/drawing/2014/main" id="{6AE45B8D-B6BE-9DD7-E69D-E7E12666E4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2702DBFA-3679-8831-4B0A-25E491552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343CC-302A-42E2-AA13-67DF261FBA7F}" type="slidenum">
              <a:rPr lang="es-CL" smtClean="0"/>
              <a:t>‹Nº›</a:t>
            </a:fld>
            <a:endParaRPr lang="es-CL"/>
          </a:p>
        </p:txBody>
      </p:sp>
    </p:spTree>
    <p:extLst>
      <p:ext uri="{BB962C8B-B14F-4D97-AF65-F5344CB8AC3E}">
        <p14:creationId xmlns:p14="http://schemas.microsoft.com/office/powerpoint/2010/main" val="2283839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pic>
        <p:nvPicPr>
          <p:cNvPr id="104" name="Google Shape;104;p16"/>
          <p:cNvPicPr preferRelativeResize="0"/>
          <p:nvPr/>
        </p:nvPicPr>
        <p:blipFill rotWithShape="1">
          <a:blip r:embed="rId5">
            <a:alphaModFix/>
          </a:blip>
          <a:srcRect/>
          <a:stretch/>
        </p:blipFill>
        <p:spPr>
          <a:xfrm>
            <a:off x="0" y="6604000"/>
            <a:ext cx="9143996" cy="254000"/>
          </a:xfrm>
          <a:prstGeom prst="rect">
            <a:avLst/>
          </a:prstGeom>
          <a:noFill/>
          <a:ln>
            <a:noFill/>
          </a:ln>
        </p:spPr>
      </p:pic>
      <p:pic>
        <p:nvPicPr>
          <p:cNvPr id="105" name="Google Shape;105;p16"/>
          <p:cNvPicPr preferRelativeResize="0"/>
          <p:nvPr/>
        </p:nvPicPr>
        <p:blipFill rotWithShape="1">
          <a:blip r:embed="rId6">
            <a:alphaModFix/>
          </a:blip>
          <a:srcRect/>
          <a:stretch/>
        </p:blipFill>
        <p:spPr>
          <a:xfrm>
            <a:off x="9360363" y="67331"/>
            <a:ext cx="1958404" cy="553356"/>
          </a:xfrm>
          <a:prstGeom prst="rect">
            <a:avLst/>
          </a:prstGeom>
          <a:noFill/>
          <a:ln>
            <a:noFill/>
          </a:ln>
        </p:spPr>
      </p:pic>
      <p:pic>
        <p:nvPicPr>
          <p:cNvPr id="106" name="Google Shape;106;p16"/>
          <p:cNvPicPr preferRelativeResize="0"/>
          <p:nvPr/>
        </p:nvPicPr>
        <p:blipFill rotWithShape="1">
          <a:blip r:embed="rId7">
            <a:alphaModFix/>
          </a:blip>
          <a:srcRect/>
          <a:stretch/>
        </p:blipFill>
        <p:spPr>
          <a:xfrm>
            <a:off x="0" y="0"/>
            <a:ext cx="7012317" cy="649936"/>
          </a:xfrm>
          <a:prstGeom prst="rect">
            <a:avLst/>
          </a:prstGeom>
          <a:noFill/>
          <a:ln>
            <a:noFill/>
          </a:ln>
        </p:spPr>
      </p:pic>
      <p:sp>
        <p:nvSpPr>
          <p:cNvPr id="107" name="Google Shape;107;p16"/>
          <p:cNvSpPr txBox="1">
            <a:spLocks noGrp="1"/>
          </p:cNvSpPr>
          <p:nvPr>
            <p:ph type="title"/>
          </p:nvPr>
        </p:nvSpPr>
        <p:spPr>
          <a:xfrm>
            <a:off x="9049" y="4519"/>
            <a:ext cx="8860500" cy="634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2400"/>
              <a:buFont typeface="Calibri"/>
              <a:buNone/>
              <a:defRPr sz="24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08" name="Google Shape;108;p16"/>
          <p:cNvSpPr txBox="1">
            <a:spLocks noGrp="1"/>
          </p:cNvSpPr>
          <p:nvPr>
            <p:ph type="body" idx="1"/>
          </p:nvPr>
        </p:nvSpPr>
        <p:spPr>
          <a:xfrm>
            <a:off x="335360" y="980728"/>
            <a:ext cx="10972800" cy="45261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9" name="Google Shape;109;p16"/>
          <p:cNvSpPr txBox="1">
            <a:spLocks noGrp="1"/>
          </p:cNvSpPr>
          <p:nvPr>
            <p:ph type="dt" idx="10"/>
          </p:nvPr>
        </p:nvSpPr>
        <p:spPr>
          <a:xfrm>
            <a:off x="47328" y="6669360"/>
            <a:ext cx="2844900" cy="149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1"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6"/>
          <p:cNvSpPr txBox="1">
            <a:spLocks noGrp="1"/>
          </p:cNvSpPr>
          <p:nvPr>
            <p:ph type="ftr" idx="11"/>
          </p:nvPr>
        </p:nvSpPr>
        <p:spPr>
          <a:xfrm>
            <a:off x="4165600" y="6669360"/>
            <a:ext cx="3860700" cy="149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50" b="1"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6"/>
          <p:cNvSpPr txBox="1">
            <a:spLocks noGrp="1"/>
          </p:cNvSpPr>
          <p:nvPr>
            <p:ph type="sldNum" idx="12"/>
          </p:nvPr>
        </p:nvSpPr>
        <p:spPr>
          <a:xfrm>
            <a:off x="9264352" y="6669360"/>
            <a:ext cx="2844900" cy="149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1" i="0" u="none" strike="noStrike" cap="none">
                <a:solidFill>
                  <a:srgbClr val="FFFFFF"/>
                </a:solidFill>
                <a:latin typeface="Calibri"/>
                <a:ea typeface="Calibri"/>
                <a:cs typeface="Calibri"/>
                <a:sym typeface="Calibri"/>
              </a:defRPr>
            </a:lvl1pPr>
            <a:lvl2pPr marL="0" marR="0" lvl="1" indent="0" algn="r" rtl="0">
              <a:spcBef>
                <a:spcPts val="0"/>
              </a:spcBef>
              <a:buNone/>
              <a:defRPr sz="1050" b="1" i="0" u="none" strike="noStrike" cap="none">
                <a:solidFill>
                  <a:srgbClr val="FFFFFF"/>
                </a:solidFill>
                <a:latin typeface="Calibri"/>
                <a:ea typeface="Calibri"/>
                <a:cs typeface="Calibri"/>
                <a:sym typeface="Calibri"/>
              </a:defRPr>
            </a:lvl2pPr>
            <a:lvl3pPr marL="0" marR="0" lvl="2" indent="0" algn="r" rtl="0">
              <a:spcBef>
                <a:spcPts val="0"/>
              </a:spcBef>
              <a:buNone/>
              <a:defRPr sz="1050" b="1" i="0" u="none" strike="noStrike" cap="none">
                <a:solidFill>
                  <a:srgbClr val="FFFFFF"/>
                </a:solidFill>
                <a:latin typeface="Calibri"/>
                <a:ea typeface="Calibri"/>
                <a:cs typeface="Calibri"/>
                <a:sym typeface="Calibri"/>
              </a:defRPr>
            </a:lvl3pPr>
            <a:lvl4pPr marL="0" marR="0" lvl="3" indent="0" algn="r" rtl="0">
              <a:spcBef>
                <a:spcPts val="0"/>
              </a:spcBef>
              <a:buNone/>
              <a:defRPr sz="1050" b="1" i="0" u="none" strike="noStrike" cap="none">
                <a:solidFill>
                  <a:srgbClr val="FFFFFF"/>
                </a:solidFill>
                <a:latin typeface="Calibri"/>
                <a:ea typeface="Calibri"/>
                <a:cs typeface="Calibri"/>
                <a:sym typeface="Calibri"/>
              </a:defRPr>
            </a:lvl4pPr>
            <a:lvl5pPr marL="0" marR="0" lvl="4" indent="0" algn="r" rtl="0">
              <a:spcBef>
                <a:spcPts val="0"/>
              </a:spcBef>
              <a:buNone/>
              <a:defRPr sz="1050" b="1" i="0" u="none" strike="noStrike" cap="none">
                <a:solidFill>
                  <a:srgbClr val="FFFFFF"/>
                </a:solidFill>
                <a:latin typeface="Calibri"/>
                <a:ea typeface="Calibri"/>
                <a:cs typeface="Calibri"/>
                <a:sym typeface="Calibri"/>
              </a:defRPr>
            </a:lvl5pPr>
            <a:lvl6pPr marL="0" marR="0" lvl="5" indent="0" algn="r" rtl="0">
              <a:spcBef>
                <a:spcPts val="0"/>
              </a:spcBef>
              <a:buNone/>
              <a:defRPr sz="1050" b="1" i="0" u="none" strike="noStrike" cap="none">
                <a:solidFill>
                  <a:srgbClr val="FFFFFF"/>
                </a:solidFill>
                <a:latin typeface="Calibri"/>
                <a:ea typeface="Calibri"/>
                <a:cs typeface="Calibri"/>
                <a:sym typeface="Calibri"/>
              </a:defRPr>
            </a:lvl6pPr>
            <a:lvl7pPr marL="0" marR="0" lvl="6" indent="0" algn="r" rtl="0">
              <a:spcBef>
                <a:spcPts val="0"/>
              </a:spcBef>
              <a:buNone/>
              <a:defRPr sz="1050" b="1" i="0" u="none" strike="noStrike" cap="none">
                <a:solidFill>
                  <a:srgbClr val="FFFFFF"/>
                </a:solidFill>
                <a:latin typeface="Calibri"/>
                <a:ea typeface="Calibri"/>
                <a:cs typeface="Calibri"/>
                <a:sym typeface="Calibri"/>
              </a:defRPr>
            </a:lvl7pPr>
            <a:lvl8pPr marL="0" marR="0" lvl="7" indent="0" algn="r" rtl="0">
              <a:spcBef>
                <a:spcPts val="0"/>
              </a:spcBef>
              <a:buNone/>
              <a:defRPr sz="1050" b="1" i="0" u="none" strike="noStrike" cap="none">
                <a:solidFill>
                  <a:srgbClr val="FFFFFF"/>
                </a:solidFill>
                <a:latin typeface="Calibri"/>
                <a:ea typeface="Calibri"/>
                <a:cs typeface="Calibri"/>
                <a:sym typeface="Calibri"/>
              </a:defRPr>
            </a:lvl8pPr>
            <a:lvl9pPr marL="0" marR="0" lvl="8" indent="0" algn="r" rtl="0">
              <a:spcBef>
                <a:spcPts val="0"/>
              </a:spcBef>
              <a:buNone/>
              <a:defRPr sz="1050" b="1"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138087542"/>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14.png"/><Relationship Id="rId7" Type="http://schemas.openxmlformats.org/officeDocument/2006/relationships/oleObject" Target="../embeddings/oleObject2.bin"/><Relationship Id="rId1" Type="http://schemas.openxmlformats.org/officeDocument/2006/relationships/slideLayout" Target="../slideLayouts/slideLayout14.x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0.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0"/>
          <p:cNvPicPr preferRelativeResize="0"/>
          <p:nvPr/>
        </p:nvPicPr>
        <p:blipFill rotWithShape="1">
          <a:blip r:embed="rId3">
            <a:alphaModFix/>
          </a:blip>
          <a:srcRect/>
          <a:stretch/>
        </p:blipFill>
        <p:spPr>
          <a:xfrm>
            <a:off x="-1392832" y="1482"/>
            <a:ext cx="6216252" cy="6595870"/>
          </a:xfrm>
          <a:prstGeom prst="rect">
            <a:avLst/>
          </a:prstGeom>
          <a:noFill/>
          <a:ln>
            <a:noFill/>
          </a:ln>
        </p:spPr>
      </p:pic>
      <p:sp>
        <p:nvSpPr>
          <p:cNvPr id="134" name="Google Shape;134;p20"/>
          <p:cNvSpPr/>
          <p:nvPr/>
        </p:nvSpPr>
        <p:spPr>
          <a:xfrm>
            <a:off x="0" y="6565900"/>
            <a:ext cx="12192000" cy="2922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5" name="Google Shape;135;p20"/>
          <p:cNvPicPr preferRelativeResize="0"/>
          <p:nvPr/>
        </p:nvPicPr>
        <p:blipFill rotWithShape="1">
          <a:blip r:embed="rId4">
            <a:alphaModFix/>
          </a:blip>
          <a:srcRect/>
          <a:stretch/>
        </p:blipFill>
        <p:spPr>
          <a:xfrm>
            <a:off x="7569200" y="406400"/>
            <a:ext cx="3060701" cy="863600"/>
          </a:xfrm>
          <a:prstGeom prst="rect">
            <a:avLst/>
          </a:prstGeom>
          <a:noFill/>
          <a:ln>
            <a:noFill/>
          </a:ln>
        </p:spPr>
      </p:pic>
      <p:sp>
        <p:nvSpPr>
          <p:cNvPr id="136" name="Google Shape;136;p20"/>
          <p:cNvSpPr/>
          <p:nvPr/>
        </p:nvSpPr>
        <p:spPr>
          <a:xfrm>
            <a:off x="9659700" y="6165300"/>
            <a:ext cx="20508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chemeClr val="dk1"/>
                </a:solidFill>
                <a:latin typeface="Calibri"/>
                <a:ea typeface="Calibri"/>
                <a:cs typeface="Calibri"/>
                <a:sym typeface="Calibri"/>
              </a:rPr>
              <a:t>JULIO 2023</a:t>
            </a:r>
            <a:endParaRPr dirty="0"/>
          </a:p>
        </p:txBody>
      </p:sp>
      <p:sp>
        <p:nvSpPr>
          <p:cNvPr id="137" name="Google Shape;137;p20"/>
          <p:cNvSpPr txBox="1"/>
          <p:nvPr/>
        </p:nvSpPr>
        <p:spPr>
          <a:xfrm>
            <a:off x="4983871" y="4414571"/>
            <a:ext cx="7047678"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MACHINE LEARNING II</a:t>
            </a:r>
          </a:p>
          <a:p>
            <a:pPr marL="0" marR="0" lvl="0" indent="0" algn="l" rtl="0">
              <a:spcBef>
                <a:spcPts val="0"/>
              </a:spcBef>
              <a:spcAft>
                <a:spcPts val="0"/>
              </a:spcAft>
              <a:buNone/>
            </a:pPr>
            <a:r>
              <a:rPr lang="en-US" b="1" dirty="0">
                <a:solidFill>
                  <a:schemeClr val="dk1"/>
                </a:solidFill>
                <a:latin typeface="Calibri"/>
                <a:ea typeface="Calibri"/>
                <a:cs typeface="Calibri"/>
                <a:sym typeface="Calibri"/>
              </a:rPr>
              <a:t>MAGÍSTER EN DATA SCIENCE</a:t>
            </a:r>
          </a:p>
          <a:p>
            <a:pPr marL="0" marR="0" lvl="0" indent="0" algn="l" rtl="0">
              <a:spcBef>
                <a:spcPts val="0"/>
              </a:spcBef>
              <a:spcAft>
                <a:spcPts val="0"/>
              </a:spcAft>
              <a:buNone/>
            </a:pPr>
            <a:endParaRPr lang="en-US" b="1"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b="1" dirty="0">
              <a:solidFill>
                <a:schemeClr val="dk1"/>
              </a:solidFill>
              <a:latin typeface="Calibri"/>
              <a:ea typeface="Calibri"/>
              <a:cs typeface="Calibri"/>
              <a:sym typeface="Calibri"/>
            </a:endParaRPr>
          </a:p>
          <a:p>
            <a:pPr marL="0" marR="0" lvl="0" indent="0" algn="l" rtl="0">
              <a:spcBef>
                <a:spcPts val="0"/>
              </a:spcBef>
              <a:spcAft>
                <a:spcPts val="0"/>
              </a:spcAft>
              <a:buNone/>
            </a:pPr>
            <a:r>
              <a:rPr lang="es-CL" sz="2400" b="1" dirty="0">
                <a:solidFill>
                  <a:schemeClr val="dk1"/>
                </a:solidFill>
                <a:latin typeface="Calibri"/>
                <a:ea typeface="Calibri"/>
                <a:cs typeface="Calibri"/>
                <a:sym typeface="Calibri"/>
              </a:rPr>
              <a:t>Jorge Alexis Castillo Sepúlveda</a:t>
            </a:r>
            <a:endParaRPr sz="24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s-CL" sz="2400" b="1" dirty="0">
                <a:solidFill>
                  <a:schemeClr val="dk1"/>
                </a:solidFill>
                <a:latin typeface="Calibri"/>
                <a:ea typeface="Calibri"/>
                <a:cs typeface="Calibri"/>
                <a:sym typeface="Calibri"/>
              </a:rPr>
              <a:t>jorge.castillo.sepulveda@edu.udla.cl</a:t>
            </a:r>
            <a:endParaRPr sz="24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3600" b="1" dirty="0">
              <a:solidFill>
                <a:schemeClr val="dk1"/>
              </a:solidFill>
              <a:latin typeface="Calibri"/>
              <a:ea typeface="Calibri"/>
              <a:cs typeface="Calibri"/>
              <a:sym typeface="Calibri"/>
            </a:endParaRPr>
          </a:p>
        </p:txBody>
      </p:sp>
      <p:sp>
        <p:nvSpPr>
          <p:cNvPr id="3" name="CuadroTexto 2">
            <a:extLst>
              <a:ext uri="{FF2B5EF4-FFF2-40B4-BE49-F238E27FC236}">
                <a16:creationId xmlns:a16="http://schemas.microsoft.com/office/drawing/2014/main" id="{F5FB260D-D099-8AB0-8B55-6956F83F1ED1}"/>
              </a:ext>
            </a:extLst>
          </p:cNvPr>
          <p:cNvSpPr txBox="1"/>
          <p:nvPr/>
        </p:nvSpPr>
        <p:spPr>
          <a:xfrm>
            <a:off x="4823420" y="1617516"/>
            <a:ext cx="7160670" cy="2554545"/>
          </a:xfrm>
          <a:prstGeom prst="rect">
            <a:avLst/>
          </a:prstGeom>
          <a:noFill/>
        </p:spPr>
        <p:txBody>
          <a:bodyPr wrap="square" rtlCol="0">
            <a:spAutoFit/>
          </a:bodyPr>
          <a:lstStyle/>
          <a:p>
            <a:pPr algn="ctr"/>
            <a:r>
              <a:rPr lang="es-CL" sz="4000" b="1" dirty="0"/>
              <a:t>Clase 2:</a:t>
            </a:r>
          </a:p>
          <a:p>
            <a:pPr algn="ctr"/>
            <a:r>
              <a:rPr lang="es-CL" sz="4000" b="1" dirty="0"/>
              <a:t>Fundamentos del aprendizaje estadístico II: entrenamiento, generalización y regularización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9BF6B8A-1DB3-C04A-9FC5-D2A10722D782}"/>
              </a:ext>
            </a:extLst>
          </p:cNvPr>
          <p:cNvSpPr/>
          <p:nvPr/>
        </p:nvSpPr>
        <p:spPr>
          <a:xfrm>
            <a:off x="159657" y="73843"/>
            <a:ext cx="6807202" cy="461665"/>
          </a:xfrm>
          <a:prstGeom prst="rect">
            <a:avLst/>
          </a:prstGeom>
        </p:spPr>
        <p:txBody>
          <a:bodyPr wrap="square">
            <a:spAutoFit/>
          </a:bodyPr>
          <a:lstStyle/>
          <a:p>
            <a:r>
              <a:rPr lang="es-ES" sz="2400" b="1" dirty="0">
                <a:solidFill>
                  <a:schemeClr val="bg1"/>
                </a:solidFill>
                <a:latin typeface="Myriad Pro Cond" panose="020B0506030403020204" pitchFamily="34" charset="0"/>
                <a:ea typeface="Arial Narrow" charset="0"/>
                <a:cs typeface="Arial Narrow" charset="0"/>
              </a:rPr>
              <a:t>Regularización L2</a:t>
            </a:r>
            <a:endParaRPr lang="es-ES_tradnl" sz="2400" b="1" dirty="0">
              <a:solidFill>
                <a:schemeClr val="bg1"/>
              </a:solidFill>
              <a:latin typeface="Myriad Pro Cond" panose="020B0506030403020204" pitchFamily="34" charset="0"/>
              <a:ea typeface="Arial Narrow" charset="0"/>
              <a:cs typeface="Arial Narrow" charset="0"/>
            </a:endParaRPr>
          </a:p>
        </p:txBody>
      </p:sp>
      <mc:AlternateContent xmlns:mc="http://schemas.openxmlformats.org/markup-compatibility/2006">
        <mc:Choice xmlns:a14="http://schemas.microsoft.com/office/drawing/2010/main" Requires="a14">
          <p:sp>
            <p:nvSpPr>
              <p:cNvPr id="3" name="Marcador de contenido 1">
                <a:extLst>
                  <a:ext uri="{FF2B5EF4-FFF2-40B4-BE49-F238E27FC236}">
                    <a16:creationId xmlns:a16="http://schemas.microsoft.com/office/drawing/2014/main" id="{509E6064-0DA4-0C53-386D-947EDD127B7D}"/>
                  </a:ext>
                </a:extLst>
              </p:cNvPr>
              <p:cNvSpPr>
                <a:spLocks noGrp="1"/>
              </p:cNvSpPr>
              <p:nvPr>
                <p:ph idx="1"/>
              </p:nvPr>
            </p:nvSpPr>
            <p:spPr>
              <a:xfrm>
                <a:off x="171227" y="935916"/>
                <a:ext cx="11228293" cy="5766097"/>
              </a:xfrm>
            </p:spPr>
            <p:txBody>
              <a:bodyPr>
                <a:normAutofit/>
              </a:bodyPr>
              <a:lstStyle/>
              <a:p>
                <a:r>
                  <a:rPr lang="es-ES" sz="2000" dirty="0"/>
                  <a:t>En el contexto de regresión, se le conoce como “Ridge </a:t>
                </a:r>
                <a:r>
                  <a:rPr lang="es-ES" sz="2000" dirty="0" err="1"/>
                  <a:t>regression</a:t>
                </a:r>
                <a:r>
                  <a:rPr lang="es-ES" sz="2000" dirty="0"/>
                  <a:t>”</a:t>
                </a:r>
              </a:p>
              <a:p>
                <a:r>
                  <a:rPr lang="es-ES" sz="2000" dirty="0"/>
                  <a:t>Agrega una penalización equivalente al cuadrado de la magnitud de los coeficientes (suma de los cuadrados de los pesos)</a:t>
                </a:r>
              </a:p>
              <a:p>
                <a:r>
                  <a:rPr lang="es-ES" sz="2000" dirty="0"/>
                  <a:t>A diferencia de la regularización L1, la regularización L2 no da como resultado pesos que sean exactamente cero, sino que tiende a reducir todos los pesos, pero no los elimina por completo</a:t>
                </a:r>
              </a:p>
              <a:p>
                <a:r>
                  <a:rPr lang="es-ES" sz="2000" dirty="0"/>
                  <a:t>Si se sospecha que todas las características pueden ser relevantes, L2 podría ser una mejor opción ya que no eliminará ninguna característica por completo.</a:t>
                </a:r>
              </a:p>
              <a:p>
                <a:r>
                  <a:rPr lang="es-ES" sz="2000" dirty="0"/>
                  <a:t>Se define como:</a:t>
                </a:r>
              </a:p>
              <a:p>
                <a:pPr marL="0" indent="0">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𝐿</m:t>
                      </m:r>
                      <m:r>
                        <a:rPr lang="es-ES" sz="2000" b="0" i="1" smtClean="0">
                          <a:latin typeface="Cambria Math" panose="02040503050406030204" pitchFamily="18" charset="0"/>
                        </a:rPr>
                        <m:t>1</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𝑋</m:t>
                          </m:r>
                          <m:r>
                            <a:rPr lang="es-ES" sz="2000" b="0" i="1" smtClean="0">
                              <a:latin typeface="Cambria Math" panose="02040503050406030204" pitchFamily="18" charset="0"/>
                            </a:rPr>
                            <m:t>,</m:t>
                          </m:r>
                          <m:r>
                            <a:rPr lang="es-ES" sz="2000" b="0" i="1" smtClean="0">
                              <a:latin typeface="Cambria Math" panose="02040503050406030204" pitchFamily="18" charset="0"/>
                            </a:rPr>
                            <m:t>𝑤</m:t>
                          </m:r>
                        </m:e>
                      </m:d>
                      <m:r>
                        <a:rPr lang="es-ES" sz="2000" b="0" i="1" smtClean="0">
                          <a:latin typeface="Cambria Math" panose="02040503050406030204" pitchFamily="18" charset="0"/>
                        </a:rPr>
                        <m:t>=</m:t>
                      </m:r>
                      <m:r>
                        <a:rPr lang="es-ES" sz="2000" b="0" i="1" smtClean="0">
                          <a:latin typeface="Cambria Math" panose="02040503050406030204" pitchFamily="18" charset="0"/>
                        </a:rPr>
                        <m:t>𝐿</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𝑋</m:t>
                          </m:r>
                          <m:r>
                            <a:rPr lang="es-ES" sz="2000" b="0" i="1" smtClean="0">
                              <a:latin typeface="Cambria Math" panose="02040503050406030204" pitchFamily="18" charset="0"/>
                            </a:rPr>
                            <m:t>,</m:t>
                          </m:r>
                          <m:r>
                            <a:rPr lang="es-ES" sz="2000" b="0" i="1" smtClean="0">
                              <a:latin typeface="Cambria Math" panose="02040503050406030204" pitchFamily="18" charset="0"/>
                            </a:rPr>
                            <m:t>𝑤</m:t>
                          </m:r>
                        </m:e>
                      </m:d>
                      <m:r>
                        <a:rPr lang="es-ES" sz="2000" b="0" i="1" smtClean="0">
                          <a:latin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𝜆</m:t>
                      </m:r>
                      <m:nary>
                        <m:naryPr>
                          <m:chr m:val="∑"/>
                          <m:subHide m:val="on"/>
                          <m:supHide m:val="on"/>
                          <m:ctrlPr>
                            <a:rPr lang="es-ES" sz="2000" b="0" i="1" smtClean="0">
                              <a:latin typeface="Cambria Math" panose="02040503050406030204" pitchFamily="18" charset="0"/>
                              <a:ea typeface="Cambria Math" panose="02040503050406030204" pitchFamily="18" charset="0"/>
                            </a:rPr>
                          </m:ctrlPr>
                        </m:naryPr>
                        <m:sub/>
                        <m:sup/>
                        <m:e>
                          <m:sSubSup>
                            <m:sSubSupPr>
                              <m:ctrlPr>
                                <a:rPr lang="es-ES" sz="2000" b="0" i="1" smtClean="0">
                                  <a:latin typeface="Cambria Math" panose="02040503050406030204" pitchFamily="18" charset="0"/>
                                  <a:ea typeface="Cambria Math" panose="02040503050406030204" pitchFamily="18" charset="0"/>
                                </a:rPr>
                              </m:ctrlPr>
                            </m:sSubSupPr>
                            <m:e>
                              <m:r>
                                <a:rPr lang="es-ES" sz="2000" b="0" i="1" smtClean="0">
                                  <a:latin typeface="Cambria Math" panose="02040503050406030204" pitchFamily="18" charset="0"/>
                                  <a:ea typeface="Cambria Math" panose="02040503050406030204" pitchFamily="18" charset="0"/>
                                </a:rPr>
                                <m:t>𝑤</m:t>
                              </m:r>
                            </m:e>
                            <m:sub>
                              <m:r>
                                <a:rPr lang="es-ES" sz="2000" b="0" i="1" smtClean="0">
                                  <a:latin typeface="Cambria Math" panose="02040503050406030204" pitchFamily="18" charset="0"/>
                                  <a:ea typeface="Cambria Math" panose="02040503050406030204" pitchFamily="18" charset="0"/>
                                </a:rPr>
                                <m:t>𝑖</m:t>
                              </m:r>
                            </m:sub>
                            <m:sup>
                              <m:r>
                                <a:rPr lang="es-ES" sz="2000" b="0" i="1" smtClean="0">
                                  <a:latin typeface="Cambria Math" panose="02040503050406030204" pitchFamily="18" charset="0"/>
                                  <a:ea typeface="Cambria Math" panose="02040503050406030204" pitchFamily="18" charset="0"/>
                                </a:rPr>
                                <m:t>2</m:t>
                              </m:r>
                            </m:sup>
                          </m:sSubSup>
                        </m:e>
                      </m:nary>
                    </m:oMath>
                  </m:oMathPara>
                </a14:m>
                <a:endParaRPr lang="es-ES" sz="2000" dirty="0"/>
              </a:p>
              <a:p>
                <a:r>
                  <a:rPr lang="es-ES" sz="2000" dirty="0"/>
                  <a:t>La parte </a:t>
                </a:r>
                <a14:m>
                  <m:oMath xmlns:m="http://schemas.openxmlformats.org/officeDocument/2006/math">
                    <m:nary>
                      <m:naryPr>
                        <m:chr m:val="∑"/>
                        <m:subHide m:val="on"/>
                        <m:supHide m:val="on"/>
                        <m:ctrlPr>
                          <a:rPr lang="es-ES" sz="2000" i="1">
                            <a:latin typeface="Cambria Math" panose="02040503050406030204" pitchFamily="18" charset="0"/>
                            <a:ea typeface="Cambria Math" panose="02040503050406030204" pitchFamily="18" charset="0"/>
                          </a:rPr>
                        </m:ctrlPr>
                      </m:naryPr>
                      <m:sub/>
                      <m:sup/>
                      <m:e>
                        <m:sSubSup>
                          <m:sSubSupPr>
                            <m:ctrlPr>
                              <a:rPr lang="es-ES" sz="2000" i="1">
                                <a:latin typeface="Cambria Math" panose="02040503050406030204" pitchFamily="18" charset="0"/>
                                <a:ea typeface="Cambria Math" panose="02040503050406030204" pitchFamily="18" charset="0"/>
                              </a:rPr>
                            </m:ctrlPr>
                          </m:sSubSupPr>
                          <m:e>
                            <m:r>
                              <a:rPr lang="es-ES" sz="2000" i="1">
                                <a:latin typeface="Cambria Math" panose="02040503050406030204" pitchFamily="18" charset="0"/>
                                <a:ea typeface="Cambria Math" panose="02040503050406030204" pitchFamily="18" charset="0"/>
                              </a:rPr>
                              <m:t>𝑤</m:t>
                            </m:r>
                          </m:e>
                          <m:sub>
                            <m:r>
                              <a:rPr lang="es-ES" sz="2000" i="1">
                                <a:latin typeface="Cambria Math" panose="02040503050406030204" pitchFamily="18" charset="0"/>
                                <a:ea typeface="Cambria Math" panose="02040503050406030204" pitchFamily="18" charset="0"/>
                              </a:rPr>
                              <m:t>𝑖</m:t>
                            </m:r>
                          </m:sub>
                          <m:sup>
                            <m:r>
                              <a:rPr lang="es-ES" sz="2000" i="1">
                                <a:latin typeface="Cambria Math" panose="02040503050406030204" pitchFamily="18" charset="0"/>
                                <a:ea typeface="Cambria Math" panose="02040503050406030204" pitchFamily="18" charset="0"/>
                              </a:rPr>
                              <m:t>2</m:t>
                            </m:r>
                          </m:sup>
                        </m:sSubSup>
                      </m:e>
                    </m:nary>
                  </m:oMath>
                </a14:m>
                <a:r>
                  <a:rPr lang="es-ES" sz="2000" dirty="0"/>
                  <a:t> también se puede reescribir como </a:t>
                </a:r>
                <a14:m>
                  <m:oMath xmlns:m="http://schemas.openxmlformats.org/officeDocument/2006/math">
                    <m:sSub>
                      <m:sSubPr>
                        <m:ctrlPr>
                          <a:rPr lang="es-ES" sz="2000" b="0" i="1" smtClean="0">
                            <a:latin typeface="Cambria Math" panose="02040503050406030204" pitchFamily="18" charset="0"/>
                          </a:rPr>
                        </m:ctrlPr>
                      </m:sSubPr>
                      <m:e>
                        <m:d>
                          <m:dPr>
                            <m:begChr m:val="|"/>
                            <m:endChr m:val="|"/>
                            <m:ctrlPr>
                              <a:rPr lang="es-ES" sz="2000" b="0" i="1" smtClean="0">
                                <a:latin typeface="Cambria Math" panose="02040503050406030204" pitchFamily="18" charset="0"/>
                              </a:rPr>
                            </m:ctrlPr>
                          </m:dPr>
                          <m:e>
                            <m:d>
                              <m:dPr>
                                <m:begChr m:val="|"/>
                                <m:endChr m:val="|"/>
                                <m:ctrlPr>
                                  <a:rPr lang="es-ES" sz="2000" b="0" i="1" smtClean="0">
                                    <a:latin typeface="Cambria Math" panose="02040503050406030204" pitchFamily="18" charset="0"/>
                                  </a:rPr>
                                </m:ctrlPr>
                              </m:dPr>
                              <m:e>
                                <m:r>
                                  <a:rPr lang="es-ES" sz="2000" b="0" i="1" smtClean="0">
                                    <a:latin typeface="Cambria Math" panose="02040503050406030204" pitchFamily="18" charset="0"/>
                                  </a:rPr>
                                  <m:t>𝑤</m:t>
                                </m:r>
                              </m:e>
                            </m:d>
                          </m:e>
                        </m:d>
                      </m:e>
                      <m:sub>
                        <m:r>
                          <a:rPr lang="es-ES" sz="2000" b="0" i="1" smtClean="0">
                            <a:latin typeface="Cambria Math" panose="02040503050406030204" pitchFamily="18" charset="0"/>
                          </a:rPr>
                          <m:t>2</m:t>
                        </m:r>
                      </m:sub>
                    </m:sSub>
                  </m:oMath>
                </a14:m>
                <a:r>
                  <a:rPr lang="es-ES" sz="2000" dirty="0"/>
                  <a:t> (pero al cuadrado) en donde la norma 2 es la norma definida como la raíz de la suma de los valores al cuadrado (¡euclidiano!), y de ahí el “2” en “L2” (¡recordar las distancias p de Minkowski!)</a:t>
                </a:r>
              </a:p>
              <a:p>
                <a:endParaRPr lang="es-ES" sz="2000" dirty="0"/>
              </a:p>
              <a:p>
                <a:endParaRPr lang="es-ES" sz="2000" dirty="0"/>
              </a:p>
            </p:txBody>
          </p:sp>
        </mc:Choice>
        <mc:Fallback>
          <p:sp>
            <p:nvSpPr>
              <p:cNvPr id="3" name="Marcador de contenido 1">
                <a:extLst>
                  <a:ext uri="{FF2B5EF4-FFF2-40B4-BE49-F238E27FC236}">
                    <a16:creationId xmlns:a16="http://schemas.microsoft.com/office/drawing/2014/main" id="{509E6064-0DA4-0C53-386D-947EDD127B7D}"/>
                  </a:ext>
                </a:extLst>
              </p:cNvPr>
              <p:cNvSpPr>
                <a:spLocks noGrp="1" noRot="1" noChangeAspect="1" noMove="1" noResize="1" noEditPoints="1" noAdjustHandles="1" noChangeArrowheads="1" noChangeShapeType="1" noTextEdit="1"/>
              </p:cNvSpPr>
              <p:nvPr>
                <p:ph idx="1"/>
              </p:nvPr>
            </p:nvSpPr>
            <p:spPr>
              <a:xfrm>
                <a:off x="171227" y="935916"/>
                <a:ext cx="11228293" cy="5766097"/>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00580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9BF6B8A-1DB3-C04A-9FC5-D2A10722D782}"/>
              </a:ext>
            </a:extLst>
          </p:cNvPr>
          <p:cNvSpPr/>
          <p:nvPr/>
        </p:nvSpPr>
        <p:spPr>
          <a:xfrm>
            <a:off x="159657" y="73843"/>
            <a:ext cx="6807202" cy="461665"/>
          </a:xfrm>
          <a:prstGeom prst="rect">
            <a:avLst/>
          </a:prstGeom>
        </p:spPr>
        <p:txBody>
          <a:bodyPr wrap="square">
            <a:spAutoFit/>
          </a:bodyPr>
          <a:lstStyle/>
          <a:p>
            <a:r>
              <a:rPr lang="es-ES" sz="2400" b="1" dirty="0">
                <a:solidFill>
                  <a:schemeClr val="bg1"/>
                </a:solidFill>
                <a:latin typeface="Myriad Pro Cond" panose="020B0506030403020204" pitchFamily="34" charset="0"/>
                <a:ea typeface="Arial Narrow" charset="0"/>
                <a:cs typeface="Arial Narrow" charset="0"/>
              </a:rPr>
              <a:t>Entrenamiento y prueba</a:t>
            </a:r>
            <a:endParaRPr lang="es-ES_tradnl" sz="2400" b="1" dirty="0">
              <a:solidFill>
                <a:schemeClr val="bg1"/>
              </a:solidFill>
              <a:latin typeface="Myriad Pro Cond" panose="020B0506030403020204" pitchFamily="34" charset="0"/>
              <a:ea typeface="Arial Narrow" charset="0"/>
              <a:cs typeface="Arial Narrow" charset="0"/>
            </a:endParaRPr>
          </a:p>
        </p:txBody>
      </p:sp>
      <p:sp>
        <p:nvSpPr>
          <p:cNvPr id="3" name="Marcador de contenido 1">
            <a:extLst>
              <a:ext uri="{FF2B5EF4-FFF2-40B4-BE49-F238E27FC236}">
                <a16:creationId xmlns:a16="http://schemas.microsoft.com/office/drawing/2014/main" id="{509E6064-0DA4-0C53-386D-947EDD127B7D}"/>
              </a:ext>
            </a:extLst>
          </p:cNvPr>
          <p:cNvSpPr>
            <a:spLocks noGrp="1"/>
          </p:cNvSpPr>
          <p:nvPr>
            <p:ph idx="1"/>
          </p:nvPr>
        </p:nvSpPr>
        <p:spPr>
          <a:xfrm>
            <a:off x="171226" y="935916"/>
            <a:ext cx="6238452" cy="5766097"/>
          </a:xfrm>
        </p:spPr>
        <p:txBody>
          <a:bodyPr>
            <a:normAutofit/>
          </a:bodyPr>
          <a:lstStyle/>
          <a:p>
            <a:pPr marL="0" indent="0">
              <a:buNone/>
            </a:pPr>
            <a:r>
              <a:rPr lang="es-CL" dirty="0"/>
              <a:t>En el contexto del aprendizaje supervisado*, existen dos conjuntos de vital importancia:</a:t>
            </a:r>
          </a:p>
          <a:p>
            <a:r>
              <a:rPr lang="es-CL" dirty="0"/>
              <a:t>Datos de </a:t>
            </a:r>
            <a:r>
              <a:rPr lang="es-CL" b="1" dirty="0"/>
              <a:t>entrenamiento</a:t>
            </a:r>
            <a:r>
              <a:rPr lang="es-CL" dirty="0"/>
              <a:t> (training): se usa este conjunto para que el modelo aprenda de los datos minimizando la función de costo. Generalmente es el 70% u 80% de los datos.</a:t>
            </a:r>
          </a:p>
          <a:p>
            <a:r>
              <a:rPr lang="es-CL" dirty="0"/>
              <a:t>Datos de </a:t>
            </a:r>
            <a:r>
              <a:rPr lang="es-CL" b="1" dirty="0"/>
              <a:t>validación</a:t>
            </a:r>
            <a:r>
              <a:rPr lang="es-CL" dirty="0"/>
              <a:t> (test): dados los parámetros encontrados en el proceso de entrenamiento, se usa este conjunto para evaluar el modelo. Este conjunto no se usa en el entrenamiento y permite entender como el modelo se puede generalizar. </a:t>
            </a:r>
          </a:p>
          <a:p>
            <a:r>
              <a:rPr lang="es-CL" dirty="0"/>
              <a:t>Dependiendo de si el modelo es de clasificación o de predicción, las métricas  usadas se definirán de acuerdo a ese contexto (</a:t>
            </a:r>
            <a:r>
              <a:rPr lang="es-CL" dirty="0" err="1"/>
              <a:t>ej</a:t>
            </a:r>
            <a:r>
              <a:rPr lang="es-CL" dirty="0"/>
              <a:t>: ROC para </a:t>
            </a:r>
            <a:r>
              <a:rPr lang="es-CL" dirty="0" err="1"/>
              <a:t>clas</a:t>
            </a:r>
            <a:r>
              <a:rPr lang="es-CL" dirty="0"/>
              <a:t>./RMSE para </a:t>
            </a:r>
            <a:r>
              <a:rPr lang="es-CL" dirty="0" err="1"/>
              <a:t>pred</a:t>
            </a:r>
            <a:r>
              <a:rPr lang="es-CL" dirty="0"/>
              <a:t>.)</a:t>
            </a:r>
          </a:p>
          <a:p>
            <a:r>
              <a:rPr lang="es-CL" dirty="0"/>
              <a:t>Un </a:t>
            </a:r>
            <a:r>
              <a:rPr lang="es-CL" i="1" dirty="0"/>
              <a:t>buen modelo </a:t>
            </a:r>
            <a:r>
              <a:rPr lang="es-CL" dirty="0"/>
              <a:t>o un modelo </a:t>
            </a:r>
            <a:r>
              <a:rPr lang="es-CL" b="1" dirty="0"/>
              <a:t>robusto</a:t>
            </a:r>
            <a:r>
              <a:rPr lang="es-CL" i="1" dirty="0"/>
              <a:t> </a:t>
            </a:r>
            <a:r>
              <a:rPr lang="es-CL" dirty="0"/>
              <a:t>es tal que los errores anden </a:t>
            </a:r>
            <a:r>
              <a:rPr lang="es-CL" i="1" dirty="0"/>
              <a:t>parecidos</a:t>
            </a:r>
            <a:r>
              <a:rPr lang="es-CL" dirty="0"/>
              <a:t> en el training y en el test. </a:t>
            </a:r>
          </a:p>
          <a:p>
            <a:pPr marL="0" indent="0">
              <a:buNone/>
            </a:pPr>
            <a:endParaRPr lang="es-CL" dirty="0"/>
          </a:p>
          <a:p>
            <a:pPr marL="0" indent="0">
              <a:buNone/>
            </a:pPr>
            <a:endParaRPr lang="es-CL" dirty="0"/>
          </a:p>
          <a:p>
            <a:pPr marL="0" indent="0">
              <a:buNone/>
            </a:pPr>
            <a:endParaRPr lang="es-CL" dirty="0"/>
          </a:p>
          <a:p>
            <a:pPr marL="0" indent="0">
              <a:buNone/>
            </a:pPr>
            <a:endParaRPr lang="es-CL" dirty="0"/>
          </a:p>
        </p:txBody>
      </p:sp>
      <p:sp>
        <p:nvSpPr>
          <p:cNvPr id="7" name="Marcador de contenido 1">
            <a:extLst>
              <a:ext uri="{FF2B5EF4-FFF2-40B4-BE49-F238E27FC236}">
                <a16:creationId xmlns:a16="http://schemas.microsoft.com/office/drawing/2014/main" id="{BF5F81EB-341B-779D-5974-D26ADFB27E80}"/>
              </a:ext>
            </a:extLst>
          </p:cNvPr>
          <p:cNvSpPr txBox="1">
            <a:spLocks/>
          </p:cNvSpPr>
          <p:nvPr/>
        </p:nvSpPr>
        <p:spPr>
          <a:xfrm>
            <a:off x="323626" y="1088316"/>
            <a:ext cx="7577500" cy="5766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CL" dirty="0"/>
          </a:p>
          <a:p>
            <a:pPr marL="0" indent="0">
              <a:buFont typeface="Arial" panose="020B0604020202020204" pitchFamily="34" charset="0"/>
              <a:buNone/>
            </a:pPr>
            <a:endParaRPr lang="es-CL" dirty="0"/>
          </a:p>
          <a:p>
            <a:pPr marL="0" indent="0">
              <a:buFont typeface="Arial" panose="020B0604020202020204" pitchFamily="34" charset="0"/>
              <a:buNone/>
            </a:pPr>
            <a:endParaRPr lang="es-CL" dirty="0"/>
          </a:p>
          <a:p>
            <a:pPr marL="0" indent="0">
              <a:buFont typeface="Arial" panose="020B0604020202020204" pitchFamily="34" charset="0"/>
              <a:buNone/>
            </a:pPr>
            <a:endParaRPr lang="es-CL" dirty="0"/>
          </a:p>
          <a:p>
            <a:pPr marL="0" indent="0">
              <a:buFont typeface="Arial" panose="020B0604020202020204" pitchFamily="34" charset="0"/>
              <a:buNone/>
            </a:pPr>
            <a:endParaRPr lang="es-CL" dirty="0"/>
          </a:p>
        </p:txBody>
      </p:sp>
      <p:sp>
        <p:nvSpPr>
          <p:cNvPr id="8" name="Marcador de contenido 1">
            <a:extLst>
              <a:ext uri="{FF2B5EF4-FFF2-40B4-BE49-F238E27FC236}">
                <a16:creationId xmlns:a16="http://schemas.microsoft.com/office/drawing/2014/main" id="{F22B2A3D-7090-9A77-BBC2-684E97930BAE}"/>
              </a:ext>
            </a:extLst>
          </p:cNvPr>
          <p:cNvSpPr txBox="1">
            <a:spLocks/>
          </p:cNvSpPr>
          <p:nvPr/>
        </p:nvSpPr>
        <p:spPr>
          <a:xfrm>
            <a:off x="476026" y="1240716"/>
            <a:ext cx="11888096" cy="5766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dirty="0"/>
          </a:p>
        </p:txBody>
      </p:sp>
      <p:sp>
        <p:nvSpPr>
          <p:cNvPr id="10" name="Marcador de contenido 1">
            <a:extLst>
              <a:ext uri="{FF2B5EF4-FFF2-40B4-BE49-F238E27FC236}">
                <a16:creationId xmlns:a16="http://schemas.microsoft.com/office/drawing/2014/main" id="{DBD3B9B2-9415-82BF-01C3-1837C11C66FF}"/>
              </a:ext>
            </a:extLst>
          </p:cNvPr>
          <p:cNvSpPr txBox="1">
            <a:spLocks/>
          </p:cNvSpPr>
          <p:nvPr/>
        </p:nvSpPr>
        <p:spPr>
          <a:xfrm>
            <a:off x="-69227" y="915701"/>
            <a:ext cx="11888096" cy="5766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a:p>
          <a:p>
            <a:pPr marL="0" indent="0">
              <a:buFont typeface="Arial" panose="020B0604020202020204" pitchFamily="34" charset="0"/>
              <a:buNone/>
            </a:pPr>
            <a:endParaRPr lang="es-CL" dirty="0"/>
          </a:p>
        </p:txBody>
      </p:sp>
      <p:pic>
        <p:nvPicPr>
          <p:cNvPr id="12" name="Imagen 11">
            <a:extLst>
              <a:ext uri="{FF2B5EF4-FFF2-40B4-BE49-F238E27FC236}">
                <a16:creationId xmlns:a16="http://schemas.microsoft.com/office/drawing/2014/main" id="{E20F67ED-5C0C-19E9-8288-29E158527632}"/>
              </a:ext>
            </a:extLst>
          </p:cNvPr>
          <p:cNvPicPr>
            <a:picLocks noChangeAspect="1"/>
          </p:cNvPicPr>
          <p:nvPr/>
        </p:nvPicPr>
        <p:blipFill>
          <a:blip r:embed="rId2"/>
          <a:stretch>
            <a:fillRect/>
          </a:stretch>
        </p:blipFill>
        <p:spPr>
          <a:xfrm>
            <a:off x="6732773" y="1900457"/>
            <a:ext cx="5135601" cy="3057086"/>
          </a:xfrm>
          <a:prstGeom prst="rect">
            <a:avLst/>
          </a:prstGeom>
        </p:spPr>
      </p:pic>
    </p:spTree>
    <p:extLst>
      <p:ext uri="{BB962C8B-B14F-4D97-AF65-F5344CB8AC3E}">
        <p14:creationId xmlns:p14="http://schemas.microsoft.com/office/powerpoint/2010/main" val="14961065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9BF6B8A-1DB3-C04A-9FC5-D2A10722D782}"/>
              </a:ext>
            </a:extLst>
          </p:cNvPr>
          <p:cNvSpPr/>
          <p:nvPr/>
        </p:nvSpPr>
        <p:spPr>
          <a:xfrm>
            <a:off x="159657" y="73843"/>
            <a:ext cx="6807202" cy="523220"/>
          </a:xfrm>
          <a:prstGeom prst="rect">
            <a:avLst/>
          </a:prstGeom>
        </p:spPr>
        <p:txBody>
          <a:bodyPr wrap="square">
            <a:spAutoFit/>
          </a:bodyPr>
          <a:lstStyle/>
          <a:p>
            <a:r>
              <a:rPr lang="es-ES" sz="2800" b="1" dirty="0">
                <a:solidFill>
                  <a:schemeClr val="bg1"/>
                </a:solidFill>
                <a:latin typeface="Myriad Pro Cond" panose="020B0506030403020204" pitchFamily="34" charset="0"/>
                <a:ea typeface="Arial Narrow" charset="0"/>
                <a:cs typeface="Arial Narrow" charset="0"/>
              </a:rPr>
              <a:t>Capacidad y generalización</a:t>
            </a:r>
            <a:endParaRPr lang="es-ES_tradnl" sz="2800" b="1" dirty="0">
              <a:solidFill>
                <a:schemeClr val="bg1"/>
              </a:solidFill>
              <a:latin typeface="Myriad Pro Cond" panose="020B0506030403020204" pitchFamily="34" charset="0"/>
              <a:ea typeface="Arial Narrow" charset="0"/>
              <a:cs typeface="Arial Narrow" charset="0"/>
            </a:endParaRPr>
          </a:p>
        </p:txBody>
      </p:sp>
      <p:sp>
        <p:nvSpPr>
          <p:cNvPr id="3" name="Marcador de contenido 1">
            <a:extLst>
              <a:ext uri="{FF2B5EF4-FFF2-40B4-BE49-F238E27FC236}">
                <a16:creationId xmlns:a16="http://schemas.microsoft.com/office/drawing/2014/main" id="{509E6064-0DA4-0C53-386D-947EDD127B7D}"/>
              </a:ext>
            </a:extLst>
          </p:cNvPr>
          <p:cNvSpPr>
            <a:spLocks noGrp="1"/>
          </p:cNvSpPr>
          <p:nvPr>
            <p:ph idx="1"/>
          </p:nvPr>
        </p:nvSpPr>
        <p:spPr>
          <a:xfrm>
            <a:off x="171226" y="935916"/>
            <a:ext cx="11888096" cy="5766097"/>
          </a:xfrm>
        </p:spPr>
        <p:txBody>
          <a:bodyPr/>
          <a:lstStyle/>
          <a:p>
            <a:pPr marL="0" indent="0">
              <a:buNone/>
            </a:pPr>
            <a:endParaRPr lang="es-CL" dirty="0"/>
          </a:p>
          <a:p>
            <a:pPr marL="0" indent="0">
              <a:buNone/>
            </a:pPr>
            <a:endParaRPr lang="es-CL" dirty="0"/>
          </a:p>
          <a:p>
            <a:pPr marL="0" indent="0">
              <a:buNone/>
            </a:pPr>
            <a:endParaRPr lang="es-CL" dirty="0"/>
          </a:p>
          <a:p>
            <a:pPr marL="0" indent="0">
              <a:buNone/>
            </a:pPr>
            <a:endParaRPr lang="es-CL" dirty="0"/>
          </a:p>
          <a:p>
            <a:pPr marL="0" indent="0">
              <a:buNone/>
            </a:pPr>
            <a:endParaRPr lang="es-CL" dirty="0"/>
          </a:p>
        </p:txBody>
      </p:sp>
      <p:sp>
        <p:nvSpPr>
          <p:cNvPr id="7" name="Marcador de contenido 1">
            <a:extLst>
              <a:ext uri="{FF2B5EF4-FFF2-40B4-BE49-F238E27FC236}">
                <a16:creationId xmlns:a16="http://schemas.microsoft.com/office/drawing/2014/main" id="{7262038E-CB62-5C93-C748-E5BEE71A6340}"/>
              </a:ext>
            </a:extLst>
          </p:cNvPr>
          <p:cNvSpPr txBox="1">
            <a:spLocks/>
          </p:cNvSpPr>
          <p:nvPr/>
        </p:nvSpPr>
        <p:spPr>
          <a:xfrm>
            <a:off x="303904" y="907403"/>
            <a:ext cx="11888096" cy="5766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L" dirty="0"/>
              <a:t>La idea de un sistema de aprendizaje es adelantarse a nuevos datos.</a:t>
            </a:r>
          </a:p>
          <a:p>
            <a:r>
              <a:rPr lang="es-CL" dirty="0"/>
              <a:t>El error de generalización es el error esperado sobre todos los valores posibles.</a:t>
            </a:r>
          </a:p>
          <a:p>
            <a:r>
              <a:rPr lang="es-CL" dirty="0"/>
              <a:t>La </a:t>
            </a:r>
            <a:r>
              <a:rPr lang="es-CL" b="1" dirty="0"/>
              <a:t>capacidad</a:t>
            </a:r>
            <a:r>
              <a:rPr lang="es-CL" dirty="0"/>
              <a:t> es la riqueza de la familia de funciones que se pueden ajustar a los datos.</a:t>
            </a:r>
          </a:p>
        </p:txBody>
      </p:sp>
      <p:pic>
        <p:nvPicPr>
          <p:cNvPr id="8" name="Imagen 7">
            <a:extLst>
              <a:ext uri="{FF2B5EF4-FFF2-40B4-BE49-F238E27FC236}">
                <a16:creationId xmlns:a16="http://schemas.microsoft.com/office/drawing/2014/main" id="{23FC6859-7696-946E-85DD-AA86914B423C}"/>
              </a:ext>
            </a:extLst>
          </p:cNvPr>
          <p:cNvPicPr>
            <a:picLocks noChangeAspect="1"/>
          </p:cNvPicPr>
          <p:nvPr/>
        </p:nvPicPr>
        <p:blipFill>
          <a:blip r:embed="rId2"/>
          <a:stretch>
            <a:fillRect/>
          </a:stretch>
        </p:blipFill>
        <p:spPr>
          <a:xfrm>
            <a:off x="768362" y="2976045"/>
            <a:ext cx="11179511" cy="3248648"/>
          </a:xfrm>
          <a:prstGeom prst="rect">
            <a:avLst/>
          </a:prstGeom>
        </p:spPr>
      </p:pic>
    </p:spTree>
    <p:extLst>
      <p:ext uri="{BB962C8B-B14F-4D97-AF65-F5344CB8AC3E}">
        <p14:creationId xmlns:p14="http://schemas.microsoft.com/office/powerpoint/2010/main" val="25796182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9BF6B8A-1DB3-C04A-9FC5-D2A10722D782}"/>
              </a:ext>
            </a:extLst>
          </p:cNvPr>
          <p:cNvSpPr/>
          <p:nvPr/>
        </p:nvSpPr>
        <p:spPr>
          <a:xfrm>
            <a:off x="159657" y="73843"/>
            <a:ext cx="6807202" cy="523220"/>
          </a:xfrm>
          <a:prstGeom prst="rect">
            <a:avLst/>
          </a:prstGeom>
        </p:spPr>
        <p:txBody>
          <a:bodyPr wrap="square">
            <a:spAutoFit/>
          </a:bodyPr>
          <a:lstStyle/>
          <a:p>
            <a:r>
              <a:rPr lang="es-ES" sz="2800" b="1" dirty="0">
                <a:solidFill>
                  <a:schemeClr val="bg1"/>
                </a:solidFill>
                <a:latin typeface="Myriad Pro Cond" panose="020B0506030403020204" pitchFamily="34" charset="0"/>
                <a:ea typeface="Arial Narrow" charset="0"/>
                <a:cs typeface="Arial Narrow" charset="0"/>
              </a:rPr>
              <a:t>Sesgo y varianza</a:t>
            </a:r>
            <a:endParaRPr lang="es-ES_tradnl" sz="2800" b="1" dirty="0">
              <a:solidFill>
                <a:schemeClr val="bg1"/>
              </a:solidFill>
              <a:latin typeface="Myriad Pro Cond" panose="020B0506030403020204" pitchFamily="34" charset="0"/>
              <a:ea typeface="Arial Narrow" charset="0"/>
              <a:cs typeface="Arial Narrow" charset="0"/>
            </a:endParaRPr>
          </a:p>
        </p:txBody>
      </p:sp>
      <p:sp>
        <p:nvSpPr>
          <p:cNvPr id="3" name="Marcador de contenido 1">
            <a:extLst>
              <a:ext uri="{FF2B5EF4-FFF2-40B4-BE49-F238E27FC236}">
                <a16:creationId xmlns:a16="http://schemas.microsoft.com/office/drawing/2014/main" id="{509E6064-0DA4-0C53-386D-947EDD127B7D}"/>
              </a:ext>
            </a:extLst>
          </p:cNvPr>
          <p:cNvSpPr>
            <a:spLocks noGrp="1"/>
          </p:cNvSpPr>
          <p:nvPr>
            <p:ph idx="1"/>
          </p:nvPr>
        </p:nvSpPr>
        <p:spPr>
          <a:xfrm>
            <a:off x="171226" y="935916"/>
            <a:ext cx="11888096" cy="5766097"/>
          </a:xfrm>
        </p:spPr>
        <p:txBody>
          <a:bodyPr/>
          <a:lstStyle/>
          <a:p>
            <a:pPr marL="0" indent="0">
              <a:buNone/>
            </a:pPr>
            <a:endParaRPr lang="es-CL" dirty="0"/>
          </a:p>
          <a:p>
            <a:pPr marL="0" indent="0">
              <a:buNone/>
            </a:pPr>
            <a:endParaRPr lang="es-CL" dirty="0"/>
          </a:p>
          <a:p>
            <a:pPr marL="0" indent="0">
              <a:buNone/>
            </a:pPr>
            <a:endParaRPr lang="es-CL" dirty="0"/>
          </a:p>
          <a:p>
            <a:pPr marL="0" indent="0">
              <a:buNone/>
            </a:pPr>
            <a:endParaRPr lang="es-CL" dirty="0"/>
          </a:p>
          <a:p>
            <a:pPr marL="0" indent="0">
              <a:buNone/>
            </a:pPr>
            <a:endParaRPr lang="es-CL" dirty="0"/>
          </a:p>
        </p:txBody>
      </p:sp>
      <p:sp>
        <p:nvSpPr>
          <p:cNvPr id="7" name="Marcador de contenido 1">
            <a:extLst>
              <a:ext uri="{FF2B5EF4-FFF2-40B4-BE49-F238E27FC236}">
                <a16:creationId xmlns:a16="http://schemas.microsoft.com/office/drawing/2014/main" id="{7262038E-CB62-5C93-C748-E5BEE71A6340}"/>
              </a:ext>
            </a:extLst>
          </p:cNvPr>
          <p:cNvSpPr txBox="1">
            <a:spLocks/>
          </p:cNvSpPr>
          <p:nvPr/>
        </p:nvSpPr>
        <p:spPr>
          <a:xfrm>
            <a:off x="303904" y="907403"/>
            <a:ext cx="11888096" cy="5766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L" sz="2000" dirty="0"/>
              <a:t>En estadística, el sesgo es la diferencia entre el valor esperado del estimador (predicción media del modelo) y el valor real. Tener sesgo alto quiere decir que los datos no se han ajustado al modelo, o dicho en otras palabras, el modelo es muy simple y estamos en </a:t>
            </a:r>
            <a:r>
              <a:rPr lang="es-CL" sz="2000" b="1" dirty="0" err="1"/>
              <a:t>underfitting</a:t>
            </a:r>
            <a:r>
              <a:rPr lang="es-CL" sz="2000" b="1" dirty="0"/>
              <a:t> o </a:t>
            </a:r>
            <a:r>
              <a:rPr lang="es-CL" sz="2000" b="1" dirty="0" err="1"/>
              <a:t>bajoajuste</a:t>
            </a:r>
            <a:endParaRPr lang="es-CL" sz="2000" b="1" dirty="0"/>
          </a:p>
          <a:p>
            <a:r>
              <a:rPr lang="es-CL" sz="2000" dirty="0"/>
              <a:t>La varianza de un estimador es cuánto varía la predicción según cambian los datos de entrenamiento. Cuando es alta, quiere decir que pequeñas variaciones en los datos producen predicciones diferentes, por lo que no podemos generalizar y estamos en </a:t>
            </a:r>
            <a:r>
              <a:rPr lang="es-CL" sz="2000" b="1" dirty="0" err="1"/>
              <a:t>overfitting</a:t>
            </a:r>
            <a:r>
              <a:rPr lang="es-CL" sz="2000" b="1" dirty="0"/>
              <a:t> o sobreajuste</a:t>
            </a:r>
          </a:p>
          <a:p>
            <a:r>
              <a:rPr lang="es-CL" sz="2000" dirty="0"/>
              <a:t> Un modelo robusto debe tener bajo sesgo y baja varianza. Disminuir uno implica subir el otro: existe un </a:t>
            </a:r>
            <a:r>
              <a:rPr lang="es-CL" sz="2000" b="1" dirty="0" err="1"/>
              <a:t>trade</a:t>
            </a:r>
            <a:r>
              <a:rPr lang="es-CL" sz="2000" b="1" dirty="0"/>
              <a:t>-off</a:t>
            </a:r>
          </a:p>
        </p:txBody>
      </p:sp>
      <p:pic>
        <p:nvPicPr>
          <p:cNvPr id="8" name="Imagen 7">
            <a:extLst>
              <a:ext uri="{FF2B5EF4-FFF2-40B4-BE49-F238E27FC236}">
                <a16:creationId xmlns:a16="http://schemas.microsoft.com/office/drawing/2014/main" id="{1F337AC4-CBEA-6DE8-AE43-94A504579284}"/>
              </a:ext>
            </a:extLst>
          </p:cNvPr>
          <p:cNvPicPr>
            <a:picLocks noChangeAspect="1"/>
          </p:cNvPicPr>
          <p:nvPr/>
        </p:nvPicPr>
        <p:blipFill>
          <a:blip r:embed="rId2"/>
          <a:stretch>
            <a:fillRect/>
          </a:stretch>
        </p:blipFill>
        <p:spPr>
          <a:xfrm>
            <a:off x="2358458" y="3710273"/>
            <a:ext cx="7551031" cy="2859859"/>
          </a:xfrm>
          <a:prstGeom prst="rect">
            <a:avLst/>
          </a:prstGeom>
        </p:spPr>
      </p:pic>
    </p:spTree>
    <p:extLst>
      <p:ext uri="{BB962C8B-B14F-4D97-AF65-F5344CB8AC3E}">
        <p14:creationId xmlns:p14="http://schemas.microsoft.com/office/powerpoint/2010/main" val="40348840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9BF6B8A-1DB3-C04A-9FC5-D2A10722D782}"/>
              </a:ext>
            </a:extLst>
          </p:cNvPr>
          <p:cNvSpPr/>
          <p:nvPr/>
        </p:nvSpPr>
        <p:spPr>
          <a:xfrm>
            <a:off x="159657" y="73843"/>
            <a:ext cx="6807202" cy="523220"/>
          </a:xfrm>
          <a:prstGeom prst="rect">
            <a:avLst/>
          </a:prstGeom>
        </p:spPr>
        <p:txBody>
          <a:bodyPr wrap="square">
            <a:spAutoFit/>
          </a:bodyPr>
          <a:lstStyle/>
          <a:p>
            <a:r>
              <a:rPr lang="es-ES" sz="2800" b="1" dirty="0">
                <a:solidFill>
                  <a:schemeClr val="bg1"/>
                </a:solidFill>
                <a:latin typeface="Myriad Pro Cond" panose="020B0506030403020204" pitchFamily="34" charset="0"/>
                <a:ea typeface="Arial Narrow" charset="0"/>
                <a:cs typeface="Arial Narrow" charset="0"/>
              </a:rPr>
              <a:t>Sesgo y varianza</a:t>
            </a:r>
            <a:endParaRPr lang="es-ES_tradnl" sz="2800" b="1" dirty="0">
              <a:solidFill>
                <a:schemeClr val="bg1"/>
              </a:solidFill>
              <a:latin typeface="Myriad Pro Cond" panose="020B0506030403020204" pitchFamily="34" charset="0"/>
              <a:ea typeface="Arial Narrow" charset="0"/>
              <a:cs typeface="Arial Narrow" charset="0"/>
            </a:endParaRPr>
          </a:p>
        </p:txBody>
      </p:sp>
      <mc:AlternateContent xmlns:mc="http://schemas.openxmlformats.org/markup-compatibility/2006" xmlns:a14="http://schemas.microsoft.com/office/drawing/2010/main">
        <mc:Choice Requires="a14">
          <p:sp>
            <p:nvSpPr>
              <p:cNvPr id="3" name="Marcador de contenido 1">
                <a:extLst>
                  <a:ext uri="{FF2B5EF4-FFF2-40B4-BE49-F238E27FC236}">
                    <a16:creationId xmlns:a16="http://schemas.microsoft.com/office/drawing/2014/main" id="{509E6064-0DA4-0C53-386D-947EDD127B7D}"/>
                  </a:ext>
                </a:extLst>
              </p:cNvPr>
              <p:cNvSpPr>
                <a:spLocks noGrp="1"/>
              </p:cNvSpPr>
              <p:nvPr>
                <p:ph idx="1"/>
              </p:nvPr>
            </p:nvSpPr>
            <p:spPr>
              <a:xfrm>
                <a:off x="171226" y="935916"/>
                <a:ext cx="5121478" cy="5766097"/>
              </a:xfrm>
            </p:spPr>
            <p:txBody>
              <a:bodyPr/>
              <a:lstStyle/>
              <a:p>
                <a:pPr marL="0" indent="0">
                  <a:buNone/>
                </a:pPr>
                <a:r>
                  <a:rPr lang="es-CL" dirty="0"/>
                  <a:t>Un modelo robusto es el que minimiza el error total:</a:t>
                </a:r>
              </a:p>
              <a:p>
                <a:pPr marL="0" indent="0">
                  <a:buNone/>
                </a:pPr>
                <a:endParaRPr lang="es-CL" dirty="0"/>
              </a:p>
              <a:p>
                <a:pPr marL="0" indent="0">
                  <a:buNone/>
                </a:pPr>
                <a14:m>
                  <m:oMathPara xmlns:m="http://schemas.openxmlformats.org/officeDocument/2006/math">
                    <m:oMathParaPr>
                      <m:jc m:val="centerGroup"/>
                    </m:oMathParaPr>
                    <m:oMath xmlns:m="http://schemas.openxmlformats.org/officeDocument/2006/math">
                      <m:r>
                        <a:rPr lang="es-CL" sz="2400" b="0" i="1" smtClean="0">
                          <a:latin typeface="Cambria Math" panose="02040503050406030204" pitchFamily="18" charset="0"/>
                        </a:rPr>
                        <m:t>𝐸</m:t>
                      </m:r>
                      <m:r>
                        <a:rPr lang="es-CL" sz="2400" b="0" i="1" smtClean="0">
                          <a:latin typeface="Cambria Math" panose="02040503050406030204" pitchFamily="18" charset="0"/>
                        </a:rPr>
                        <m:t>=</m:t>
                      </m:r>
                      <m:r>
                        <a:rPr lang="es-CL" sz="2400" b="0" i="1" smtClean="0">
                          <a:latin typeface="Cambria Math" panose="02040503050406030204" pitchFamily="18" charset="0"/>
                        </a:rPr>
                        <m:t>𝑠𝑒𝑠𝑔</m:t>
                      </m:r>
                      <m:sSup>
                        <m:sSupPr>
                          <m:ctrlPr>
                            <a:rPr lang="es-CL" sz="2400" b="0" i="1" smtClean="0">
                              <a:latin typeface="Cambria Math" panose="02040503050406030204" pitchFamily="18" charset="0"/>
                            </a:rPr>
                          </m:ctrlPr>
                        </m:sSupPr>
                        <m:e>
                          <m:r>
                            <a:rPr lang="es-CL" sz="2400" b="0" i="1" smtClean="0">
                              <a:latin typeface="Cambria Math" panose="02040503050406030204" pitchFamily="18" charset="0"/>
                            </a:rPr>
                            <m:t>𝑜</m:t>
                          </m:r>
                        </m:e>
                        <m:sup>
                          <m:r>
                            <a:rPr lang="es-CL" sz="2400" b="0" i="1" smtClean="0">
                              <a:latin typeface="Cambria Math" panose="02040503050406030204" pitchFamily="18" charset="0"/>
                            </a:rPr>
                            <m:t>2</m:t>
                          </m:r>
                        </m:sup>
                      </m:sSup>
                      <m:r>
                        <a:rPr lang="es-CL" sz="2400" b="0" i="1" smtClean="0">
                          <a:latin typeface="Cambria Math" panose="02040503050406030204" pitchFamily="18" charset="0"/>
                        </a:rPr>
                        <m:t>+</m:t>
                      </m:r>
                      <m:r>
                        <a:rPr lang="es-CL" sz="2400" b="0" i="1" smtClean="0">
                          <a:latin typeface="Cambria Math" panose="02040503050406030204" pitchFamily="18" charset="0"/>
                        </a:rPr>
                        <m:t>𝑣𝑎𝑟𝑖𝑎𝑛𝑧𝑎</m:t>
                      </m:r>
                      <m:r>
                        <a:rPr lang="es-CL" sz="2400" b="0" i="1" smtClean="0">
                          <a:latin typeface="Cambria Math" panose="02040503050406030204" pitchFamily="18" charset="0"/>
                        </a:rPr>
                        <m:t>+</m:t>
                      </m:r>
                      <m:sSup>
                        <m:sSupPr>
                          <m:ctrlPr>
                            <a:rPr lang="es-CL" sz="2400" b="0" i="1" smtClean="0">
                              <a:latin typeface="Cambria Math" panose="02040503050406030204" pitchFamily="18" charset="0"/>
                              <a:ea typeface="Cambria Math" panose="02040503050406030204" pitchFamily="18" charset="0"/>
                            </a:rPr>
                          </m:ctrlPr>
                        </m:sSupPr>
                        <m:e>
                          <m:r>
                            <a:rPr lang="es-CL" sz="2400" b="0" i="1" smtClean="0">
                              <a:latin typeface="Cambria Math" panose="02040503050406030204" pitchFamily="18" charset="0"/>
                              <a:ea typeface="Cambria Math" panose="02040503050406030204" pitchFamily="18" charset="0"/>
                            </a:rPr>
                            <m:t>𝜎</m:t>
                          </m:r>
                        </m:e>
                        <m:sup>
                          <m:r>
                            <a:rPr lang="es-CL" sz="2400" b="0" i="1" smtClean="0">
                              <a:latin typeface="Cambria Math" panose="02040503050406030204" pitchFamily="18" charset="0"/>
                              <a:ea typeface="Cambria Math" panose="02040503050406030204" pitchFamily="18" charset="0"/>
                            </a:rPr>
                            <m:t>2</m:t>
                          </m:r>
                        </m:sup>
                      </m:sSup>
                    </m:oMath>
                  </m:oMathPara>
                </a14:m>
                <a:endParaRPr lang="es-CL" dirty="0"/>
              </a:p>
              <a:p>
                <a:pPr marL="0" indent="0">
                  <a:buNone/>
                </a:pPr>
                <a:endParaRPr lang="es-CL" dirty="0"/>
              </a:p>
              <a:p>
                <a:pPr marL="0" indent="0">
                  <a:buNone/>
                </a:pPr>
                <a:endParaRPr lang="es-CL" dirty="0"/>
              </a:p>
              <a:p>
                <a:pPr marL="0" indent="0">
                  <a:buNone/>
                </a:pPr>
                <a:endParaRPr lang="es-CL" dirty="0"/>
              </a:p>
              <a:p>
                <a:pPr marL="0" indent="0">
                  <a:buNone/>
                </a:pPr>
                <a:endParaRPr lang="es-CL" dirty="0"/>
              </a:p>
              <a:p>
                <a:pPr marL="0" indent="0">
                  <a:buNone/>
                </a:pPr>
                <a:endParaRPr lang="es-CL" dirty="0"/>
              </a:p>
              <a:p>
                <a:pPr marL="0" indent="0">
                  <a:buNone/>
                </a:pPr>
                <a:endParaRPr lang="es-CL" dirty="0"/>
              </a:p>
            </p:txBody>
          </p:sp>
        </mc:Choice>
        <mc:Fallback xmlns="">
          <p:sp>
            <p:nvSpPr>
              <p:cNvPr id="3" name="Marcador de contenido 1">
                <a:extLst>
                  <a:ext uri="{FF2B5EF4-FFF2-40B4-BE49-F238E27FC236}">
                    <a16:creationId xmlns:a16="http://schemas.microsoft.com/office/drawing/2014/main" id="{509E6064-0DA4-0C53-386D-947EDD127B7D}"/>
                  </a:ext>
                </a:extLst>
              </p:cNvPr>
              <p:cNvSpPr>
                <a:spLocks noGrp="1" noRot="1" noChangeAspect="1" noMove="1" noResize="1" noEditPoints="1" noAdjustHandles="1" noChangeArrowheads="1" noChangeShapeType="1" noTextEdit="1"/>
              </p:cNvSpPr>
              <p:nvPr>
                <p:ph idx="1"/>
              </p:nvPr>
            </p:nvSpPr>
            <p:spPr>
              <a:xfrm>
                <a:off x="171226" y="935916"/>
                <a:ext cx="5121478" cy="5766097"/>
              </a:xfrm>
              <a:blipFill>
                <a:blip r:embed="rId3"/>
                <a:stretch>
                  <a:fillRect l="-2381" t="-1799"/>
                </a:stretch>
              </a:blipFill>
            </p:spPr>
            <p:txBody>
              <a:bodyPr/>
              <a:lstStyle/>
              <a:p>
                <a:r>
                  <a:rPr lang="es-CL">
                    <a:noFill/>
                  </a:rPr>
                  <a:t> </a:t>
                </a:r>
              </a:p>
            </p:txBody>
          </p:sp>
        </mc:Fallback>
      </mc:AlternateContent>
      <p:sp>
        <p:nvSpPr>
          <p:cNvPr id="7" name="Marcador de contenido 1">
            <a:extLst>
              <a:ext uri="{FF2B5EF4-FFF2-40B4-BE49-F238E27FC236}">
                <a16:creationId xmlns:a16="http://schemas.microsoft.com/office/drawing/2014/main" id="{7262038E-CB62-5C93-C748-E5BEE71A6340}"/>
              </a:ext>
            </a:extLst>
          </p:cNvPr>
          <p:cNvSpPr txBox="1">
            <a:spLocks/>
          </p:cNvSpPr>
          <p:nvPr/>
        </p:nvSpPr>
        <p:spPr>
          <a:xfrm>
            <a:off x="303904" y="907403"/>
            <a:ext cx="11888096" cy="5766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CL" sz="2000" b="1" dirty="0"/>
          </a:p>
        </p:txBody>
      </p:sp>
      <p:pic>
        <p:nvPicPr>
          <p:cNvPr id="11" name="Imagen 10">
            <a:extLst>
              <a:ext uri="{FF2B5EF4-FFF2-40B4-BE49-F238E27FC236}">
                <a16:creationId xmlns:a16="http://schemas.microsoft.com/office/drawing/2014/main" id="{06FBFA6C-6DC5-538E-04DB-8CE2E0A817D2}"/>
              </a:ext>
            </a:extLst>
          </p:cNvPr>
          <p:cNvPicPr>
            <a:picLocks noChangeAspect="1"/>
          </p:cNvPicPr>
          <p:nvPr/>
        </p:nvPicPr>
        <p:blipFill>
          <a:blip r:embed="rId4"/>
          <a:stretch>
            <a:fillRect/>
          </a:stretch>
        </p:blipFill>
        <p:spPr>
          <a:xfrm>
            <a:off x="5722276" y="1536622"/>
            <a:ext cx="5988818" cy="3784755"/>
          </a:xfrm>
          <a:prstGeom prst="rect">
            <a:avLst/>
          </a:prstGeom>
        </p:spPr>
      </p:pic>
      <p:graphicFrame>
        <p:nvGraphicFramePr>
          <p:cNvPr id="12" name="3 Objeto">
            <a:extLst>
              <a:ext uri="{FF2B5EF4-FFF2-40B4-BE49-F238E27FC236}">
                <a16:creationId xmlns:a16="http://schemas.microsoft.com/office/drawing/2014/main" id="{EEF788C3-6E0A-CD06-4856-916B7D22632A}"/>
              </a:ext>
            </a:extLst>
          </p:cNvPr>
          <p:cNvGraphicFramePr>
            <a:graphicFrameLocks noChangeAspect="1"/>
          </p:cNvGraphicFramePr>
          <p:nvPr/>
        </p:nvGraphicFramePr>
        <p:xfrm>
          <a:off x="303904" y="3489187"/>
          <a:ext cx="4738687" cy="503238"/>
        </p:xfrm>
        <a:graphic>
          <a:graphicData uri="http://schemas.openxmlformats.org/presentationml/2006/ole">
            <mc:AlternateContent xmlns:mc="http://schemas.openxmlformats.org/markup-compatibility/2006">
              <mc:Choice xmlns:v="urn:schemas-microsoft-com:vml" Requires="v">
                <p:oleObj name="Equation" r:id="rId5" imgW="2387520" imgH="253800" progId="Equation.DSMT4">
                  <p:embed/>
                </p:oleObj>
              </mc:Choice>
              <mc:Fallback>
                <p:oleObj name="Equation" r:id="rId5" imgW="2387520" imgH="253800" progId="Equation.DSMT4">
                  <p:embed/>
                  <p:pic>
                    <p:nvPicPr>
                      <p:cNvPr id="12" name="3 Objeto">
                        <a:extLst>
                          <a:ext uri="{FF2B5EF4-FFF2-40B4-BE49-F238E27FC236}">
                            <a16:creationId xmlns:a16="http://schemas.microsoft.com/office/drawing/2014/main" id="{EEF788C3-6E0A-CD06-4856-916B7D22632A}"/>
                          </a:ext>
                        </a:extLst>
                      </p:cNvPr>
                      <p:cNvPicPr/>
                      <p:nvPr/>
                    </p:nvPicPr>
                    <p:blipFill>
                      <a:blip r:embed="rId6"/>
                      <a:stretch>
                        <a:fillRect/>
                      </a:stretch>
                    </p:blipFill>
                    <p:spPr>
                      <a:xfrm>
                        <a:off x="303904" y="3489187"/>
                        <a:ext cx="4738687" cy="503238"/>
                      </a:xfrm>
                      <a:prstGeom prst="rect">
                        <a:avLst/>
                      </a:prstGeom>
                    </p:spPr>
                  </p:pic>
                </p:oleObj>
              </mc:Fallback>
            </mc:AlternateContent>
          </a:graphicData>
        </a:graphic>
      </p:graphicFrame>
      <p:graphicFrame>
        <p:nvGraphicFramePr>
          <p:cNvPr id="13" name="5 Objeto">
            <a:extLst>
              <a:ext uri="{FF2B5EF4-FFF2-40B4-BE49-F238E27FC236}">
                <a16:creationId xmlns:a16="http://schemas.microsoft.com/office/drawing/2014/main" id="{9E06C4C2-45B7-8134-3F60-CBA7A7B31DB8}"/>
              </a:ext>
            </a:extLst>
          </p:cNvPr>
          <p:cNvGraphicFramePr>
            <a:graphicFrameLocks noChangeAspect="1"/>
          </p:cNvGraphicFramePr>
          <p:nvPr/>
        </p:nvGraphicFramePr>
        <p:xfrm>
          <a:off x="303904" y="5066344"/>
          <a:ext cx="5203825" cy="1508615"/>
        </p:xfrm>
        <a:graphic>
          <a:graphicData uri="http://schemas.openxmlformats.org/presentationml/2006/ole">
            <mc:AlternateContent xmlns:mc="http://schemas.openxmlformats.org/markup-compatibility/2006">
              <mc:Choice xmlns:v="urn:schemas-microsoft-com:vml" Requires="v">
                <p:oleObj name="Equation" r:id="rId7" imgW="3848040" imgH="1117440" progId="Equation.DSMT4">
                  <p:embed/>
                </p:oleObj>
              </mc:Choice>
              <mc:Fallback>
                <p:oleObj name="Equation" r:id="rId7" imgW="3848040" imgH="1117440" progId="Equation.DSMT4">
                  <p:embed/>
                  <p:pic>
                    <p:nvPicPr>
                      <p:cNvPr id="13" name="5 Objeto">
                        <a:extLst>
                          <a:ext uri="{FF2B5EF4-FFF2-40B4-BE49-F238E27FC236}">
                            <a16:creationId xmlns:a16="http://schemas.microsoft.com/office/drawing/2014/main" id="{9E06C4C2-45B7-8134-3F60-CBA7A7B31DB8}"/>
                          </a:ext>
                        </a:extLst>
                      </p:cNvPr>
                      <p:cNvPicPr/>
                      <p:nvPr/>
                    </p:nvPicPr>
                    <p:blipFill>
                      <a:blip r:embed="rId8"/>
                      <a:stretch>
                        <a:fillRect/>
                      </a:stretch>
                    </p:blipFill>
                    <p:spPr>
                      <a:xfrm>
                        <a:off x="303904" y="5066344"/>
                        <a:ext cx="5203825" cy="150861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4" name="4 Objeto">
                <a:extLst>
                  <a:ext uri="{FF2B5EF4-FFF2-40B4-BE49-F238E27FC236}">
                    <a16:creationId xmlns:a16="http://schemas.microsoft.com/office/drawing/2014/main" id="{E2413555-7C94-1ED7-293D-9AF51364900B}"/>
                  </a:ext>
                </a:extLst>
              </p:cNvPr>
              <p:cNvSpPr txBox="1"/>
              <p:nvPr/>
            </p:nvSpPr>
            <p:spPr>
              <a:xfrm>
                <a:off x="171226" y="4119333"/>
                <a:ext cx="1933575" cy="792163"/>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r>
                        <m:rPr>
                          <m:sty m:val="p"/>
                        </m:rPr>
                        <a:rPr lang="es-CL" b="0" i="0" smtClean="0">
                          <a:solidFill>
                            <a:srgbClr val="000000"/>
                          </a:solidFill>
                          <a:latin typeface="Cambria Math" panose="02040503050406030204" pitchFamily="18" charset="0"/>
                        </a:rPr>
                        <m:t>min</m:t>
                      </m:r>
                      <m:r>
                        <a:rPr lang="es-CL" b="0" i="1" smtClean="0">
                          <a:solidFill>
                            <a:srgbClr val="000000"/>
                          </a:solidFill>
                          <a:latin typeface="Cambria Math" panose="02040503050406030204" pitchFamily="18" charset="0"/>
                        </a:rPr>
                        <m:t>⁡</m:t>
                      </m:r>
                      <m:nary>
                        <m:naryPr>
                          <m:chr m:val="∑"/>
                          <m:ctrlPr>
                            <a:rPr lang="es-CL" i="1">
                              <a:solidFill>
                                <a:srgbClr val="000000"/>
                              </a:solidFill>
                              <a:latin typeface="Cambria Math" panose="02040503050406030204" pitchFamily="18" charset="0"/>
                            </a:rPr>
                          </m:ctrlPr>
                        </m:naryPr>
                        <m:sub>
                          <m:r>
                            <a:rPr lang="es-CL" i="1">
                              <a:solidFill>
                                <a:srgbClr val="000000"/>
                              </a:solidFill>
                              <a:latin typeface="Cambria Math" panose="02040503050406030204" pitchFamily="18" charset="0"/>
                            </a:rPr>
                            <m:t>𝑖</m:t>
                          </m:r>
                          <m:r>
                            <a:rPr lang="es-CL" i="1">
                              <a:solidFill>
                                <a:srgbClr val="000000"/>
                              </a:solidFill>
                              <a:latin typeface="Cambria Math" panose="02040503050406030204" pitchFamily="18" charset="0"/>
                            </a:rPr>
                            <m:t>=1</m:t>
                          </m:r>
                        </m:sub>
                        <m:sup>
                          <m:r>
                            <a:rPr lang="es-CL" i="1">
                              <a:solidFill>
                                <a:srgbClr val="000000"/>
                              </a:solidFill>
                              <a:latin typeface="Cambria Math" panose="02040503050406030204" pitchFamily="18" charset="0"/>
                            </a:rPr>
                            <m:t>𝑛</m:t>
                          </m:r>
                        </m:sup>
                        <m:e>
                          <m:sSup>
                            <m:sSupPr>
                              <m:ctrlPr>
                                <a:rPr lang="es-CL" i="1">
                                  <a:solidFill>
                                    <a:srgbClr val="000000"/>
                                  </a:solidFill>
                                  <a:latin typeface="Cambria Math" panose="02040503050406030204" pitchFamily="18" charset="0"/>
                                </a:rPr>
                              </m:ctrlPr>
                            </m:sSupPr>
                            <m:e>
                              <m:d>
                                <m:dPr>
                                  <m:ctrlPr>
                                    <a:rPr lang="es-CL" i="1">
                                      <a:solidFill>
                                        <a:srgbClr val="000000"/>
                                      </a:solidFill>
                                      <a:latin typeface="Cambria Math" panose="02040503050406030204" pitchFamily="18" charset="0"/>
                                    </a:rPr>
                                  </m:ctrlPr>
                                </m:dPr>
                                <m:e>
                                  <m:sSub>
                                    <m:sSubPr>
                                      <m:ctrlPr>
                                        <a:rPr lang="es-CL" i="1">
                                          <a:solidFill>
                                            <a:srgbClr val="000000"/>
                                          </a:solidFill>
                                          <a:latin typeface="Cambria Math" panose="02040503050406030204" pitchFamily="18" charset="0"/>
                                        </a:rPr>
                                      </m:ctrlPr>
                                    </m:sSubPr>
                                    <m:e>
                                      <m:r>
                                        <a:rPr lang="es-CL" i="1">
                                          <a:solidFill>
                                            <a:srgbClr val="000000"/>
                                          </a:solidFill>
                                          <a:latin typeface="Cambria Math" panose="02040503050406030204" pitchFamily="18" charset="0"/>
                                        </a:rPr>
                                        <m:t>𝑦</m:t>
                                      </m:r>
                                    </m:e>
                                    <m:sub>
                                      <m:r>
                                        <a:rPr lang="es-CL" i="1">
                                          <a:solidFill>
                                            <a:srgbClr val="000000"/>
                                          </a:solidFill>
                                          <a:latin typeface="Cambria Math" panose="02040503050406030204" pitchFamily="18" charset="0"/>
                                        </a:rPr>
                                        <m:t>𝑖</m:t>
                                      </m:r>
                                    </m:sub>
                                  </m:sSub>
                                  <m:r>
                                    <a:rPr lang="es-CL" i="1">
                                      <a:solidFill>
                                        <a:srgbClr val="000000"/>
                                      </a:solidFill>
                                      <a:latin typeface="Cambria Math" panose="02040503050406030204" pitchFamily="18" charset="0"/>
                                    </a:rPr>
                                    <m:t>−</m:t>
                                  </m:r>
                                  <m:acc>
                                    <m:accPr>
                                      <m:chr m:val="̂"/>
                                      <m:ctrlPr>
                                        <a:rPr lang="es-CL" i="1">
                                          <a:solidFill>
                                            <a:srgbClr val="000000"/>
                                          </a:solidFill>
                                          <a:latin typeface="Cambria Math" panose="02040503050406030204" pitchFamily="18" charset="0"/>
                                        </a:rPr>
                                      </m:ctrlPr>
                                    </m:accPr>
                                    <m:e>
                                      <m:r>
                                        <a:rPr lang="es-CL" i="1">
                                          <a:solidFill>
                                            <a:srgbClr val="000000"/>
                                          </a:solidFill>
                                          <a:latin typeface="Cambria Math" panose="02040503050406030204" pitchFamily="18" charset="0"/>
                                        </a:rPr>
                                        <m:t>𝑓</m:t>
                                      </m:r>
                                    </m:e>
                                  </m:acc>
                                  <m:d>
                                    <m:dPr>
                                      <m:ctrlPr>
                                        <a:rPr lang="es-CL" i="1">
                                          <a:solidFill>
                                            <a:srgbClr val="000000"/>
                                          </a:solidFill>
                                          <a:latin typeface="Cambria Math" panose="02040503050406030204" pitchFamily="18" charset="0"/>
                                        </a:rPr>
                                      </m:ctrlPr>
                                    </m:dPr>
                                    <m:e>
                                      <m:sSub>
                                        <m:sSubPr>
                                          <m:ctrlPr>
                                            <a:rPr lang="es-CL" i="1">
                                              <a:solidFill>
                                                <a:srgbClr val="000000"/>
                                              </a:solidFill>
                                              <a:latin typeface="Cambria Math" panose="02040503050406030204" pitchFamily="18" charset="0"/>
                                            </a:rPr>
                                          </m:ctrlPr>
                                        </m:sSubPr>
                                        <m:e>
                                          <m:r>
                                            <a:rPr lang="es-CL" i="1">
                                              <a:solidFill>
                                                <a:srgbClr val="000000"/>
                                              </a:solidFill>
                                              <a:latin typeface="Cambria Math" panose="02040503050406030204" pitchFamily="18" charset="0"/>
                                            </a:rPr>
                                            <m:t>𝑥</m:t>
                                          </m:r>
                                        </m:e>
                                        <m:sub>
                                          <m:r>
                                            <a:rPr lang="es-CL" i="1">
                                              <a:solidFill>
                                                <a:srgbClr val="000000"/>
                                              </a:solidFill>
                                              <a:latin typeface="Cambria Math" panose="02040503050406030204" pitchFamily="18" charset="0"/>
                                            </a:rPr>
                                            <m:t>𝑖</m:t>
                                          </m:r>
                                        </m:sub>
                                      </m:sSub>
                                    </m:e>
                                  </m:d>
                                </m:e>
                              </m:d>
                            </m:e>
                            <m:sup>
                              <m:r>
                                <a:rPr lang="es-CL" i="1">
                                  <a:solidFill>
                                    <a:srgbClr val="000000"/>
                                  </a:solidFill>
                                  <a:latin typeface="Cambria Math" panose="02040503050406030204" pitchFamily="18" charset="0"/>
                                </a:rPr>
                                <m:t>2</m:t>
                              </m:r>
                            </m:sup>
                          </m:sSup>
                        </m:e>
                      </m:nary>
                    </m:oMath>
                  </m:oMathPara>
                </a14:m>
                <a:endParaRPr lang="es-CL" dirty="0"/>
              </a:p>
            </p:txBody>
          </p:sp>
        </mc:Choice>
        <mc:Fallback xmlns="">
          <p:sp>
            <p:nvSpPr>
              <p:cNvPr id="14" name="4 Objeto">
                <a:extLst>
                  <a:ext uri="{FF2B5EF4-FFF2-40B4-BE49-F238E27FC236}">
                    <a16:creationId xmlns:a16="http://schemas.microsoft.com/office/drawing/2014/main" id="{E2413555-7C94-1ED7-293D-9AF51364900B}"/>
                  </a:ext>
                </a:extLst>
              </p:cNvPr>
              <p:cNvSpPr txBox="1">
                <a:spLocks noRot="1" noChangeAspect="1" noMove="1" noResize="1" noEditPoints="1" noAdjustHandles="1" noChangeArrowheads="1" noChangeShapeType="1" noTextEdit="1"/>
              </p:cNvSpPr>
              <p:nvPr/>
            </p:nvSpPr>
            <p:spPr>
              <a:xfrm>
                <a:off x="171226" y="4119333"/>
                <a:ext cx="1933575" cy="792163"/>
              </a:xfrm>
              <a:prstGeom prst="rect">
                <a:avLst/>
              </a:prstGeom>
              <a:blipFill>
                <a:blip r:embed="rId9"/>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16021435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9BF6B8A-1DB3-C04A-9FC5-D2A10722D782}"/>
              </a:ext>
            </a:extLst>
          </p:cNvPr>
          <p:cNvSpPr/>
          <p:nvPr/>
        </p:nvSpPr>
        <p:spPr>
          <a:xfrm>
            <a:off x="159657" y="73843"/>
            <a:ext cx="6807202" cy="523220"/>
          </a:xfrm>
          <a:prstGeom prst="rect">
            <a:avLst/>
          </a:prstGeom>
        </p:spPr>
        <p:txBody>
          <a:bodyPr wrap="square">
            <a:spAutoFit/>
          </a:bodyPr>
          <a:lstStyle/>
          <a:p>
            <a:r>
              <a:rPr lang="es-ES" sz="2800" b="1" dirty="0">
                <a:solidFill>
                  <a:schemeClr val="bg1"/>
                </a:solidFill>
                <a:latin typeface="Myriad Pro Cond" panose="020B0506030403020204" pitchFamily="34" charset="0"/>
                <a:ea typeface="Arial Narrow" charset="0"/>
                <a:cs typeface="Arial Narrow" charset="0"/>
              </a:rPr>
              <a:t>Validación cruzada</a:t>
            </a:r>
            <a:endParaRPr lang="es-ES_tradnl" sz="2800" b="1" dirty="0">
              <a:solidFill>
                <a:schemeClr val="bg1"/>
              </a:solidFill>
              <a:latin typeface="Myriad Pro Cond" panose="020B0506030403020204" pitchFamily="34" charset="0"/>
              <a:ea typeface="Arial Narrow" charset="0"/>
              <a:cs typeface="Arial Narrow" charset="0"/>
            </a:endParaRPr>
          </a:p>
        </p:txBody>
      </p:sp>
      <p:sp>
        <p:nvSpPr>
          <p:cNvPr id="3" name="Marcador de contenido 1">
            <a:extLst>
              <a:ext uri="{FF2B5EF4-FFF2-40B4-BE49-F238E27FC236}">
                <a16:creationId xmlns:a16="http://schemas.microsoft.com/office/drawing/2014/main" id="{509E6064-0DA4-0C53-386D-947EDD127B7D}"/>
              </a:ext>
            </a:extLst>
          </p:cNvPr>
          <p:cNvSpPr>
            <a:spLocks noGrp="1"/>
          </p:cNvSpPr>
          <p:nvPr>
            <p:ph idx="1"/>
          </p:nvPr>
        </p:nvSpPr>
        <p:spPr>
          <a:xfrm>
            <a:off x="171226" y="935916"/>
            <a:ext cx="11888096" cy="5766097"/>
          </a:xfrm>
        </p:spPr>
        <p:txBody>
          <a:bodyPr/>
          <a:lstStyle/>
          <a:p>
            <a:r>
              <a:rPr lang="es-CL" dirty="0"/>
              <a:t>Tener un conjunto fijo para entrenamiento y validación puede hacer que estemos sobreestimando el sesgo y la varianza, y por ende, el error total.</a:t>
            </a:r>
          </a:p>
          <a:p>
            <a:r>
              <a:rPr lang="es-ES" dirty="0"/>
              <a:t>La </a:t>
            </a:r>
            <a:r>
              <a:rPr lang="es-ES" b="1" dirty="0"/>
              <a:t>validación cruzada </a:t>
            </a:r>
            <a:r>
              <a:rPr lang="es-ES" dirty="0"/>
              <a:t>permite estimar el error total haciendo </a:t>
            </a:r>
            <a:r>
              <a:rPr lang="es-ES" b="1" dirty="0"/>
              <a:t>permutaciones</a:t>
            </a:r>
            <a:r>
              <a:rPr lang="es-ES" dirty="0"/>
              <a:t> entre el conjunto de entrenamiento y validación para encontrar la capacidad óptima.</a:t>
            </a:r>
          </a:p>
          <a:p>
            <a:endParaRPr lang="es-CL" dirty="0"/>
          </a:p>
          <a:p>
            <a:pPr marL="0" indent="0">
              <a:buNone/>
            </a:pPr>
            <a:endParaRPr lang="es-CL" dirty="0"/>
          </a:p>
        </p:txBody>
      </p:sp>
      <p:pic>
        <p:nvPicPr>
          <p:cNvPr id="7" name="Marcador de contenido 6">
            <a:extLst>
              <a:ext uri="{FF2B5EF4-FFF2-40B4-BE49-F238E27FC236}">
                <a16:creationId xmlns:a16="http://schemas.microsoft.com/office/drawing/2014/main" id="{963CFD41-46B0-4659-2F6E-78E1B1950511}"/>
              </a:ext>
            </a:extLst>
          </p:cNvPr>
          <p:cNvPicPr>
            <a:picLocks noChangeAspect="1"/>
          </p:cNvPicPr>
          <p:nvPr/>
        </p:nvPicPr>
        <p:blipFill>
          <a:blip r:embed="rId2"/>
          <a:stretch>
            <a:fillRect/>
          </a:stretch>
        </p:blipFill>
        <p:spPr>
          <a:xfrm>
            <a:off x="171226" y="3429000"/>
            <a:ext cx="5771848" cy="2956149"/>
          </a:xfrm>
          <a:prstGeom prst="rect">
            <a:avLst/>
          </a:prstGeom>
        </p:spPr>
      </p:pic>
      <p:pic>
        <p:nvPicPr>
          <p:cNvPr id="10" name="Imagen 9">
            <a:extLst>
              <a:ext uri="{FF2B5EF4-FFF2-40B4-BE49-F238E27FC236}">
                <a16:creationId xmlns:a16="http://schemas.microsoft.com/office/drawing/2014/main" id="{2E1DD15B-AE32-23BF-7B14-B507464DBBB8}"/>
              </a:ext>
            </a:extLst>
          </p:cNvPr>
          <p:cNvPicPr>
            <a:picLocks noChangeAspect="1"/>
          </p:cNvPicPr>
          <p:nvPr/>
        </p:nvPicPr>
        <p:blipFill>
          <a:blip r:embed="rId3"/>
          <a:stretch>
            <a:fillRect/>
          </a:stretch>
        </p:blipFill>
        <p:spPr>
          <a:xfrm>
            <a:off x="6248928" y="2728835"/>
            <a:ext cx="5713672" cy="3973178"/>
          </a:xfrm>
          <a:prstGeom prst="rect">
            <a:avLst/>
          </a:prstGeom>
        </p:spPr>
      </p:pic>
    </p:spTree>
    <p:extLst>
      <p:ext uri="{BB962C8B-B14F-4D97-AF65-F5344CB8AC3E}">
        <p14:creationId xmlns:p14="http://schemas.microsoft.com/office/powerpoint/2010/main" val="1968291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9BF6B8A-1DB3-C04A-9FC5-D2A10722D782}"/>
              </a:ext>
            </a:extLst>
          </p:cNvPr>
          <p:cNvSpPr/>
          <p:nvPr/>
        </p:nvSpPr>
        <p:spPr>
          <a:xfrm>
            <a:off x="159657" y="73843"/>
            <a:ext cx="6807202" cy="523220"/>
          </a:xfrm>
          <a:prstGeom prst="rect">
            <a:avLst/>
          </a:prstGeom>
        </p:spPr>
        <p:txBody>
          <a:bodyPr wrap="square">
            <a:spAutoFit/>
          </a:bodyPr>
          <a:lstStyle/>
          <a:p>
            <a:r>
              <a:rPr lang="es-ES" sz="2800" b="1" dirty="0">
                <a:solidFill>
                  <a:schemeClr val="bg1"/>
                </a:solidFill>
                <a:latin typeface="Myriad Pro Cond" panose="020B0506030403020204" pitchFamily="34" charset="0"/>
                <a:ea typeface="Arial Narrow" charset="0"/>
                <a:cs typeface="Arial Narrow" charset="0"/>
              </a:rPr>
              <a:t>Validación cruzada</a:t>
            </a:r>
            <a:endParaRPr lang="es-ES_tradnl" sz="2800" b="1" dirty="0">
              <a:solidFill>
                <a:schemeClr val="bg1"/>
              </a:solidFill>
              <a:latin typeface="Myriad Pro Cond" panose="020B0506030403020204" pitchFamily="34" charset="0"/>
              <a:ea typeface="Arial Narrow" charset="0"/>
              <a:cs typeface="Arial Narrow" charset="0"/>
            </a:endParaRPr>
          </a:p>
        </p:txBody>
      </p:sp>
      <p:pic>
        <p:nvPicPr>
          <p:cNvPr id="13" name="Imagen 12">
            <a:extLst>
              <a:ext uri="{FF2B5EF4-FFF2-40B4-BE49-F238E27FC236}">
                <a16:creationId xmlns:a16="http://schemas.microsoft.com/office/drawing/2014/main" id="{DBED462A-1C78-91FE-A968-4214217FD82B}"/>
              </a:ext>
            </a:extLst>
          </p:cNvPr>
          <p:cNvPicPr>
            <a:picLocks noChangeAspect="1"/>
          </p:cNvPicPr>
          <p:nvPr/>
        </p:nvPicPr>
        <p:blipFill>
          <a:blip r:embed="rId2"/>
          <a:stretch>
            <a:fillRect/>
          </a:stretch>
        </p:blipFill>
        <p:spPr>
          <a:xfrm>
            <a:off x="3465830" y="820844"/>
            <a:ext cx="5441103" cy="1867841"/>
          </a:xfrm>
          <a:prstGeom prst="rect">
            <a:avLst/>
          </a:prstGeom>
        </p:spPr>
      </p:pic>
      <p:pic>
        <p:nvPicPr>
          <p:cNvPr id="15" name="Imagen 14">
            <a:extLst>
              <a:ext uri="{FF2B5EF4-FFF2-40B4-BE49-F238E27FC236}">
                <a16:creationId xmlns:a16="http://schemas.microsoft.com/office/drawing/2014/main" id="{8867BF43-073D-1518-2E4D-146B0895EF4F}"/>
              </a:ext>
            </a:extLst>
          </p:cNvPr>
          <p:cNvPicPr>
            <a:picLocks noChangeAspect="1"/>
          </p:cNvPicPr>
          <p:nvPr/>
        </p:nvPicPr>
        <p:blipFill>
          <a:blip r:embed="rId3"/>
          <a:stretch>
            <a:fillRect/>
          </a:stretch>
        </p:blipFill>
        <p:spPr>
          <a:xfrm>
            <a:off x="79828" y="2912466"/>
            <a:ext cx="5513135" cy="2949046"/>
          </a:xfrm>
          <a:prstGeom prst="rect">
            <a:avLst/>
          </a:prstGeom>
        </p:spPr>
      </p:pic>
      <p:pic>
        <p:nvPicPr>
          <p:cNvPr id="17" name="Imagen 16">
            <a:extLst>
              <a:ext uri="{FF2B5EF4-FFF2-40B4-BE49-F238E27FC236}">
                <a16:creationId xmlns:a16="http://schemas.microsoft.com/office/drawing/2014/main" id="{96289748-8E98-BC54-C6A9-664672494D09}"/>
              </a:ext>
            </a:extLst>
          </p:cNvPr>
          <p:cNvPicPr>
            <a:picLocks noChangeAspect="1"/>
          </p:cNvPicPr>
          <p:nvPr/>
        </p:nvPicPr>
        <p:blipFill>
          <a:blip r:embed="rId4"/>
          <a:stretch>
            <a:fillRect/>
          </a:stretch>
        </p:blipFill>
        <p:spPr>
          <a:xfrm>
            <a:off x="6436601" y="2912465"/>
            <a:ext cx="5444915" cy="2949047"/>
          </a:xfrm>
          <a:prstGeom prst="rect">
            <a:avLst/>
          </a:prstGeom>
        </p:spPr>
      </p:pic>
    </p:spTree>
    <p:extLst>
      <p:ext uri="{BB962C8B-B14F-4D97-AF65-F5344CB8AC3E}">
        <p14:creationId xmlns:p14="http://schemas.microsoft.com/office/powerpoint/2010/main" val="9820978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9BF6B8A-1DB3-C04A-9FC5-D2A10722D782}"/>
              </a:ext>
            </a:extLst>
          </p:cNvPr>
          <p:cNvSpPr/>
          <p:nvPr/>
        </p:nvSpPr>
        <p:spPr>
          <a:xfrm>
            <a:off x="159657" y="73843"/>
            <a:ext cx="6807202" cy="461665"/>
          </a:xfrm>
          <a:prstGeom prst="rect">
            <a:avLst/>
          </a:prstGeom>
        </p:spPr>
        <p:txBody>
          <a:bodyPr wrap="square">
            <a:spAutoFit/>
          </a:bodyPr>
          <a:lstStyle/>
          <a:p>
            <a:r>
              <a:rPr lang="es-ES" sz="2400" b="1" dirty="0">
                <a:solidFill>
                  <a:schemeClr val="bg1"/>
                </a:solidFill>
                <a:latin typeface="Myriad Pro Cond" panose="020B0506030403020204" pitchFamily="34" charset="0"/>
                <a:ea typeface="Arial Narrow" charset="0"/>
                <a:cs typeface="Arial Narrow" charset="0"/>
              </a:rPr>
              <a:t>Regularización (explícita)</a:t>
            </a:r>
            <a:endParaRPr lang="es-ES_tradnl" sz="2400" b="1" dirty="0">
              <a:solidFill>
                <a:schemeClr val="bg1"/>
              </a:solidFill>
              <a:latin typeface="Myriad Pro Cond" panose="020B0506030403020204" pitchFamily="34" charset="0"/>
              <a:ea typeface="Arial Narrow" charset="0"/>
              <a:cs typeface="Arial Narrow" charset="0"/>
            </a:endParaRPr>
          </a:p>
        </p:txBody>
      </p:sp>
      <p:sp>
        <p:nvSpPr>
          <p:cNvPr id="3" name="Marcador de contenido 1">
            <a:extLst>
              <a:ext uri="{FF2B5EF4-FFF2-40B4-BE49-F238E27FC236}">
                <a16:creationId xmlns:a16="http://schemas.microsoft.com/office/drawing/2014/main" id="{509E6064-0DA4-0C53-386D-947EDD127B7D}"/>
              </a:ext>
            </a:extLst>
          </p:cNvPr>
          <p:cNvSpPr>
            <a:spLocks noGrp="1"/>
          </p:cNvSpPr>
          <p:nvPr>
            <p:ph idx="1"/>
          </p:nvPr>
        </p:nvSpPr>
        <p:spPr>
          <a:xfrm>
            <a:off x="171227" y="935916"/>
            <a:ext cx="7103333" cy="5766097"/>
          </a:xfrm>
        </p:spPr>
        <p:txBody>
          <a:bodyPr>
            <a:normAutofit fontScale="92500"/>
          </a:bodyPr>
          <a:lstStyle/>
          <a:p>
            <a:r>
              <a:rPr lang="es-ES" sz="2400" dirty="0"/>
              <a:t>El proceso de actualización de los pesos se hace mediante algoritmos donde se involucra el gradiente de la función de costo</a:t>
            </a:r>
          </a:p>
          <a:p>
            <a:r>
              <a:rPr lang="es-ES" sz="2400" dirty="0"/>
              <a:t>Si los pesos son muy grandes, entonces , el modelo es más sensible a los cambios en las características correspondientes.</a:t>
            </a:r>
          </a:p>
          <a:p>
            <a:r>
              <a:rPr lang="es-ES" sz="2400" dirty="0"/>
              <a:t>Así, podría capturar variaciones pequeñas en los atributos, resultando en un modelo demasiado complejo, capturando el “ruido” (variaciones aleatorias en los datos de entrenamiento), </a:t>
            </a:r>
            <a:r>
              <a:rPr lang="es-ES" sz="2400" dirty="0" err="1"/>
              <a:t>sobreajustándose</a:t>
            </a:r>
            <a:endParaRPr lang="es-ES" sz="2400" dirty="0"/>
          </a:p>
          <a:p>
            <a:r>
              <a:rPr lang="es-ES" sz="2400" dirty="0"/>
              <a:t> Para desincentivar este comportamiento, se introduce una </a:t>
            </a:r>
            <a:r>
              <a:rPr lang="es-ES" sz="2400" b="1" dirty="0"/>
              <a:t>penalización</a:t>
            </a:r>
            <a:r>
              <a:rPr lang="es-ES" sz="2400" dirty="0"/>
              <a:t> en la función de costo</a:t>
            </a:r>
          </a:p>
          <a:p>
            <a:r>
              <a:rPr lang="es-ES" sz="2400" dirty="0"/>
              <a:t>Así, tendríamos un modelo más simple, en el sentido de que no pueda capturar ese ruido, previniendo el sobreajuste</a:t>
            </a:r>
          </a:p>
          <a:p>
            <a:r>
              <a:rPr lang="es-ES" sz="2400" dirty="0"/>
              <a:t>Ojo, esto no es solo aplica a Redes Neuronales</a:t>
            </a:r>
          </a:p>
          <a:p>
            <a:pPr lvl="1"/>
            <a:endParaRPr lang="es-ES" dirty="0"/>
          </a:p>
          <a:p>
            <a:endParaRPr lang="es-ES" dirty="0"/>
          </a:p>
        </p:txBody>
      </p:sp>
      <p:pic>
        <p:nvPicPr>
          <p:cNvPr id="8" name="Imagen 7" descr="Diagrama&#10;&#10;Descripción generada automáticamente">
            <a:extLst>
              <a:ext uri="{FF2B5EF4-FFF2-40B4-BE49-F238E27FC236}">
                <a16:creationId xmlns:a16="http://schemas.microsoft.com/office/drawing/2014/main" id="{CA71B131-0EC9-6E16-CF13-5654E03B5AE8}"/>
              </a:ext>
            </a:extLst>
          </p:cNvPr>
          <p:cNvPicPr>
            <a:picLocks noChangeAspect="1"/>
          </p:cNvPicPr>
          <p:nvPr/>
        </p:nvPicPr>
        <p:blipFill>
          <a:blip r:embed="rId3"/>
          <a:stretch>
            <a:fillRect/>
          </a:stretch>
        </p:blipFill>
        <p:spPr>
          <a:xfrm>
            <a:off x="6794797" y="2767985"/>
            <a:ext cx="4915153" cy="2101958"/>
          </a:xfrm>
          <a:prstGeom prst="rect">
            <a:avLst/>
          </a:prstGeom>
        </p:spPr>
      </p:pic>
    </p:spTree>
    <p:extLst>
      <p:ext uri="{BB962C8B-B14F-4D97-AF65-F5344CB8AC3E}">
        <p14:creationId xmlns:p14="http://schemas.microsoft.com/office/powerpoint/2010/main" val="2210883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9BF6B8A-1DB3-C04A-9FC5-D2A10722D782}"/>
              </a:ext>
            </a:extLst>
          </p:cNvPr>
          <p:cNvSpPr/>
          <p:nvPr/>
        </p:nvSpPr>
        <p:spPr>
          <a:xfrm>
            <a:off x="159657" y="73843"/>
            <a:ext cx="6807202" cy="461665"/>
          </a:xfrm>
          <a:prstGeom prst="rect">
            <a:avLst/>
          </a:prstGeom>
        </p:spPr>
        <p:txBody>
          <a:bodyPr wrap="square">
            <a:spAutoFit/>
          </a:bodyPr>
          <a:lstStyle/>
          <a:p>
            <a:r>
              <a:rPr lang="es-ES" sz="2400" b="1" dirty="0">
                <a:solidFill>
                  <a:schemeClr val="bg1"/>
                </a:solidFill>
                <a:latin typeface="Myriad Pro Cond" panose="020B0506030403020204" pitchFamily="34" charset="0"/>
                <a:ea typeface="Arial Narrow" charset="0"/>
                <a:cs typeface="Arial Narrow" charset="0"/>
              </a:rPr>
              <a:t>Regularización L1</a:t>
            </a:r>
            <a:endParaRPr lang="es-ES_tradnl" sz="2400" b="1" dirty="0">
              <a:solidFill>
                <a:schemeClr val="bg1"/>
              </a:solidFill>
              <a:latin typeface="Myriad Pro Cond" panose="020B0506030403020204" pitchFamily="34" charset="0"/>
              <a:ea typeface="Arial Narrow" charset="0"/>
              <a:cs typeface="Arial Narrow" charset="0"/>
            </a:endParaRPr>
          </a:p>
        </p:txBody>
      </p:sp>
      <mc:AlternateContent xmlns:mc="http://schemas.openxmlformats.org/markup-compatibility/2006" xmlns:a14="http://schemas.microsoft.com/office/drawing/2010/main">
        <mc:Choice Requires="a14">
          <p:sp>
            <p:nvSpPr>
              <p:cNvPr id="3" name="Marcador de contenido 1">
                <a:extLst>
                  <a:ext uri="{FF2B5EF4-FFF2-40B4-BE49-F238E27FC236}">
                    <a16:creationId xmlns:a16="http://schemas.microsoft.com/office/drawing/2014/main" id="{509E6064-0DA4-0C53-386D-947EDD127B7D}"/>
                  </a:ext>
                </a:extLst>
              </p:cNvPr>
              <p:cNvSpPr>
                <a:spLocks noGrp="1"/>
              </p:cNvSpPr>
              <p:nvPr>
                <p:ph idx="1"/>
              </p:nvPr>
            </p:nvSpPr>
            <p:spPr>
              <a:xfrm>
                <a:off x="171227" y="935916"/>
                <a:ext cx="11458586" cy="5766097"/>
              </a:xfrm>
            </p:spPr>
            <p:txBody>
              <a:bodyPr>
                <a:normAutofit/>
              </a:bodyPr>
              <a:lstStyle/>
              <a:p>
                <a:r>
                  <a:rPr lang="es-ES" sz="2000" dirty="0"/>
                  <a:t>También conocida como LASSO </a:t>
                </a:r>
                <a:r>
                  <a:rPr lang="en-US" sz="2000" dirty="0"/>
                  <a:t>(Least Absolute Shrinkage and Selection Operator)</a:t>
                </a:r>
              </a:p>
              <a:p>
                <a:r>
                  <a:rPr lang="es-ES" sz="2000" dirty="0"/>
                  <a:t>Agrega una penalización equivalente al valor absoluto de la magnitud de los coeficientes.</a:t>
                </a:r>
              </a:p>
              <a:p>
                <a:r>
                  <a:rPr lang="es-ES" sz="2000" dirty="0"/>
                  <a:t>La penalización es la suma de los valores absolutos de los pesos.</a:t>
                </a:r>
              </a:p>
              <a:p>
                <a:r>
                  <a:rPr lang="es-ES" sz="2000" dirty="0"/>
                  <a:t>Esto puede llevar a soluciones de modelo en las que algunos de los pesos son exactamente cero, lo que significa que la regularización L1 puede llevar a modelos más "dispersos“</a:t>
                </a:r>
              </a:p>
              <a:p>
                <a:r>
                  <a:rPr lang="es-ES" sz="2000" dirty="0"/>
                  <a:t>Esto puede ser útil para descubrir cuáles de los atributos de entrada son relevantes (en ese sentido, esta técnica puede ser vista como una </a:t>
                </a:r>
                <a:r>
                  <a:rPr lang="es-ES" sz="2000" b="1" dirty="0"/>
                  <a:t>reducción de dimensiones</a:t>
                </a:r>
                <a:r>
                  <a:rPr lang="es-ES" sz="2000" dirty="0"/>
                  <a:t>) </a:t>
                </a:r>
              </a:p>
              <a:p>
                <a:r>
                  <a:rPr lang="es-ES" sz="2000" b="0" dirty="0"/>
                  <a:t>Si </a:t>
                </a:r>
                <a14:m>
                  <m:oMath xmlns:m="http://schemas.openxmlformats.org/officeDocument/2006/math">
                    <m:r>
                      <a:rPr lang="es-ES" sz="2000" b="0" i="1" smtClean="0">
                        <a:latin typeface="Cambria Math" panose="02040503050406030204" pitchFamily="18" charset="0"/>
                      </a:rPr>
                      <m:t>𝐿</m:t>
                    </m:r>
                    <m:r>
                      <a:rPr lang="es-ES" sz="2000" b="0" i="1" smtClean="0">
                        <a:latin typeface="Cambria Math" panose="02040503050406030204" pitchFamily="18" charset="0"/>
                      </a:rPr>
                      <m:t>(</m:t>
                    </m:r>
                    <m:r>
                      <a:rPr lang="es-ES" sz="2000" b="0" i="1" smtClean="0">
                        <a:latin typeface="Cambria Math" panose="02040503050406030204" pitchFamily="18" charset="0"/>
                      </a:rPr>
                      <m:t>𝑤</m:t>
                    </m:r>
                    <m:r>
                      <a:rPr lang="es-ES" sz="2000" b="0" i="1" smtClean="0">
                        <a:latin typeface="Cambria Math" panose="02040503050406030204" pitchFamily="18" charset="0"/>
                      </a:rPr>
                      <m:t>) </m:t>
                    </m:r>
                  </m:oMath>
                </a14:m>
                <a:r>
                  <a:rPr lang="es-ES" sz="2000" dirty="0"/>
                  <a:t>es la función de costo, entonces la nueva función de costo penalizada a través de una regularización L1 es:</a:t>
                </a:r>
              </a:p>
              <a:p>
                <a:pPr marL="0" indent="0">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𝐿</m:t>
                      </m:r>
                      <m:r>
                        <a:rPr lang="es-ES" sz="2000" b="0" i="1" smtClean="0">
                          <a:latin typeface="Cambria Math" panose="02040503050406030204" pitchFamily="18" charset="0"/>
                        </a:rPr>
                        <m:t>1</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𝑋</m:t>
                          </m:r>
                          <m:r>
                            <a:rPr lang="es-ES" sz="2000" b="0" i="1" smtClean="0">
                              <a:latin typeface="Cambria Math" panose="02040503050406030204" pitchFamily="18" charset="0"/>
                            </a:rPr>
                            <m:t>,</m:t>
                          </m:r>
                          <m:r>
                            <a:rPr lang="es-ES" sz="2000" b="0" i="1" smtClean="0">
                              <a:latin typeface="Cambria Math" panose="02040503050406030204" pitchFamily="18" charset="0"/>
                            </a:rPr>
                            <m:t>𝑤</m:t>
                          </m:r>
                        </m:e>
                      </m:d>
                      <m:r>
                        <a:rPr lang="es-ES" sz="2000" b="0" i="1" smtClean="0">
                          <a:latin typeface="Cambria Math" panose="02040503050406030204" pitchFamily="18" charset="0"/>
                        </a:rPr>
                        <m:t>=</m:t>
                      </m:r>
                      <m:r>
                        <a:rPr lang="es-ES" sz="2000" b="0" i="1" smtClean="0">
                          <a:latin typeface="Cambria Math" panose="02040503050406030204" pitchFamily="18" charset="0"/>
                        </a:rPr>
                        <m:t>𝐿</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𝑋</m:t>
                          </m:r>
                          <m:r>
                            <a:rPr lang="es-ES" sz="2000" b="0" i="1" smtClean="0">
                              <a:latin typeface="Cambria Math" panose="02040503050406030204" pitchFamily="18" charset="0"/>
                            </a:rPr>
                            <m:t>,</m:t>
                          </m:r>
                          <m:r>
                            <a:rPr lang="es-ES" sz="2000" b="0" i="1" smtClean="0">
                              <a:latin typeface="Cambria Math" panose="02040503050406030204" pitchFamily="18" charset="0"/>
                            </a:rPr>
                            <m:t>𝑤</m:t>
                          </m:r>
                        </m:e>
                      </m:d>
                      <m:r>
                        <a:rPr lang="es-ES" sz="2000" b="0" i="1" smtClean="0">
                          <a:latin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𝜆</m:t>
                      </m:r>
                      <m:nary>
                        <m:naryPr>
                          <m:chr m:val="∑"/>
                          <m:subHide m:val="on"/>
                          <m:supHide m:val="on"/>
                          <m:ctrlPr>
                            <a:rPr lang="es-ES" sz="2000" b="0" i="1" smtClean="0">
                              <a:latin typeface="Cambria Math" panose="02040503050406030204" pitchFamily="18" charset="0"/>
                              <a:ea typeface="Cambria Math" panose="02040503050406030204" pitchFamily="18" charset="0"/>
                            </a:rPr>
                          </m:ctrlPr>
                        </m:naryPr>
                        <m:sub/>
                        <m:sup/>
                        <m:e>
                          <m:r>
                            <a:rPr lang="es-ES" sz="2000" b="0" i="1" smtClean="0">
                              <a:latin typeface="Cambria Math" panose="02040503050406030204" pitchFamily="18" charset="0"/>
                              <a:ea typeface="Cambria Math" panose="02040503050406030204" pitchFamily="18" charset="0"/>
                            </a:rPr>
                            <m:t>|</m:t>
                          </m:r>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𝑤</m:t>
                              </m:r>
                            </m:e>
                            <m:sub>
                              <m:r>
                                <a:rPr lang="es-ES" sz="2000" b="0" i="1" smtClean="0">
                                  <a:latin typeface="Cambria Math" panose="02040503050406030204" pitchFamily="18" charset="0"/>
                                  <a:ea typeface="Cambria Math" panose="02040503050406030204" pitchFamily="18" charset="0"/>
                                </a:rPr>
                                <m:t>𝑖</m:t>
                              </m:r>
                            </m:sub>
                          </m:sSub>
                          <m:r>
                            <a:rPr lang="es-ES" sz="2000" b="0" i="1" smtClean="0">
                              <a:latin typeface="Cambria Math" panose="02040503050406030204" pitchFamily="18" charset="0"/>
                              <a:ea typeface="Cambria Math" panose="02040503050406030204" pitchFamily="18" charset="0"/>
                            </a:rPr>
                            <m:t>|</m:t>
                          </m:r>
                        </m:e>
                      </m:nary>
                    </m:oMath>
                  </m:oMathPara>
                </a14:m>
                <a:endParaRPr lang="es-ES" sz="2000" dirty="0"/>
              </a:p>
              <a:p>
                <a:r>
                  <a:rPr lang="es-ES" sz="2000" dirty="0"/>
                  <a:t>La parte </a:t>
                </a:r>
                <a14:m>
                  <m:oMath xmlns:m="http://schemas.openxmlformats.org/officeDocument/2006/math">
                    <m:nary>
                      <m:naryPr>
                        <m:chr m:val="∑"/>
                        <m:subHide m:val="on"/>
                        <m:supHide m:val="on"/>
                        <m:ctrlPr>
                          <a:rPr lang="es-ES" sz="2000" b="0" i="1" smtClean="0">
                            <a:latin typeface="Cambria Math" panose="02040503050406030204" pitchFamily="18" charset="0"/>
                            <a:ea typeface="Cambria Math" panose="02040503050406030204" pitchFamily="18" charset="0"/>
                          </a:rPr>
                        </m:ctrlPr>
                      </m:naryPr>
                      <m:sub/>
                      <m:sup/>
                      <m:e>
                        <m:r>
                          <a:rPr lang="es-ES" sz="2000" b="0" i="1" smtClean="0">
                            <a:latin typeface="Cambria Math" panose="02040503050406030204" pitchFamily="18" charset="0"/>
                            <a:ea typeface="Cambria Math" panose="02040503050406030204" pitchFamily="18" charset="0"/>
                          </a:rPr>
                          <m:t>|</m:t>
                        </m:r>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𝑤</m:t>
                            </m:r>
                          </m:e>
                          <m:sub>
                            <m:r>
                              <a:rPr lang="es-ES" sz="2000" b="0" i="1" smtClean="0">
                                <a:latin typeface="Cambria Math" panose="02040503050406030204" pitchFamily="18" charset="0"/>
                                <a:ea typeface="Cambria Math" panose="02040503050406030204" pitchFamily="18" charset="0"/>
                              </a:rPr>
                              <m:t>𝑖</m:t>
                            </m:r>
                          </m:sub>
                        </m:sSub>
                        <m:r>
                          <a:rPr lang="es-ES" sz="2000" b="0" i="1" smtClean="0">
                            <a:latin typeface="Cambria Math" panose="02040503050406030204" pitchFamily="18" charset="0"/>
                            <a:ea typeface="Cambria Math" panose="02040503050406030204" pitchFamily="18" charset="0"/>
                          </a:rPr>
                          <m:t>|</m:t>
                        </m:r>
                      </m:e>
                    </m:nary>
                  </m:oMath>
                </a14:m>
                <a:r>
                  <a:rPr lang="es-ES" sz="2000" dirty="0"/>
                  <a:t> también se puede reescribir como </a:t>
                </a:r>
                <a14:m>
                  <m:oMath xmlns:m="http://schemas.openxmlformats.org/officeDocument/2006/math">
                    <m:sSub>
                      <m:sSubPr>
                        <m:ctrlPr>
                          <a:rPr lang="es-ES" sz="2000" b="0" i="1" smtClean="0">
                            <a:latin typeface="Cambria Math" panose="02040503050406030204" pitchFamily="18" charset="0"/>
                          </a:rPr>
                        </m:ctrlPr>
                      </m:sSubPr>
                      <m:e>
                        <m:d>
                          <m:dPr>
                            <m:begChr m:val="|"/>
                            <m:endChr m:val="|"/>
                            <m:ctrlPr>
                              <a:rPr lang="es-ES" sz="2000" b="0" i="1" smtClean="0">
                                <a:latin typeface="Cambria Math" panose="02040503050406030204" pitchFamily="18" charset="0"/>
                              </a:rPr>
                            </m:ctrlPr>
                          </m:dPr>
                          <m:e>
                            <m:d>
                              <m:dPr>
                                <m:begChr m:val="|"/>
                                <m:endChr m:val="|"/>
                                <m:ctrlPr>
                                  <a:rPr lang="es-ES" sz="2000" b="0" i="1" smtClean="0">
                                    <a:latin typeface="Cambria Math" panose="02040503050406030204" pitchFamily="18" charset="0"/>
                                  </a:rPr>
                                </m:ctrlPr>
                              </m:dPr>
                              <m:e>
                                <m:r>
                                  <a:rPr lang="es-ES" sz="2000" b="0" i="1" smtClean="0">
                                    <a:latin typeface="Cambria Math" panose="02040503050406030204" pitchFamily="18" charset="0"/>
                                  </a:rPr>
                                  <m:t>𝑤</m:t>
                                </m:r>
                              </m:e>
                            </m:d>
                          </m:e>
                        </m:d>
                      </m:e>
                      <m:sub>
                        <m:r>
                          <a:rPr lang="es-ES" sz="2000" b="0" i="1" smtClean="0">
                            <a:latin typeface="Cambria Math" panose="02040503050406030204" pitchFamily="18" charset="0"/>
                          </a:rPr>
                          <m:t>1</m:t>
                        </m:r>
                      </m:sub>
                    </m:sSub>
                  </m:oMath>
                </a14:m>
                <a:r>
                  <a:rPr lang="es-ES" sz="2000" dirty="0"/>
                  <a:t> en donde la norma 1 es la norma definida como la suma de los valores absolutos, y de ahí el “1” en “L1” (recordar las distancias p de Minkowski!)</a:t>
                </a:r>
              </a:p>
              <a:p>
                <a:pPr marL="0" indent="0">
                  <a:buNone/>
                </a:pPr>
                <a:endParaRPr lang="es-ES" sz="2000" dirty="0"/>
              </a:p>
              <a:p>
                <a:pPr lvl="1"/>
                <a:endParaRPr lang="es-ES" dirty="0"/>
              </a:p>
              <a:p>
                <a:endParaRPr lang="es-ES" dirty="0"/>
              </a:p>
            </p:txBody>
          </p:sp>
        </mc:Choice>
        <mc:Fallback xmlns="">
          <p:sp>
            <p:nvSpPr>
              <p:cNvPr id="3" name="Marcador de contenido 1">
                <a:extLst>
                  <a:ext uri="{FF2B5EF4-FFF2-40B4-BE49-F238E27FC236}">
                    <a16:creationId xmlns:a16="http://schemas.microsoft.com/office/drawing/2014/main" id="{509E6064-0DA4-0C53-386D-947EDD127B7D}"/>
                  </a:ext>
                </a:extLst>
              </p:cNvPr>
              <p:cNvSpPr>
                <a:spLocks noGrp="1" noRot="1" noChangeAspect="1" noMove="1" noResize="1" noEditPoints="1" noAdjustHandles="1" noChangeArrowheads="1" noChangeShapeType="1" noTextEdit="1"/>
              </p:cNvSpPr>
              <p:nvPr>
                <p:ph idx="1"/>
              </p:nvPr>
            </p:nvSpPr>
            <p:spPr>
              <a:xfrm>
                <a:off x="171227" y="935916"/>
                <a:ext cx="11458586" cy="5766097"/>
              </a:xfrm>
              <a:blipFill>
                <a:blip r:embed="rId4"/>
                <a:stretch>
                  <a:fillRect l="-479" t="-1164" r="-1011"/>
                </a:stretch>
              </a:blipFill>
            </p:spPr>
            <p:txBody>
              <a:bodyPr/>
              <a:lstStyle/>
              <a:p>
                <a:r>
                  <a:rPr lang="es-CL">
                    <a:noFill/>
                  </a:rPr>
                  <a:t> </a:t>
                </a:r>
              </a:p>
            </p:txBody>
          </p:sp>
        </mc:Fallback>
      </mc:AlternateContent>
    </p:spTree>
    <p:extLst>
      <p:ext uri="{BB962C8B-B14F-4D97-AF65-F5344CB8AC3E}">
        <p14:creationId xmlns:p14="http://schemas.microsoft.com/office/powerpoint/2010/main" val="5440399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6988</TotalTime>
  <Words>923</Words>
  <Application>Microsoft Office PowerPoint</Application>
  <PresentationFormat>Panorámica</PresentationFormat>
  <Paragraphs>81</Paragraphs>
  <Slides>10</Slides>
  <Notes>4</Notes>
  <HiddenSlides>0</HiddenSlides>
  <MMClips>0</MMClips>
  <ScaleCrop>false</ScaleCrop>
  <HeadingPairs>
    <vt:vector size="8" baseType="variant">
      <vt:variant>
        <vt:lpstr>Fuentes usadas</vt:lpstr>
      </vt:variant>
      <vt:variant>
        <vt:i4>5</vt:i4>
      </vt:variant>
      <vt:variant>
        <vt:lpstr>Tema</vt:lpstr>
      </vt:variant>
      <vt:variant>
        <vt:i4>2</vt:i4>
      </vt:variant>
      <vt:variant>
        <vt:lpstr>Servidores OLE incrustados</vt:lpstr>
      </vt:variant>
      <vt:variant>
        <vt:i4>1</vt:i4>
      </vt:variant>
      <vt:variant>
        <vt:lpstr>Títulos de diapositiva</vt:lpstr>
      </vt:variant>
      <vt:variant>
        <vt:i4>10</vt:i4>
      </vt:variant>
    </vt:vector>
  </HeadingPairs>
  <TitlesOfParts>
    <vt:vector size="18" baseType="lpstr">
      <vt:lpstr>Arial</vt:lpstr>
      <vt:lpstr>Calibri</vt:lpstr>
      <vt:lpstr>Calibri Light</vt:lpstr>
      <vt:lpstr>Cambria Math</vt:lpstr>
      <vt:lpstr>Myriad Pro Cond</vt:lpstr>
      <vt:lpstr>Tema de Office</vt:lpstr>
      <vt:lpstr>1_Tema de Office</vt:lpstr>
      <vt:lpstr>Equation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Razonamiento científico y pensamiento matemático</dc:title>
  <dc:creator>Jorge  Castillo</dc:creator>
  <cp:lastModifiedBy>Jorge Alexis Castillo Sepulveda | U.Mayor</cp:lastModifiedBy>
  <cp:revision>21</cp:revision>
  <dcterms:created xsi:type="dcterms:W3CDTF">2023-04-17T05:23:06Z</dcterms:created>
  <dcterms:modified xsi:type="dcterms:W3CDTF">2023-07-08T14:34:34Z</dcterms:modified>
</cp:coreProperties>
</file>