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59" r:id="rId3"/>
    <p:sldId id="672" r:id="rId4"/>
    <p:sldId id="668" r:id="rId5"/>
    <p:sldId id="669" r:id="rId6"/>
    <p:sldId id="670" r:id="rId7"/>
    <p:sldId id="676" r:id="rId8"/>
    <p:sldId id="677" r:id="rId9"/>
    <p:sldId id="682" r:id="rId10"/>
    <p:sldId id="680" r:id="rId11"/>
    <p:sldId id="681" r:id="rId12"/>
    <p:sldId id="678" r:id="rId13"/>
    <p:sldId id="273" r:id="rId14"/>
    <p:sldId id="274" r:id="rId15"/>
    <p:sldId id="272" r:id="rId16"/>
    <p:sldId id="267" r:id="rId17"/>
    <p:sldId id="679" r:id="rId18"/>
    <p:sldId id="265" r:id="rId19"/>
    <p:sldId id="683" r:id="rId20"/>
    <p:sldId id="684" r:id="rId21"/>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08" d="100"/>
          <a:sy n="108" d="100"/>
        </p:scale>
        <p:origin x="6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DE64D-4B6D-4D84-8993-C60ED856220D}" type="datetimeFigureOut">
              <a:rPr lang="es-CL" smtClean="0"/>
              <a:t>20-07-2023</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88056-1E65-45D1-9979-BC0DDDC4D8EA}" type="slidenum">
              <a:rPr lang="es-CL" smtClean="0"/>
              <a:t>‹Nº›</a:t>
            </a:fld>
            <a:endParaRPr lang="es-CL"/>
          </a:p>
        </p:txBody>
      </p:sp>
    </p:spTree>
    <p:extLst>
      <p:ext uri="{BB962C8B-B14F-4D97-AF65-F5344CB8AC3E}">
        <p14:creationId xmlns:p14="http://schemas.microsoft.com/office/powerpoint/2010/main" val="3948841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f34300120_0_84:notes"/>
          <p:cNvSpPr txBox="1">
            <a:spLocks noGrp="1"/>
          </p:cNvSpPr>
          <p:nvPr>
            <p:ph type="body" idx="1"/>
          </p:nvPr>
        </p:nvSpPr>
        <p:spPr>
          <a:xfrm>
            <a:off x="685800" y="4343406"/>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7f34300120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566585-1D43-B560-6E82-61526CF1CCE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90B9F00A-CCA6-16FB-7622-00DC0EDBEE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611F0494-A958-7E0B-0769-1AD8287A8F08}"/>
              </a:ext>
            </a:extLst>
          </p:cNvPr>
          <p:cNvSpPr>
            <a:spLocks noGrp="1"/>
          </p:cNvSpPr>
          <p:nvPr>
            <p:ph type="dt" sz="half" idx="10"/>
          </p:nvPr>
        </p:nvSpPr>
        <p:spPr/>
        <p:txBody>
          <a:bodyPr/>
          <a:lstStyle/>
          <a:p>
            <a:fld id="{AD3C3AD6-729F-4D31-9583-EBE3FD049FAF}" type="datetimeFigureOut">
              <a:rPr lang="es-CL" smtClean="0"/>
              <a:t>20-07-2023</a:t>
            </a:fld>
            <a:endParaRPr lang="es-CL"/>
          </a:p>
        </p:txBody>
      </p:sp>
      <p:sp>
        <p:nvSpPr>
          <p:cNvPr id="5" name="Marcador de pie de página 4">
            <a:extLst>
              <a:ext uri="{FF2B5EF4-FFF2-40B4-BE49-F238E27FC236}">
                <a16:creationId xmlns:a16="http://schemas.microsoft.com/office/drawing/2014/main" id="{03976B7E-D01B-20C5-24AF-37779AA403C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6A8CFA8-B300-869F-2ECB-14E5BD2001B8}"/>
              </a:ext>
            </a:extLst>
          </p:cNvPr>
          <p:cNvSpPr>
            <a:spLocks noGrp="1"/>
          </p:cNvSpPr>
          <p:nvPr>
            <p:ph type="sldNum" sz="quarter" idx="12"/>
          </p:nvPr>
        </p:nvSpPr>
        <p:spPr/>
        <p:txBody>
          <a:bodyPr/>
          <a:lstStyle/>
          <a:p>
            <a:fld id="{DB4343CC-302A-42E2-AA13-67DF261FBA7F}" type="slidenum">
              <a:rPr lang="es-CL" smtClean="0"/>
              <a:t>‹Nº›</a:t>
            </a:fld>
            <a:endParaRPr lang="es-CL"/>
          </a:p>
        </p:txBody>
      </p:sp>
    </p:spTree>
    <p:extLst>
      <p:ext uri="{BB962C8B-B14F-4D97-AF65-F5344CB8AC3E}">
        <p14:creationId xmlns:p14="http://schemas.microsoft.com/office/powerpoint/2010/main" val="1659256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4AE2F-059C-2F3B-7D87-F4F428A4437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C99EAD22-C8D4-FB4B-D8B1-D9177E968BD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A7A97C3-DA88-14D5-9E5E-96AC1F3E6805}"/>
              </a:ext>
            </a:extLst>
          </p:cNvPr>
          <p:cNvSpPr>
            <a:spLocks noGrp="1"/>
          </p:cNvSpPr>
          <p:nvPr>
            <p:ph type="dt" sz="half" idx="10"/>
          </p:nvPr>
        </p:nvSpPr>
        <p:spPr/>
        <p:txBody>
          <a:bodyPr/>
          <a:lstStyle/>
          <a:p>
            <a:fld id="{AD3C3AD6-729F-4D31-9583-EBE3FD049FAF}" type="datetimeFigureOut">
              <a:rPr lang="es-CL" smtClean="0"/>
              <a:t>20-07-2023</a:t>
            </a:fld>
            <a:endParaRPr lang="es-CL"/>
          </a:p>
        </p:txBody>
      </p:sp>
      <p:sp>
        <p:nvSpPr>
          <p:cNvPr id="5" name="Marcador de pie de página 4">
            <a:extLst>
              <a:ext uri="{FF2B5EF4-FFF2-40B4-BE49-F238E27FC236}">
                <a16:creationId xmlns:a16="http://schemas.microsoft.com/office/drawing/2014/main" id="{B397DF4B-44FF-965E-53E0-0B28B6B2478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D1F166E8-BD02-DF6C-584F-15D82EB3500C}"/>
              </a:ext>
            </a:extLst>
          </p:cNvPr>
          <p:cNvSpPr>
            <a:spLocks noGrp="1"/>
          </p:cNvSpPr>
          <p:nvPr>
            <p:ph type="sldNum" sz="quarter" idx="12"/>
          </p:nvPr>
        </p:nvSpPr>
        <p:spPr/>
        <p:txBody>
          <a:bodyPr/>
          <a:lstStyle/>
          <a:p>
            <a:fld id="{DB4343CC-302A-42E2-AA13-67DF261FBA7F}" type="slidenum">
              <a:rPr lang="es-CL" smtClean="0"/>
              <a:t>‹Nº›</a:t>
            </a:fld>
            <a:endParaRPr lang="es-CL"/>
          </a:p>
        </p:txBody>
      </p:sp>
    </p:spTree>
    <p:extLst>
      <p:ext uri="{BB962C8B-B14F-4D97-AF65-F5344CB8AC3E}">
        <p14:creationId xmlns:p14="http://schemas.microsoft.com/office/powerpoint/2010/main" val="3572398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6569970-839D-C747-A5F7-6BEEA4BBFB7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F5F0E1B9-297B-EA4E-C614-37552FB8F01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0E76674-7579-3F8F-8518-3A7F11E7B0D0}"/>
              </a:ext>
            </a:extLst>
          </p:cNvPr>
          <p:cNvSpPr>
            <a:spLocks noGrp="1"/>
          </p:cNvSpPr>
          <p:nvPr>
            <p:ph type="dt" sz="half" idx="10"/>
          </p:nvPr>
        </p:nvSpPr>
        <p:spPr/>
        <p:txBody>
          <a:bodyPr/>
          <a:lstStyle/>
          <a:p>
            <a:fld id="{AD3C3AD6-729F-4D31-9583-EBE3FD049FAF}" type="datetimeFigureOut">
              <a:rPr lang="es-CL" smtClean="0"/>
              <a:t>20-07-2023</a:t>
            </a:fld>
            <a:endParaRPr lang="es-CL"/>
          </a:p>
        </p:txBody>
      </p:sp>
      <p:sp>
        <p:nvSpPr>
          <p:cNvPr id="5" name="Marcador de pie de página 4">
            <a:extLst>
              <a:ext uri="{FF2B5EF4-FFF2-40B4-BE49-F238E27FC236}">
                <a16:creationId xmlns:a16="http://schemas.microsoft.com/office/drawing/2014/main" id="{12D06602-5466-0D52-5634-5DB8903B46A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753757F-68E7-B371-5BA3-3D6262A8DE3B}"/>
              </a:ext>
            </a:extLst>
          </p:cNvPr>
          <p:cNvSpPr>
            <a:spLocks noGrp="1"/>
          </p:cNvSpPr>
          <p:nvPr>
            <p:ph type="sldNum" sz="quarter" idx="12"/>
          </p:nvPr>
        </p:nvSpPr>
        <p:spPr/>
        <p:txBody>
          <a:bodyPr/>
          <a:lstStyle/>
          <a:p>
            <a:fld id="{DB4343CC-302A-42E2-AA13-67DF261FBA7F}" type="slidenum">
              <a:rPr lang="es-CL" smtClean="0"/>
              <a:t>‹Nº›</a:t>
            </a:fld>
            <a:endParaRPr lang="es-CL"/>
          </a:p>
        </p:txBody>
      </p:sp>
    </p:spTree>
    <p:extLst>
      <p:ext uri="{BB962C8B-B14F-4D97-AF65-F5344CB8AC3E}">
        <p14:creationId xmlns:p14="http://schemas.microsoft.com/office/powerpoint/2010/main" val="98585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type="title">
  <p:cSld name="Diapositiva de título">
    <p:spTree>
      <p:nvGrpSpPr>
        <p:cNvPr id="1" name="Shape 116"/>
        <p:cNvGrpSpPr/>
        <p:nvPr/>
      </p:nvGrpSpPr>
      <p:grpSpPr>
        <a:xfrm>
          <a:off x="0" y="0"/>
          <a:ext cx="0" cy="0"/>
          <a:chOff x="0" y="0"/>
          <a:chExt cx="0" cy="0"/>
        </a:xfrm>
      </p:grpSpPr>
      <p:pic>
        <p:nvPicPr>
          <p:cNvPr id="117" name="Google Shape;117;p18" descr="portada powerpoint.jpg"/>
          <p:cNvPicPr preferRelativeResize="0"/>
          <p:nvPr/>
        </p:nvPicPr>
        <p:blipFill rotWithShape="1">
          <a:blip r:embed="rId2">
            <a:alphaModFix/>
          </a:blip>
          <a:srcRect/>
          <a:stretch/>
        </p:blipFill>
        <p:spPr>
          <a:xfrm>
            <a:off x="0" y="0"/>
            <a:ext cx="9143999" cy="6881813"/>
          </a:xfrm>
          <a:prstGeom prst="rect">
            <a:avLst/>
          </a:prstGeom>
          <a:noFill/>
          <a:ln>
            <a:noFill/>
          </a:ln>
        </p:spPr>
      </p:pic>
      <p:sp>
        <p:nvSpPr>
          <p:cNvPr id="118" name="Google Shape;118;p18"/>
          <p:cNvSpPr txBox="1">
            <a:spLocks noGrp="1"/>
          </p:cNvSpPr>
          <p:nvPr>
            <p:ph type="ctrTitle"/>
          </p:nvPr>
        </p:nvSpPr>
        <p:spPr>
          <a:xfrm>
            <a:off x="1007435" y="3861048"/>
            <a:ext cx="10363200" cy="7224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9" name="Google Shape;119;p18"/>
          <p:cNvSpPr txBox="1">
            <a:spLocks noGrp="1"/>
          </p:cNvSpPr>
          <p:nvPr>
            <p:ph type="subTitle" idx="1"/>
          </p:nvPr>
        </p:nvSpPr>
        <p:spPr>
          <a:xfrm>
            <a:off x="1828800" y="4653136"/>
            <a:ext cx="8534400" cy="983100"/>
          </a:xfrm>
          <a:prstGeom prst="rect">
            <a:avLst/>
          </a:prstGeom>
          <a:noFill/>
          <a:ln>
            <a:noFill/>
          </a:ln>
        </p:spPr>
        <p:txBody>
          <a:bodyPr spcFirstLastPara="1" wrap="square" lIns="91425" tIns="45700" rIns="91425" bIns="45700" anchor="t" anchorCtr="0">
            <a:noAutofit/>
          </a:bodyPr>
          <a:lstStyle>
            <a:lvl1pPr lvl="0" algn="ctr" rtl="0">
              <a:spcBef>
                <a:spcPts val="360"/>
              </a:spcBef>
              <a:spcAft>
                <a:spcPts val="0"/>
              </a:spcAft>
              <a:buClr>
                <a:srgbClr val="888888"/>
              </a:buClr>
              <a:buSzPts val="1800"/>
              <a:buNone/>
              <a:defRPr>
                <a:solidFill>
                  <a:srgbClr val="888888"/>
                </a:solidFill>
              </a:defRPr>
            </a:lvl1pPr>
            <a:lvl2pPr lvl="1" algn="ctr" rtl="0">
              <a:spcBef>
                <a:spcPts val="320"/>
              </a:spcBef>
              <a:spcAft>
                <a:spcPts val="0"/>
              </a:spcAft>
              <a:buClr>
                <a:srgbClr val="888888"/>
              </a:buClr>
              <a:buSzPts val="1600"/>
              <a:buNone/>
              <a:defRPr>
                <a:solidFill>
                  <a:srgbClr val="888888"/>
                </a:solidFill>
              </a:defRPr>
            </a:lvl2pPr>
            <a:lvl3pPr lvl="2" algn="ctr" rtl="0">
              <a:spcBef>
                <a:spcPts val="280"/>
              </a:spcBef>
              <a:spcAft>
                <a:spcPts val="0"/>
              </a:spcAft>
              <a:buClr>
                <a:srgbClr val="888888"/>
              </a:buClr>
              <a:buSzPts val="1400"/>
              <a:buNone/>
              <a:defRPr>
                <a:solidFill>
                  <a:srgbClr val="888888"/>
                </a:solidFill>
              </a:defRPr>
            </a:lvl3pPr>
            <a:lvl4pPr lvl="3" algn="ctr" rtl="0">
              <a:spcBef>
                <a:spcPts val="240"/>
              </a:spcBef>
              <a:spcAft>
                <a:spcPts val="0"/>
              </a:spcAft>
              <a:buClr>
                <a:srgbClr val="888888"/>
              </a:buClr>
              <a:buSzPts val="1200"/>
              <a:buNone/>
              <a:defRPr>
                <a:solidFill>
                  <a:srgbClr val="888888"/>
                </a:solidFill>
              </a:defRPr>
            </a:lvl4pPr>
            <a:lvl5pPr lvl="4" algn="ctr" rtl="0">
              <a:spcBef>
                <a:spcPts val="240"/>
              </a:spcBef>
              <a:spcAft>
                <a:spcPts val="0"/>
              </a:spcAft>
              <a:buClr>
                <a:srgbClr val="888888"/>
              </a:buClr>
              <a:buSzPts val="12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20" name="Google Shape;120;p18"/>
          <p:cNvSpPr txBox="1">
            <a:spLocks noGrp="1"/>
          </p:cNvSpPr>
          <p:nvPr>
            <p:ph type="dt" idx="10"/>
          </p:nvPr>
        </p:nvSpPr>
        <p:spPr>
          <a:xfrm>
            <a:off x="47328" y="6669360"/>
            <a:ext cx="2844900" cy="149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1" name="Google Shape;121;p18"/>
          <p:cNvSpPr txBox="1">
            <a:spLocks noGrp="1"/>
          </p:cNvSpPr>
          <p:nvPr>
            <p:ph type="ftr" idx="11"/>
          </p:nvPr>
        </p:nvSpPr>
        <p:spPr>
          <a:xfrm>
            <a:off x="4165600" y="6669360"/>
            <a:ext cx="3860700" cy="149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2" name="Google Shape;122;p18"/>
          <p:cNvSpPr txBox="1">
            <a:spLocks noGrp="1"/>
          </p:cNvSpPr>
          <p:nvPr>
            <p:ph type="sldNum" idx="12"/>
          </p:nvPr>
        </p:nvSpPr>
        <p:spPr>
          <a:xfrm>
            <a:off x="9264352" y="6669360"/>
            <a:ext cx="2844900" cy="149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solidFill>
                  <a:srgbClr val="FFFFFF"/>
                </a:solidFill>
              </a:defRPr>
            </a:lvl1pPr>
            <a:lvl2pPr marL="0" lvl="1" indent="0" algn="r" rtl="0">
              <a:spcBef>
                <a:spcPts val="0"/>
              </a:spcBef>
              <a:buNone/>
              <a:defRPr>
                <a:solidFill>
                  <a:srgbClr val="FFFFFF"/>
                </a:solidFill>
              </a:defRPr>
            </a:lvl2pPr>
            <a:lvl3pPr marL="0" lvl="2" indent="0" algn="r" rtl="0">
              <a:spcBef>
                <a:spcPts val="0"/>
              </a:spcBef>
              <a:buNone/>
              <a:defRPr>
                <a:solidFill>
                  <a:srgbClr val="FFFFFF"/>
                </a:solidFill>
              </a:defRPr>
            </a:lvl3pPr>
            <a:lvl4pPr marL="0" lvl="3" indent="0" algn="r" rtl="0">
              <a:spcBef>
                <a:spcPts val="0"/>
              </a:spcBef>
              <a:buNone/>
              <a:defRPr>
                <a:solidFill>
                  <a:srgbClr val="FFFFFF"/>
                </a:solidFill>
              </a:defRPr>
            </a:lvl4pPr>
            <a:lvl5pPr marL="0" lvl="4" indent="0" algn="r" rtl="0">
              <a:spcBef>
                <a:spcPts val="0"/>
              </a:spcBef>
              <a:buNone/>
              <a:defRPr>
                <a:solidFill>
                  <a:srgbClr val="FFFFFF"/>
                </a:solidFill>
              </a:defRPr>
            </a:lvl5pPr>
            <a:lvl6pPr marL="0" lvl="5" indent="0" algn="r" rtl="0">
              <a:spcBef>
                <a:spcPts val="0"/>
              </a:spcBef>
              <a:buNone/>
              <a:defRPr>
                <a:solidFill>
                  <a:srgbClr val="FFFFFF"/>
                </a:solidFill>
              </a:defRPr>
            </a:lvl6pPr>
            <a:lvl7pPr marL="0" lvl="6" indent="0" algn="r" rtl="0">
              <a:spcBef>
                <a:spcPts val="0"/>
              </a:spcBef>
              <a:buNone/>
              <a:defRPr>
                <a:solidFill>
                  <a:srgbClr val="FFFFFF"/>
                </a:solidFill>
              </a:defRPr>
            </a:lvl7pPr>
            <a:lvl8pPr marL="0" lvl="7" indent="0" algn="r" rtl="0">
              <a:spcBef>
                <a:spcPts val="0"/>
              </a:spcBef>
              <a:buNone/>
              <a:defRPr>
                <a:solidFill>
                  <a:srgbClr val="FFFFFF"/>
                </a:solidFill>
              </a:defRPr>
            </a:lvl8pPr>
            <a:lvl9pPr marL="0" lvl="8" indent="0" algn="r" rtl="0">
              <a:spcBef>
                <a:spcPts val="0"/>
              </a:spcBef>
              <a:buNone/>
              <a:defRPr>
                <a:solidFill>
                  <a:srgbClr val="FFFFFF"/>
                </a:solidFill>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2921581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9049" y="4519"/>
            <a:ext cx="8860500" cy="63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9"/>
          <p:cNvSpPr txBox="1">
            <a:spLocks noGrp="1"/>
          </p:cNvSpPr>
          <p:nvPr>
            <p:ph type="dt" idx="10"/>
          </p:nvPr>
        </p:nvSpPr>
        <p:spPr>
          <a:xfrm>
            <a:off x="47328" y="6669360"/>
            <a:ext cx="2844900" cy="149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0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6" name="Google Shape;126;p19"/>
          <p:cNvSpPr txBox="1">
            <a:spLocks noGrp="1"/>
          </p:cNvSpPr>
          <p:nvPr>
            <p:ph type="ftr" idx="11"/>
          </p:nvPr>
        </p:nvSpPr>
        <p:spPr>
          <a:xfrm>
            <a:off x="4165600" y="6669360"/>
            <a:ext cx="3860700" cy="149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0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19"/>
          <p:cNvSpPr txBox="1">
            <a:spLocks noGrp="1"/>
          </p:cNvSpPr>
          <p:nvPr>
            <p:ph type="sldNum" idx="12"/>
          </p:nvPr>
        </p:nvSpPr>
        <p:spPr>
          <a:xfrm>
            <a:off x="9264352" y="6669360"/>
            <a:ext cx="2844900" cy="149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000" b="1">
                <a:solidFill>
                  <a:srgbClr val="FFFFFF"/>
                </a:solidFill>
                <a:latin typeface="Calibri"/>
                <a:ea typeface="Calibri"/>
                <a:cs typeface="Calibri"/>
                <a:sym typeface="Calibri"/>
              </a:defRPr>
            </a:lvl1pPr>
            <a:lvl2pPr marL="0" lvl="1" indent="0" algn="r" rtl="0">
              <a:spcBef>
                <a:spcPts val="0"/>
              </a:spcBef>
              <a:buNone/>
              <a:defRPr sz="1000" b="1">
                <a:solidFill>
                  <a:srgbClr val="FFFFFF"/>
                </a:solidFill>
                <a:latin typeface="Calibri"/>
                <a:ea typeface="Calibri"/>
                <a:cs typeface="Calibri"/>
                <a:sym typeface="Calibri"/>
              </a:defRPr>
            </a:lvl2pPr>
            <a:lvl3pPr marL="0" lvl="2" indent="0" algn="r" rtl="0">
              <a:spcBef>
                <a:spcPts val="0"/>
              </a:spcBef>
              <a:buNone/>
              <a:defRPr sz="1000" b="1">
                <a:solidFill>
                  <a:srgbClr val="FFFFFF"/>
                </a:solidFill>
                <a:latin typeface="Calibri"/>
                <a:ea typeface="Calibri"/>
                <a:cs typeface="Calibri"/>
                <a:sym typeface="Calibri"/>
              </a:defRPr>
            </a:lvl3pPr>
            <a:lvl4pPr marL="0" lvl="3" indent="0" algn="r" rtl="0">
              <a:spcBef>
                <a:spcPts val="0"/>
              </a:spcBef>
              <a:buNone/>
              <a:defRPr sz="1000" b="1">
                <a:solidFill>
                  <a:srgbClr val="FFFFFF"/>
                </a:solidFill>
                <a:latin typeface="Calibri"/>
                <a:ea typeface="Calibri"/>
                <a:cs typeface="Calibri"/>
                <a:sym typeface="Calibri"/>
              </a:defRPr>
            </a:lvl4pPr>
            <a:lvl5pPr marL="0" lvl="4" indent="0" algn="r" rtl="0">
              <a:spcBef>
                <a:spcPts val="0"/>
              </a:spcBef>
              <a:buNone/>
              <a:defRPr sz="1000" b="1">
                <a:solidFill>
                  <a:srgbClr val="FFFFFF"/>
                </a:solidFill>
                <a:latin typeface="Calibri"/>
                <a:ea typeface="Calibri"/>
                <a:cs typeface="Calibri"/>
                <a:sym typeface="Calibri"/>
              </a:defRPr>
            </a:lvl5pPr>
            <a:lvl6pPr marL="0" lvl="5" indent="0" algn="r" rtl="0">
              <a:spcBef>
                <a:spcPts val="0"/>
              </a:spcBef>
              <a:buNone/>
              <a:defRPr sz="1000" b="1">
                <a:solidFill>
                  <a:srgbClr val="FFFFFF"/>
                </a:solidFill>
                <a:latin typeface="Calibri"/>
                <a:ea typeface="Calibri"/>
                <a:cs typeface="Calibri"/>
                <a:sym typeface="Calibri"/>
              </a:defRPr>
            </a:lvl6pPr>
            <a:lvl7pPr marL="0" lvl="6" indent="0" algn="r" rtl="0">
              <a:spcBef>
                <a:spcPts val="0"/>
              </a:spcBef>
              <a:buNone/>
              <a:defRPr sz="1000" b="1">
                <a:solidFill>
                  <a:srgbClr val="FFFFFF"/>
                </a:solidFill>
                <a:latin typeface="Calibri"/>
                <a:ea typeface="Calibri"/>
                <a:cs typeface="Calibri"/>
                <a:sym typeface="Calibri"/>
              </a:defRPr>
            </a:lvl7pPr>
            <a:lvl8pPr marL="0" lvl="7" indent="0" algn="r" rtl="0">
              <a:spcBef>
                <a:spcPts val="0"/>
              </a:spcBef>
              <a:buNone/>
              <a:defRPr sz="1000" b="1">
                <a:solidFill>
                  <a:srgbClr val="FFFFFF"/>
                </a:solidFill>
                <a:latin typeface="Calibri"/>
                <a:ea typeface="Calibri"/>
                <a:cs typeface="Calibri"/>
                <a:sym typeface="Calibri"/>
              </a:defRPr>
            </a:lvl8pPr>
            <a:lvl9pPr marL="0" lvl="8" indent="0" algn="r" rtl="0">
              <a:spcBef>
                <a:spcPts val="0"/>
              </a:spcBef>
              <a:buNone/>
              <a:defRPr sz="1000" b="1">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128" name="Google Shape;128;p19"/>
          <p:cNvSpPr txBox="1">
            <a:spLocks noGrp="1"/>
          </p:cNvSpPr>
          <p:nvPr>
            <p:ph type="body" idx="1"/>
          </p:nvPr>
        </p:nvSpPr>
        <p:spPr>
          <a:xfrm>
            <a:off x="335360" y="980728"/>
            <a:ext cx="10972800" cy="1366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921739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87372EC-0768-1549-8353-8D9E8F6DD438}"/>
              </a:ext>
            </a:extLst>
          </p:cNvPr>
          <p:cNvSpPr>
            <a:spLocks noGrp="1"/>
          </p:cNvSpPr>
          <p:nvPr>
            <p:ph idx="1"/>
          </p:nvPr>
        </p:nvSpPr>
        <p:spPr>
          <a:xfrm>
            <a:off x="171226" y="935916"/>
            <a:ext cx="11888096" cy="5766097"/>
          </a:xfrm>
          <a:prstGeom prst="rect">
            <a:avLst/>
          </a:prstGeom>
        </p:spPr>
        <p:txBody>
          <a:bodyPr/>
          <a:lstStyle/>
          <a:p>
            <a:pPr lvl="0"/>
            <a:r>
              <a:rPr lang="es-MX" dirty="0"/>
              <a:t>Haga clic para modificar los estilos de texto del patrón</a:t>
            </a:r>
          </a:p>
          <a:p>
            <a:pPr lvl="1"/>
            <a:r>
              <a:rPr lang="es-MX" dirty="0"/>
              <a:t>Segundo nivel</a:t>
            </a:r>
          </a:p>
          <a:p>
            <a:pPr lvl="2"/>
            <a:r>
              <a:rPr lang="es-MX" dirty="0"/>
              <a:t>Tercer nivel</a:t>
            </a:r>
          </a:p>
          <a:p>
            <a:pPr lvl="3"/>
            <a:r>
              <a:rPr lang="es-MX" dirty="0"/>
              <a:t>Cuarto nivel</a:t>
            </a:r>
          </a:p>
          <a:p>
            <a:pPr lvl="4"/>
            <a:r>
              <a:rPr lang="es-MX" dirty="0"/>
              <a:t>Quinto nivel</a:t>
            </a:r>
            <a:endParaRPr lang="es-CL" dirty="0"/>
          </a:p>
        </p:txBody>
      </p:sp>
    </p:spTree>
    <p:extLst>
      <p:ext uri="{BB962C8B-B14F-4D97-AF65-F5344CB8AC3E}">
        <p14:creationId xmlns:p14="http://schemas.microsoft.com/office/powerpoint/2010/main" val="4045978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CA341F-ECA3-4AD0-B51C-AFF8717D8845}"/>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F08AD5DC-31BE-47F1-A9CC-0E0B0AAF36DE}"/>
              </a:ext>
            </a:extLst>
          </p:cNvPr>
          <p:cNvSpPr>
            <a:spLocks noGrp="1"/>
          </p:cNvSpPr>
          <p:nvPr>
            <p:ph idx="1"/>
          </p:nvPr>
        </p:nvSpPr>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Marcador de fecha 3">
            <a:extLst>
              <a:ext uri="{FF2B5EF4-FFF2-40B4-BE49-F238E27FC236}">
                <a16:creationId xmlns:a16="http://schemas.microsoft.com/office/drawing/2014/main" id="{90F412FF-CA39-4757-BD39-A499CC70A0A7}"/>
              </a:ext>
            </a:extLst>
          </p:cNvPr>
          <p:cNvSpPr>
            <a:spLocks noGrp="1"/>
          </p:cNvSpPr>
          <p:nvPr>
            <p:ph type="dt" sz="half" idx="10"/>
          </p:nvPr>
        </p:nvSpPr>
        <p:spPr/>
        <p:txBody>
          <a:bodyPr/>
          <a:lstStyle/>
          <a:p>
            <a:fld id="{DB50DE08-7FF6-424F-8DFD-92077F08C694}" type="datetimeFigureOut">
              <a:rPr lang="en-US" smtClean="0"/>
              <a:t>7/20/2023</a:t>
            </a:fld>
            <a:endParaRPr lang="en-US"/>
          </a:p>
        </p:txBody>
      </p:sp>
      <p:sp>
        <p:nvSpPr>
          <p:cNvPr id="5" name="Marcador de pie de página 4">
            <a:extLst>
              <a:ext uri="{FF2B5EF4-FFF2-40B4-BE49-F238E27FC236}">
                <a16:creationId xmlns:a16="http://schemas.microsoft.com/office/drawing/2014/main" id="{19908A91-FDB9-4B3E-925D-E5D006F2CC4C}"/>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5033D587-39A3-4D56-B70F-00B3F06A8159}"/>
              </a:ext>
            </a:extLst>
          </p:cNvPr>
          <p:cNvSpPr>
            <a:spLocks noGrp="1"/>
          </p:cNvSpPr>
          <p:nvPr>
            <p:ph type="sldNum" sz="quarter" idx="12"/>
          </p:nvPr>
        </p:nvSpPr>
        <p:spPr/>
        <p:txBody>
          <a:bodyPr/>
          <a:lstStyle/>
          <a:p>
            <a:fld id="{9E3E85CE-FB8F-432A-8C53-5D06CEB0C0CF}" type="slidenum">
              <a:rPr lang="en-US" smtClean="0"/>
              <a:t>‹Nº›</a:t>
            </a:fld>
            <a:endParaRPr lang="en-US"/>
          </a:p>
        </p:txBody>
      </p:sp>
    </p:spTree>
    <p:extLst>
      <p:ext uri="{BB962C8B-B14F-4D97-AF65-F5344CB8AC3E}">
        <p14:creationId xmlns:p14="http://schemas.microsoft.com/office/powerpoint/2010/main" val="529055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12FFA8B-798F-4C14-A551-9BAA01D95FD4}"/>
              </a:ext>
            </a:extLst>
          </p:cNvPr>
          <p:cNvSpPr>
            <a:spLocks noGrp="1"/>
          </p:cNvSpPr>
          <p:nvPr>
            <p:ph type="dt" sz="half" idx="10"/>
          </p:nvPr>
        </p:nvSpPr>
        <p:spPr/>
        <p:txBody>
          <a:bodyPr/>
          <a:lstStyle/>
          <a:p>
            <a:fld id="{DB50DE08-7FF6-424F-8DFD-92077F08C694}" type="datetimeFigureOut">
              <a:rPr lang="en-US" smtClean="0"/>
              <a:t>7/20/2023</a:t>
            </a:fld>
            <a:endParaRPr lang="en-US"/>
          </a:p>
        </p:txBody>
      </p:sp>
      <p:sp>
        <p:nvSpPr>
          <p:cNvPr id="3" name="Marcador de pie de página 2">
            <a:extLst>
              <a:ext uri="{FF2B5EF4-FFF2-40B4-BE49-F238E27FC236}">
                <a16:creationId xmlns:a16="http://schemas.microsoft.com/office/drawing/2014/main" id="{7E35BC58-21B1-4513-96D1-7BFD37FCC6F3}"/>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75317AAB-0AB5-4E0B-B279-34223A1EC291}"/>
              </a:ext>
            </a:extLst>
          </p:cNvPr>
          <p:cNvSpPr>
            <a:spLocks noGrp="1"/>
          </p:cNvSpPr>
          <p:nvPr>
            <p:ph type="sldNum" sz="quarter" idx="12"/>
          </p:nvPr>
        </p:nvSpPr>
        <p:spPr/>
        <p:txBody>
          <a:bodyPr/>
          <a:lstStyle/>
          <a:p>
            <a:fld id="{9E3E85CE-FB8F-432A-8C53-5D06CEB0C0CF}" type="slidenum">
              <a:rPr lang="en-US" smtClean="0"/>
              <a:t>‹Nº›</a:t>
            </a:fld>
            <a:endParaRPr lang="en-US"/>
          </a:p>
        </p:txBody>
      </p:sp>
    </p:spTree>
    <p:extLst>
      <p:ext uri="{BB962C8B-B14F-4D97-AF65-F5344CB8AC3E}">
        <p14:creationId xmlns:p14="http://schemas.microsoft.com/office/powerpoint/2010/main" val="709103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6855DB-1665-CF9D-1D92-15E912CC8F90}"/>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FEE22062-E839-6CDB-E53C-9D56416139A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5B2B91B6-6E71-DF82-29D2-1205FD5B6928}"/>
              </a:ext>
            </a:extLst>
          </p:cNvPr>
          <p:cNvSpPr>
            <a:spLocks noGrp="1"/>
          </p:cNvSpPr>
          <p:nvPr>
            <p:ph type="dt" sz="half" idx="10"/>
          </p:nvPr>
        </p:nvSpPr>
        <p:spPr/>
        <p:txBody>
          <a:bodyPr/>
          <a:lstStyle/>
          <a:p>
            <a:fld id="{AD3C3AD6-729F-4D31-9583-EBE3FD049FAF}" type="datetimeFigureOut">
              <a:rPr lang="es-CL" smtClean="0"/>
              <a:t>20-07-2023</a:t>
            </a:fld>
            <a:endParaRPr lang="es-CL"/>
          </a:p>
        </p:txBody>
      </p:sp>
      <p:sp>
        <p:nvSpPr>
          <p:cNvPr id="5" name="Marcador de pie de página 4">
            <a:extLst>
              <a:ext uri="{FF2B5EF4-FFF2-40B4-BE49-F238E27FC236}">
                <a16:creationId xmlns:a16="http://schemas.microsoft.com/office/drawing/2014/main" id="{E3041A0F-A564-BFB2-C54A-2DC30B7B9F3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2BD52B9-A03E-9FF1-316A-A49B8552A49B}"/>
              </a:ext>
            </a:extLst>
          </p:cNvPr>
          <p:cNvSpPr>
            <a:spLocks noGrp="1"/>
          </p:cNvSpPr>
          <p:nvPr>
            <p:ph type="sldNum" sz="quarter" idx="12"/>
          </p:nvPr>
        </p:nvSpPr>
        <p:spPr/>
        <p:txBody>
          <a:bodyPr/>
          <a:lstStyle/>
          <a:p>
            <a:fld id="{DB4343CC-302A-42E2-AA13-67DF261FBA7F}" type="slidenum">
              <a:rPr lang="es-CL" smtClean="0"/>
              <a:t>‹Nº›</a:t>
            </a:fld>
            <a:endParaRPr lang="es-CL"/>
          </a:p>
        </p:txBody>
      </p:sp>
    </p:spTree>
    <p:extLst>
      <p:ext uri="{BB962C8B-B14F-4D97-AF65-F5344CB8AC3E}">
        <p14:creationId xmlns:p14="http://schemas.microsoft.com/office/powerpoint/2010/main" val="205325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A8178-02F5-B3E5-8F30-F284183043B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C5D68BA-0442-7C60-5DC7-53978B55A0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17E96FE-5B89-3E1D-523C-5A6A2C36499D}"/>
              </a:ext>
            </a:extLst>
          </p:cNvPr>
          <p:cNvSpPr>
            <a:spLocks noGrp="1"/>
          </p:cNvSpPr>
          <p:nvPr>
            <p:ph type="dt" sz="half" idx="10"/>
          </p:nvPr>
        </p:nvSpPr>
        <p:spPr/>
        <p:txBody>
          <a:bodyPr/>
          <a:lstStyle/>
          <a:p>
            <a:fld id="{AD3C3AD6-729F-4D31-9583-EBE3FD049FAF}" type="datetimeFigureOut">
              <a:rPr lang="es-CL" smtClean="0"/>
              <a:t>20-07-2023</a:t>
            </a:fld>
            <a:endParaRPr lang="es-CL"/>
          </a:p>
        </p:txBody>
      </p:sp>
      <p:sp>
        <p:nvSpPr>
          <p:cNvPr id="5" name="Marcador de pie de página 4">
            <a:extLst>
              <a:ext uri="{FF2B5EF4-FFF2-40B4-BE49-F238E27FC236}">
                <a16:creationId xmlns:a16="http://schemas.microsoft.com/office/drawing/2014/main" id="{24979163-4101-E408-9FA3-2F69E6B4166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E1FB8CF-1CD7-6CA8-0986-32524B6ACFE6}"/>
              </a:ext>
            </a:extLst>
          </p:cNvPr>
          <p:cNvSpPr>
            <a:spLocks noGrp="1"/>
          </p:cNvSpPr>
          <p:nvPr>
            <p:ph type="sldNum" sz="quarter" idx="12"/>
          </p:nvPr>
        </p:nvSpPr>
        <p:spPr/>
        <p:txBody>
          <a:bodyPr/>
          <a:lstStyle/>
          <a:p>
            <a:fld id="{DB4343CC-302A-42E2-AA13-67DF261FBA7F}" type="slidenum">
              <a:rPr lang="es-CL" smtClean="0"/>
              <a:t>‹Nº›</a:t>
            </a:fld>
            <a:endParaRPr lang="es-CL"/>
          </a:p>
        </p:txBody>
      </p:sp>
    </p:spTree>
    <p:extLst>
      <p:ext uri="{BB962C8B-B14F-4D97-AF65-F5344CB8AC3E}">
        <p14:creationId xmlns:p14="http://schemas.microsoft.com/office/powerpoint/2010/main" val="184792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A7058-63B1-9CD5-6AD9-5E96987E2935}"/>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3C787D81-90C1-6B4C-457E-DED9A9385C3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7185F647-28B4-0780-FDE3-A2DB7F0F037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9A1083A0-EF7D-8F63-388C-7B6C81E62D56}"/>
              </a:ext>
            </a:extLst>
          </p:cNvPr>
          <p:cNvSpPr>
            <a:spLocks noGrp="1"/>
          </p:cNvSpPr>
          <p:nvPr>
            <p:ph type="dt" sz="half" idx="10"/>
          </p:nvPr>
        </p:nvSpPr>
        <p:spPr/>
        <p:txBody>
          <a:bodyPr/>
          <a:lstStyle/>
          <a:p>
            <a:fld id="{AD3C3AD6-729F-4D31-9583-EBE3FD049FAF}" type="datetimeFigureOut">
              <a:rPr lang="es-CL" smtClean="0"/>
              <a:t>20-07-2023</a:t>
            </a:fld>
            <a:endParaRPr lang="es-CL"/>
          </a:p>
        </p:txBody>
      </p:sp>
      <p:sp>
        <p:nvSpPr>
          <p:cNvPr id="6" name="Marcador de pie de página 5">
            <a:extLst>
              <a:ext uri="{FF2B5EF4-FFF2-40B4-BE49-F238E27FC236}">
                <a16:creationId xmlns:a16="http://schemas.microsoft.com/office/drawing/2014/main" id="{3823B333-64E5-D79C-177F-D0C8A0B8E411}"/>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843D698D-8F6A-73A8-4D58-CFC0E38327FD}"/>
              </a:ext>
            </a:extLst>
          </p:cNvPr>
          <p:cNvSpPr>
            <a:spLocks noGrp="1"/>
          </p:cNvSpPr>
          <p:nvPr>
            <p:ph type="sldNum" sz="quarter" idx="12"/>
          </p:nvPr>
        </p:nvSpPr>
        <p:spPr/>
        <p:txBody>
          <a:bodyPr/>
          <a:lstStyle/>
          <a:p>
            <a:fld id="{DB4343CC-302A-42E2-AA13-67DF261FBA7F}" type="slidenum">
              <a:rPr lang="es-CL" smtClean="0"/>
              <a:t>‹Nº›</a:t>
            </a:fld>
            <a:endParaRPr lang="es-CL"/>
          </a:p>
        </p:txBody>
      </p:sp>
    </p:spTree>
    <p:extLst>
      <p:ext uri="{BB962C8B-B14F-4D97-AF65-F5344CB8AC3E}">
        <p14:creationId xmlns:p14="http://schemas.microsoft.com/office/powerpoint/2010/main" val="3811238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C1AB63-E3CA-F3C6-ADDD-E36A9DEFCED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C469577-90F0-F5C7-11D7-EFE3668CBB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574E19D-E48A-701F-2287-86F612AB755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0CBC237B-C69E-04FF-CDFE-39CEDFBCDE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E73C7BF-B33E-BBF2-6A04-54399114F71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9F5BCF23-DE58-3F0F-AB00-018ACF4C8CEC}"/>
              </a:ext>
            </a:extLst>
          </p:cNvPr>
          <p:cNvSpPr>
            <a:spLocks noGrp="1"/>
          </p:cNvSpPr>
          <p:nvPr>
            <p:ph type="dt" sz="half" idx="10"/>
          </p:nvPr>
        </p:nvSpPr>
        <p:spPr/>
        <p:txBody>
          <a:bodyPr/>
          <a:lstStyle/>
          <a:p>
            <a:fld id="{AD3C3AD6-729F-4D31-9583-EBE3FD049FAF}" type="datetimeFigureOut">
              <a:rPr lang="es-CL" smtClean="0"/>
              <a:t>20-07-2023</a:t>
            </a:fld>
            <a:endParaRPr lang="es-CL"/>
          </a:p>
        </p:txBody>
      </p:sp>
      <p:sp>
        <p:nvSpPr>
          <p:cNvPr id="8" name="Marcador de pie de página 7">
            <a:extLst>
              <a:ext uri="{FF2B5EF4-FFF2-40B4-BE49-F238E27FC236}">
                <a16:creationId xmlns:a16="http://schemas.microsoft.com/office/drawing/2014/main" id="{553615FB-5516-8730-C87E-C2CE33895E30}"/>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FCF10EBE-2982-8A54-2F12-8FBDAD9C216A}"/>
              </a:ext>
            </a:extLst>
          </p:cNvPr>
          <p:cNvSpPr>
            <a:spLocks noGrp="1"/>
          </p:cNvSpPr>
          <p:nvPr>
            <p:ph type="sldNum" sz="quarter" idx="12"/>
          </p:nvPr>
        </p:nvSpPr>
        <p:spPr/>
        <p:txBody>
          <a:bodyPr/>
          <a:lstStyle/>
          <a:p>
            <a:fld id="{DB4343CC-302A-42E2-AA13-67DF261FBA7F}" type="slidenum">
              <a:rPr lang="es-CL" smtClean="0"/>
              <a:t>‹Nº›</a:t>
            </a:fld>
            <a:endParaRPr lang="es-CL"/>
          </a:p>
        </p:txBody>
      </p:sp>
    </p:spTree>
    <p:extLst>
      <p:ext uri="{BB962C8B-B14F-4D97-AF65-F5344CB8AC3E}">
        <p14:creationId xmlns:p14="http://schemas.microsoft.com/office/powerpoint/2010/main" val="508590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23BA34-7791-01B0-C704-4A1778B18FD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40ECBA9F-CEE4-EF79-A886-75E5466439CC}"/>
              </a:ext>
            </a:extLst>
          </p:cNvPr>
          <p:cNvSpPr>
            <a:spLocks noGrp="1"/>
          </p:cNvSpPr>
          <p:nvPr>
            <p:ph type="dt" sz="half" idx="10"/>
          </p:nvPr>
        </p:nvSpPr>
        <p:spPr/>
        <p:txBody>
          <a:bodyPr/>
          <a:lstStyle/>
          <a:p>
            <a:fld id="{AD3C3AD6-729F-4D31-9583-EBE3FD049FAF}" type="datetimeFigureOut">
              <a:rPr lang="es-CL" smtClean="0"/>
              <a:t>20-07-2023</a:t>
            </a:fld>
            <a:endParaRPr lang="es-CL"/>
          </a:p>
        </p:txBody>
      </p:sp>
      <p:sp>
        <p:nvSpPr>
          <p:cNvPr id="4" name="Marcador de pie de página 3">
            <a:extLst>
              <a:ext uri="{FF2B5EF4-FFF2-40B4-BE49-F238E27FC236}">
                <a16:creationId xmlns:a16="http://schemas.microsoft.com/office/drawing/2014/main" id="{276ADEE2-1329-1506-B2CA-A974E5F62425}"/>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74F464F6-4A06-E687-153D-93C501B61A26}"/>
              </a:ext>
            </a:extLst>
          </p:cNvPr>
          <p:cNvSpPr>
            <a:spLocks noGrp="1"/>
          </p:cNvSpPr>
          <p:nvPr>
            <p:ph type="sldNum" sz="quarter" idx="12"/>
          </p:nvPr>
        </p:nvSpPr>
        <p:spPr/>
        <p:txBody>
          <a:bodyPr/>
          <a:lstStyle/>
          <a:p>
            <a:fld id="{DB4343CC-302A-42E2-AA13-67DF261FBA7F}" type="slidenum">
              <a:rPr lang="es-CL" smtClean="0"/>
              <a:t>‹Nº›</a:t>
            </a:fld>
            <a:endParaRPr lang="es-CL"/>
          </a:p>
        </p:txBody>
      </p:sp>
    </p:spTree>
    <p:extLst>
      <p:ext uri="{BB962C8B-B14F-4D97-AF65-F5344CB8AC3E}">
        <p14:creationId xmlns:p14="http://schemas.microsoft.com/office/powerpoint/2010/main" val="339706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4D7687B-CC87-CEF4-B13B-1D58FF8F4676}"/>
              </a:ext>
            </a:extLst>
          </p:cNvPr>
          <p:cNvSpPr>
            <a:spLocks noGrp="1"/>
          </p:cNvSpPr>
          <p:nvPr>
            <p:ph type="dt" sz="half" idx="10"/>
          </p:nvPr>
        </p:nvSpPr>
        <p:spPr/>
        <p:txBody>
          <a:bodyPr/>
          <a:lstStyle/>
          <a:p>
            <a:fld id="{AD3C3AD6-729F-4D31-9583-EBE3FD049FAF}" type="datetimeFigureOut">
              <a:rPr lang="es-CL" smtClean="0"/>
              <a:t>20-07-2023</a:t>
            </a:fld>
            <a:endParaRPr lang="es-CL"/>
          </a:p>
        </p:txBody>
      </p:sp>
      <p:sp>
        <p:nvSpPr>
          <p:cNvPr id="3" name="Marcador de pie de página 2">
            <a:extLst>
              <a:ext uri="{FF2B5EF4-FFF2-40B4-BE49-F238E27FC236}">
                <a16:creationId xmlns:a16="http://schemas.microsoft.com/office/drawing/2014/main" id="{6F711F7E-2CCD-661E-8357-F314A757419E}"/>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C8E489A3-5564-87E0-D6E4-5EB19565BDC5}"/>
              </a:ext>
            </a:extLst>
          </p:cNvPr>
          <p:cNvSpPr>
            <a:spLocks noGrp="1"/>
          </p:cNvSpPr>
          <p:nvPr>
            <p:ph type="sldNum" sz="quarter" idx="12"/>
          </p:nvPr>
        </p:nvSpPr>
        <p:spPr/>
        <p:txBody>
          <a:bodyPr/>
          <a:lstStyle/>
          <a:p>
            <a:fld id="{DB4343CC-302A-42E2-AA13-67DF261FBA7F}" type="slidenum">
              <a:rPr lang="es-CL" smtClean="0"/>
              <a:t>‹Nº›</a:t>
            </a:fld>
            <a:endParaRPr lang="es-CL"/>
          </a:p>
        </p:txBody>
      </p:sp>
    </p:spTree>
    <p:extLst>
      <p:ext uri="{BB962C8B-B14F-4D97-AF65-F5344CB8AC3E}">
        <p14:creationId xmlns:p14="http://schemas.microsoft.com/office/powerpoint/2010/main" val="2144192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F2FD13-F035-36BB-3F07-B6D7CE7FB61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CFA984C1-4193-FA66-A5B9-270421DA85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D3EB43FF-5FF4-B670-DABF-47F6948E1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3A0EE89-60BE-486F-A531-67687DB852B7}"/>
              </a:ext>
            </a:extLst>
          </p:cNvPr>
          <p:cNvSpPr>
            <a:spLocks noGrp="1"/>
          </p:cNvSpPr>
          <p:nvPr>
            <p:ph type="dt" sz="half" idx="10"/>
          </p:nvPr>
        </p:nvSpPr>
        <p:spPr/>
        <p:txBody>
          <a:bodyPr/>
          <a:lstStyle/>
          <a:p>
            <a:fld id="{AD3C3AD6-729F-4D31-9583-EBE3FD049FAF}" type="datetimeFigureOut">
              <a:rPr lang="es-CL" smtClean="0"/>
              <a:t>20-07-2023</a:t>
            </a:fld>
            <a:endParaRPr lang="es-CL"/>
          </a:p>
        </p:txBody>
      </p:sp>
      <p:sp>
        <p:nvSpPr>
          <p:cNvPr id="6" name="Marcador de pie de página 5">
            <a:extLst>
              <a:ext uri="{FF2B5EF4-FFF2-40B4-BE49-F238E27FC236}">
                <a16:creationId xmlns:a16="http://schemas.microsoft.com/office/drawing/2014/main" id="{D6CCC9A4-1354-9761-120B-1034A68F7AE1}"/>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A346BA19-5FBC-0CE4-B88B-EF96A2549308}"/>
              </a:ext>
            </a:extLst>
          </p:cNvPr>
          <p:cNvSpPr>
            <a:spLocks noGrp="1"/>
          </p:cNvSpPr>
          <p:nvPr>
            <p:ph type="sldNum" sz="quarter" idx="12"/>
          </p:nvPr>
        </p:nvSpPr>
        <p:spPr/>
        <p:txBody>
          <a:bodyPr/>
          <a:lstStyle/>
          <a:p>
            <a:fld id="{DB4343CC-302A-42E2-AA13-67DF261FBA7F}" type="slidenum">
              <a:rPr lang="es-CL" smtClean="0"/>
              <a:t>‹Nº›</a:t>
            </a:fld>
            <a:endParaRPr lang="es-CL"/>
          </a:p>
        </p:txBody>
      </p:sp>
    </p:spTree>
    <p:extLst>
      <p:ext uri="{BB962C8B-B14F-4D97-AF65-F5344CB8AC3E}">
        <p14:creationId xmlns:p14="http://schemas.microsoft.com/office/powerpoint/2010/main" val="919668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8D2641-D3EC-D7B7-BE8A-C03B77698B8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009341B4-A54D-BB16-4E58-C932088B22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FF9B00CC-ED8E-D3D4-7E67-7774034DA5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459C6E7-B43F-594B-1748-6593F676C885}"/>
              </a:ext>
            </a:extLst>
          </p:cNvPr>
          <p:cNvSpPr>
            <a:spLocks noGrp="1"/>
          </p:cNvSpPr>
          <p:nvPr>
            <p:ph type="dt" sz="half" idx="10"/>
          </p:nvPr>
        </p:nvSpPr>
        <p:spPr/>
        <p:txBody>
          <a:bodyPr/>
          <a:lstStyle/>
          <a:p>
            <a:fld id="{AD3C3AD6-729F-4D31-9583-EBE3FD049FAF}" type="datetimeFigureOut">
              <a:rPr lang="es-CL" smtClean="0"/>
              <a:t>20-07-2023</a:t>
            </a:fld>
            <a:endParaRPr lang="es-CL"/>
          </a:p>
        </p:txBody>
      </p:sp>
      <p:sp>
        <p:nvSpPr>
          <p:cNvPr id="6" name="Marcador de pie de página 5">
            <a:extLst>
              <a:ext uri="{FF2B5EF4-FFF2-40B4-BE49-F238E27FC236}">
                <a16:creationId xmlns:a16="http://schemas.microsoft.com/office/drawing/2014/main" id="{20463A16-9DB6-FDA4-3EA2-41582195577F}"/>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B7AE03F7-B1BB-4062-2AE5-8E3C32F2225A}"/>
              </a:ext>
            </a:extLst>
          </p:cNvPr>
          <p:cNvSpPr>
            <a:spLocks noGrp="1"/>
          </p:cNvSpPr>
          <p:nvPr>
            <p:ph type="sldNum" sz="quarter" idx="12"/>
          </p:nvPr>
        </p:nvSpPr>
        <p:spPr/>
        <p:txBody>
          <a:bodyPr/>
          <a:lstStyle/>
          <a:p>
            <a:fld id="{DB4343CC-302A-42E2-AA13-67DF261FBA7F}" type="slidenum">
              <a:rPr lang="es-CL" smtClean="0"/>
              <a:t>‹Nº›</a:t>
            </a:fld>
            <a:endParaRPr lang="es-CL"/>
          </a:p>
        </p:txBody>
      </p:sp>
    </p:spTree>
    <p:extLst>
      <p:ext uri="{BB962C8B-B14F-4D97-AF65-F5344CB8AC3E}">
        <p14:creationId xmlns:p14="http://schemas.microsoft.com/office/powerpoint/2010/main" val="255125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image" Target="../media/image4.jpg"/><Relationship Id="rId4" Type="http://schemas.openxmlformats.org/officeDocument/2006/relationships/slideLayout" Target="../slideLayouts/slideLayout15.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7C5605C-AA7A-1576-6AD3-59034E16BF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B9903FC7-5DEB-6AE2-5FE9-76F59BA22B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AA0190A-7790-C94D-62CC-E797112217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3C3AD6-729F-4D31-9583-EBE3FD049FAF}" type="datetimeFigureOut">
              <a:rPr lang="es-CL" smtClean="0"/>
              <a:t>20-07-2023</a:t>
            </a:fld>
            <a:endParaRPr lang="es-CL"/>
          </a:p>
        </p:txBody>
      </p:sp>
      <p:sp>
        <p:nvSpPr>
          <p:cNvPr id="5" name="Marcador de pie de página 4">
            <a:extLst>
              <a:ext uri="{FF2B5EF4-FFF2-40B4-BE49-F238E27FC236}">
                <a16:creationId xmlns:a16="http://schemas.microsoft.com/office/drawing/2014/main" id="{6AE45B8D-B6BE-9DD7-E69D-E7E12666E4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2702DBFA-3679-8831-4B0A-25E491552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343CC-302A-42E2-AA13-67DF261FBA7F}" type="slidenum">
              <a:rPr lang="es-CL" smtClean="0"/>
              <a:t>‹Nº›</a:t>
            </a:fld>
            <a:endParaRPr lang="es-CL"/>
          </a:p>
        </p:txBody>
      </p:sp>
    </p:spTree>
    <p:extLst>
      <p:ext uri="{BB962C8B-B14F-4D97-AF65-F5344CB8AC3E}">
        <p14:creationId xmlns:p14="http://schemas.microsoft.com/office/powerpoint/2010/main" val="2283839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7">
            <a:alphaModFix amt="30000"/>
            <a:lum/>
          </a:blip>
          <a:srcRect/>
          <a:tile tx="0" ty="0" sx="100000" sy="100000" flip="none" algn="tl"/>
        </a:blipFill>
        <a:effectLst/>
      </p:bgPr>
    </p:bg>
    <p:spTree>
      <p:nvGrpSpPr>
        <p:cNvPr id="1" name="Shape 103"/>
        <p:cNvGrpSpPr/>
        <p:nvPr/>
      </p:nvGrpSpPr>
      <p:grpSpPr>
        <a:xfrm>
          <a:off x="0" y="0"/>
          <a:ext cx="0" cy="0"/>
          <a:chOff x="0" y="0"/>
          <a:chExt cx="0" cy="0"/>
        </a:xfrm>
      </p:grpSpPr>
      <p:pic>
        <p:nvPicPr>
          <p:cNvPr id="104" name="Google Shape;104;p16"/>
          <p:cNvPicPr preferRelativeResize="0"/>
          <p:nvPr/>
        </p:nvPicPr>
        <p:blipFill rotWithShape="1">
          <a:blip r:embed="rId8">
            <a:alphaModFix/>
          </a:blip>
          <a:srcRect/>
          <a:stretch/>
        </p:blipFill>
        <p:spPr>
          <a:xfrm>
            <a:off x="0" y="6604000"/>
            <a:ext cx="9143996" cy="254000"/>
          </a:xfrm>
          <a:prstGeom prst="rect">
            <a:avLst/>
          </a:prstGeom>
          <a:noFill/>
          <a:ln>
            <a:noFill/>
          </a:ln>
        </p:spPr>
      </p:pic>
      <p:pic>
        <p:nvPicPr>
          <p:cNvPr id="105" name="Google Shape;105;p16"/>
          <p:cNvPicPr preferRelativeResize="0"/>
          <p:nvPr/>
        </p:nvPicPr>
        <p:blipFill rotWithShape="1">
          <a:blip r:embed="rId9">
            <a:alphaModFix/>
          </a:blip>
          <a:srcRect/>
          <a:stretch/>
        </p:blipFill>
        <p:spPr>
          <a:xfrm>
            <a:off x="9360363" y="67331"/>
            <a:ext cx="1958404" cy="553356"/>
          </a:xfrm>
          <a:prstGeom prst="rect">
            <a:avLst/>
          </a:prstGeom>
          <a:noFill/>
          <a:ln>
            <a:noFill/>
          </a:ln>
        </p:spPr>
      </p:pic>
      <p:pic>
        <p:nvPicPr>
          <p:cNvPr id="106" name="Google Shape;106;p16"/>
          <p:cNvPicPr preferRelativeResize="0"/>
          <p:nvPr/>
        </p:nvPicPr>
        <p:blipFill rotWithShape="1">
          <a:blip r:embed="rId10">
            <a:alphaModFix/>
          </a:blip>
          <a:srcRect/>
          <a:stretch/>
        </p:blipFill>
        <p:spPr>
          <a:xfrm>
            <a:off x="0" y="0"/>
            <a:ext cx="7012317" cy="649936"/>
          </a:xfrm>
          <a:prstGeom prst="rect">
            <a:avLst/>
          </a:prstGeom>
          <a:noFill/>
          <a:ln>
            <a:noFill/>
          </a:ln>
        </p:spPr>
      </p:pic>
      <p:sp>
        <p:nvSpPr>
          <p:cNvPr id="107" name="Google Shape;107;p16"/>
          <p:cNvSpPr txBox="1">
            <a:spLocks noGrp="1"/>
          </p:cNvSpPr>
          <p:nvPr>
            <p:ph type="title"/>
          </p:nvPr>
        </p:nvSpPr>
        <p:spPr>
          <a:xfrm>
            <a:off x="9049" y="4519"/>
            <a:ext cx="8860500" cy="634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2400"/>
              <a:buFont typeface="Calibri"/>
              <a:buNone/>
              <a:defRPr sz="2400" b="0" i="0" u="none" strike="noStrike" cap="non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08" name="Google Shape;108;p16"/>
          <p:cNvSpPr txBox="1">
            <a:spLocks noGrp="1"/>
          </p:cNvSpPr>
          <p:nvPr>
            <p:ph type="body" idx="1"/>
          </p:nvPr>
        </p:nvSpPr>
        <p:spPr>
          <a:xfrm>
            <a:off x="335360" y="980728"/>
            <a:ext cx="10972800" cy="45261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9" name="Google Shape;109;p16"/>
          <p:cNvSpPr txBox="1">
            <a:spLocks noGrp="1"/>
          </p:cNvSpPr>
          <p:nvPr>
            <p:ph type="dt" idx="10"/>
          </p:nvPr>
        </p:nvSpPr>
        <p:spPr>
          <a:xfrm>
            <a:off x="47328" y="6669360"/>
            <a:ext cx="2844900" cy="149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1"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16"/>
          <p:cNvSpPr txBox="1">
            <a:spLocks noGrp="1"/>
          </p:cNvSpPr>
          <p:nvPr>
            <p:ph type="ftr" idx="11"/>
          </p:nvPr>
        </p:nvSpPr>
        <p:spPr>
          <a:xfrm>
            <a:off x="4165600" y="6669360"/>
            <a:ext cx="3860700" cy="149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50" b="1"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16"/>
          <p:cNvSpPr txBox="1">
            <a:spLocks noGrp="1"/>
          </p:cNvSpPr>
          <p:nvPr>
            <p:ph type="sldNum" idx="12"/>
          </p:nvPr>
        </p:nvSpPr>
        <p:spPr>
          <a:xfrm>
            <a:off x="9264352" y="6669360"/>
            <a:ext cx="2844900" cy="149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1" i="0" u="none" strike="noStrike" cap="none">
                <a:solidFill>
                  <a:srgbClr val="FFFFFF"/>
                </a:solidFill>
                <a:latin typeface="Calibri"/>
                <a:ea typeface="Calibri"/>
                <a:cs typeface="Calibri"/>
                <a:sym typeface="Calibri"/>
              </a:defRPr>
            </a:lvl1pPr>
            <a:lvl2pPr marL="0" marR="0" lvl="1" indent="0" algn="r" rtl="0">
              <a:spcBef>
                <a:spcPts val="0"/>
              </a:spcBef>
              <a:buNone/>
              <a:defRPr sz="1050" b="1" i="0" u="none" strike="noStrike" cap="none">
                <a:solidFill>
                  <a:srgbClr val="FFFFFF"/>
                </a:solidFill>
                <a:latin typeface="Calibri"/>
                <a:ea typeface="Calibri"/>
                <a:cs typeface="Calibri"/>
                <a:sym typeface="Calibri"/>
              </a:defRPr>
            </a:lvl2pPr>
            <a:lvl3pPr marL="0" marR="0" lvl="2" indent="0" algn="r" rtl="0">
              <a:spcBef>
                <a:spcPts val="0"/>
              </a:spcBef>
              <a:buNone/>
              <a:defRPr sz="1050" b="1" i="0" u="none" strike="noStrike" cap="none">
                <a:solidFill>
                  <a:srgbClr val="FFFFFF"/>
                </a:solidFill>
                <a:latin typeface="Calibri"/>
                <a:ea typeface="Calibri"/>
                <a:cs typeface="Calibri"/>
                <a:sym typeface="Calibri"/>
              </a:defRPr>
            </a:lvl3pPr>
            <a:lvl4pPr marL="0" marR="0" lvl="3" indent="0" algn="r" rtl="0">
              <a:spcBef>
                <a:spcPts val="0"/>
              </a:spcBef>
              <a:buNone/>
              <a:defRPr sz="1050" b="1" i="0" u="none" strike="noStrike" cap="none">
                <a:solidFill>
                  <a:srgbClr val="FFFFFF"/>
                </a:solidFill>
                <a:latin typeface="Calibri"/>
                <a:ea typeface="Calibri"/>
                <a:cs typeface="Calibri"/>
                <a:sym typeface="Calibri"/>
              </a:defRPr>
            </a:lvl4pPr>
            <a:lvl5pPr marL="0" marR="0" lvl="4" indent="0" algn="r" rtl="0">
              <a:spcBef>
                <a:spcPts val="0"/>
              </a:spcBef>
              <a:buNone/>
              <a:defRPr sz="1050" b="1" i="0" u="none" strike="noStrike" cap="none">
                <a:solidFill>
                  <a:srgbClr val="FFFFFF"/>
                </a:solidFill>
                <a:latin typeface="Calibri"/>
                <a:ea typeface="Calibri"/>
                <a:cs typeface="Calibri"/>
                <a:sym typeface="Calibri"/>
              </a:defRPr>
            </a:lvl5pPr>
            <a:lvl6pPr marL="0" marR="0" lvl="5" indent="0" algn="r" rtl="0">
              <a:spcBef>
                <a:spcPts val="0"/>
              </a:spcBef>
              <a:buNone/>
              <a:defRPr sz="1050" b="1" i="0" u="none" strike="noStrike" cap="none">
                <a:solidFill>
                  <a:srgbClr val="FFFFFF"/>
                </a:solidFill>
                <a:latin typeface="Calibri"/>
                <a:ea typeface="Calibri"/>
                <a:cs typeface="Calibri"/>
                <a:sym typeface="Calibri"/>
              </a:defRPr>
            </a:lvl6pPr>
            <a:lvl7pPr marL="0" marR="0" lvl="6" indent="0" algn="r" rtl="0">
              <a:spcBef>
                <a:spcPts val="0"/>
              </a:spcBef>
              <a:buNone/>
              <a:defRPr sz="1050" b="1" i="0" u="none" strike="noStrike" cap="none">
                <a:solidFill>
                  <a:srgbClr val="FFFFFF"/>
                </a:solidFill>
                <a:latin typeface="Calibri"/>
                <a:ea typeface="Calibri"/>
                <a:cs typeface="Calibri"/>
                <a:sym typeface="Calibri"/>
              </a:defRPr>
            </a:lvl7pPr>
            <a:lvl8pPr marL="0" marR="0" lvl="7" indent="0" algn="r" rtl="0">
              <a:spcBef>
                <a:spcPts val="0"/>
              </a:spcBef>
              <a:buNone/>
              <a:defRPr sz="1050" b="1" i="0" u="none" strike="noStrike" cap="none">
                <a:solidFill>
                  <a:srgbClr val="FFFFFF"/>
                </a:solidFill>
                <a:latin typeface="Calibri"/>
                <a:ea typeface="Calibri"/>
                <a:cs typeface="Calibri"/>
                <a:sym typeface="Calibri"/>
              </a:defRPr>
            </a:lvl8pPr>
            <a:lvl9pPr marL="0" marR="0" lvl="8" indent="0" algn="r" rtl="0">
              <a:spcBef>
                <a:spcPts val="0"/>
              </a:spcBef>
              <a:buNone/>
              <a:defRPr sz="1050" b="1"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2138087542"/>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0.png"/><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10.png"/><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0"/>
          <p:cNvPicPr preferRelativeResize="0"/>
          <p:nvPr/>
        </p:nvPicPr>
        <p:blipFill rotWithShape="1">
          <a:blip r:embed="rId3">
            <a:alphaModFix/>
          </a:blip>
          <a:srcRect/>
          <a:stretch/>
        </p:blipFill>
        <p:spPr>
          <a:xfrm>
            <a:off x="-1392832" y="1482"/>
            <a:ext cx="6216252" cy="6595870"/>
          </a:xfrm>
          <a:prstGeom prst="rect">
            <a:avLst/>
          </a:prstGeom>
          <a:noFill/>
          <a:ln>
            <a:noFill/>
          </a:ln>
        </p:spPr>
      </p:pic>
      <p:sp>
        <p:nvSpPr>
          <p:cNvPr id="134" name="Google Shape;134;p20"/>
          <p:cNvSpPr/>
          <p:nvPr/>
        </p:nvSpPr>
        <p:spPr>
          <a:xfrm>
            <a:off x="0" y="6565900"/>
            <a:ext cx="12192000" cy="2922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5" name="Google Shape;135;p20"/>
          <p:cNvPicPr preferRelativeResize="0"/>
          <p:nvPr/>
        </p:nvPicPr>
        <p:blipFill rotWithShape="1">
          <a:blip r:embed="rId4">
            <a:alphaModFix/>
          </a:blip>
          <a:srcRect/>
          <a:stretch/>
        </p:blipFill>
        <p:spPr>
          <a:xfrm>
            <a:off x="7569200" y="406400"/>
            <a:ext cx="3060701" cy="863600"/>
          </a:xfrm>
          <a:prstGeom prst="rect">
            <a:avLst/>
          </a:prstGeom>
          <a:noFill/>
          <a:ln>
            <a:noFill/>
          </a:ln>
        </p:spPr>
      </p:pic>
      <p:sp>
        <p:nvSpPr>
          <p:cNvPr id="136" name="Google Shape;136;p20"/>
          <p:cNvSpPr/>
          <p:nvPr/>
        </p:nvSpPr>
        <p:spPr>
          <a:xfrm>
            <a:off x="9659700" y="6165300"/>
            <a:ext cx="2050800" cy="369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1" dirty="0">
                <a:solidFill>
                  <a:schemeClr val="dk1"/>
                </a:solidFill>
                <a:latin typeface="Calibri"/>
                <a:ea typeface="Calibri"/>
                <a:cs typeface="Calibri"/>
                <a:sym typeface="Calibri"/>
              </a:rPr>
              <a:t>JULIO 2023</a:t>
            </a:r>
            <a:endParaRPr dirty="0"/>
          </a:p>
        </p:txBody>
      </p:sp>
      <p:sp>
        <p:nvSpPr>
          <p:cNvPr id="137" name="Google Shape;137;p20"/>
          <p:cNvSpPr txBox="1"/>
          <p:nvPr/>
        </p:nvSpPr>
        <p:spPr>
          <a:xfrm>
            <a:off x="4983871" y="4414571"/>
            <a:ext cx="7047678" cy="70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chemeClr val="dk1"/>
                </a:solidFill>
                <a:latin typeface="Calibri"/>
                <a:ea typeface="Calibri"/>
                <a:cs typeface="Calibri"/>
                <a:sym typeface="Calibri"/>
              </a:rPr>
              <a:t>MACHINE LEARNING II</a:t>
            </a:r>
          </a:p>
          <a:p>
            <a:pPr marL="0" marR="0" lvl="0" indent="0" algn="l" rtl="0">
              <a:spcBef>
                <a:spcPts val="0"/>
              </a:spcBef>
              <a:spcAft>
                <a:spcPts val="0"/>
              </a:spcAft>
              <a:buNone/>
            </a:pPr>
            <a:r>
              <a:rPr lang="en-US" b="1" dirty="0">
                <a:solidFill>
                  <a:schemeClr val="dk1"/>
                </a:solidFill>
                <a:latin typeface="Calibri"/>
                <a:ea typeface="Calibri"/>
                <a:cs typeface="Calibri"/>
                <a:sym typeface="Calibri"/>
              </a:rPr>
              <a:t>MAGÍSTER EN DATA SCIENCE</a:t>
            </a:r>
          </a:p>
          <a:p>
            <a:pPr marL="0" marR="0" lvl="0" indent="0" algn="l" rtl="0">
              <a:spcBef>
                <a:spcPts val="0"/>
              </a:spcBef>
              <a:spcAft>
                <a:spcPts val="0"/>
              </a:spcAft>
              <a:buNone/>
            </a:pPr>
            <a:endParaRPr lang="en-US" b="1"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b="1" dirty="0">
              <a:solidFill>
                <a:schemeClr val="dk1"/>
              </a:solidFill>
              <a:latin typeface="Calibri"/>
              <a:ea typeface="Calibri"/>
              <a:cs typeface="Calibri"/>
              <a:sym typeface="Calibri"/>
            </a:endParaRPr>
          </a:p>
          <a:p>
            <a:pPr marL="0" marR="0" lvl="0" indent="0" algn="l" rtl="0">
              <a:spcBef>
                <a:spcPts val="0"/>
              </a:spcBef>
              <a:spcAft>
                <a:spcPts val="0"/>
              </a:spcAft>
              <a:buNone/>
            </a:pPr>
            <a:r>
              <a:rPr lang="es-CL" sz="2400" b="1" dirty="0">
                <a:solidFill>
                  <a:schemeClr val="dk1"/>
                </a:solidFill>
                <a:latin typeface="Calibri"/>
                <a:ea typeface="Calibri"/>
                <a:cs typeface="Calibri"/>
                <a:sym typeface="Calibri"/>
              </a:rPr>
              <a:t>Jorge Alexis Castillo Sepúlveda</a:t>
            </a:r>
            <a:endParaRPr sz="24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s-CL" sz="2400" b="1" dirty="0">
                <a:solidFill>
                  <a:schemeClr val="dk1"/>
                </a:solidFill>
                <a:latin typeface="Calibri"/>
                <a:ea typeface="Calibri"/>
                <a:cs typeface="Calibri"/>
                <a:sym typeface="Calibri"/>
              </a:rPr>
              <a:t>jorge.castillo.sepulveda@edu.udla.cl</a:t>
            </a:r>
            <a:endParaRPr sz="24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3600" b="1" dirty="0">
              <a:solidFill>
                <a:schemeClr val="dk1"/>
              </a:solidFill>
              <a:latin typeface="Calibri"/>
              <a:ea typeface="Calibri"/>
              <a:cs typeface="Calibri"/>
              <a:sym typeface="Calibri"/>
            </a:endParaRPr>
          </a:p>
        </p:txBody>
      </p:sp>
      <p:sp>
        <p:nvSpPr>
          <p:cNvPr id="3" name="CuadroTexto 2">
            <a:extLst>
              <a:ext uri="{FF2B5EF4-FFF2-40B4-BE49-F238E27FC236}">
                <a16:creationId xmlns:a16="http://schemas.microsoft.com/office/drawing/2014/main" id="{F5FB260D-D099-8AB0-8B55-6956F83F1ED1}"/>
              </a:ext>
            </a:extLst>
          </p:cNvPr>
          <p:cNvSpPr txBox="1"/>
          <p:nvPr/>
        </p:nvSpPr>
        <p:spPr>
          <a:xfrm>
            <a:off x="4823420" y="1617516"/>
            <a:ext cx="7160670" cy="1323439"/>
          </a:xfrm>
          <a:prstGeom prst="rect">
            <a:avLst/>
          </a:prstGeom>
          <a:noFill/>
        </p:spPr>
        <p:txBody>
          <a:bodyPr wrap="square" rtlCol="0">
            <a:spAutoFit/>
          </a:bodyPr>
          <a:lstStyle/>
          <a:p>
            <a:pPr algn="ctr"/>
            <a:r>
              <a:rPr lang="es-CL" sz="4000" b="1" dirty="0"/>
              <a:t>Clase 3:</a:t>
            </a:r>
          </a:p>
          <a:p>
            <a:pPr algn="ctr"/>
            <a:r>
              <a:rPr lang="es-CL" sz="4000" b="1" dirty="0"/>
              <a:t>Regresión lineal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DC94E-D127-425E-B77A-332DB46AE1E2}"/>
              </a:ext>
            </a:extLst>
          </p:cNvPr>
          <p:cNvSpPr>
            <a:spLocks noGrp="1"/>
          </p:cNvSpPr>
          <p:nvPr>
            <p:ph type="title"/>
          </p:nvPr>
        </p:nvSpPr>
        <p:spPr/>
        <p:txBody>
          <a:bodyPr/>
          <a:lstStyle/>
          <a:p>
            <a:r>
              <a:rPr lang="es-CL" sz="2000" b="1" dirty="0"/>
              <a:t>Otra manera de estimar coeficientes: estimación </a:t>
            </a:r>
            <a:r>
              <a:rPr lang="es-CL" sz="2000" b="1" dirty="0" err="1"/>
              <a:t>MiCO</a:t>
            </a:r>
            <a:endParaRPr lang="en-US" sz="20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D79E87-DE7D-4446-A2C2-BEAD72BE4A09}"/>
                  </a:ext>
                </a:extLst>
              </p:cNvPr>
              <p:cNvSpPr>
                <a:spLocks noGrp="1"/>
              </p:cNvSpPr>
              <p:nvPr>
                <p:ph idx="1"/>
              </p:nvPr>
            </p:nvSpPr>
            <p:spPr>
              <a:xfrm>
                <a:off x="320080" y="724101"/>
                <a:ext cx="11551840" cy="5409798"/>
              </a:xfrm>
            </p:spPr>
            <p:txBody>
              <a:bodyPr/>
              <a:lstStyle/>
              <a:p>
                <a:pPr marL="0" indent="0">
                  <a:buNone/>
                </a:pPr>
                <a:r>
                  <a:rPr lang="es-CL" sz="2000" dirty="0"/>
                  <a:t>El modelo estimado es</a:t>
                </a:r>
              </a:p>
              <a:p>
                <a:pPr marL="0" indent="0">
                  <a:buNone/>
                </a:pP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rPr>
                          </m:ctrlPr>
                        </m:accPr>
                        <m:e>
                          <m:sSub>
                            <m:sSubPr>
                              <m:ctrlPr>
                                <a:rPr lang="es-CL" sz="2000" i="1">
                                  <a:latin typeface="Cambria Math" panose="02040503050406030204" pitchFamily="18" charset="0"/>
                                </a:rPr>
                              </m:ctrlPr>
                            </m:sSubPr>
                            <m:e>
                              <m:r>
                                <a:rPr lang="es-CL" sz="2000" i="1">
                                  <a:latin typeface="Cambria Math" panose="02040503050406030204" pitchFamily="18" charset="0"/>
                                </a:rPr>
                                <m:t>𝑌</m:t>
                              </m:r>
                            </m:e>
                            <m:sub>
                              <m:r>
                                <a:rPr lang="es-CL" sz="2000" i="1">
                                  <a:latin typeface="Cambria Math" panose="02040503050406030204" pitchFamily="18" charset="0"/>
                                </a:rPr>
                                <m:t>𝑖</m:t>
                              </m:r>
                            </m:sub>
                          </m:sSub>
                        </m:e>
                      </m:acc>
                      <m:r>
                        <a:rPr lang="es-CL" sz="2000" i="1">
                          <a:latin typeface="Cambria Math" panose="02040503050406030204" pitchFamily="18" charset="0"/>
                        </a:rPr>
                        <m:t>=</m:t>
                      </m:r>
                      <m:acc>
                        <m:accPr>
                          <m:chr m:val="̂"/>
                          <m:ctrlPr>
                            <a:rPr lang="es-CL" sz="2000" i="1">
                              <a:latin typeface="Cambria Math" panose="02040503050406030204" pitchFamily="18" charset="0"/>
                            </a:rPr>
                          </m:ctrlPr>
                        </m:accPr>
                        <m:e>
                          <m:r>
                            <a:rPr lang="es-CL" sz="2000" i="1">
                              <a:latin typeface="Cambria Math" panose="02040503050406030204" pitchFamily="18" charset="0"/>
                              <a:ea typeface="Cambria Math" panose="02040503050406030204" pitchFamily="18" charset="0"/>
                            </a:rPr>
                            <m:t>𝛼</m:t>
                          </m:r>
                        </m:e>
                      </m:acc>
                      <m:r>
                        <a:rPr lang="es-CL" sz="2000" i="1">
                          <a:latin typeface="Cambria Math" panose="02040503050406030204" pitchFamily="18" charset="0"/>
                        </a:rPr>
                        <m:t>+</m:t>
                      </m:r>
                      <m:acc>
                        <m:accPr>
                          <m:chr m:val="̂"/>
                          <m:ctrlPr>
                            <a:rPr lang="es-CL" sz="2000" i="1">
                              <a:latin typeface="Cambria Math" panose="02040503050406030204" pitchFamily="18" charset="0"/>
                            </a:rPr>
                          </m:ctrlPr>
                        </m:accPr>
                        <m:e>
                          <m:r>
                            <a:rPr lang="es-CL" sz="2000" i="1">
                              <a:latin typeface="Cambria Math" panose="02040503050406030204" pitchFamily="18" charset="0"/>
                              <a:ea typeface="Cambria Math" panose="02040503050406030204" pitchFamily="18" charset="0"/>
                            </a:rPr>
                            <m:t>𝛽</m:t>
                          </m:r>
                        </m:e>
                      </m:acc>
                      <m:sSub>
                        <m:sSubPr>
                          <m:ctrlPr>
                            <a:rPr lang="es-CL" sz="2000" i="1">
                              <a:latin typeface="Cambria Math" panose="02040503050406030204" pitchFamily="18" charset="0"/>
                            </a:rPr>
                          </m:ctrlPr>
                        </m:sSubPr>
                        <m:e>
                          <m:r>
                            <a:rPr lang="es-CL" sz="2000" i="1">
                              <a:latin typeface="Cambria Math" panose="02040503050406030204" pitchFamily="18" charset="0"/>
                            </a:rPr>
                            <m:t>𝑋</m:t>
                          </m:r>
                        </m:e>
                        <m:sub>
                          <m:r>
                            <a:rPr lang="es-CL" sz="2000" i="1">
                              <a:latin typeface="Cambria Math" panose="02040503050406030204" pitchFamily="18" charset="0"/>
                            </a:rPr>
                            <m:t>𝑖</m:t>
                          </m:r>
                        </m:sub>
                      </m:sSub>
                    </m:oMath>
                  </m:oMathPara>
                </a14:m>
                <a:endParaRPr lang="en-US" sz="2000" dirty="0"/>
              </a:p>
              <a:p>
                <a:pPr marL="0" indent="0">
                  <a:buNone/>
                </a:pPr>
                <a:r>
                  <a:rPr lang="en-US" sz="2000" dirty="0"/>
                  <a:t>Y </a:t>
                </a:r>
                <a:r>
                  <a:rPr lang="en-US" sz="2000" dirty="0" err="1"/>
                  <a:t>el</a:t>
                </a:r>
                <a:r>
                  <a:rPr lang="en-US" sz="2000" dirty="0"/>
                  <a:t> </a:t>
                </a:r>
                <a:r>
                  <a:rPr lang="en-US" sz="2000" b="1" dirty="0" err="1"/>
                  <a:t>residuo</a:t>
                </a:r>
                <a:r>
                  <a:rPr lang="en-US" sz="2000" dirty="0"/>
                  <a:t> es</a:t>
                </a:r>
              </a:p>
              <a:p>
                <a:pPr marL="0" indent="0">
                  <a:buNone/>
                </a:pPr>
                <a14:m>
                  <m:oMathPara xmlns:m="http://schemas.openxmlformats.org/officeDocument/2006/math">
                    <m:oMathParaPr>
                      <m:jc m:val="centerGroup"/>
                    </m:oMathParaPr>
                    <m:oMath xmlns:m="http://schemas.openxmlformats.org/officeDocument/2006/math">
                      <m:sSub>
                        <m:sSubPr>
                          <m:ctrlPr>
                            <a:rPr lang="es-CL"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s-CL" sz="2000" i="1">
                                  <a:latin typeface="Cambria Math" panose="02040503050406030204" pitchFamily="18" charset="0"/>
                                </a:rPr>
                                <m:t>𝑢</m:t>
                              </m:r>
                            </m:e>
                          </m:acc>
                        </m:e>
                        <m:sub>
                          <m:r>
                            <a:rPr lang="es-CL" sz="2000" i="1">
                              <a:latin typeface="Cambria Math" panose="02040503050406030204" pitchFamily="18" charset="0"/>
                            </a:rPr>
                            <m:t>𝑖</m:t>
                          </m:r>
                        </m:sub>
                      </m:sSub>
                      <m:r>
                        <a:rPr lang="es-CL" sz="2000" i="1">
                          <a:latin typeface="Cambria Math" panose="02040503050406030204" pitchFamily="18" charset="0"/>
                        </a:rPr>
                        <m:t>=</m:t>
                      </m:r>
                      <m:sSub>
                        <m:sSubPr>
                          <m:ctrlPr>
                            <a:rPr lang="es-CL" sz="2000" i="1">
                              <a:latin typeface="Cambria Math" panose="02040503050406030204" pitchFamily="18" charset="0"/>
                            </a:rPr>
                          </m:ctrlPr>
                        </m:sSubPr>
                        <m:e>
                          <m:r>
                            <a:rPr lang="es-CL" sz="2000" i="1">
                              <a:latin typeface="Cambria Math" panose="02040503050406030204" pitchFamily="18" charset="0"/>
                            </a:rPr>
                            <m:t>𝑌</m:t>
                          </m:r>
                        </m:e>
                        <m:sub>
                          <m:r>
                            <a:rPr lang="es-CL" sz="2000" i="1">
                              <a:latin typeface="Cambria Math" panose="02040503050406030204" pitchFamily="18" charset="0"/>
                            </a:rPr>
                            <m:t>𝑖</m:t>
                          </m:r>
                        </m:sub>
                      </m:sSub>
                      <m:r>
                        <a:rPr lang="es-CL"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s-CL" sz="2000" i="1">
                                  <a:latin typeface="Cambria Math" panose="02040503050406030204" pitchFamily="18" charset="0"/>
                                </a:rPr>
                              </m:ctrlPr>
                            </m:sSubPr>
                            <m:e>
                              <m:r>
                                <a:rPr lang="es-CL" sz="2000" i="1">
                                  <a:latin typeface="Cambria Math" panose="02040503050406030204" pitchFamily="18" charset="0"/>
                                </a:rPr>
                                <m:t>𝑌</m:t>
                              </m:r>
                            </m:e>
                            <m:sub>
                              <m:r>
                                <a:rPr lang="es-CL" sz="2000" i="1">
                                  <a:latin typeface="Cambria Math" panose="02040503050406030204" pitchFamily="18" charset="0"/>
                                </a:rPr>
                                <m:t>𝑖</m:t>
                              </m:r>
                            </m:sub>
                          </m:sSub>
                        </m:e>
                      </m:acc>
                    </m:oMath>
                  </m:oMathPara>
                </a14:m>
                <a:endParaRPr lang="en-US" sz="2000" dirty="0"/>
              </a:p>
              <a:p>
                <a:r>
                  <a:rPr lang="en-US" sz="2000" dirty="0"/>
                  <a:t>No </a:t>
                </a:r>
                <a:r>
                  <a:rPr lang="en-US" sz="2000" dirty="0" err="1"/>
                  <a:t>confundir</a:t>
                </a:r>
                <a:r>
                  <a:rPr lang="en-US" sz="2000" dirty="0"/>
                  <a:t> </a:t>
                </a:r>
                <a:r>
                  <a:rPr lang="en-US" sz="2000" b="1" dirty="0"/>
                  <a:t>error</a:t>
                </a:r>
                <a:r>
                  <a:rPr lang="en-US" sz="2000" dirty="0"/>
                  <a:t> (no observable) con </a:t>
                </a:r>
                <a:r>
                  <a:rPr lang="en-US" sz="2000" b="1" dirty="0" err="1"/>
                  <a:t>residuo</a:t>
                </a:r>
                <a:r>
                  <a:rPr lang="en-US" sz="2000" dirty="0"/>
                  <a:t> (observable)!</a:t>
                </a:r>
              </a:p>
              <a:p>
                <a:r>
                  <a:rPr lang="en-US" sz="2000" dirty="0"/>
                  <a:t>Se </a:t>
                </a:r>
                <a:r>
                  <a:rPr lang="en-US" sz="2000" dirty="0" err="1"/>
                  <a:t>quiere</a:t>
                </a:r>
                <a:r>
                  <a:rPr lang="en-US" sz="2000" dirty="0"/>
                  <a:t> </a:t>
                </a:r>
                <a:r>
                  <a:rPr lang="en-US" sz="2000" dirty="0" err="1"/>
                  <a:t>minimizar</a:t>
                </a:r>
                <a:r>
                  <a:rPr lang="en-US" sz="2000" dirty="0"/>
                  <a:t> la </a:t>
                </a:r>
                <a:r>
                  <a:rPr lang="en-US" sz="2000" dirty="0" err="1"/>
                  <a:t>suma</a:t>
                </a:r>
                <a:r>
                  <a:rPr lang="en-US" sz="2000" dirty="0"/>
                  <a:t> de los </a:t>
                </a:r>
                <a:r>
                  <a:rPr lang="en-US" sz="2000" dirty="0" err="1"/>
                  <a:t>cuadradros</a:t>
                </a:r>
                <a:r>
                  <a:rPr lang="en-US" sz="2000" dirty="0"/>
                  <a:t> de los </a:t>
                </a:r>
                <a:r>
                  <a:rPr lang="en-US" sz="2000" dirty="0" err="1"/>
                  <a:t>residuos</a:t>
                </a:r>
                <a:endParaRPr lang="en-US" sz="2000" dirty="0"/>
              </a:p>
              <a:p>
                <a:pPr marL="0" indent="0">
                  <a:buNone/>
                </a:pPr>
                <a14:m>
                  <m:oMathPara xmlns:m="http://schemas.openxmlformats.org/officeDocument/2006/math">
                    <m:oMathParaPr>
                      <m:jc m:val="centerGroup"/>
                    </m:oMathParaPr>
                    <m:oMath xmlns:m="http://schemas.openxmlformats.org/officeDocument/2006/math">
                      <m:func>
                        <m:funcPr>
                          <m:ctrlPr>
                            <a:rPr lang="es-CL" sz="2000" i="1">
                              <a:latin typeface="Cambria Math" panose="02040503050406030204" pitchFamily="18" charset="0"/>
                            </a:rPr>
                          </m:ctrlPr>
                        </m:funcPr>
                        <m:fName>
                          <m:r>
                            <m:rPr>
                              <m:sty m:val="p"/>
                            </m:rPr>
                            <a:rPr lang="es-CL" sz="2000">
                              <a:latin typeface="Cambria Math" panose="02040503050406030204" pitchFamily="18" charset="0"/>
                            </a:rPr>
                            <m:t>min</m:t>
                          </m:r>
                        </m:fName>
                        <m:e>
                          <m:nary>
                            <m:naryPr>
                              <m:chr m:val="∑"/>
                              <m:subHide m:val="on"/>
                              <m:supHide m:val="on"/>
                              <m:ctrlPr>
                                <a:rPr lang="es-CL" sz="2000" i="1">
                                  <a:latin typeface="Cambria Math" panose="02040503050406030204" pitchFamily="18" charset="0"/>
                                </a:rPr>
                              </m:ctrlPr>
                            </m:naryPr>
                            <m:sub/>
                            <m:sup/>
                            <m:e>
                              <m:sSubSup>
                                <m:sSubSupPr>
                                  <m:ctrlPr>
                                    <a:rPr lang="es-CL" sz="2000" i="1">
                                      <a:latin typeface="Cambria Math" panose="02040503050406030204" pitchFamily="18" charset="0"/>
                                    </a:rPr>
                                  </m:ctrlPr>
                                </m:sSubSupPr>
                                <m:e>
                                  <m:acc>
                                    <m:accPr>
                                      <m:chr m:val="̂"/>
                                      <m:ctrlPr>
                                        <a:rPr lang="en-US" sz="2000" i="1">
                                          <a:latin typeface="Cambria Math" panose="02040503050406030204" pitchFamily="18" charset="0"/>
                                        </a:rPr>
                                      </m:ctrlPr>
                                    </m:accPr>
                                    <m:e>
                                      <m:r>
                                        <a:rPr lang="es-CL" sz="2000" i="1">
                                          <a:latin typeface="Cambria Math" panose="02040503050406030204" pitchFamily="18" charset="0"/>
                                        </a:rPr>
                                        <m:t>𝑢</m:t>
                                      </m:r>
                                    </m:e>
                                  </m:acc>
                                </m:e>
                                <m:sub>
                                  <m:r>
                                    <a:rPr lang="es-CL" sz="2000" i="1">
                                      <a:latin typeface="Cambria Math" panose="02040503050406030204" pitchFamily="18" charset="0"/>
                                    </a:rPr>
                                    <m:t>𝑖</m:t>
                                  </m:r>
                                </m:sub>
                                <m:sup>
                                  <m:r>
                                    <a:rPr lang="es-CL" sz="2000" i="1">
                                      <a:latin typeface="Cambria Math" panose="02040503050406030204" pitchFamily="18" charset="0"/>
                                    </a:rPr>
                                    <m:t>2</m:t>
                                  </m:r>
                                </m:sup>
                              </m:sSubSup>
                            </m:e>
                          </m:nary>
                          <m:r>
                            <a:rPr lang="es-CL" sz="2000" i="1">
                              <a:latin typeface="Cambria Math" panose="02040503050406030204" pitchFamily="18" charset="0"/>
                            </a:rPr>
                            <m:t>=</m:t>
                          </m:r>
                          <m:func>
                            <m:funcPr>
                              <m:ctrlPr>
                                <a:rPr lang="es-CL" sz="2000" i="1">
                                  <a:latin typeface="Cambria Math" panose="02040503050406030204" pitchFamily="18" charset="0"/>
                                </a:rPr>
                              </m:ctrlPr>
                            </m:funcPr>
                            <m:fName>
                              <m:r>
                                <m:rPr>
                                  <m:sty m:val="p"/>
                                </m:rPr>
                                <a:rPr lang="es-CL" sz="2000">
                                  <a:latin typeface="Cambria Math" panose="02040503050406030204" pitchFamily="18" charset="0"/>
                                </a:rPr>
                                <m:t>min</m:t>
                              </m:r>
                            </m:fName>
                            <m:e>
                              <m:nary>
                                <m:naryPr>
                                  <m:chr m:val="∑"/>
                                  <m:subHide m:val="on"/>
                                  <m:supHide m:val="on"/>
                                  <m:ctrlPr>
                                    <a:rPr lang="es-CL" sz="2000" i="1">
                                      <a:latin typeface="Cambria Math" panose="02040503050406030204" pitchFamily="18" charset="0"/>
                                    </a:rPr>
                                  </m:ctrlPr>
                                </m:naryPr>
                                <m:sub/>
                                <m:sup/>
                                <m:e>
                                  <m:sSup>
                                    <m:sSupPr>
                                      <m:ctrlPr>
                                        <a:rPr lang="es-CL" sz="2000" i="1">
                                          <a:latin typeface="Cambria Math" panose="02040503050406030204" pitchFamily="18" charset="0"/>
                                        </a:rPr>
                                      </m:ctrlPr>
                                    </m:sSupPr>
                                    <m:e>
                                      <m:d>
                                        <m:dPr>
                                          <m:ctrlPr>
                                            <a:rPr lang="es-CL" sz="2000" i="1">
                                              <a:latin typeface="Cambria Math" panose="02040503050406030204" pitchFamily="18" charset="0"/>
                                            </a:rPr>
                                          </m:ctrlPr>
                                        </m:dPr>
                                        <m:e>
                                          <m:sSub>
                                            <m:sSubPr>
                                              <m:ctrlPr>
                                                <a:rPr lang="es-CL" sz="2000" i="1">
                                                  <a:latin typeface="Cambria Math" panose="02040503050406030204" pitchFamily="18" charset="0"/>
                                                </a:rPr>
                                              </m:ctrlPr>
                                            </m:sSubPr>
                                            <m:e>
                                              <m:r>
                                                <a:rPr lang="es-CL" sz="2000" i="1">
                                                  <a:latin typeface="Cambria Math" panose="02040503050406030204" pitchFamily="18" charset="0"/>
                                                </a:rPr>
                                                <m:t>𝑌</m:t>
                                              </m:r>
                                            </m:e>
                                            <m:sub>
                                              <m:r>
                                                <a:rPr lang="es-CL" sz="2000" i="1">
                                                  <a:latin typeface="Cambria Math" panose="02040503050406030204" pitchFamily="18" charset="0"/>
                                                </a:rPr>
                                                <m:t>𝑖</m:t>
                                              </m:r>
                                            </m:sub>
                                          </m:sSub>
                                          <m:r>
                                            <a:rPr lang="es-CL" sz="2000" i="1">
                                              <a:latin typeface="Cambria Math" panose="02040503050406030204" pitchFamily="18" charset="0"/>
                                            </a:rPr>
                                            <m:t>−</m:t>
                                          </m:r>
                                          <m:acc>
                                            <m:accPr>
                                              <m:chr m:val="̂"/>
                                              <m:ctrlPr>
                                                <a:rPr lang="es-CL" sz="2000" i="1">
                                                  <a:latin typeface="Cambria Math" panose="02040503050406030204" pitchFamily="18" charset="0"/>
                                                </a:rPr>
                                              </m:ctrlPr>
                                            </m:accPr>
                                            <m:e>
                                              <m:r>
                                                <a:rPr lang="es-CL" sz="2000" i="1">
                                                  <a:latin typeface="Cambria Math" panose="02040503050406030204" pitchFamily="18" charset="0"/>
                                                  <a:ea typeface="Cambria Math" panose="02040503050406030204" pitchFamily="18" charset="0"/>
                                                </a:rPr>
                                                <m:t>𝛼</m:t>
                                              </m:r>
                                            </m:e>
                                          </m:acc>
                                          <m:r>
                                            <a:rPr lang="es-CL" sz="2000" i="1">
                                              <a:latin typeface="Cambria Math" panose="02040503050406030204" pitchFamily="18" charset="0"/>
                                              <a:ea typeface="Cambria Math" panose="02040503050406030204" pitchFamily="18" charset="0"/>
                                            </a:rPr>
                                            <m:t>−</m:t>
                                          </m:r>
                                          <m:acc>
                                            <m:accPr>
                                              <m:chr m:val="̂"/>
                                              <m:ctrlPr>
                                                <a:rPr lang="es-CL" sz="2000" i="1">
                                                  <a:latin typeface="Cambria Math" panose="02040503050406030204" pitchFamily="18" charset="0"/>
                                                </a:rPr>
                                              </m:ctrlPr>
                                            </m:accPr>
                                            <m:e>
                                              <m:r>
                                                <a:rPr lang="es-CL" sz="2000" i="1">
                                                  <a:latin typeface="Cambria Math" panose="02040503050406030204" pitchFamily="18" charset="0"/>
                                                  <a:ea typeface="Cambria Math" panose="02040503050406030204" pitchFamily="18" charset="0"/>
                                                </a:rPr>
                                                <m:t>𝛽</m:t>
                                              </m:r>
                                            </m:e>
                                          </m:acc>
                                          <m:sSub>
                                            <m:sSubPr>
                                              <m:ctrlPr>
                                                <a:rPr lang="es-CL" sz="2000" i="1">
                                                  <a:latin typeface="Cambria Math" panose="02040503050406030204" pitchFamily="18" charset="0"/>
                                                </a:rPr>
                                              </m:ctrlPr>
                                            </m:sSubPr>
                                            <m:e>
                                              <m:r>
                                                <a:rPr lang="es-CL" sz="2000" i="1">
                                                  <a:latin typeface="Cambria Math" panose="02040503050406030204" pitchFamily="18" charset="0"/>
                                                </a:rPr>
                                                <m:t>𝑋</m:t>
                                              </m:r>
                                            </m:e>
                                            <m:sub>
                                              <m:r>
                                                <a:rPr lang="es-CL" sz="2000" i="1">
                                                  <a:latin typeface="Cambria Math" panose="02040503050406030204" pitchFamily="18" charset="0"/>
                                                </a:rPr>
                                                <m:t>𝑖</m:t>
                                              </m:r>
                                            </m:sub>
                                          </m:sSub>
                                        </m:e>
                                      </m:d>
                                    </m:e>
                                    <m:sup>
                                      <m:r>
                                        <a:rPr lang="es-CL" sz="2000" i="1">
                                          <a:latin typeface="Cambria Math" panose="02040503050406030204" pitchFamily="18" charset="0"/>
                                        </a:rPr>
                                        <m:t>2</m:t>
                                      </m:r>
                                    </m:sup>
                                  </m:sSup>
                                </m:e>
                              </m:nary>
                            </m:e>
                          </m:func>
                        </m:e>
                      </m:func>
                    </m:oMath>
                  </m:oMathPara>
                </a14:m>
                <a:endParaRPr lang="es-MX" sz="2000" dirty="0"/>
              </a:p>
              <a:p>
                <a:pPr marL="0" indent="0">
                  <a:buNone/>
                </a:pPr>
                <a:r>
                  <a:rPr lang="es-CL" sz="2000" dirty="0"/>
                  <a:t>Las condiciones de primer orden son:</a:t>
                </a:r>
              </a:p>
              <a:p>
                <a:pPr marL="0" indent="0">
                  <a:buNone/>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nary>
                            <m:naryPr>
                              <m:chr m:val="∑"/>
                              <m:subHide m:val="on"/>
                              <m:supHide m:val="on"/>
                              <m:ctrlPr>
                                <a:rPr lang="es-CL" sz="2000" i="1">
                                  <a:latin typeface="Cambria Math" panose="02040503050406030204" pitchFamily="18" charset="0"/>
                                </a:rPr>
                              </m:ctrlPr>
                            </m:naryPr>
                            <m:sub/>
                            <m:sup/>
                            <m:e>
                              <m:sSubSup>
                                <m:sSubSupPr>
                                  <m:ctrlPr>
                                    <a:rPr lang="es-CL" sz="2000" i="1">
                                      <a:latin typeface="Cambria Math" panose="02040503050406030204" pitchFamily="18" charset="0"/>
                                    </a:rPr>
                                  </m:ctrlPr>
                                </m:sSubSupPr>
                                <m:e>
                                  <m:acc>
                                    <m:accPr>
                                      <m:chr m:val="̂"/>
                                      <m:ctrlPr>
                                        <a:rPr lang="en-US" sz="2000" i="1">
                                          <a:latin typeface="Cambria Math" panose="02040503050406030204" pitchFamily="18" charset="0"/>
                                        </a:rPr>
                                      </m:ctrlPr>
                                    </m:accPr>
                                    <m:e>
                                      <m:r>
                                        <a:rPr lang="es-CL" sz="2000" i="1">
                                          <a:latin typeface="Cambria Math" panose="02040503050406030204" pitchFamily="18" charset="0"/>
                                        </a:rPr>
                                        <m:t>𝑢</m:t>
                                      </m:r>
                                    </m:e>
                                  </m:acc>
                                </m:e>
                                <m:sub>
                                  <m:r>
                                    <a:rPr lang="es-CL" sz="2000" i="1">
                                      <a:latin typeface="Cambria Math" panose="02040503050406030204" pitchFamily="18" charset="0"/>
                                    </a:rPr>
                                    <m:t>𝑖</m:t>
                                  </m:r>
                                </m:sub>
                                <m:sup>
                                  <m:r>
                                    <a:rPr lang="es-CL" sz="2000" i="1">
                                      <a:latin typeface="Cambria Math" panose="02040503050406030204" pitchFamily="18" charset="0"/>
                                    </a:rPr>
                                    <m:t>2</m:t>
                                  </m:r>
                                </m:sup>
                              </m:sSubSup>
                            </m:e>
                          </m:nary>
                        </m:num>
                        <m:den>
                          <m:r>
                            <a:rPr lang="en-US" sz="2000" i="1">
                              <a:latin typeface="Cambria Math" panose="02040503050406030204" pitchFamily="18" charset="0"/>
                              <a:ea typeface="Cambria Math" panose="02040503050406030204" pitchFamily="18" charset="0"/>
                            </a:rPr>
                            <m:t>𝜕</m:t>
                          </m:r>
                          <m:acc>
                            <m:accPr>
                              <m:chr m:val="̂"/>
                              <m:ctrlPr>
                                <a:rPr lang="es-CL" sz="2000" i="1">
                                  <a:latin typeface="Cambria Math" panose="02040503050406030204" pitchFamily="18" charset="0"/>
                                </a:rPr>
                              </m:ctrlPr>
                            </m:accPr>
                            <m:e>
                              <m:r>
                                <a:rPr lang="es-CL" sz="2000" i="1">
                                  <a:latin typeface="Cambria Math" panose="02040503050406030204" pitchFamily="18" charset="0"/>
                                  <a:ea typeface="Cambria Math" panose="02040503050406030204" pitchFamily="18" charset="0"/>
                                </a:rPr>
                                <m:t>𝛼</m:t>
                              </m:r>
                            </m:e>
                          </m:acc>
                        </m:den>
                      </m:f>
                      <m:r>
                        <a:rPr lang="es-CL" sz="2000" i="1">
                          <a:latin typeface="Cambria Math" panose="02040503050406030204" pitchFamily="18" charset="0"/>
                        </a:rPr>
                        <m:t>=0</m:t>
                      </m:r>
                    </m:oMath>
                  </m:oMathPara>
                </a14:m>
                <a:endParaRPr lang="es-CL" sz="2000" dirty="0"/>
              </a:p>
              <a:p>
                <a:pPr marL="0" indent="0">
                  <a:buNone/>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nary>
                            <m:naryPr>
                              <m:chr m:val="∑"/>
                              <m:subHide m:val="on"/>
                              <m:supHide m:val="on"/>
                              <m:ctrlPr>
                                <a:rPr lang="es-CL" sz="2000" i="1">
                                  <a:latin typeface="Cambria Math" panose="02040503050406030204" pitchFamily="18" charset="0"/>
                                </a:rPr>
                              </m:ctrlPr>
                            </m:naryPr>
                            <m:sub/>
                            <m:sup/>
                            <m:e>
                              <m:sSubSup>
                                <m:sSubSupPr>
                                  <m:ctrlPr>
                                    <a:rPr lang="es-CL" sz="2000" i="1">
                                      <a:latin typeface="Cambria Math" panose="02040503050406030204" pitchFamily="18" charset="0"/>
                                    </a:rPr>
                                  </m:ctrlPr>
                                </m:sSubSupPr>
                                <m:e>
                                  <m:acc>
                                    <m:accPr>
                                      <m:chr m:val="̂"/>
                                      <m:ctrlPr>
                                        <a:rPr lang="en-US" sz="2000" i="1">
                                          <a:latin typeface="Cambria Math" panose="02040503050406030204" pitchFamily="18" charset="0"/>
                                        </a:rPr>
                                      </m:ctrlPr>
                                    </m:accPr>
                                    <m:e>
                                      <m:r>
                                        <a:rPr lang="es-CL" sz="2000" i="1">
                                          <a:latin typeface="Cambria Math" panose="02040503050406030204" pitchFamily="18" charset="0"/>
                                        </a:rPr>
                                        <m:t>𝑢</m:t>
                                      </m:r>
                                    </m:e>
                                  </m:acc>
                                </m:e>
                                <m:sub>
                                  <m:r>
                                    <a:rPr lang="es-CL" sz="2000" i="1">
                                      <a:latin typeface="Cambria Math" panose="02040503050406030204" pitchFamily="18" charset="0"/>
                                    </a:rPr>
                                    <m:t>𝑖</m:t>
                                  </m:r>
                                </m:sub>
                                <m:sup>
                                  <m:r>
                                    <a:rPr lang="es-CL" sz="2000" i="1">
                                      <a:latin typeface="Cambria Math" panose="02040503050406030204" pitchFamily="18" charset="0"/>
                                    </a:rPr>
                                    <m:t>2</m:t>
                                  </m:r>
                                </m:sup>
                              </m:sSubSup>
                            </m:e>
                          </m:nary>
                        </m:num>
                        <m:den>
                          <m:r>
                            <a:rPr lang="en-US" sz="2000" i="1">
                              <a:latin typeface="Cambria Math" panose="02040503050406030204" pitchFamily="18" charset="0"/>
                              <a:ea typeface="Cambria Math" panose="02040503050406030204" pitchFamily="18" charset="0"/>
                            </a:rPr>
                            <m:t>𝜕</m:t>
                          </m:r>
                          <m:acc>
                            <m:accPr>
                              <m:chr m:val="̂"/>
                              <m:ctrlPr>
                                <a:rPr lang="es-CL" sz="2000" i="1">
                                  <a:latin typeface="Cambria Math" panose="02040503050406030204" pitchFamily="18" charset="0"/>
                                </a:rPr>
                              </m:ctrlPr>
                            </m:accPr>
                            <m:e>
                              <m:r>
                                <a:rPr lang="es-CL" sz="2000" i="1">
                                  <a:latin typeface="Cambria Math" panose="02040503050406030204" pitchFamily="18" charset="0"/>
                                  <a:ea typeface="Cambria Math" panose="02040503050406030204" pitchFamily="18" charset="0"/>
                                </a:rPr>
                                <m:t>𝛽</m:t>
                              </m:r>
                            </m:e>
                          </m:acc>
                        </m:den>
                      </m:f>
                      <m:r>
                        <a:rPr lang="es-CL" sz="2000" i="1">
                          <a:latin typeface="Cambria Math" panose="02040503050406030204" pitchFamily="18" charset="0"/>
                        </a:rPr>
                        <m:t>=0</m:t>
                      </m:r>
                    </m:oMath>
                  </m:oMathPara>
                </a14:m>
                <a:endParaRPr lang="en-US" sz="2000" dirty="0"/>
              </a:p>
              <a:p>
                <a:pPr marL="0" indent="0">
                  <a:buNone/>
                </a:pPr>
                <a:r>
                  <a:rPr lang="en-US" sz="2000" dirty="0" err="1"/>
                  <a:t>Resolviendo</a:t>
                </a:r>
                <a:r>
                  <a:rPr lang="en-US" sz="2000" dirty="0"/>
                  <a:t> se </a:t>
                </a:r>
                <a:r>
                  <a:rPr lang="en-US" sz="2000" dirty="0" err="1"/>
                  <a:t>tiene</a:t>
                </a:r>
                <a:r>
                  <a:rPr lang="en-US" sz="2000" dirty="0"/>
                  <a:t>:</a:t>
                </a:r>
              </a:p>
              <a:p>
                <a:pPr marL="0" indent="0">
                  <a:buNone/>
                </a:pPr>
                <a14:m>
                  <m:oMathPara xmlns:m="http://schemas.openxmlformats.org/officeDocument/2006/math">
                    <m:oMathParaPr>
                      <m:jc m:val="centerGroup"/>
                    </m:oMathParaPr>
                    <m:oMath xmlns:m="http://schemas.openxmlformats.org/officeDocument/2006/math">
                      <m:acc>
                        <m:accPr>
                          <m:chr m:val="̂"/>
                          <m:ctrlPr>
                            <a:rPr lang="es-CL" sz="2000" i="1">
                              <a:latin typeface="Cambria Math" panose="02040503050406030204" pitchFamily="18" charset="0"/>
                            </a:rPr>
                          </m:ctrlPr>
                        </m:accPr>
                        <m:e>
                          <m:r>
                            <a:rPr lang="es-CL" sz="2000" i="1">
                              <a:latin typeface="Cambria Math" panose="02040503050406030204" pitchFamily="18" charset="0"/>
                              <a:ea typeface="Cambria Math" panose="02040503050406030204" pitchFamily="18" charset="0"/>
                            </a:rPr>
                            <m:t>𝛼</m:t>
                          </m:r>
                        </m:e>
                      </m:acc>
                      <m:r>
                        <a:rPr lang="es-CL" sz="2000" i="1">
                          <a:latin typeface="Cambria Math" panose="02040503050406030204" pitchFamily="18" charset="0"/>
                          <a:ea typeface="Cambria Math" panose="02040503050406030204" pitchFamily="18" charset="0"/>
                        </a:rPr>
                        <m:t>=</m:t>
                      </m:r>
                      <m:acc>
                        <m:accPr>
                          <m:chr m:val="̅"/>
                          <m:ctrlPr>
                            <a:rPr lang="es-CL" sz="2000" i="1">
                              <a:latin typeface="Cambria Math" panose="02040503050406030204" pitchFamily="18" charset="0"/>
                              <a:ea typeface="Cambria Math" panose="02040503050406030204" pitchFamily="18" charset="0"/>
                            </a:rPr>
                          </m:ctrlPr>
                        </m:accPr>
                        <m:e>
                          <m:r>
                            <a:rPr lang="es-CL" sz="2000" i="1">
                              <a:latin typeface="Cambria Math" panose="02040503050406030204" pitchFamily="18" charset="0"/>
                              <a:ea typeface="Cambria Math" panose="02040503050406030204" pitchFamily="18" charset="0"/>
                            </a:rPr>
                            <m:t>𝑌</m:t>
                          </m:r>
                        </m:e>
                      </m:acc>
                      <m:r>
                        <a:rPr lang="es-CL" sz="2000" i="1">
                          <a:latin typeface="Cambria Math" panose="02040503050406030204" pitchFamily="18" charset="0"/>
                        </a:rPr>
                        <m:t>−</m:t>
                      </m:r>
                      <m:acc>
                        <m:accPr>
                          <m:chr m:val="̂"/>
                          <m:ctrlPr>
                            <a:rPr lang="es-CL" sz="2000" i="1">
                              <a:latin typeface="Cambria Math" panose="02040503050406030204" pitchFamily="18" charset="0"/>
                            </a:rPr>
                          </m:ctrlPr>
                        </m:accPr>
                        <m:e>
                          <m:r>
                            <a:rPr lang="es-CL" sz="2000" i="1">
                              <a:latin typeface="Cambria Math" panose="02040503050406030204" pitchFamily="18" charset="0"/>
                              <a:ea typeface="Cambria Math" panose="02040503050406030204" pitchFamily="18" charset="0"/>
                            </a:rPr>
                            <m:t>𝛽</m:t>
                          </m:r>
                        </m:e>
                      </m:acc>
                      <m:acc>
                        <m:accPr>
                          <m:chr m:val="̅"/>
                          <m:ctrlPr>
                            <a:rPr lang="es-CL" sz="2000" i="1">
                              <a:latin typeface="Cambria Math" panose="02040503050406030204" pitchFamily="18" charset="0"/>
                            </a:rPr>
                          </m:ctrlPr>
                        </m:accPr>
                        <m:e>
                          <m:r>
                            <a:rPr lang="es-CL" sz="2000" i="1">
                              <a:latin typeface="Cambria Math" panose="02040503050406030204" pitchFamily="18" charset="0"/>
                            </a:rPr>
                            <m:t>𝑋</m:t>
                          </m:r>
                        </m:e>
                      </m:acc>
                    </m:oMath>
                  </m:oMathPara>
                </a14:m>
                <a:endParaRPr lang="es-CL" sz="2000" dirty="0"/>
              </a:p>
              <a:p>
                <a:pPr marL="0" indent="0">
                  <a:buNone/>
                </a:pPr>
                <a14:m>
                  <m:oMathPara xmlns:m="http://schemas.openxmlformats.org/officeDocument/2006/math">
                    <m:oMathParaPr>
                      <m:jc m:val="centerGroup"/>
                    </m:oMathParaPr>
                    <m:oMath xmlns:m="http://schemas.openxmlformats.org/officeDocument/2006/math">
                      <m:acc>
                        <m:accPr>
                          <m:chr m:val="̂"/>
                          <m:ctrlPr>
                            <a:rPr lang="es-CL" sz="2000" i="1">
                              <a:latin typeface="Cambria Math" panose="02040503050406030204" pitchFamily="18" charset="0"/>
                            </a:rPr>
                          </m:ctrlPr>
                        </m:accPr>
                        <m:e>
                          <m:r>
                            <a:rPr lang="es-CL" sz="2000" i="1">
                              <a:latin typeface="Cambria Math" panose="02040503050406030204" pitchFamily="18" charset="0"/>
                              <a:ea typeface="Cambria Math" panose="02040503050406030204" pitchFamily="18" charset="0"/>
                            </a:rPr>
                            <m:t>𝛽</m:t>
                          </m:r>
                        </m:e>
                      </m:acc>
                      <m:r>
                        <a:rPr lang="es-CL" sz="2000" i="1">
                          <a:latin typeface="Cambria Math" panose="02040503050406030204" pitchFamily="18" charset="0"/>
                          <a:ea typeface="Cambria Math" panose="02040503050406030204" pitchFamily="18" charset="0"/>
                        </a:rPr>
                        <m:t>=</m:t>
                      </m:r>
                      <m:f>
                        <m:fPr>
                          <m:ctrlPr>
                            <a:rPr lang="es-CL" sz="2000" i="1">
                              <a:latin typeface="Cambria Math" panose="02040503050406030204" pitchFamily="18" charset="0"/>
                              <a:ea typeface="Cambria Math" panose="02040503050406030204" pitchFamily="18" charset="0"/>
                            </a:rPr>
                          </m:ctrlPr>
                        </m:fPr>
                        <m:num>
                          <m:r>
                            <a:rPr lang="es-CL" sz="2000" i="1">
                              <a:latin typeface="Cambria Math" panose="02040503050406030204" pitchFamily="18" charset="0"/>
                              <a:ea typeface="Cambria Math" panose="02040503050406030204" pitchFamily="18" charset="0"/>
                            </a:rPr>
                            <m:t>𝑐𝑜𝑣</m:t>
                          </m:r>
                          <m:r>
                            <a:rPr lang="es-CL" sz="2000" i="1">
                              <a:latin typeface="Cambria Math" panose="02040503050406030204" pitchFamily="18" charset="0"/>
                              <a:ea typeface="Cambria Math" panose="02040503050406030204" pitchFamily="18" charset="0"/>
                            </a:rPr>
                            <m:t>(</m:t>
                          </m:r>
                          <m:r>
                            <a:rPr lang="es-CL" sz="2000" i="1">
                              <a:latin typeface="Cambria Math" panose="02040503050406030204" pitchFamily="18" charset="0"/>
                              <a:ea typeface="Cambria Math" panose="02040503050406030204" pitchFamily="18" charset="0"/>
                            </a:rPr>
                            <m:t>𝑋</m:t>
                          </m:r>
                          <m:r>
                            <a:rPr lang="es-CL" sz="2000" i="1">
                              <a:latin typeface="Cambria Math" panose="02040503050406030204" pitchFamily="18" charset="0"/>
                              <a:ea typeface="Cambria Math" panose="02040503050406030204" pitchFamily="18" charset="0"/>
                            </a:rPr>
                            <m:t>,</m:t>
                          </m:r>
                          <m:r>
                            <a:rPr lang="es-CL" sz="2000" i="1">
                              <a:latin typeface="Cambria Math" panose="02040503050406030204" pitchFamily="18" charset="0"/>
                              <a:ea typeface="Cambria Math" panose="02040503050406030204" pitchFamily="18" charset="0"/>
                            </a:rPr>
                            <m:t>𝑌</m:t>
                          </m:r>
                          <m:r>
                            <a:rPr lang="es-CL" sz="2000" i="1">
                              <a:latin typeface="Cambria Math" panose="02040503050406030204" pitchFamily="18" charset="0"/>
                              <a:ea typeface="Cambria Math" panose="02040503050406030204" pitchFamily="18" charset="0"/>
                            </a:rPr>
                            <m:t>)</m:t>
                          </m:r>
                        </m:num>
                        <m:den>
                          <m:r>
                            <a:rPr lang="es-CL" sz="2000" i="1">
                              <a:latin typeface="Cambria Math" panose="02040503050406030204" pitchFamily="18" charset="0"/>
                              <a:ea typeface="Cambria Math" panose="02040503050406030204" pitchFamily="18" charset="0"/>
                            </a:rPr>
                            <m:t>𝑉𝑎𝑟</m:t>
                          </m:r>
                          <m:r>
                            <a:rPr lang="es-CL" sz="2000" i="1">
                              <a:latin typeface="Cambria Math" panose="02040503050406030204" pitchFamily="18" charset="0"/>
                              <a:ea typeface="Cambria Math" panose="02040503050406030204" pitchFamily="18" charset="0"/>
                            </a:rPr>
                            <m:t>(</m:t>
                          </m:r>
                          <m:r>
                            <a:rPr lang="es-CL" sz="2000" i="1">
                              <a:latin typeface="Cambria Math" panose="02040503050406030204" pitchFamily="18" charset="0"/>
                              <a:ea typeface="Cambria Math" panose="02040503050406030204" pitchFamily="18" charset="0"/>
                            </a:rPr>
                            <m:t>𝑋</m:t>
                          </m:r>
                          <m:r>
                            <a:rPr lang="es-CL" sz="2000" i="1">
                              <a:latin typeface="Cambria Math" panose="02040503050406030204" pitchFamily="18" charset="0"/>
                              <a:ea typeface="Cambria Math" panose="02040503050406030204" pitchFamily="18" charset="0"/>
                            </a:rPr>
                            <m:t>)</m:t>
                          </m:r>
                        </m:den>
                      </m:f>
                    </m:oMath>
                  </m:oMathPara>
                </a14:m>
                <a:endParaRPr lang="es-CL" sz="2000" dirty="0">
                  <a:ea typeface="Cambria Math" panose="02040503050406030204" pitchFamily="18" charset="0"/>
                </a:endParaRP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65D79E87-DE7D-4446-A2C2-BEAD72BE4A09}"/>
                  </a:ext>
                </a:extLst>
              </p:cNvPr>
              <p:cNvSpPr>
                <a:spLocks noGrp="1" noRot="1" noChangeAspect="1" noMove="1" noResize="1" noEditPoints="1" noAdjustHandles="1" noChangeArrowheads="1" noChangeShapeType="1" noTextEdit="1"/>
              </p:cNvSpPr>
              <p:nvPr>
                <p:ph idx="1"/>
              </p:nvPr>
            </p:nvSpPr>
            <p:spPr>
              <a:xfrm>
                <a:off x="320080" y="724101"/>
                <a:ext cx="11551840" cy="5409798"/>
              </a:xfrm>
              <a:blipFill>
                <a:blip r:embed="rId2"/>
                <a:stretch>
                  <a:fillRect l="-581" b="-7892"/>
                </a:stretch>
              </a:blipFill>
            </p:spPr>
            <p:txBody>
              <a:bodyPr/>
              <a:lstStyle/>
              <a:p>
                <a:r>
                  <a:rPr lang="en-US">
                    <a:noFill/>
                  </a:rPr>
                  <a:t> </a:t>
                </a:r>
              </a:p>
            </p:txBody>
          </p:sp>
        </mc:Fallback>
      </mc:AlternateContent>
      <p:sp>
        <p:nvSpPr>
          <p:cNvPr id="4" name="CuadroTexto 3">
            <a:extLst>
              <a:ext uri="{FF2B5EF4-FFF2-40B4-BE49-F238E27FC236}">
                <a16:creationId xmlns:a16="http://schemas.microsoft.com/office/drawing/2014/main" id="{1FC7D002-83C9-7F22-CD28-6102ACAAB0DB}"/>
              </a:ext>
            </a:extLst>
          </p:cNvPr>
          <p:cNvSpPr txBox="1"/>
          <p:nvPr/>
        </p:nvSpPr>
        <p:spPr>
          <a:xfrm>
            <a:off x="7613151" y="5856900"/>
            <a:ext cx="1890444" cy="553998"/>
          </a:xfrm>
          <a:prstGeom prst="rect">
            <a:avLst/>
          </a:prstGeom>
          <a:noFill/>
        </p:spPr>
        <p:txBody>
          <a:bodyPr wrap="square" rtlCol="0">
            <a:spAutoFit/>
          </a:bodyPr>
          <a:lstStyle/>
          <a:p>
            <a:pPr algn="ctr"/>
            <a:r>
              <a:rPr lang="es-MX" sz="1000" dirty="0" err="1">
                <a:solidFill>
                  <a:srgbClr val="FF0000"/>
                </a:solidFill>
              </a:rPr>
              <a:t>obs</a:t>
            </a:r>
            <a:r>
              <a:rPr lang="es-MX" sz="1000" dirty="0">
                <a:solidFill>
                  <a:srgbClr val="FF0000"/>
                </a:solidFill>
              </a:rPr>
              <a:t>: en RL múltiple todo se escribe en términos de matrices</a:t>
            </a:r>
            <a:endParaRPr lang="en-US" sz="1000" dirty="0">
              <a:solidFill>
                <a:srgbClr val="FF0000"/>
              </a:solidFill>
            </a:endParaRPr>
          </a:p>
        </p:txBody>
      </p:sp>
    </p:spTree>
    <p:extLst>
      <p:ext uri="{BB962C8B-B14F-4D97-AF65-F5344CB8AC3E}">
        <p14:creationId xmlns:p14="http://schemas.microsoft.com/office/powerpoint/2010/main" val="90207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9BF6B8A-1DB3-C04A-9FC5-D2A10722D782}"/>
              </a:ext>
            </a:extLst>
          </p:cNvPr>
          <p:cNvSpPr/>
          <p:nvPr/>
        </p:nvSpPr>
        <p:spPr>
          <a:xfrm>
            <a:off x="159657" y="73843"/>
            <a:ext cx="6807202" cy="461665"/>
          </a:xfrm>
          <a:prstGeom prst="rect">
            <a:avLst/>
          </a:prstGeom>
        </p:spPr>
        <p:txBody>
          <a:bodyPr wrap="square">
            <a:spAutoFit/>
          </a:bodyPr>
          <a:lstStyle/>
          <a:p>
            <a:r>
              <a:rPr lang="es-ES" sz="2400" b="1" dirty="0">
                <a:solidFill>
                  <a:schemeClr val="bg1"/>
                </a:solidFill>
                <a:latin typeface="Myriad Pro Cond" panose="020B0506030403020204" pitchFamily="34" charset="0"/>
                <a:ea typeface="Arial Narrow" charset="0"/>
                <a:cs typeface="Arial Narrow" charset="0"/>
              </a:rPr>
              <a:t>Inferencia sobre el modelo de regresión</a:t>
            </a:r>
            <a:endParaRPr lang="es-ES_tradnl" sz="2400" b="1" dirty="0">
              <a:solidFill>
                <a:schemeClr val="bg1"/>
              </a:solidFill>
              <a:latin typeface="Myriad Pro Cond" panose="020B0506030403020204" pitchFamily="34" charset="0"/>
              <a:ea typeface="Arial Narrow" charset="0"/>
              <a:cs typeface="Arial Narrow" charset="0"/>
            </a:endParaRPr>
          </a:p>
        </p:txBody>
      </p:sp>
      <p:sp>
        <p:nvSpPr>
          <p:cNvPr id="3" name="Marcador de contenido 1">
            <a:extLst>
              <a:ext uri="{FF2B5EF4-FFF2-40B4-BE49-F238E27FC236}">
                <a16:creationId xmlns:a16="http://schemas.microsoft.com/office/drawing/2014/main" id="{509E6064-0DA4-0C53-386D-947EDD127B7D}"/>
              </a:ext>
            </a:extLst>
          </p:cNvPr>
          <p:cNvSpPr>
            <a:spLocks noGrp="1"/>
          </p:cNvSpPr>
          <p:nvPr>
            <p:ph idx="1"/>
          </p:nvPr>
        </p:nvSpPr>
        <p:spPr>
          <a:xfrm>
            <a:off x="171226" y="935916"/>
            <a:ext cx="6238452" cy="5766097"/>
          </a:xfrm>
        </p:spPr>
        <p:txBody>
          <a:bodyPr>
            <a:normAutofit/>
          </a:bodyPr>
          <a:lstStyle/>
          <a:p>
            <a:pPr marL="0" indent="0">
              <a:buNone/>
            </a:pPr>
            <a:r>
              <a:rPr lang="es-CL" sz="2800" b="1" dirty="0"/>
              <a:t>Test de hipótesis</a:t>
            </a:r>
          </a:p>
          <a:p>
            <a:pPr marL="0" indent="0">
              <a:buNone/>
            </a:pPr>
            <a:endParaRPr lang="es-CL" dirty="0"/>
          </a:p>
          <a:p>
            <a:pPr marL="0" indent="0">
              <a:buNone/>
            </a:pPr>
            <a:endParaRPr lang="es-CL" dirty="0"/>
          </a:p>
          <a:p>
            <a:pPr marL="0" indent="0">
              <a:buNone/>
            </a:pPr>
            <a:endParaRPr lang="es-CL" dirty="0"/>
          </a:p>
        </p:txBody>
      </p:sp>
      <p:sp>
        <p:nvSpPr>
          <p:cNvPr id="7" name="Marcador de contenido 1">
            <a:extLst>
              <a:ext uri="{FF2B5EF4-FFF2-40B4-BE49-F238E27FC236}">
                <a16:creationId xmlns:a16="http://schemas.microsoft.com/office/drawing/2014/main" id="{BF5F81EB-341B-779D-5974-D26ADFB27E80}"/>
              </a:ext>
            </a:extLst>
          </p:cNvPr>
          <p:cNvSpPr txBox="1">
            <a:spLocks/>
          </p:cNvSpPr>
          <p:nvPr/>
        </p:nvSpPr>
        <p:spPr>
          <a:xfrm>
            <a:off x="323626" y="1088316"/>
            <a:ext cx="7577500" cy="5766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CL" dirty="0"/>
          </a:p>
          <a:p>
            <a:pPr marL="0" indent="0">
              <a:buFont typeface="Arial" panose="020B0604020202020204" pitchFamily="34" charset="0"/>
              <a:buNone/>
            </a:pPr>
            <a:endParaRPr lang="es-CL" dirty="0"/>
          </a:p>
          <a:p>
            <a:pPr marL="0" indent="0">
              <a:buFont typeface="Arial" panose="020B0604020202020204" pitchFamily="34" charset="0"/>
              <a:buNone/>
            </a:pPr>
            <a:endParaRPr lang="es-CL" dirty="0"/>
          </a:p>
          <a:p>
            <a:pPr marL="0" indent="0">
              <a:buFont typeface="Arial" panose="020B0604020202020204" pitchFamily="34" charset="0"/>
              <a:buNone/>
            </a:pPr>
            <a:endParaRPr lang="es-CL" dirty="0"/>
          </a:p>
          <a:p>
            <a:pPr marL="0" indent="0">
              <a:buFont typeface="Arial" panose="020B0604020202020204" pitchFamily="34" charset="0"/>
              <a:buNone/>
            </a:pPr>
            <a:endParaRPr lang="es-CL" dirty="0"/>
          </a:p>
        </p:txBody>
      </p:sp>
      <p:sp>
        <p:nvSpPr>
          <p:cNvPr id="8" name="Marcador de contenido 1">
            <a:extLst>
              <a:ext uri="{FF2B5EF4-FFF2-40B4-BE49-F238E27FC236}">
                <a16:creationId xmlns:a16="http://schemas.microsoft.com/office/drawing/2014/main" id="{F22B2A3D-7090-9A77-BBC2-684E97930BAE}"/>
              </a:ext>
            </a:extLst>
          </p:cNvPr>
          <p:cNvSpPr txBox="1">
            <a:spLocks/>
          </p:cNvSpPr>
          <p:nvPr/>
        </p:nvSpPr>
        <p:spPr>
          <a:xfrm>
            <a:off x="476026" y="1240716"/>
            <a:ext cx="11888096" cy="5766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CL"/>
          </a:p>
          <a:p>
            <a:pPr marL="0" indent="0">
              <a:buFont typeface="Arial" panose="020B0604020202020204" pitchFamily="34" charset="0"/>
              <a:buNone/>
            </a:pPr>
            <a:endParaRPr lang="es-CL"/>
          </a:p>
          <a:p>
            <a:pPr marL="0" indent="0">
              <a:buFont typeface="Arial" panose="020B0604020202020204" pitchFamily="34" charset="0"/>
              <a:buNone/>
            </a:pPr>
            <a:endParaRPr lang="es-CL"/>
          </a:p>
          <a:p>
            <a:pPr marL="0" indent="0">
              <a:buFont typeface="Arial" panose="020B0604020202020204" pitchFamily="34" charset="0"/>
              <a:buNone/>
            </a:pPr>
            <a:endParaRPr lang="es-CL"/>
          </a:p>
          <a:p>
            <a:pPr marL="0" indent="0">
              <a:buFont typeface="Arial" panose="020B0604020202020204" pitchFamily="34" charset="0"/>
              <a:buNone/>
            </a:pPr>
            <a:endParaRPr lang="es-CL" dirty="0"/>
          </a:p>
        </p:txBody>
      </p:sp>
      <p:sp>
        <p:nvSpPr>
          <p:cNvPr id="10" name="Marcador de contenido 1">
            <a:extLst>
              <a:ext uri="{FF2B5EF4-FFF2-40B4-BE49-F238E27FC236}">
                <a16:creationId xmlns:a16="http://schemas.microsoft.com/office/drawing/2014/main" id="{DBD3B9B2-9415-82BF-01C3-1837C11C66FF}"/>
              </a:ext>
            </a:extLst>
          </p:cNvPr>
          <p:cNvSpPr txBox="1">
            <a:spLocks/>
          </p:cNvSpPr>
          <p:nvPr/>
        </p:nvSpPr>
        <p:spPr>
          <a:xfrm>
            <a:off x="-69227" y="915701"/>
            <a:ext cx="11888096" cy="5766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CL"/>
          </a:p>
          <a:p>
            <a:pPr marL="0" indent="0">
              <a:buFont typeface="Arial" panose="020B0604020202020204" pitchFamily="34" charset="0"/>
              <a:buNone/>
            </a:pPr>
            <a:endParaRPr lang="es-CL"/>
          </a:p>
          <a:p>
            <a:pPr marL="0" indent="0">
              <a:buFont typeface="Arial" panose="020B0604020202020204" pitchFamily="34" charset="0"/>
              <a:buNone/>
            </a:pPr>
            <a:endParaRPr lang="es-CL"/>
          </a:p>
          <a:p>
            <a:pPr marL="0" indent="0">
              <a:buFont typeface="Arial" panose="020B0604020202020204" pitchFamily="34" charset="0"/>
              <a:buNone/>
            </a:pPr>
            <a:endParaRPr lang="es-CL"/>
          </a:p>
          <a:p>
            <a:pPr marL="0" indent="0">
              <a:buFont typeface="Arial" panose="020B0604020202020204" pitchFamily="34" charset="0"/>
              <a:buNone/>
            </a:pPr>
            <a:endParaRPr lang="es-CL" dirty="0"/>
          </a:p>
        </p:txBody>
      </p:sp>
      <p:sp>
        <p:nvSpPr>
          <p:cNvPr id="9" name="Content Placeholder 2">
            <a:extLst>
              <a:ext uri="{FF2B5EF4-FFF2-40B4-BE49-F238E27FC236}">
                <a16:creationId xmlns:a16="http://schemas.microsoft.com/office/drawing/2014/main" id="{08DEB7F1-C7BB-810D-D5E7-F939BC73E143}"/>
              </a:ext>
            </a:extLst>
          </p:cNvPr>
          <p:cNvSpPr txBox="1">
            <a:spLocks/>
          </p:cNvSpPr>
          <p:nvPr/>
        </p:nvSpPr>
        <p:spPr>
          <a:xfrm>
            <a:off x="159657" y="1555914"/>
            <a:ext cx="10972800" cy="45261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2pPr>
            <a:lvl3pPr marL="1371600" marR="0" lvl="2"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100000"/>
              </a:lnSpc>
              <a:spcBef>
                <a:spcPts val="24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100000"/>
              </a:lnSpc>
              <a:spcBef>
                <a:spcPts val="24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r>
              <a:rPr lang="es-CL" sz="2000" kern="0" dirty="0"/>
              <a:t>¿Qué relación hay entre una muestra escogida y la población?: inferencia</a:t>
            </a:r>
          </a:p>
          <a:p>
            <a:r>
              <a:rPr lang="es-CL" sz="2000" kern="0" dirty="0"/>
              <a:t>Queremos inferir si el parámetro estimado está “cerca” de un valor dado o no </a:t>
            </a:r>
          </a:p>
          <a:p>
            <a:r>
              <a:rPr lang="es-CL" sz="2000" kern="0" dirty="0"/>
              <a:t>El parámetro estimado depende de una distribución conocida (estadístico)</a:t>
            </a:r>
          </a:p>
          <a:p>
            <a:r>
              <a:rPr lang="es-CL" sz="2000" kern="0" dirty="0"/>
              <a:t>Se quiere contrastar entonces una “hipótesis nula” respecto a una “hipótesis alternativa”, en función del valor que toma este estadístico, el cual depende de la muestra</a:t>
            </a:r>
            <a:endParaRPr lang="en-US" sz="2000" kern="0" dirty="0"/>
          </a:p>
        </p:txBody>
      </p:sp>
    </p:spTree>
    <p:extLst>
      <p:ext uri="{BB962C8B-B14F-4D97-AF65-F5344CB8AC3E}">
        <p14:creationId xmlns:p14="http://schemas.microsoft.com/office/powerpoint/2010/main" val="6410854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81BE4C-718B-44E4-BD86-3C1D1CCDBACF}"/>
                  </a:ext>
                </a:extLst>
              </p:cNvPr>
              <p:cNvSpPr>
                <a:spLocks noGrp="1"/>
              </p:cNvSpPr>
              <p:nvPr>
                <p:ph idx="1"/>
              </p:nvPr>
            </p:nvSpPr>
            <p:spPr>
              <a:xfrm>
                <a:off x="314217" y="1047319"/>
                <a:ext cx="11141765" cy="6072671"/>
              </a:xfrm>
            </p:spPr>
            <p:txBody>
              <a:bodyPr/>
              <a:lstStyle/>
              <a:p>
                <a:r>
                  <a:rPr lang="es-CL" sz="2000" dirty="0"/>
                  <a:t>La formulación clásica es</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sSub>
                                <m:sSubPr>
                                  <m:ctrlPr>
                                    <a:rPr lang="es-CL" b="0" i="1" smtClean="0">
                                      <a:latin typeface="Cambria Math" panose="02040503050406030204" pitchFamily="18" charset="0"/>
                                    </a:rPr>
                                  </m:ctrlPr>
                                </m:sSubPr>
                                <m:e>
                                  <m:r>
                                    <a:rPr lang="es-CL" b="0" i="1" smtClean="0">
                                      <a:latin typeface="Cambria Math" panose="02040503050406030204" pitchFamily="18" charset="0"/>
                                    </a:rPr>
                                    <m:t>𝐻</m:t>
                                  </m:r>
                                </m:e>
                                <m:sub>
                                  <m:r>
                                    <a:rPr lang="es-CL" b="0" i="1" smtClean="0">
                                      <a:latin typeface="Cambria Math" panose="02040503050406030204" pitchFamily="18" charset="0"/>
                                    </a:rPr>
                                    <m:t>0</m:t>
                                  </m:r>
                                </m:sub>
                              </m:sSub>
                              <m:r>
                                <a:rPr lang="es-CL" b="0" i="1" smtClean="0">
                                  <a:latin typeface="Cambria Math" panose="02040503050406030204" pitchFamily="18" charset="0"/>
                                </a:rPr>
                                <m:t>: </m:t>
                              </m:r>
                              <m:r>
                                <a:rPr lang="es-CL" b="0" i="1" smtClean="0">
                                  <a:latin typeface="Cambria Math" panose="02040503050406030204" pitchFamily="18" charset="0"/>
                                  <a:ea typeface="Cambria Math" panose="02040503050406030204" pitchFamily="18" charset="0"/>
                                </a:rPr>
                                <m:t>𝜃</m:t>
                              </m:r>
                              <m:r>
                                <a:rPr lang="es-CL" b="0" i="1" smtClean="0">
                                  <a:latin typeface="Cambria Math" panose="02040503050406030204" pitchFamily="18" charset="0"/>
                                  <a:ea typeface="Cambria Math" panose="02040503050406030204" pitchFamily="18" charset="0"/>
                                </a:rPr>
                                <m:t>=</m:t>
                              </m:r>
                              <m:sSub>
                                <m:sSubPr>
                                  <m:ctrlPr>
                                    <a:rPr lang="es-CL" b="0" i="1" smtClean="0">
                                      <a:latin typeface="Cambria Math" panose="02040503050406030204" pitchFamily="18" charset="0"/>
                                      <a:ea typeface="Cambria Math" panose="02040503050406030204" pitchFamily="18" charset="0"/>
                                    </a:rPr>
                                  </m:ctrlPr>
                                </m:sSubPr>
                                <m:e>
                                  <m:r>
                                    <a:rPr lang="es-CL" b="0" i="1" smtClean="0">
                                      <a:latin typeface="Cambria Math" panose="02040503050406030204" pitchFamily="18" charset="0"/>
                                      <a:ea typeface="Cambria Math" panose="02040503050406030204" pitchFamily="18" charset="0"/>
                                    </a:rPr>
                                    <m:t>𝜃</m:t>
                                  </m:r>
                                </m:e>
                                <m:sub>
                                  <m:r>
                                    <a:rPr lang="es-CL" b="0" i="1" smtClean="0">
                                      <a:latin typeface="Cambria Math" panose="02040503050406030204" pitchFamily="18" charset="0"/>
                                      <a:ea typeface="Cambria Math" panose="02040503050406030204" pitchFamily="18" charset="0"/>
                                    </a:rPr>
                                    <m:t>0</m:t>
                                  </m:r>
                                </m:sub>
                              </m:sSub>
                            </m:e>
                            <m:e>
                              <m:sSub>
                                <m:sSubPr>
                                  <m:ctrlPr>
                                    <a:rPr lang="es-CL" b="0" i="1" smtClean="0">
                                      <a:latin typeface="Cambria Math" panose="02040503050406030204" pitchFamily="18" charset="0"/>
                                    </a:rPr>
                                  </m:ctrlPr>
                                </m:sSubPr>
                                <m:e>
                                  <m:r>
                                    <a:rPr lang="es-CL" b="0" i="1" smtClean="0">
                                      <a:latin typeface="Cambria Math" panose="02040503050406030204" pitchFamily="18" charset="0"/>
                                    </a:rPr>
                                    <m:t>𝐻</m:t>
                                  </m:r>
                                </m:e>
                                <m:sub>
                                  <m:r>
                                    <a:rPr lang="es-CL" b="0" i="1" smtClean="0">
                                      <a:latin typeface="Cambria Math" panose="02040503050406030204" pitchFamily="18" charset="0"/>
                                    </a:rPr>
                                    <m:t>1</m:t>
                                  </m:r>
                                </m:sub>
                              </m:sSub>
                              <m:r>
                                <a:rPr lang="es-CL" b="0" i="1" smtClean="0">
                                  <a:latin typeface="Cambria Math" panose="02040503050406030204" pitchFamily="18" charset="0"/>
                                </a:rPr>
                                <m:t>: </m:t>
                              </m:r>
                              <m:r>
                                <a:rPr lang="es-CL" b="0" i="1" smtClean="0">
                                  <a:latin typeface="Cambria Math" panose="02040503050406030204" pitchFamily="18" charset="0"/>
                                  <a:ea typeface="Cambria Math" panose="02040503050406030204" pitchFamily="18" charset="0"/>
                                </a:rPr>
                                <m:t>𝜃</m:t>
                              </m:r>
                              <m:r>
                                <a:rPr lang="es-CL" b="0" i="1" smtClean="0">
                                  <a:latin typeface="Cambria Math" panose="02040503050406030204" pitchFamily="18" charset="0"/>
                                  <a:ea typeface="Cambria Math" panose="02040503050406030204" pitchFamily="18" charset="0"/>
                                </a:rPr>
                                <m:t>≠</m:t>
                              </m:r>
                              <m:sSub>
                                <m:sSubPr>
                                  <m:ctrlPr>
                                    <a:rPr lang="es-CL" b="0" i="1" smtClean="0">
                                      <a:latin typeface="Cambria Math" panose="02040503050406030204" pitchFamily="18" charset="0"/>
                                      <a:ea typeface="Cambria Math" panose="02040503050406030204" pitchFamily="18" charset="0"/>
                                    </a:rPr>
                                  </m:ctrlPr>
                                </m:sSubPr>
                                <m:e>
                                  <m:r>
                                    <a:rPr lang="es-CL" b="0" i="1" smtClean="0">
                                      <a:latin typeface="Cambria Math" panose="02040503050406030204" pitchFamily="18" charset="0"/>
                                      <a:ea typeface="Cambria Math" panose="02040503050406030204" pitchFamily="18" charset="0"/>
                                    </a:rPr>
                                    <m:t>𝜃</m:t>
                                  </m:r>
                                </m:e>
                                <m:sub>
                                  <m:r>
                                    <a:rPr lang="es-CL" b="0" i="1" smtClean="0">
                                      <a:latin typeface="Cambria Math" panose="02040503050406030204" pitchFamily="18" charset="0"/>
                                      <a:ea typeface="Cambria Math" panose="02040503050406030204" pitchFamily="18" charset="0"/>
                                    </a:rPr>
                                    <m:t>0</m:t>
                                  </m:r>
                                </m:sub>
                              </m:sSub>
                            </m:e>
                          </m:eqArr>
                        </m:e>
                      </m:d>
                    </m:oMath>
                  </m:oMathPara>
                </a14:m>
                <a:endParaRPr lang="en-US" dirty="0"/>
              </a:p>
              <a:p>
                <a:r>
                  <a:rPr lang="en-US" sz="2000" dirty="0" err="1"/>
                  <a:t>Cualquiera</a:t>
                </a:r>
                <a:r>
                  <a:rPr lang="en-US" sz="2000" dirty="0"/>
                  <a:t> sea </a:t>
                </a:r>
                <a:r>
                  <a:rPr lang="en-US" sz="2000" dirty="0" err="1"/>
                  <a:t>el</a:t>
                </a:r>
                <a:r>
                  <a:rPr lang="en-US" sz="2000" dirty="0"/>
                  <a:t> </a:t>
                </a:r>
                <a:r>
                  <a:rPr lang="en-US" sz="2000" dirty="0" err="1"/>
                  <a:t>caso</a:t>
                </a:r>
                <a:r>
                  <a:rPr lang="en-US" sz="2000" dirty="0"/>
                  <a:t>, </a:t>
                </a:r>
                <a:r>
                  <a:rPr lang="en-US" sz="2000" dirty="0" err="1"/>
                  <a:t>puede</a:t>
                </a:r>
                <a:r>
                  <a:rPr lang="en-US" sz="2000" dirty="0"/>
                  <a:t> </a:t>
                </a:r>
                <a:r>
                  <a:rPr lang="en-US" sz="2000" dirty="0" err="1"/>
                  <a:t>suceder</a:t>
                </a:r>
                <a:r>
                  <a:rPr lang="en-US" sz="2000" dirty="0"/>
                  <a:t> que </a:t>
                </a:r>
                <a:r>
                  <a:rPr lang="en-US" sz="2000" dirty="0" err="1"/>
                  <a:t>nos</a:t>
                </a:r>
                <a:r>
                  <a:rPr lang="en-US" sz="2000" dirty="0"/>
                  <a:t> </a:t>
                </a:r>
                <a:r>
                  <a:rPr lang="en-US" sz="2000" dirty="0" err="1"/>
                  <a:t>hayamos</a:t>
                </a:r>
                <a:r>
                  <a:rPr lang="en-US" sz="2000" dirty="0"/>
                  <a:t> </a:t>
                </a:r>
                <a:r>
                  <a:rPr lang="en-US" sz="2000" dirty="0" err="1"/>
                  <a:t>equivocado</a:t>
                </a:r>
                <a:r>
                  <a:rPr lang="en-US" sz="2000" dirty="0"/>
                  <a:t> </a:t>
                </a:r>
                <a:r>
                  <a:rPr lang="en-US" sz="2000" dirty="0" err="1"/>
                  <a:t>en</a:t>
                </a:r>
                <a:r>
                  <a:rPr lang="en-US" sz="2000" dirty="0"/>
                  <a:t> </a:t>
                </a:r>
                <a:r>
                  <a:rPr lang="en-US" sz="2000" dirty="0" err="1"/>
                  <a:t>escoger</a:t>
                </a:r>
                <a:r>
                  <a:rPr lang="en-US" sz="2000" dirty="0"/>
                  <a:t> una u </a:t>
                </a:r>
                <a:r>
                  <a:rPr lang="en-US" sz="2000" dirty="0" err="1"/>
                  <a:t>otra</a:t>
                </a:r>
                <a:r>
                  <a:rPr lang="en-US" sz="2000" dirty="0"/>
                  <a:t> hipótesis. </a:t>
                </a:r>
                <a:r>
                  <a:rPr lang="en-US" sz="2000" dirty="0" err="1"/>
                  <a:t>Esto</a:t>
                </a:r>
                <a:r>
                  <a:rPr lang="en-US" sz="2000" dirty="0"/>
                  <a:t> define a la “</a:t>
                </a:r>
                <a:r>
                  <a:rPr lang="en-US" sz="2000" dirty="0" err="1"/>
                  <a:t>matriz</a:t>
                </a:r>
                <a:r>
                  <a:rPr lang="en-US" sz="2000" dirty="0"/>
                  <a:t> de confusion”:</a:t>
                </a:r>
              </a:p>
              <a:p>
                <a:endParaRPr lang="en-US" dirty="0"/>
              </a:p>
              <a:p>
                <a:endParaRPr lang="en-US" dirty="0"/>
              </a:p>
              <a:p>
                <a:endParaRPr lang="en-US" dirty="0"/>
              </a:p>
              <a:p>
                <a:endParaRPr lang="en-US" dirty="0"/>
              </a:p>
              <a:p>
                <a:endParaRPr lang="en-US" dirty="0"/>
              </a:p>
              <a:p>
                <a:pPr marL="114300" indent="0">
                  <a:buNone/>
                </a:pPr>
                <a:endParaRPr lang="en-US" sz="2000" dirty="0"/>
              </a:p>
              <a:p>
                <a:r>
                  <a:rPr lang="en-US" sz="2000" dirty="0"/>
                  <a:t>La </a:t>
                </a:r>
                <a:r>
                  <a:rPr lang="en-US" sz="2000" b="1" dirty="0" err="1"/>
                  <a:t>significancia</a:t>
                </a:r>
                <a:r>
                  <a:rPr lang="en-US" sz="2000" b="1" dirty="0"/>
                  <a:t> </a:t>
                </a:r>
                <a:r>
                  <a:rPr lang="en-US" sz="2000" b="1" dirty="0" err="1"/>
                  <a:t>estadística</a:t>
                </a:r>
                <a:r>
                  <a:rPr lang="en-US" sz="2000" b="1" dirty="0"/>
                  <a:t> </a:t>
                </a:r>
                <a:r>
                  <a:rPr lang="en-US" sz="2000" dirty="0"/>
                  <a:t>de un test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oMath>
                </a14:m>
                <a:r>
                  <a:rPr lang="en-US" sz="2000" dirty="0"/>
                  <a:t>  es la </a:t>
                </a:r>
                <a:r>
                  <a:rPr lang="en-US" sz="2000" dirty="0" err="1"/>
                  <a:t>probabilidad</a:t>
                </a:r>
                <a:r>
                  <a:rPr lang="en-US" sz="2000" dirty="0"/>
                  <a:t> de </a:t>
                </a:r>
                <a:r>
                  <a:rPr lang="en-US" sz="2000" dirty="0" err="1"/>
                  <a:t>cometer</a:t>
                </a:r>
                <a:r>
                  <a:rPr lang="en-US" sz="2000" dirty="0"/>
                  <a:t> </a:t>
                </a:r>
                <a:r>
                  <a:rPr lang="en-US" sz="2000" dirty="0" err="1"/>
                  <a:t>el</a:t>
                </a:r>
                <a:r>
                  <a:rPr lang="en-US" sz="2000" dirty="0"/>
                  <a:t> error </a:t>
                </a:r>
                <a:r>
                  <a:rPr lang="en-US" sz="2000" dirty="0" err="1"/>
                  <a:t>tipo</a:t>
                </a:r>
                <a:r>
                  <a:rPr lang="en-US" sz="2000" dirty="0"/>
                  <a:t> I, es </a:t>
                </a:r>
                <a:r>
                  <a:rPr lang="en-US" sz="2000" dirty="0" err="1"/>
                  <a:t>decir</a:t>
                </a:r>
                <a:r>
                  <a:rPr lang="en-US" sz="2000" dirty="0"/>
                  <a:t>, </a:t>
                </a:r>
                <a:r>
                  <a:rPr lang="en-US" sz="2000" dirty="0" err="1"/>
                  <a:t>escoger</a:t>
                </a:r>
                <a:r>
                  <a:rPr lang="en-US" sz="2000" dirty="0"/>
                  <a:t>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𝐻</m:t>
                        </m:r>
                      </m:e>
                      <m:sub>
                        <m:r>
                          <a:rPr lang="en-US" sz="2000" i="1" dirty="0" smtClean="0">
                            <a:latin typeface="Cambria Math" panose="02040503050406030204" pitchFamily="18" charset="0"/>
                          </a:rPr>
                          <m:t>1</m:t>
                        </m:r>
                      </m:sub>
                    </m:sSub>
                  </m:oMath>
                </a14:m>
                <a:r>
                  <a:rPr lang="en-US" sz="2000" dirty="0"/>
                  <a:t> </a:t>
                </a:r>
                <a:r>
                  <a:rPr lang="en-US" sz="2000" dirty="0" err="1"/>
                  <a:t>cuando</a:t>
                </a:r>
                <a:r>
                  <a:rPr lang="en-US" sz="2000" dirty="0"/>
                  <a:t>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𝐻</m:t>
                        </m:r>
                      </m:e>
                      <m:sub>
                        <m:r>
                          <a:rPr lang="en-US" sz="2000" i="1" dirty="0" smtClean="0">
                            <a:latin typeface="Cambria Math" panose="02040503050406030204" pitchFamily="18" charset="0"/>
                          </a:rPr>
                          <m:t>0</m:t>
                        </m:r>
                      </m:sub>
                    </m:sSub>
                  </m:oMath>
                </a14:m>
                <a:r>
                  <a:rPr lang="en-US" sz="2000" dirty="0"/>
                  <a:t> era </a:t>
                </a:r>
                <a:r>
                  <a:rPr lang="en-US" sz="2000" dirty="0" err="1"/>
                  <a:t>cierta</a:t>
                </a:r>
                <a:r>
                  <a:rPr lang="en-US" sz="2000" dirty="0"/>
                  <a:t>.</a:t>
                </a:r>
              </a:p>
              <a:p>
                <a:r>
                  <a:rPr lang="en-US" sz="2000" dirty="0"/>
                  <a:t>Un </a:t>
                </a:r>
                <a:r>
                  <a:rPr lang="en-US" sz="2000" b="1" dirty="0" err="1"/>
                  <a:t>intervalo</a:t>
                </a:r>
                <a:r>
                  <a:rPr lang="en-US" sz="2000" b="1" dirty="0"/>
                  <a:t> de </a:t>
                </a:r>
                <a:r>
                  <a:rPr lang="en-US" sz="2000" b="1" dirty="0" err="1"/>
                  <a:t>confianza</a:t>
                </a:r>
                <a:r>
                  <a:rPr lang="en-US" sz="2000" dirty="0"/>
                  <a:t> se define </a:t>
                </a:r>
                <a:r>
                  <a:rPr lang="en-US" sz="2000" dirty="0" err="1"/>
                  <a:t>como</a:t>
                </a:r>
                <a:r>
                  <a:rPr lang="en-US" sz="2000" dirty="0"/>
                  <a:t> la region de </a:t>
                </a:r>
                <a:r>
                  <a:rPr lang="en-US" sz="2000" dirty="0" err="1"/>
                  <a:t>aceptación</a:t>
                </a:r>
                <a:r>
                  <a:rPr lang="en-US" sz="2000" dirty="0"/>
                  <a:t> de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𝐻</m:t>
                        </m:r>
                      </m:e>
                      <m:sub>
                        <m:r>
                          <a:rPr lang="en-US" sz="2000" i="1" dirty="0" smtClean="0">
                            <a:latin typeface="Cambria Math" panose="02040503050406030204" pitchFamily="18" charset="0"/>
                          </a:rPr>
                          <m:t>0</m:t>
                        </m:r>
                      </m:sub>
                    </m:sSub>
                  </m:oMath>
                </a14:m>
                <a:r>
                  <a:rPr lang="en-US" sz="2000" dirty="0"/>
                  <a:t>, por lo tanto, un 5% de </a:t>
                </a:r>
                <a:r>
                  <a:rPr lang="en-US" sz="2000" dirty="0" err="1"/>
                  <a:t>nivel</a:t>
                </a:r>
                <a:r>
                  <a:rPr lang="en-US" sz="2000" dirty="0"/>
                  <a:t> de </a:t>
                </a:r>
                <a:r>
                  <a:rPr lang="en-US" sz="2000" dirty="0" err="1"/>
                  <a:t>significancia</a:t>
                </a:r>
                <a:r>
                  <a:rPr lang="en-US" sz="2000" dirty="0"/>
                  <a:t> es </a:t>
                </a:r>
                <a:r>
                  <a:rPr lang="en-US" sz="2000" dirty="0" err="1"/>
                  <a:t>equivalente</a:t>
                </a:r>
                <a:r>
                  <a:rPr lang="en-US" sz="2000" dirty="0"/>
                  <a:t> a </a:t>
                </a:r>
                <a:r>
                  <a:rPr lang="en-US" sz="2000" dirty="0" err="1"/>
                  <a:t>decir</a:t>
                </a:r>
                <a:r>
                  <a:rPr lang="en-US" sz="2000" dirty="0"/>
                  <a:t> 95% de </a:t>
                </a:r>
                <a:r>
                  <a:rPr lang="en-US" sz="2000" dirty="0" err="1"/>
                  <a:t>confianza</a:t>
                </a:r>
                <a:r>
                  <a:rPr lang="en-US" sz="2000" dirty="0"/>
                  <a:t> de un test</a:t>
                </a:r>
              </a:p>
              <a:p>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D81BE4C-718B-44E4-BD86-3C1D1CCDBACF}"/>
                  </a:ext>
                </a:extLst>
              </p:cNvPr>
              <p:cNvSpPr>
                <a:spLocks noGrp="1" noRot="1" noChangeAspect="1" noMove="1" noResize="1" noEditPoints="1" noAdjustHandles="1" noChangeArrowheads="1" noChangeShapeType="1" noTextEdit="1"/>
              </p:cNvSpPr>
              <p:nvPr>
                <p:ph idx="1"/>
              </p:nvPr>
            </p:nvSpPr>
            <p:spPr>
              <a:xfrm>
                <a:off x="314217" y="1047319"/>
                <a:ext cx="11141765" cy="6072671"/>
              </a:xfrm>
              <a:blipFill>
                <a:blip r:embed="rId2"/>
                <a:stretch>
                  <a:fillRect r="-16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077FC81-0127-4C65-B34D-A25AEB98B0A4}"/>
              </a:ext>
            </a:extLst>
          </p:cNvPr>
          <p:cNvPicPr>
            <a:picLocks noChangeAspect="1"/>
          </p:cNvPicPr>
          <p:nvPr/>
        </p:nvPicPr>
        <p:blipFill>
          <a:blip r:embed="rId3"/>
          <a:stretch>
            <a:fillRect/>
          </a:stretch>
        </p:blipFill>
        <p:spPr>
          <a:xfrm>
            <a:off x="3976579" y="2954557"/>
            <a:ext cx="3817040" cy="1257109"/>
          </a:xfrm>
          <a:prstGeom prst="rect">
            <a:avLst/>
          </a:prstGeom>
        </p:spPr>
      </p:pic>
      <p:sp>
        <p:nvSpPr>
          <p:cNvPr id="6" name="Rectángulo 5">
            <a:extLst>
              <a:ext uri="{FF2B5EF4-FFF2-40B4-BE49-F238E27FC236}">
                <a16:creationId xmlns:a16="http://schemas.microsoft.com/office/drawing/2014/main" id="{C29B5072-05BF-3A73-3B11-2DFE2210C87A}"/>
              </a:ext>
            </a:extLst>
          </p:cNvPr>
          <p:cNvSpPr/>
          <p:nvPr/>
        </p:nvSpPr>
        <p:spPr>
          <a:xfrm>
            <a:off x="159657" y="73843"/>
            <a:ext cx="6807202" cy="461665"/>
          </a:xfrm>
          <a:prstGeom prst="rect">
            <a:avLst/>
          </a:prstGeom>
        </p:spPr>
        <p:txBody>
          <a:bodyPr wrap="square">
            <a:spAutoFit/>
          </a:bodyPr>
          <a:lstStyle/>
          <a:p>
            <a:r>
              <a:rPr lang="es-ES" sz="2400" b="1" dirty="0">
                <a:solidFill>
                  <a:schemeClr val="bg1"/>
                </a:solidFill>
                <a:latin typeface="Myriad Pro Cond" panose="020B0506030403020204" pitchFamily="34" charset="0"/>
                <a:ea typeface="Arial Narrow" charset="0"/>
                <a:cs typeface="Arial Narrow" charset="0"/>
              </a:rPr>
              <a:t>Relación entre hipótesis e inferencia</a:t>
            </a:r>
            <a:endParaRPr lang="es-ES_tradnl" sz="2400" b="1" dirty="0">
              <a:solidFill>
                <a:schemeClr val="bg1"/>
              </a:solidFill>
              <a:latin typeface="Myriad Pro Cond" panose="020B0506030403020204" pitchFamily="34" charset="0"/>
              <a:ea typeface="Arial Narrow" charset="0"/>
              <a:cs typeface="Arial Narrow" charset="0"/>
            </a:endParaRPr>
          </a:p>
        </p:txBody>
      </p:sp>
    </p:spTree>
    <p:extLst>
      <p:ext uri="{BB962C8B-B14F-4D97-AF65-F5344CB8AC3E}">
        <p14:creationId xmlns:p14="http://schemas.microsoft.com/office/powerpoint/2010/main" val="195562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46FEF1-F9DB-4879-BF8A-5B966B7E1FA1}"/>
              </a:ext>
            </a:extLst>
          </p:cNvPr>
          <p:cNvPicPr>
            <a:picLocks noChangeAspect="1"/>
          </p:cNvPicPr>
          <p:nvPr/>
        </p:nvPicPr>
        <p:blipFill>
          <a:blip r:embed="rId2"/>
          <a:stretch>
            <a:fillRect/>
          </a:stretch>
        </p:blipFill>
        <p:spPr>
          <a:xfrm>
            <a:off x="3738562" y="1866900"/>
            <a:ext cx="4714875" cy="3124200"/>
          </a:xfrm>
          <a:prstGeom prst="rect">
            <a:avLst/>
          </a:prstGeom>
        </p:spPr>
      </p:pic>
      <p:sp>
        <p:nvSpPr>
          <p:cNvPr id="8" name="TextBox 7">
            <a:extLst>
              <a:ext uri="{FF2B5EF4-FFF2-40B4-BE49-F238E27FC236}">
                <a16:creationId xmlns:a16="http://schemas.microsoft.com/office/drawing/2014/main" id="{321CAF42-147D-41B6-A282-B04CE3BD2F0D}"/>
              </a:ext>
            </a:extLst>
          </p:cNvPr>
          <p:cNvSpPr txBox="1"/>
          <p:nvPr/>
        </p:nvSpPr>
        <p:spPr>
          <a:xfrm>
            <a:off x="170076" y="133564"/>
            <a:ext cx="4851008" cy="461665"/>
          </a:xfrm>
          <a:prstGeom prst="rect">
            <a:avLst/>
          </a:prstGeom>
          <a:noFill/>
        </p:spPr>
        <p:txBody>
          <a:bodyPr wrap="none" rtlCol="0">
            <a:spAutoFit/>
          </a:bodyPr>
          <a:lstStyle/>
          <a:p>
            <a:r>
              <a:rPr lang="es-CL" sz="2400" b="1" dirty="0">
                <a:solidFill>
                  <a:schemeClr val="bg1"/>
                </a:solidFill>
              </a:rPr>
              <a:t>¿De dónde sale el </a:t>
            </a:r>
            <a:r>
              <a:rPr lang="es-CL" sz="2400" b="1" i="1" dirty="0">
                <a:solidFill>
                  <a:schemeClr val="bg1"/>
                </a:solidFill>
              </a:rPr>
              <a:t>famoso</a:t>
            </a:r>
            <a:r>
              <a:rPr lang="es-CL" sz="2400" b="1" dirty="0">
                <a:solidFill>
                  <a:schemeClr val="bg1"/>
                </a:solidFill>
              </a:rPr>
              <a:t> 1.96?</a:t>
            </a:r>
            <a:endParaRPr lang="en-US" sz="2400" b="1" dirty="0">
              <a:solidFill>
                <a:schemeClr val="bg1"/>
              </a:solidFill>
            </a:endParaRPr>
          </a:p>
        </p:txBody>
      </p:sp>
      <p:pic>
        <p:nvPicPr>
          <p:cNvPr id="10" name="Picture 9">
            <a:extLst>
              <a:ext uri="{FF2B5EF4-FFF2-40B4-BE49-F238E27FC236}">
                <a16:creationId xmlns:a16="http://schemas.microsoft.com/office/drawing/2014/main" id="{ECD12BF2-0AE3-49AF-A28A-0BBC688FB832}"/>
              </a:ext>
            </a:extLst>
          </p:cNvPr>
          <p:cNvPicPr>
            <a:picLocks noChangeAspect="1"/>
          </p:cNvPicPr>
          <p:nvPr/>
        </p:nvPicPr>
        <p:blipFill>
          <a:blip r:embed="rId3"/>
          <a:stretch>
            <a:fillRect/>
          </a:stretch>
        </p:blipFill>
        <p:spPr>
          <a:xfrm>
            <a:off x="3518711" y="5488469"/>
            <a:ext cx="5153321" cy="584774"/>
          </a:xfrm>
          <a:prstGeom prst="rect">
            <a:avLst/>
          </a:prstGeom>
        </p:spPr>
      </p:pic>
    </p:spTree>
    <p:extLst>
      <p:ext uri="{BB962C8B-B14F-4D97-AF65-F5344CB8AC3E}">
        <p14:creationId xmlns:p14="http://schemas.microsoft.com/office/powerpoint/2010/main" val="822773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8C52D76-F3AA-4EC3-A457-12A464B06293}"/>
                  </a:ext>
                </a:extLst>
              </p:cNvPr>
              <p:cNvSpPr>
                <a:spLocks noGrp="1"/>
              </p:cNvSpPr>
              <p:nvPr>
                <p:ph type="title"/>
              </p:nvPr>
            </p:nvSpPr>
            <p:spPr>
              <a:xfrm>
                <a:off x="0" y="-303811"/>
                <a:ext cx="10515600" cy="1325563"/>
              </a:xfrm>
            </p:spPr>
            <p:txBody>
              <a:bodyPr/>
              <a:lstStyle/>
              <a:p>
                <a:r>
                  <a:rPr lang="es-CL" b="1" dirty="0"/>
                  <a:t>Valor </a:t>
                </a:r>
                <a14:m>
                  <m:oMath xmlns:m="http://schemas.openxmlformats.org/officeDocument/2006/math">
                    <m:r>
                      <a:rPr lang="es-CL" b="1" i="1" dirty="0" smtClean="0">
                        <a:latin typeface="Cambria Math" panose="02040503050406030204" pitchFamily="18" charset="0"/>
                      </a:rPr>
                      <m:t>𝒑</m:t>
                    </m:r>
                  </m:oMath>
                </a14:m>
                <a:endParaRPr lang="en-US" b="1" dirty="0"/>
              </a:p>
            </p:txBody>
          </p:sp>
        </mc:Choice>
        <mc:Fallback xmlns="">
          <p:sp>
            <p:nvSpPr>
              <p:cNvPr id="2" name="Title 1">
                <a:extLst>
                  <a:ext uri="{FF2B5EF4-FFF2-40B4-BE49-F238E27FC236}">
                    <a16:creationId xmlns:a16="http://schemas.microsoft.com/office/drawing/2014/main" id="{28C52D76-F3AA-4EC3-A457-12A464B06293}"/>
                  </a:ext>
                </a:extLst>
              </p:cNvPr>
              <p:cNvSpPr>
                <a:spLocks noGrp="1" noRot="1" noChangeAspect="1" noMove="1" noResize="1" noEditPoints="1" noAdjustHandles="1" noChangeArrowheads="1" noChangeShapeType="1" noTextEdit="1"/>
              </p:cNvSpPr>
              <p:nvPr>
                <p:ph type="title"/>
              </p:nvPr>
            </p:nvSpPr>
            <p:spPr>
              <a:xfrm>
                <a:off x="0" y="-303811"/>
                <a:ext cx="10515600" cy="1325563"/>
              </a:xfrm>
              <a:blipFill>
                <a:blip r:embed="rId2"/>
                <a:stretch>
                  <a:fillRect l="-9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A08471-D9EB-41BB-9823-7B1CC2E9C23F}"/>
                  </a:ext>
                </a:extLst>
              </p:cNvPr>
              <p:cNvSpPr>
                <a:spLocks noGrp="1"/>
              </p:cNvSpPr>
              <p:nvPr>
                <p:ph idx="1"/>
              </p:nvPr>
            </p:nvSpPr>
            <p:spPr>
              <a:xfrm>
                <a:off x="345040" y="866383"/>
                <a:ext cx="10515600" cy="4351338"/>
              </a:xfrm>
            </p:spPr>
            <p:txBody>
              <a:bodyPr/>
              <a:lstStyle/>
              <a:p>
                <a:r>
                  <a:rPr lang="es-CL" sz="2000" dirty="0"/>
                  <a:t>Se define el </a:t>
                </a:r>
                <a:r>
                  <a:rPr lang="es-CL" sz="2000" b="1" dirty="0"/>
                  <a:t>valor-</a:t>
                </a:r>
                <a14:m>
                  <m:oMath xmlns:m="http://schemas.openxmlformats.org/officeDocument/2006/math">
                    <m:r>
                      <a:rPr lang="es-CL" sz="2000" b="1" i="1" dirty="0" smtClean="0">
                        <a:latin typeface="Cambria Math" panose="02040503050406030204" pitchFamily="18" charset="0"/>
                      </a:rPr>
                      <m:t>𝒑</m:t>
                    </m:r>
                  </m:oMath>
                </a14:m>
                <a:r>
                  <a:rPr lang="es-CL" sz="2000" b="1" dirty="0"/>
                  <a:t> </a:t>
                </a:r>
                <a:r>
                  <a:rPr lang="es-CL" sz="2000" dirty="0"/>
                  <a:t>como la probabilidad de que dado el estadístico calculado, la hipótesis nula sea cierta</a:t>
                </a:r>
              </a:p>
              <a:p>
                <a:r>
                  <a:rPr lang="es-CL" sz="2000" dirty="0"/>
                  <a:t>Dado un nivel de significancia </a:t>
                </a:r>
                <a14:m>
                  <m:oMath xmlns:m="http://schemas.openxmlformats.org/officeDocument/2006/math">
                    <m:r>
                      <a:rPr lang="es-CL" sz="2000" i="1" smtClean="0">
                        <a:latin typeface="Cambria Math" panose="02040503050406030204" pitchFamily="18" charset="0"/>
                        <a:ea typeface="Cambria Math" panose="02040503050406030204" pitchFamily="18" charset="0"/>
                      </a:rPr>
                      <m:t>𝛼</m:t>
                    </m:r>
                  </m:oMath>
                </a14:m>
                <a:r>
                  <a:rPr lang="en-US" sz="2000" dirty="0"/>
                  <a:t>, </a:t>
                </a:r>
                <a:r>
                  <a:rPr lang="en-US" sz="2000" dirty="0" err="1"/>
                  <a:t>si</a:t>
                </a:r>
                <a:r>
                  <a:rPr lang="en-US" sz="2000" dirty="0"/>
                  <a:t> </a:t>
                </a:r>
                <a14:m>
                  <m:oMath xmlns:m="http://schemas.openxmlformats.org/officeDocument/2006/math">
                    <m:r>
                      <a:rPr lang="es-CL" sz="2000" b="0" i="1" smtClean="0">
                        <a:latin typeface="Cambria Math" panose="02040503050406030204" pitchFamily="18" charset="0"/>
                      </a:rPr>
                      <m:t>𝑝</m:t>
                    </m:r>
                    <m:r>
                      <a:rPr lang="es-CL" sz="2000" b="0" i="1" smtClean="0">
                        <a:latin typeface="Cambria Math" panose="02040503050406030204" pitchFamily="18" charset="0"/>
                        <a:ea typeface="Cambria Math" panose="02040503050406030204" pitchFamily="18" charset="0"/>
                      </a:rPr>
                      <m:t>&lt;</m:t>
                    </m:r>
                    <m:r>
                      <a:rPr lang="es-CL" sz="2000" i="1">
                        <a:latin typeface="Cambria Math" panose="02040503050406030204" pitchFamily="18" charset="0"/>
                        <a:ea typeface="Cambria Math" panose="02040503050406030204" pitchFamily="18" charset="0"/>
                      </a:rPr>
                      <m:t>𝛼</m:t>
                    </m:r>
                  </m:oMath>
                </a14:m>
                <a:r>
                  <a:rPr lang="en-US" sz="2000" dirty="0"/>
                  <a:t>, </a:t>
                </a:r>
                <a:r>
                  <a:rPr lang="en-US" sz="2000" dirty="0" err="1"/>
                  <a:t>entonces</a:t>
                </a:r>
                <a:r>
                  <a:rPr lang="en-US" sz="2000" dirty="0"/>
                  <a:t> es poco probable que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𝐻</m:t>
                        </m:r>
                      </m:e>
                      <m:sub>
                        <m:r>
                          <a:rPr lang="en-US" sz="2000" i="1" dirty="0" smtClean="0">
                            <a:latin typeface="Cambria Math" panose="02040503050406030204" pitchFamily="18" charset="0"/>
                          </a:rPr>
                          <m:t>0</m:t>
                        </m:r>
                      </m:sub>
                    </m:sSub>
                  </m:oMath>
                </a14:m>
                <a:r>
                  <a:rPr lang="en-US" sz="2000" dirty="0"/>
                  <a:t> sea </a:t>
                </a:r>
                <a:r>
                  <a:rPr lang="en-US" sz="2000" dirty="0" err="1"/>
                  <a:t>cierta</a:t>
                </a:r>
                <a:r>
                  <a:rPr lang="en-US" sz="2000" dirty="0"/>
                  <a:t>, por lo tanto se </a:t>
                </a:r>
                <a:r>
                  <a:rPr lang="en-US" sz="2000" dirty="0" err="1"/>
                  <a:t>rechaza</a:t>
                </a:r>
                <a:r>
                  <a:rPr lang="en-US" sz="2000" dirty="0"/>
                  <a:t>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𝐻</m:t>
                        </m:r>
                      </m:e>
                      <m:sub>
                        <m:r>
                          <a:rPr lang="en-US" sz="2000" i="1" dirty="0" smtClean="0">
                            <a:latin typeface="Cambria Math" panose="02040503050406030204" pitchFamily="18" charset="0"/>
                          </a:rPr>
                          <m:t>0</m:t>
                        </m:r>
                      </m:sub>
                    </m:sSub>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6A08471-D9EB-41BB-9823-7B1CC2E9C23F}"/>
                  </a:ext>
                </a:extLst>
              </p:cNvPr>
              <p:cNvSpPr>
                <a:spLocks noGrp="1" noRot="1" noChangeAspect="1" noMove="1" noResize="1" noEditPoints="1" noAdjustHandles="1" noChangeArrowheads="1" noChangeShapeType="1" noTextEdit="1"/>
              </p:cNvSpPr>
              <p:nvPr>
                <p:ph idx="1"/>
              </p:nvPr>
            </p:nvSpPr>
            <p:spPr>
              <a:xfrm>
                <a:off x="345040" y="866383"/>
                <a:ext cx="10515600" cy="4351338"/>
              </a:xfrm>
              <a:blipFill>
                <a:blip r:embed="rId3"/>
                <a:stretch>
                  <a:fillRect r="-98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F61A9DE-D2AB-4C4B-9F86-DA8BD7FF237F}"/>
              </a:ext>
            </a:extLst>
          </p:cNvPr>
          <p:cNvPicPr>
            <a:picLocks noChangeAspect="1"/>
          </p:cNvPicPr>
          <p:nvPr/>
        </p:nvPicPr>
        <p:blipFill>
          <a:blip r:embed="rId4"/>
          <a:stretch>
            <a:fillRect/>
          </a:stretch>
        </p:blipFill>
        <p:spPr>
          <a:xfrm>
            <a:off x="3162300" y="2362592"/>
            <a:ext cx="5867400" cy="3629025"/>
          </a:xfrm>
          <a:prstGeom prst="rect">
            <a:avLst/>
          </a:prstGeom>
        </p:spPr>
      </p:pic>
    </p:spTree>
    <p:extLst>
      <p:ext uri="{BB962C8B-B14F-4D97-AF65-F5344CB8AC3E}">
        <p14:creationId xmlns:p14="http://schemas.microsoft.com/office/powerpoint/2010/main" val="340836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DC94E-D127-425E-B77A-332DB46AE1E2}"/>
              </a:ext>
            </a:extLst>
          </p:cNvPr>
          <p:cNvSpPr>
            <a:spLocks noGrp="1"/>
          </p:cNvSpPr>
          <p:nvPr>
            <p:ph type="title"/>
          </p:nvPr>
        </p:nvSpPr>
        <p:spPr/>
        <p:txBody>
          <a:bodyPr/>
          <a:lstStyle/>
          <a:p>
            <a:r>
              <a:rPr lang="es-CL" b="1" dirty="0"/>
              <a:t>¿Qué relación tiene la inferencia con la regresión?</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D79E87-DE7D-4446-A2C2-BEAD72BE4A09}"/>
                  </a:ext>
                </a:extLst>
              </p:cNvPr>
              <p:cNvSpPr>
                <a:spLocks noGrp="1"/>
              </p:cNvSpPr>
              <p:nvPr>
                <p:ph idx="1"/>
              </p:nvPr>
            </p:nvSpPr>
            <p:spPr/>
            <p:txBody>
              <a:bodyPr/>
              <a:lstStyle/>
              <a:p>
                <a:r>
                  <a:rPr lang="es-CL" sz="2000" dirty="0"/>
                  <a:t>En un modelo de regresión, se estiman los coeficientes del modelo</a:t>
                </a:r>
              </a:p>
              <a:p>
                <a:r>
                  <a:rPr lang="en-US" sz="2000" dirty="0"/>
                  <a:t>No </a:t>
                </a:r>
                <a:r>
                  <a:rPr lang="en-US" sz="2000" dirty="0" err="1"/>
                  <a:t>sabemos</a:t>
                </a:r>
                <a:r>
                  <a:rPr lang="en-US" sz="2000" dirty="0"/>
                  <a:t> </a:t>
                </a:r>
                <a:r>
                  <a:rPr lang="en-US" sz="2000" dirty="0" err="1"/>
                  <a:t>si</a:t>
                </a:r>
                <a:r>
                  <a:rPr lang="en-US" sz="2000" dirty="0"/>
                  <a:t> </a:t>
                </a:r>
                <a:r>
                  <a:rPr lang="en-US" sz="2000" dirty="0" err="1"/>
                  <a:t>estos</a:t>
                </a:r>
                <a:r>
                  <a:rPr lang="en-US" sz="2000" dirty="0"/>
                  <a:t> </a:t>
                </a:r>
                <a:r>
                  <a:rPr lang="en-US" sz="2000" dirty="0" err="1"/>
                  <a:t>parámetros</a:t>
                </a:r>
                <a:r>
                  <a:rPr lang="en-US" sz="2000" dirty="0"/>
                  <a:t> </a:t>
                </a:r>
                <a:r>
                  <a:rPr lang="en-US" sz="2000" dirty="0" err="1"/>
                  <a:t>estimados</a:t>
                </a:r>
                <a:r>
                  <a:rPr lang="en-US" sz="2000" dirty="0"/>
                  <a:t> son </a:t>
                </a:r>
                <a:r>
                  <a:rPr lang="en-US" sz="2000" dirty="0" err="1"/>
                  <a:t>significativos</a:t>
                </a:r>
                <a:r>
                  <a:rPr lang="en-US" sz="2000" dirty="0"/>
                  <a:t> o no</a:t>
                </a:r>
              </a:p>
              <a:p>
                <a:r>
                  <a:rPr lang="en-US" sz="2000" dirty="0"/>
                  <a:t>Se </a:t>
                </a:r>
                <a:r>
                  <a:rPr lang="en-US" sz="2000" dirty="0" err="1"/>
                  <a:t>puede</a:t>
                </a:r>
                <a:r>
                  <a:rPr lang="en-US" sz="2000" dirty="0"/>
                  <a:t> </a:t>
                </a:r>
                <a:r>
                  <a:rPr lang="en-US" sz="2000" dirty="0" err="1"/>
                  <a:t>hacer</a:t>
                </a:r>
                <a:r>
                  <a:rPr lang="en-US" sz="2000" dirty="0"/>
                  <a:t> un </a:t>
                </a:r>
                <a:r>
                  <a:rPr lang="en-US" sz="2000" dirty="0" err="1"/>
                  <a:t>contraste</a:t>
                </a:r>
                <a:r>
                  <a:rPr lang="en-US" sz="2000" dirty="0"/>
                  <a:t> de hipótesis, </a:t>
                </a:r>
                <a:r>
                  <a:rPr lang="en-US" sz="2000" dirty="0" err="1"/>
                  <a:t>en</a:t>
                </a:r>
                <a:r>
                  <a:rPr lang="en-US" sz="2000" dirty="0"/>
                  <a:t> </a:t>
                </a:r>
                <a:r>
                  <a:rPr lang="en-US" sz="2000" dirty="0" err="1"/>
                  <a:t>donde</a:t>
                </a:r>
                <a:r>
                  <a:rPr lang="en-US" sz="2000" dirty="0"/>
                  <a:t>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𝐻</m:t>
                        </m:r>
                      </m:e>
                      <m:sub>
                        <m:r>
                          <a:rPr lang="en-US" sz="2000" i="1" dirty="0" smtClean="0">
                            <a:latin typeface="Cambria Math" panose="02040503050406030204" pitchFamily="18" charset="0"/>
                          </a:rPr>
                          <m:t>0</m:t>
                        </m:r>
                      </m:sub>
                    </m:sSub>
                    <m:r>
                      <a:rPr lang="en-US" sz="2000" i="1" dirty="0" smtClean="0">
                        <a:latin typeface="Cambria Math" panose="02040503050406030204" pitchFamily="18" charset="0"/>
                      </a:rPr>
                      <m:t>:</m:t>
                    </m:r>
                    <m:acc>
                      <m:accPr>
                        <m:chr m:val="̂"/>
                        <m:ctrlPr>
                          <a:rPr lang="en-US" sz="2000" i="1" dirty="0" smtClean="0">
                            <a:latin typeface="Cambria Math" panose="02040503050406030204" pitchFamily="18" charset="0"/>
                          </a:rPr>
                        </m:ctrlPr>
                      </m:accPr>
                      <m:e>
                        <m:r>
                          <a:rPr lang="en-US" sz="2000" i="1" dirty="0" smtClean="0">
                            <a:latin typeface="Cambria Math" panose="02040503050406030204" pitchFamily="18" charset="0"/>
                            <a:ea typeface="Cambria Math" panose="02040503050406030204" pitchFamily="18" charset="0"/>
                          </a:rPr>
                          <m:t>𝛽</m:t>
                        </m:r>
                      </m:e>
                    </m:acc>
                    <m:r>
                      <a:rPr lang="es-CL" sz="2000" b="0" i="1" dirty="0" smtClean="0">
                        <a:latin typeface="Cambria Math" panose="02040503050406030204" pitchFamily="18" charset="0"/>
                      </a:rPr>
                      <m:t>=0</m:t>
                    </m:r>
                  </m:oMath>
                </a14:m>
                <a:endParaRPr lang="en-US" sz="2000" dirty="0"/>
              </a:p>
              <a:p>
                <a:r>
                  <a:rPr lang="en-US" sz="2000" dirty="0"/>
                  <a:t>Si se </a:t>
                </a:r>
                <a:r>
                  <a:rPr lang="en-US" sz="2000" dirty="0" err="1"/>
                  <a:t>rechaza</a:t>
                </a:r>
                <a:r>
                  <a:rPr lang="en-US" sz="2000" dirty="0"/>
                  <a:t>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𝐻</m:t>
                        </m:r>
                      </m:e>
                      <m:sub>
                        <m:r>
                          <a:rPr lang="en-US" sz="2000" i="1" dirty="0" smtClean="0">
                            <a:latin typeface="Cambria Math" panose="02040503050406030204" pitchFamily="18" charset="0"/>
                          </a:rPr>
                          <m:t>0</m:t>
                        </m:r>
                      </m:sub>
                    </m:sSub>
                  </m:oMath>
                </a14:m>
                <a:r>
                  <a:rPr lang="en-US" sz="2000" dirty="0"/>
                  <a:t> (</a:t>
                </a:r>
                <a14:m>
                  <m:oMath xmlns:m="http://schemas.openxmlformats.org/officeDocument/2006/math">
                    <m:r>
                      <a:rPr lang="en-US" sz="2000" i="1" dirty="0" smtClean="0">
                        <a:latin typeface="Cambria Math" panose="02040503050406030204" pitchFamily="18" charset="0"/>
                      </a:rPr>
                      <m:t>𝑝</m:t>
                    </m:r>
                    <m:r>
                      <a:rPr lang="en-US" sz="2000" i="1" dirty="0" smtClean="0">
                        <a:latin typeface="Cambria Math" panose="02040503050406030204" pitchFamily="18" charset="0"/>
                      </a:rPr>
                      <m:t>&lt;</m:t>
                    </m:r>
                    <m:r>
                      <a:rPr lang="en-US" sz="2000" i="1" dirty="0" smtClean="0">
                        <a:latin typeface="Cambria Math" panose="02040503050406030204" pitchFamily="18" charset="0"/>
                        <a:ea typeface="Cambria Math" panose="02040503050406030204" pitchFamily="18" charset="0"/>
                      </a:rPr>
                      <m:t>𝛼</m:t>
                    </m:r>
                  </m:oMath>
                </a14:m>
                <a:r>
                  <a:rPr lang="en-US" sz="2000" dirty="0"/>
                  <a:t>), </a:t>
                </a:r>
                <a:r>
                  <a:rPr lang="en-US" sz="2000" dirty="0" err="1"/>
                  <a:t>entonces</a:t>
                </a:r>
                <a:r>
                  <a:rPr lang="en-US" sz="2000" dirty="0"/>
                  <a:t> </a:t>
                </a:r>
                <a:r>
                  <a:rPr lang="en-US" sz="2000" b="1" dirty="0"/>
                  <a:t>la variable </a:t>
                </a:r>
                <a:r>
                  <a:rPr lang="en-US" sz="2000" b="1" dirty="0" err="1"/>
                  <a:t>regresora</a:t>
                </a:r>
                <a:r>
                  <a:rPr lang="en-US" sz="2000" b="1" dirty="0"/>
                  <a:t> </a:t>
                </a:r>
                <a:r>
                  <a:rPr lang="en-US" sz="2000" b="1" dirty="0" err="1"/>
                  <a:t>influye</a:t>
                </a:r>
                <a:r>
                  <a:rPr lang="en-US" sz="2000" b="1" dirty="0"/>
                  <a:t> </a:t>
                </a:r>
                <a:r>
                  <a:rPr lang="en-US" sz="2000" b="1" dirty="0" err="1"/>
                  <a:t>en</a:t>
                </a:r>
                <a:r>
                  <a:rPr lang="en-US" sz="2000" b="1" dirty="0"/>
                  <a:t> la variable </a:t>
                </a:r>
                <a:r>
                  <a:rPr lang="en-US" sz="2000" b="1" dirty="0" err="1"/>
                  <a:t>regresada</a:t>
                </a:r>
                <a:r>
                  <a:rPr lang="en-US" sz="2000" b="1" dirty="0"/>
                  <a:t>.</a:t>
                </a:r>
              </a:p>
              <a:p>
                <a:r>
                  <a:rPr lang="en-US" sz="2000" dirty="0"/>
                  <a:t>Si no hay </a:t>
                </a:r>
                <a:r>
                  <a:rPr lang="en-US" sz="2000" dirty="0" err="1"/>
                  <a:t>evidencia</a:t>
                </a:r>
                <a:r>
                  <a:rPr lang="en-US" sz="2000" dirty="0"/>
                  <a:t> </a:t>
                </a:r>
                <a:r>
                  <a:rPr lang="en-US" sz="2000" dirty="0" err="1"/>
                  <a:t>estadística</a:t>
                </a:r>
                <a:r>
                  <a:rPr lang="en-US" sz="2000" dirty="0"/>
                  <a:t> para </a:t>
                </a:r>
                <a:r>
                  <a:rPr lang="en-US" sz="2000" dirty="0" err="1"/>
                  <a:t>rechazar</a:t>
                </a:r>
                <a:r>
                  <a:rPr lang="en-US" sz="2000" dirty="0"/>
                  <a:t>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𝐻</m:t>
                        </m:r>
                      </m:e>
                      <m:sub>
                        <m:r>
                          <a:rPr lang="en-US" sz="2000" i="1" dirty="0" smtClean="0">
                            <a:latin typeface="Cambria Math" panose="02040503050406030204" pitchFamily="18" charset="0"/>
                          </a:rPr>
                          <m:t>0</m:t>
                        </m:r>
                      </m:sub>
                    </m:sSub>
                  </m:oMath>
                </a14:m>
                <a:r>
                  <a:rPr lang="en-US" sz="2000" dirty="0"/>
                  <a:t>, </a:t>
                </a:r>
                <a:r>
                  <a:rPr lang="en-US" sz="2000" b="1" dirty="0" err="1"/>
                  <a:t>entonces</a:t>
                </a:r>
                <a:r>
                  <a:rPr lang="en-US" sz="2000" b="1" dirty="0"/>
                  <a:t> la variable no </a:t>
                </a:r>
                <a:r>
                  <a:rPr lang="en-US" sz="2000" b="1" dirty="0" err="1"/>
                  <a:t>entra</a:t>
                </a:r>
                <a:r>
                  <a:rPr lang="en-US" sz="2000" b="1" dirty="0"/>
                  <a:t> al </a:t>
                </a:r>
                <a:r>
                  <a:rPr lang="en-US" sz="2000" b="1" dirty="0" err="1"/>
                  <a:t>modelo</a:t>
                </a:r>
                <a:r>
                  <a:rPr lang="en-US" sz="2000" b="1" dirty="0"/>
                  <a:t>.</a:t>
                </a:r>
              </a:p>
              <a:p>
                <a:r>
                  <a:rPr lang="en-US" sz="2000" dirty="0" err="1"/>
                  <a:t>Ciertamente</a:t>
                </a:r>
                <a:r>
                  <a:rPr lang="en-US" sz="2000" dirty="0"/>
                  <a:t>, </a:t>
                </a:r>
                <a:r>
                  <a:rPr lang="en-US" sz="2000" dirty="0" err="1"/>
                  <a:t>existen</a:t>
                </a:r>
                <a:r>
                  <a:rPr lang="en-US" sz="2000" dirty="0"/>
                  <a:t> </a:t>
                </a:r>
                <a:r>
                  <a:rPr lang="en-US" sz="2000" dirty="0" err="1"/>
                  <a:t>extensiones</a:t>
                </a:r>
                <a:r>
                  <a:rPr lang="en-US" sz="2000" dirty="0"/>
                  <a:t> de esta </a:t>
                </a:r>
                <a:r>
                  <a:rPr lang="en-US" sz="2000" dirty="0" err="1"/>
                  <a:t>misma</a:t>
                </a:r>
                <a:r>
                  <a:rPr lang="en-US" sz="2000" dirty="0"/>
                  <a:t> idea.</a:t>
                </a:r>
              </a:p>
            </p:txBody>
          </p:sp>
        </mc:Choice>
        <mc:Fallback xmlns="">
          <p:sp>
            <p:nvSpPr>
              <p:cNvPr id="3" name="Content Placeholder 2">
                <a:extLst>
                  <a:ext uri="{FF2B5EF4-FFF2-40B4-BE49-F238E27FC236}">
                    <a16:creationId xmlns:a16="http://schemas.microsoft.com/office/drawing/2014/main" id="{65D79E87-DE7D-4446-A2C2-BEAD72BE4A09}"/>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4526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DC94E-D127-425E-B77A-332DB46AE1E2}"/>
              </a:ext>
            </a:extLst>
          </p:cNvPr>
          <p:cNvSpPr>
            <a:spLocks noGrp="1"/>
          </p:cNvSpPr>
          <p:nvPr>
            <p:ph type="title"/>
          </p:nvPr>
        </p:nvSpPr>
        <p:spPr/>
        <p:txBody>
          <a:bodyPr/>
          <a:lstStyle/>
          <a:p>
            <a:r>
              <a:rPr lang="es-CL" sz="2000" b="1" dirty="0"/>
              <a:t>¿Cómo interpretar esos números de las tablas output?</a:t>
            </a:r>
            <a:endParaRPr lang="en-US" sz="20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D79E87-DE7D-4446-A2C2-BEAD72BE4A09}"/>
                  </a:ext>
                </a:extLst>
              </p:cNvPr>
              <p:cNvSpPr>
                <a:spLocks noGrp="1"/>
              </p:cNvSpPr>
              <p:nvPr>
                <p:ph idx="1"/>
              </p:nvPr>
            </p:nvSpPr>
            <p:spPr>
              <a:xfrm>
                <a:off x="458650" y="3754750"/>
                <a:ext cx="10972800" cy="4526100"/>
              </a:xfrm>
            </p:spPr>
            <p:txBody>
              <a:bodyPr/>
              <a:lstStyle/>
              <a:p>
                <a:r>
                  <a:rPr lang="es-CL" dirty="0"/>
                  <a:t>Supuesto adicional: normalidad de los errores</a:t>
                </a:r>
              </a:p>
              <a:p>
                <a:r>
                  <a:rPr lang="es-CL" dirty="0"/>
                  <a:t>Este supuesto implica que los estimadores MICO también son normales</a:t>
                </a:r>
              </a:p>
              <a:p>
                <a:r>
                  <a:rPr lang="es-CL" dirty="0"/>
                  <a:t>Sea </a:t>
                </a:r>
                <a14:m>
                  <m:oMath xmlns:m="http://schemas.openxmlformats.org/officeDocument/2006/math">
                    <m:sSup>
                      <m:sSupPr>
                        <m:ctrlPr>
                          <a:rPr lang="es-CL" i="1">
                            <a:latin typeface="Cambria Math" panose="02040503050406030204" pitchFamily="18" charset="0"/>
                            <a:ea typeface="Cambria Math" panose="02040503050406030204" pitchFamily="18" charset="0"/>
                          </a:rPr>
                        </m:ctrlPr>
                      </m:sSupPr>
                      <m:e>
                        <m:d>
                          <m:dPr>
                            <m:ctrlPr>
                              <a:rPr lang="es-CL" i="1">
                                <a:latin typeface="Cambria Math" panose="02040503050406030204" pitchFamily="18" charset="0"/>
                                <a:ea typeface="Cambria Math" panose="02040503050406030204" pitchFamily="18" charset="0"/>
                              </a:rPr>
                            </m:ctrlPr>
                          </m:dPr>
                          <m:e>
                            <m:sSup>
                              <m:sSupPr>
                                <m:ctrlPr>
                                  <a:rPr lang="es-CL" i="1">
                                    <a:latin typeface="Cambria Math" panose="02040503050406030204" pitchFamily="18" charset="0"/>
                                    <a:ea typeface="Cambria Math" panose="02040503050406030204" pitchFamily="18" charset="0"/>
                                  </a:rPr>
                                </m:ctrlPr>
                              </m:sSupPr>
                              <m:e>
                                <m:r>
                                  <a:rPr lang="es-CL" i="1">
                                    <a:latin typeface="Cambria Math" panose="02040503050406030204" pitchFamily="18" charset="0"/>
                                    <a:ea typeface="Cambria Math" panose="02040503050406030204" pitchFamily="18" charset="0"/>
                                  </a:rPr>
                                  <m:t>𝑋</m:t>
                                </m:r>
                              </m:e>
                              <m:sup>
                                <m:r>
                                  <a:rPr lang="es-CL" i="1">
                                    <a:latin typeface="Cambria Math" panose="02040503050406030204" pitchFamily="18" charset="0"/>
                                    <a:ea typeface="Cambria Math" panose="02040503050406030204" pitchFamily="18" charset="0"/>
                                  </a:rPr>
                                  <m:t>𝑡</m:t>
                                </m:r>
                              </m:sup>
                            </m:sSup>
                            <m:r>
                              <a:rPr lang="es-CL" i="1">
                                <a:latin typeface="Cambria Math" panose="02040503050406030204" pitchFamily="18" charset="0"/>
                                <a:ea typeface="Cambria Math" panose="02040503050406030204" pitchFamily="18" charset="0"/>
                              </a:rPr>
                              <m:t>𝑋</m:t>
                            </m:r>
                          </m:e>
                        </m:d>
                      </m:e>
                      <m:sup>
                        <m:r>
                          <a:rPr lang="es-CL" i="1">
                            <a:latin typeface="Cambria Math" panose="02040503050406030204" pitchFamily="18" charset="0"/>
                            <a:ea typeface="Cambria Math" panose="02040503050406030204" pitchFamily="18" charset="0"/>
                          </a:rPr>
                          <m:t>−1</m:t>
                        </m:r>
                      </m:sup>
                    </m:sSup>
                    <m:r>
                      <a:rPr lang="es-CL" i="1">
                        <a:latin typeface="Cambria Math" panose="02040503050406030204" pitchFamily="18" charset="0"/>
                        <a:ea typeface="Cambria Math" panose="02040503050406030204" pitchFamily="18" charset="0"/>
                      </a:rPr>
                      <m:t>≔</m:t>
                    </m:r>
                    <m:r>
                      <a:rPr lang="es-CL" i="1">
                        <a:latin typeface="Cambria Math" panose="02040503050406030204" pitchFamily="18" charset="0"/>
                        <a:ea typeface="Cambria Math" panose="02040503050406030204" pitchFamily="18" charset="0"/>
                      </a:rPr>
                      <m:t>𝑆</m:t>
                    </m:r>
                    <m:r>
                      <a:rPr lang="es-CL" i="1">
                        <a:latin typeface="Cambria Math" panose="02040503050406030204" pitchFamily="18" charset="0"/>
                        <a:ea typeface="Cambria Math" panose="02040503050406030204" pitchFamily="18" charset="0"/>
                      </a:rPr>
                      <m:t>=</m:t>
                    </m:r>
                    <m:d>
                      <m:dPr>
                        <m:ctrlPr>
                          <a:rPr lang="es-CL" i="1">
                            <a:latin typeface="Cambria Math" panose="02040503050406030204" pitchFamily="18" charset="0"/>
                            <a:ea typeface="Cambria Math" panose="02040503050406030204" pitchFamily="18" charset="0"/>
                          </a:rPr>
                        </m:ctrlPr>
                      </m:dPr>
                      <m:e>
                        <m:sSub>
                          <m:sSubPr>
                            <m:ctrlPr>
                              <a:rPr lang="es-CL" i="1">
                                <a:latin typeface="Cambria Math" panose="02040503050406030204" pitchFamily="18" charset="0"/>
                                <a:ea typeface="Cambria Math" panose="02040503050406030204" pitchFamily="18" charset="0"/>
                              </a:rPr>
                            </m:ctrlPr>
                          </m:sSubPr>
                          <m:e>
                            <m:r>
                              <a:rPr lang="es-CL" i="1">
                                <a:latin typeface="Cambria Math" panose="02040503050406030204" pitchFamily="18" charset="0"/>
                                <a:ea typeface="Cambria Math" panose="02040503050406030204" pitchFamily="18" charset="0"/>
                              </a:rPr>
                              <m:t>𝑠</m:t>
                            </m:r>
                          </m:e>
                          <m:sub>
                            <m:r>
                              <a:rPr lang="es-CL" i="1">
                                <a:latin typeface="Cambria Math" panose="02040503050406030204" pitchFamily="18" charset="0"/>
                                <a:ea typeface="Cambria Math" panose="02040503050406030204" pitchFamily="18" charset="0"/>
                              </a:rPr>
                              <m:t>𝑖𝑗</m:t>
                            </m:r>
                          </m:sub>
                        </m:sSub>
                      </m:e>
                    </m:d>
                  </m:oMath>
                </a14:m>
                <a:endParaRPr lang="es-CL" dirty="0"/>
              </a:p>
              <a:p>
                <a:r>
                  <a:rPr lang="es-CL" dirty="0"/>
                  <a:t>Test sobre parámetros individuales</a:t>
                </a:r>
              </a:p>
              <a:p>
                <a:pPr lvl="1"/>
                <a14:m>
                  <m:oMath xmlns:m="http://schemas.openxmlformats.org/officeDocument/2006/math">
                    <m:f>
                      <m:fPr>
                        <m:ctrlPr>
                          <a:rPr lang="en-US" sz="2000" i="1">
                            <a:latin typeface="Cambria Math" panose="02040503050406030204" pitchFamily="18" charset="0"/>
                          </a:rPr>
                        </m:ctrlPr>
                      </m:fPr>
                      <m:num>
                        <m:sSub>
                          <m:sSubPr>
                            <m:ctrlPr>
                              <a:rPr lang="es-CL"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s-CL" sz="2000" i="1">
                                <a:latin typeface="Cambria Math" panose="02040503050406030204" pitchFamily="18" charset="0"/>
                              </a:rPr>
                              <m:t>𝑖</m:t>
                            </m:r>
                          </m:sub>
                        </m:sSub>
                        <m:r>
                          <a:rPr lang="es-CL" sz="2000" i="1">
                            <a:latin typeface="Cambria Math" panose="02040503050406030204" pitchFamily="18" charset="0"/>
                          </a:rPr>
                          <m:t>−</m:t>
                        </m:r>
                        <m:sSub>
                          <m:sSubPr>
                            <m:ctrlPr>
                              <a:rPr lang="es-CL" sz="2000" i="1">
                                <a:latin typeface="Cambria Math" panose="02040503050406030204" pitchFamily="18" charset="0"/>
                                <a:ea typeface="Cambria Math" panose="02040503050406030204" pitchFamily="18" charset="0"/>
                              </a:rPr>
                            </m:ctrlPr>
                          </m:sSubPr>
                          <m:e>
                            <m:r>
                              <a:rPr lang="es-CL" sz="2000" i="1">
                                <a:latin typeface="Cambria Math" panose="02040503050406030204" pitchFamily="18" charset="0"/>
                                <a:ea typeface="Cambria Math" panose="02040503050406030204" pitchFamily="18" charset="0"/>
                              </a:rPr>
                              <m:t>𝛽</m:t>
                            </m:r>
                          </m:e>
                          <m:sub>
                            <m:r>
                              <a:rPr lang="es-CL" sz="2000" i="1">
                                <a:latin typeface="Cambria Math" panose="02040503050406030204" pitchFamily="18" charset="0"/>
                                <a:ea typeface="Cambria Math" panose="02040503050406030204" pitchFamily="18" charset="0"/>
                              </a:rPr>
                              <m:t>𝑖</m:t>
                            </m:r>
                          </m:sub>
                        </m:sSub>
                      </m:num>
                      <m:den>
                        <m:sSub>
                          <m:sSubPr>
                            <m:ctrlPr>
                              <a:rPr lang="es-CL"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r>
                              <a:rPr lang="es-CL" sz="2000" i="1">
                                <a:latin typeface="Cambria Math" panose="02040503050406030204" pitchFamily="18" charset="0"/>
                                <a:ea typeface="Cambria Math" panose="02040503050406030204" pitchFamily="18" charset="0"/>
                              </a:rPr>
                              <m:t>𝑖𝑖</m:t>
                            </m:r>
                          </m:sub>
                        </m:sSub>
                        <m:rad>
                          <m:radPr>
                            <m:degHide m:val="on"/>
                            <m:ctrlPr>
                              <a:rPr lang="es-CL" sz="2000" i="1">
                                <a:latin typeface="Cambria Math" panose="02040503050406030204" pitchFamily="18" charset="0"/>
                                <a:ea typeface="Cambria Math" panose="02040503050406030204" pitchFamily="18" charset="0"/>
                              </a:rPr>
                            </m:ctrlPr>
                          </m:radPr>
                          <m:deg/>
                          <m:e>
                            <m:sSub>
                              <m:sSubPr>
                                <m:ctrlPr>
                                  <a:rPr lang="es-CL" sz="2000" i="1">
                                    <a:latin typeface="Cambria Math" panose="02040503050406030204" pitchFamily="18" charset="0"/>
                                    <a:ea typeface="Cambria Math" panose="02040503050406030204" pitchFamily="18" charset="0"/>
                                  </a:rPr>
                                </m:ctrlPr>
                              </m:sSubPr>
                              <m:e>
                                <m:r>
                                  <a:rPr lang="es-CL" sz="2000" i="1">
                                    <a:latin typeface="Cambria Math" panose="02040503050406030204" pitchFamily="18" charset="0"/>
                                    <a:ea typeface="Cambria Math" panose="02040503050406030204" pitchFamily="18" charset="0"/>
                                  </a:rPr>
                                  <m:t>𝑠</m:t>
                                </m:r>
                              </m:e>
                              <m:sub>
                                <m:r>
                                  <a:rPr lang="es-CL" sz="2000" i="1">
                                    <a:latin typeface="Cambria Math" panose="02040503050406030204" pitchFamily="18" charset="0"/>
                                    <a:ea typeface="Cambria Math" panose="02040503050406030204" pitchFamily="18" charset="0"/>
                                  </a:rPr>
                                  <m:t>𝑖𝑖</m:t>
                                </m:r>
                              </m:sub>
                            </m:sSub>
                          </m:e>
                        </m:rad>
                      </m:den>
                    </m:f>
                    <m:r>
                      <a:rPr lang="en-US" sz="2000" i="1">
                        <a:latin typeface="Cambria Math" panose="02040503050406030204" pitchFamily="18" charset="0"/>
                        <a:ea typeface="Cambria Math" panose="02040503050406030204" pitchFamily="18" charset="0"/>
                      </a:rPr>
                      <m:t>→</m:t>
                    </m:r>
                    <m:r>
                      <a:rPr lang="es-CL" sz="2000" i="1">
                        <a:latin typeface="Cambria Math" panose="02040503050406030204" pitchFamily="18" charset="0"/>
                        <a:ea typeface="Cambria Math" panose="02040503050406030204" pitchFamily="18" charset="0"/>
                      </a:rPr>
                      <m:t>𝑁</m:t>
                    </m:r>
                    <m:r>
                      <a:rPr lang="es-CL" sz="2000" i="1">
                        <a:latin typeface="Cambria Math" panose="02040503050406030204" pitchFamily="18" charset="0"/>
                        <a:ea typeface="Cambria Math" panose="02040503050406030204" pitchFamily="18" charset="0"/>
                      </a:rPr>
                      <m:t>(0,1)</m:t>
                    </m:r>
                  </m:oMath>
                </a14:m>
                <a:endParaRPr lang="en-US" sz="2000" dirty="0"/>
              </a:p>
              <a:p>
                <a:pPr lvl="1"/>
                <a14:m>
                  <m:oMath xmlns:m="http://schemas.openxmlformats.org/officeDocument/2006/math">
                    <m:f>
                      <m:fPr>
                        <m:ctrlPr>
                          <a:rPr lang="en-US" sz="2000" i="1">
                            <a:latin typeface="Cambria Math" panose="02040503050406030204" pitchFamily="18" charset="0"/>
                          </a:rPr>
                        </m:ctrlPr>
                      </m:fPr>
                      <m:num>
                        <m:sSub>
                          <m:sSubPr>
                            <m:ctrlPr>
                              <a:rPr lang="es-CL"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s-CL" sz="2000" i="1">
                                <a:latin typeface="Cambria Math" panose="02040503050406030204" pitchFamily="18" charset="0"/>
                              </a:rPr>
                              <m:t>𝑖</m:t>
                            </m:r>
                          </m:sub>
                        </m:sSub>
                        <m:r>
                          <a:rPr lang="es-CL" sz="2000" i="1">
                            <a:latin typeface="Cambria Math" panose="02040503050406030204" pitchFamily="18" charset="0"/>
                          </a:rPr>
                          <m:t>−</m:t>
                        </m:r>
                        <m:sSub>
                          <m:sSubPr>
                            <m:ctrlPr>
                              <a:rPr lang="es-CL" sz="2000" i="1">
                                <a:latin typeface="Cambria Math" panose="02040503050406030204" pitchFamily="18" charset="0"/>
                                <a:ea typeface="Cambria Math" panose="02040503050406030204" pitchFamily="18" charset="0"/>
                              </a:rPr>
                            </m:ctrlPr>
                          </m:sSubPr>
                          <m:e>
                            <m:r>
                              <a:rPr lang="es-CL" sz="2000" i="1">
                                <a:latin typeface="Cambria Math" panose="02040503050406030204" pitchFamily="18" charset="0"/>
                                <a:ea typeface="Cambria Math" panose="02040503050406030204" pitchFamily="18" charset="0"/>
                              </a:rPr>
                              <m:t>𝛽</m:t>
                            </m:r>
                          </m:e>
                          <m:sub>
                            <m:r>
                              <a:rPr lang="es-CL" sz="2000" i="1">
                                <a:latin typeface="Cambria Math" panose="02040503050406030204" pitchFamily="18" charset="0"/>
                                <a:ea typeface="Cambria Math" panose="02040503050406030204" pitchFamily="18" charset="0"/>
                              </a:rPr>
                              <m:t>𝑖</m:t>
                            </m:r>
                          </m:sub>
                        </m:sSub>
                      </m:num>
                      <m:den>
                        <m:sSup>
                          <m:sSupPr>
                            <m:ctrlPr>
                              <a:rPr lang="es-CL" sz="2000" i="1">
                                <a:latin typeface="Cambria Math" panose="02040503050406030204" pitchFamily="18" charset="0"/>
                                <a:ea typeface="Cambria Math" panose="02040503050406030204" pitchFamily="18" charset="0"/>
                              </a:rPr>
                            </m:ctrlPr>
                          </m:sSupPr>
                          <m:e>
                            <m:sSub>
                              <m:sSubPr>
                                <m:ctrlPr>
                                  <a:rPr lang="es-CL" sz="2000" i="1">
                                    <a:latin typeface="Cambria Math" panose="02040503050406030204" pitchFamily="18" charset="0"/>
                                    <a:ea typeface="Cambria Math" panose="02040503050406030204" pitchFamily="18" charset="0"/>
                                  </a:rPr>
                                </m:ctrlPr>
                              </m:sSubPr>
                              <m:e>
                                <m:acc>
                                  <m:accPr>
                                    <m:chr m:val="̂"/>
                                    <m:ctrlPr>
                                      <a:rPr lang="es-CL" sz="2000" i="1">
                                        <a:latin typeface="Cambria Math" panose="02040503050406030204" pitchFamily="18" charset="0"/>
                                        <a:ea typeface="Cambria Math" panose="02040503050406030204" pitchFamily="18" charset="0"/>
                                      </a:rPr>
                                    </m:ctrlPr>
                                  </m:accPr>
                                  <m:e>
                                    <m:r>
                                      <a:rPr lang="es-CL" sz="2000" i="1">
                                        <a:latin typeface="Cambria Math" panose="02040503050406030204" pitchFamily="18" charset="0"/>
                                        <a:ea typeface="Cambria Math" panose="02040503050406030204" pitchFamily="18" charset="0"/>
                                      </a:rPr>
                                      <m:t>𝜎</m:t>
                                    </m:r>
                                  </m:e>
                                </m:acc>
                              </m:e>
                              <m:sub>
                                <m:r>
                                  <a:rPr lang="es-CL" sz="2000" i="1">
                                    <a:latin typeface="Cambria Math" panose="02040503050406030204" pitchFamily="18" charset="0"/>
                                  </a:rPr>
                                  <m:t>𝑢</m:t>
                                </m:r>
                              </m:sub>
                            </m:sSub>
                          </m:e>
                          <m:sup>
                            <m:r>
                              <a:rPr lang="es-CL" sz="2000" i="1">
                                <a:latin typeface="Cambria Math" panose="02040503050406030204" pitchFamily="18" charset="0"/>
                              </a:rPr>
                              <m:t>2</m:t>
                            </m:r>
                          </m:sup>
                        </m:sSup>
                      </m:den>
                    </m:f>
                    <m:r>
                      <a:rPr lang="en-US" sz="2000" i="1">
                        <a:latin typeface="Cambria Math" panose="02040503050406030204" pitchFamily="18" charset="0"/>
                        <a:ea typeface="Cambria Math" panose="02040503050406030204" pitchFamily="18" charset="0"/>
                      </a:rPr>
                      <m:t>→</m:t>
                    </m:r>
                    <m:sSub>
                      <m:sSubPr>
                        <m:ctrlPr>
                          <a:rPr lang="es-CL" sz="2000" i="1">
                            <a:latin typeface="Cambria Math" panose="02040503050406030204" pitchFamily="18" charset="0"/>
                            <a:ea typeface="Cambria Math" panose="02040503050406030204" pitchFamily="18" charset="0"/>
                          </a:rPr>
                        </m:ctrlPr>
                      </m:sSubPr>
                      <m:e>
                        <m:r>
                          <a:rPr lang="es-CL" sz="2000" i="1">
                            <a:latin typeface="Cambria Math" panose="02040503050406030204" pitchFamily="18" charset="0"/>
                            <a:ea typeface="Cambria Math" panose="02040503050406030204" pitchFamily="18" charset="0"/>
                          </a:rPr>
                          <m:t>𝑡</m:t>
                        </m:r>
                      </m:e>
                      <m:sub>
                        <m:r>
                          <a:rPr lang="es-CL" sz="2000" i="1">
                            <a:latin typeface="Cambria Math" panose="02040503050406030204" pitchFamily="18" charset="0"/>
                            <a:ea typeface="Cambria Math" panose="02040503050406030204" pitchFamily="18" charset="0"/>
                          </a:rPr>
                          <m:t>𝑛</m:t>
                        </m:r>
                        <m:r>
                          <a:rPr lang="es-CL" sz="2000" i="1">
                            <a:latin typeface="Cambria Math" panose="02040503050406030204" pitchFamily="18" charset="0"/>
                            <a:ea typeface="Cambria Math" panose="02040503050406030204" pitchFamily="18" charset="0"/>
                          </a:rPr>
                          <m:t>−</m:t>
                        </m:r>
                        <m:r>
                          <a:rPr lang="es-CL" sz="2000" i="1">
                            <a:latin typeface="Cambria Math" panose="02040503050406030204" pitchFamily="18" charset="0"/>
                            <a:ea typeface="Cambria Math" panose="02040503050406030204" pitchFamily="18" charset="0"/>
                          </a:rPr>
                          <m:t>𝑘</m:t>
                        </m:r>
                      </m:sub>
                    </m:sSub>
                  </m:oMath>
                </a14:m>
                <a:endParaRPr lang="en-US" sz="2000" dirty="0"/>
              </a:p>
            </p:txBody>
          </p:sp>
        </mc:Choice>
        <mc:Fallback xmlns="">
          <p:sp>
            <p:nvSpPr>
              <p:cNvPr id="3" name="Content Placeholder 2">
                <a:extLst>
                  <a:ext uri="{FF2B5EF4-FFF2-40B4-BE49-F238E27FC236}">
                    <a16:creationId xmlns:a16="http://schemas.microsoft.com/office/drawing/2014/main" id="{65D79E87-DE7D-4446-A2C2-BEAD72BE4A09}"/>
                  </a:ext>
                </a:extLst>
              </p:cNvPr>
              <p:cNvSpPr>
                <a:spLocks noGrp="1" noRot="1" noChangeAspect="1" noMove="1" noResize="1" noEditPoints="1" noAdjustHandles="1" noChangeArrowheads="1" noChangeShapeType="1" noTextEdit="1"/>
              </p:cNvSpPr>
              <p:nvPr>
                <p:ph idx="1"/>
              </p:nvPr>
            </p:nvSpPr>
            <p:spPr>
              <a:xfrm>
                <a:off x="458650" y="3754750"/>
                <a:ext cx="10972800" cy="4526100"/>
              </a:xfrm>
              <a:blipFill>
                <a:blip r:embed="rId2"/>
                <a:stretch>
                  <a:fillRect/>
                </a:stretch>
              </a:blipFill>
            </p:spPr>
            <p:txBody>
              <a:bodyPr/>
              <a:lstStyle/>
              <a:p>
                <a:r>
                  <a:rPr lang="en-US">
                    <a:noFill/>
                  </a:rPr>
                  <a:t> </a:t>
                </a:r>
              </a:p>
            </p:txBody>
          </p:sp>
        </mc:Fallback>
      </mc:AlternateContent>
      <p:pic>
        <p:nvPicPr>
          <p:cNvPr id="4" name="Picture 4">
            <a:extLst>
              <a:ext uri="{FF2B5EF4-FFF2-40B4-BE49-F238E27FC236}">
                <a16:creationId xmlns:a16="http://schemas.microsoft.com/office/drawing/2014/main" id="{DFC575A5-14E1-4345-B367-64B8C8636914}"/>
              </a:ext>
            </a:extLst>
          </p:cNvPr>
          <p:cNvPicPr>
            <a:picLocks noChangeAspect="1"/>
          </p:cNvPicPr>
          <p:nvPr/>
        </p:nvPicPr>
        <p:blipFill>
          <a:blip r:embed="rId3"/>
          <a:stretch>
            <a:fillRect/>
          </a:stretch>
        </p:blipFill>
        <p:spPr>
          <a:xfrm>
            <a:off x="3362280" y="823980"/>
            <a:ext cx="5021701" cy="2745509"/>
          </a:xfrm>
          <a:prstGeom prst="rect">
            <a:avLst/>
          </a:prstGeom>
        </p:spPr>
      </p:pic>
    </p:spTree>
    <p:extLst>
      <p:ext uri="{BB962C8B-B14F-4D97-AF65-F5344CB8AC3E}">
        <p14:creationId xmlns:p14="http://schemas.microsoft.com/office/powerpoint/2010/main" val="389453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F2A1A-45FC-45C8-9977-51AC880074BE}"/>
              </a:ext>
            </a:extLst>
          </p:cNvPr>
          <p:cNvSpPr>
            <a:spLocks noGrp="1"/>
          </p:cNvSpPr>
          <p:nvPr>
            <p:ph type="title"/>
          </p:nvPr>
        </p:nvSpPr>
        <p:spPr/>
        <p:txBody>
          <a:bodyPr/>
          <a:lstStyle/>
          <a:p>
            <a:r>
              <a:rPr lang="es-CL" b="1" dirty="0" err="1"/>
              <a:t>Dummies</a:t>
            </a:r>
            <a:endParaRPr lang="en-US"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462230D-32C2-4ADE-97B6-A58EB99B8CC1}"/>
                  </a:ext>
                </a:extLst>
              </p:cNvPr>
              <p:cNvSpPr>
                <a:spLocks noGrp="1"/>
              </p:cNvSpPr>
              <p:nvPr>
                <p:ph idx="1"/>
              </p:nvPr>
            </p:nvSpPr>
            <p:spPr>
              <a:xfrm>
                <a:off x="335359" y="980728"/>
                <a:ext cx="11356531" cy="5269152"/>
              </a:xfrm>
            </p:spPr>
            <p:txBody>
              <a:bodyPr>
                <a:normAutofit/>
              </a:bodyPr>
              <a:lstStyle/>
              <a:p>
                <a:r>
                  <a:rPr lang="es-CL" dirty="0"/>
                  <a:t>A veces en un modelo se requiere controlar por alguna variable categórica, como el sexo, zona geográfica, </a:t>
                </a:r>
                <a:r>
                  <a:rPr lang="es-CL" dirty="0" err="1"/>
                  <a:t>etc</a:t>
                </a:r>
                <a:endParaRPr lang="es-CL" dirty="0"/>
              </a:p>
              <a:p>
                <a:r>
                  <a:rPr lang="es-CL" dirty="0"/>
                  <a:t>En tal caso, conviene definir una variable </a:t>
                </a:r>
                <a:r>
                  <a:rPr lang="es-CL" dirty="0" err="1"/>
                  <a:t>dummie</a:t>
                </a:r>
                <a:r>
                  <a:rPr lang="es-CL" dirty="0"/>
                  <a:t> o dicotómica como</a:t>
                </a:r>
              </a:p>
              <a:p>
                <a:pPr marL="0" indent="0">
                  <a:buNone/>
                </a:pPr>
                <a14:m>
                  <m:oMathPara xmlns:m="http://schemas.openxmlformats.org/officeDocument/2006/math">
                    <m:oMathParaPr>
                      <m:jc m:val="centerGroup"/>
                    </m:oMathParaPr>
                    <m:oMath xmlns:m="http://schemas.openxmlformats.org/officeDocument/2006/math">
                      <m:r>
                        <a:rPr lang="es-CL" b="0" i="1" smtClean="0">
                          <a:latin typeface="Cambria Math" panose="02040503050406030204" pitchFamily="18" charset="0"/>
                        </a:rPr>
                        <m:t>𝐷</m:t>
                      </m:r>
                      <m:r>
                        <a:rPr lang="es-CL" b="0" i="1" smtClean="0">
                          <a:latin typeface="Cambria Math" panose="02040503050406030204" pitchFamily="18" charset="0"/>
                        </a:rPr>
                        <m:t>=</m:t>
                      </m:r>
                      <m:d>
                        <m:dPr>
                          <m:begChr m:val="{"/>
                          <m:endChr m:val=""/>
                          <m:ctrlPr>
                            <a:rPr lang="es-CL" b="0" i="1" smtClean="0">
                              <a:latin typeface="Cambria Math" panose="02040503050406030204" pitchFamily="18" charset="0"/>
                            </a:rPr>
                          </m:ctrlPr>
                        </m:dPr>
                        <m:e>
                          <m:eqArr>
                            <m:eqArrPr>
                              <m:ctrlPr>
                                <a:rPr lang="es-CL" b="0" i="1" smtClean="0">
                                  <a:latin typeface="Cambria Math" panose="02040503050406030204" pitchFamily="18" charset="0"/>
                                </a:rPr>
                              </m:ctrlPr>
                            </m:eqArrPr>
                            <m:e>
                              <m:m>
                                <m:mPr>
                                  <m:mcs>
                                    <m:mc>
                                      <m:mcPr>
                                        <m:count m:val="2"/>
                                        <m:mcJc m:val="center"/>
                                      </m:mcPr>
                                    </m:mc>
                                  </m:mcs>
                                  <m:ctrlPr>
                                    <a:rPr lang="es-CL" b="0" i="1" smtClean="0">
                                      <a:latin typeface="Cambria Math" panose="02040503050406030204" pitchFamily="18" charset="0"/>
                                    </a:rPr>
                                  </m:ctrlPr>
                                </m:mPr>
                                <m:mr>
                                  <m:e>
                                    <m:r>
                                      <m:rPr>
                                        <m:brk m:alnAt="7"/>
                                      </m:rPr>
                                      <a:rPr lang="es-CL" b="0" i="1" smtClean="0">
                                        <a:latin typeface="Cambria Math" panose="02040503050406030204" pitchFamily="18" charset="0"/>
                                      </a:rPr>
                                      <m:t>1</m:t>
                                    </m:r>
                                  </m:e>
                                  <m:e>
                                    <m:r>
                                      <a:rPr lang="es-CL" b="0" i="1" smtClean="0">
                                        <a:latin typeface="Cambria Math" panose="02040503050406030204" pitchFamily="18" charset="0"/>
                                      </a:rPr>
                                      <m:t>𝑠𝑖</m:t>
                                    </m:r>
                                    <m:r>
                                      <a:rPr lang="es-CL" b="0" i="1" smtClean="0">
                                        <a:latin typeface="Cambria Math" panose="02040503050406030204" pitchFamily="18" charset="0"/>
                                      </a:rPr>
                                      <m:t> </m:t>
                                    </m:r>
                                    <m:r>
                                      <a:rPr lang="es-CL" b="0" i="1" smtClean="0">
                                        <a:latin typeface="Cambria Math" panose="02040503050406030204" pitchFamily="18" charset="0"/>
                                      </a:rPr>
                                      <m:t>𝑒𝑠</m:t>
                                    </m:r>
                                    <m:r>
                                      <a:rPr lang="es-CL" b="0" i="1" smtClean="0">
                                        <a:latin typeface="Cambria Math" panose="02040503050406030204" pitchFamily="18" charset="0"/>
                                      </a:rPr>
                                      <m:t> </m:t>
                                    </m:r>
                                    <m:r>
                                      <a:rPr lang="es-CL" b="0" i="1" smtClean="0">
                                        <a:latin typeface="Cambria Math" panose="02040503050406030204" pitchFamily="18" charset="0"/>
                                      </a:rPr>
                                      <m:t>𝑚𝑢𝑗𝑒𝑟</m:t>
                                    </m:r>
                                  </m:e>
                                </m:mr>
                              </m:m>
                            </m:e>
                            <m:e>
                              <m:m>
                                <m:mPr>
                                  <m:mcs>
                                    <m:mc>
                                      <m:mcPr>
                                        <m:count m:val="2"/>
                                        <m:mcJc m:val="center"/>
                                      </m:mcPr>
                                    </m:mc>
                                  </m:mcs>
                                  <m:ctrlPr>
                                    <a:rPr lang="es-CL" b="0" i="1" smtClean="0">
                                      <a:latin typeface="Cambria Math" panose="02040503050406030204" pitchFamily="18" charset="0"/>
                                    </a:rPr>
                                  </m:ctrlPr>
                                </m:mPr>
                                <m:mr>
                                  <m:e>
                                    <m:r>
                                      <m:rPr>
                                        <m:brk m:alnAt="7"/>
                                      </m:rPr>
                                      <a:rPr lang="es-CL" b="0" i="1" smtClean="0">
                                        <a:latin typeface="Cambria Math" panose="02040503050406030204" pitchFamily="18" charset="0"/>
                                      </a:rPr>
                                      <m:t>0</m:t>
                                    </m:r>
                                  </m:e>
                                  <m:e>
                                    <m:r>
                                      <a:rPr lang="es-CL" b="0" i="1" smtClean="0">
                                        <a:latin typeface="Cambria Math" panose="02040503050406030204" pitchFamily="18" charset="0"/>
                                      </a:rPr>
                                      <m:t>𝑠𝑖</m:t>
                                    </m:r>
                                    <m:r>
                                      <a:rPr lang="es-CL" b="0" i="1" smtClean="0">
                                        <a:latin typeface="Cambria Math" panose="02040503050406030204" pitchFamily="18" charset="0"/>
                                      </a:rPr>
                                      <m:t> </m:t>
                                    </m:r>
                                    <m:r>
                                      <a:rPr lang="es-CL" b="0" i="1" smtClean="0">
                                        <a:latin typeface="Cambria Math" panose="02040503050406030204" pitchFamily="18" charset="0"/>
                                      </a:rPr>
                                      <m:t>𝑒𝑠</m:t>
                                    </m:r>
                                    <m:r>
                                      <a:rPr lang="es-CL" b="0" i="1" smtClean="0">
                                        <a:latin typeface="Cambria Math" panose="02040503050406030204" pitchFamily="18" charset="0"/>
                                      </a:rPr>
                                      <m:t> </m:t>
                                    </m:r>
                                    <m:r>
                                      <a:rPr lang="es-CL" b="0" i="1" smtClean="0">
                                        <a:latin typeface="Cambria Math" panose="02040503050406030204" pitchFamily="18" charset="0"/>
                                      </a:rPr>
                                      <m:t>h𝑜𝑚𝑏𝑟𝑒</m:t>
                                    </m:r>
                                  </m:e>
                                </m:mr>
                              </m:m>
                            </m:e>
                          </m:eqArr>
                        </m:e>
                      </m:d>
                    </m:oMath>
                  </m:oMathPara>
                </a14:m>
                <a:endParaRPr lang="en-US" dirty="0"/>
              </a:p>
              <a:p>
                <a:pPr marL="285750" indent="-285750"/>
                <a:r>
                  <a:rPr lang="en-US" dirty="0"/>
                  <a:t>Si un </a:t>
                </a:r>
                <a:r>
                  <a:rPr lang="en-US" dirty="0" err="1"/>
                  <a:t>modelo</a:t>
                </a:r>
                <a:r>
                  <a:rPr lang="en-US" dirty="0"/>
                  <a:t> para </a:t>
                </a:r>
                <a:r>
                  <a:rPr lang="en-US" dirty="0" err="1"/>
                  <a:t>determinar</a:t>
                </a:r>
                <a:r>
                  <a:rPr lang="en-US" dirty="0"/>
                  <a:t> </a:t>
                </a:r>
                <a:r>
                  <a:rPr lang="en-US" dirty="0" err="1"/>
                  <a:t>salario</a:t>
                </a:r>
                <a:r>
                  <a:rPr lang="en-US" dirty="0"/>
                  <a:t> es</a:t>
                </a:r>
              </a:p>
              <a:p>
                <a:pPr marL="0" indent="0">
                  <a:buNone/>
                </a:pPr>
                <a14:m>
                  <m:oMathPara xmlns:m="http://schemas.openxmlformats.org/officeDocument/2006/math">
                    <m:oMathParaPr>
                      <m:jc m:val="centerGroup"/>
                    </m:oMathParaPr>
                    <m:oMath xmlns:m="http://schemas.openxmlformats.org/officeDocument/2006/math">
                      <m:r>
                        <a:rPr lang="es-CL" b="0" i="1" smtClean="0">
                          <a:latin typeface="Cambria Math" panose="02040503050406030204" pitchFamily="18" charset="0"/>
                        </a:rPr>
                        <m:t>𝑠𝑎𝑙𝑎𝑟𝑖</m:t>
                      </m:r>
                      <m:sSub>
                        <m:sSubPr>
                          <m:ctrlPr>
                            <a:rPr lang="es-CL" b="0" i="1" smtClean="0">
                              <a:latin typeface="Cambria Math" panose="02040503050406030204" pitchFamily="18" charset="0"/>
                            </a:rPr>
                          </m:ctrlPr>
                        </m:sSubPr>
                        <m:e>
                          <m:r>
                            <a:rPr lang="es-CL" b="0" i="1" smtClean="0">
                              <a:latin typeface="Cambria Math" panose="02040503050406030204" pitchFamily="18" charset="0"/>
                            </a:rPr>
                            <m:t>𝑜</m:t>
                          </m:r>
                        </m:e>
                        <m:sub>
                          <m:r>
                            <a:rPr lang="es-CL" b="0" i="1" smtClean="0">
                              <a:latin typeface="Cambria Math" panose="02040503050406030204" pitchFamily="18" charset="0"/>
                            </a:rPr>
                            <m:t>𝑖</m:t>
                          </m:r>
                        </m:sub>
                      </m:sSub>
                      <m:r>
                        <a:rPr lang="es-CL" b="0" i="1" smtClean="0">
                          <a:latin typeface="Cambria Math" panose="02040503050406030204" pitchFamily="18" charset="0"/>
                        </a:rPr>
                        <m:t>=</m:t>
                      </m:r>
                      <m:sSub>
                        <m:sSubPr>
                          <m:ctrlPr>
                            <a:rPr lang="es-CL" b="0" i="1" smtClean="0">
                              <a:latin typeface="Cambria Math" panose="02040503050406030204" pitchFamily="18" charset="0"/>
                              <a:ea typeface="Cambria Math" panose="02040503050406030204" pitchFamily="18" charset="0"/>
                            </a:rPr>
                          </m:ctrlPr>
                        </m:sSubPr>
                        <m:e>
                          <m:r>
                            <a:rPr lang="es-CL" b="0" i="1" smtClean="0">
                              <a:latin typeface="Cambria Math" panose="02040503050406030204" pitchFamily="18" charset="0"/>
                              <a:ea typeface="Cambria Math" panose="02040503050406030204" pitchFamily="18" charset="0"/>
                            </a:rPr>
                            <m:t>𝛽</m:t>
                          </m:r>
                        </m:e>
                        <m:sub>
                          <m:r>
                            <a:rPr lang="es-CL" b="0" i="1" smtClean="0">
                              <a:latin typeface="Cambria Math" panose="02040503050406030204" pitchFamily="18" charset="0"/>
                              <a:ea typeface="Cambria Math" panose="02040503050406030204" pitchFamily="18" charset="0"/>
                            </a:rPr>
                            <m:t>1</m:t>
                          </m:r>
                        </m:sub>
                      </m:sSub>
                      <m:r>
                        <a:rPr lang="es-CL" b="0" i="1" smtClean="0">
                          <a:latin typeface="Cambria Math" panose="02040503050406030204" pitchFamily="18" charset="0"/>
                          <a:ea typeface="Cambria Math" panose="02040503050406030204" pitchFamily="18" charset="0"/>
                        </a:rPr>
                        <m:t>+</m:t>
                      </m:r>
                      <m:sSub>
                        <m:sSubPr>
                          <m:ctrlPr>
                            <a:rPr lang="es-CL" b="0" i="1" smtClean="0">
                              <a:latin typeface="Cambria Math" panose="02040503050406030204" pitchFamily="18" charset="0"/>
                              <a:ea typeface="Cambria Math" panose="02040503050406030204" pitchFamily="18" charset="0"/>
                            </a:rPr>
                          </m:ctrlPr>
                        </m:sSubPr>
                        <m:e>
                          <m:r>
                            <a:rPr lang="es-CL" b="0" i="1" smtClean="0">
                              <a:latin typeface="Cambria Math" panose="02040503050406030204" pitchFamily="18" charset="0"/>
                              <a:ea typeface="Cambria Math" panose="02040503050406030204" pitchFamily="18" charset="0"/>
                            </a:rPr>
                            <m:t>𝛽</m:t>
                          </m:r>
                        </m:e>
                        <m:sub>
                          <m:r>
                            <a:rPr lang="es-CL" b="0" i="1" smtClean="0">
                              <a:latin typeface="Cambria Math" panose="02040503050406030204" pitchFamily="18" charset="0"/>
                              <a:ea typeface="Cambria Math" panose="02040503050406030204" pitchFamily="18" charset="0"/>
                            </a:rPr>
                            <m:t>2</m:t>
                          </m:r>
                        </m:sub>
                      </m:sSub>
                      <m:sSub>
                        <m:sSubPr>
                          <m:ctrlPr>
                            <a:rPr lang="es-CL" b="0" i="1" smtClean="0">
                              <a:latin typeface="Cambria Math" panose="02040503050406030204" pitchFamily="18" charset="0"/>
                              <a:ea typeface="Cambria Math" panose="02040503050406030204" pitchFamily="18" charset="0"/>
                            </a:rPr>
                          </m:ctrlPr>
                        </m:sSubPr>
                        <m:e>
                          <m:r>
                            <a:rPr lang="es-CL" b="0" i="1" smtClean="0">
                              <a:latin typeface="Cambria Math" panose="02040503050406030204" pitchFamily="18" charset="0"/>
                              <a:ea typeface="Cambria Math" panose="02040503050406030204" pitchFamily="18" charset="0"/>
                            </a:rPr>
                            <m:t>𝐷</m:t>
                          </m:r>
                        </m:e>
                        <m:sub>
                          <m:r>
                            <a:rPr lang="es-CL" b="0" i="1" smtClean="0">
                              <a:latin typeface="Cambria Math" panose="02040503050406030204" pitchFamily="18" charset="0"/>
                              <a:ea typeface="Cambria Math" panose="02040503050406030204" pitchFamily="18" charset="0"/>
                            </a:rPr>
                            <m:t>𝑖</m:t>
                          </m:r>
                        </m:sub>
                      </m:sSub>
                      <m:r>
                        <a:rPr lang="es-CL" b="0" i="1" smtClean="0">
                          <a:latin typeface="Cambria Math" panose="02040503050406030204" pitchFamily="18" charset="0"/>
                          <a:ea typeface="Cambria Math" panose="02040503050406030204" pitchFamily="18" charset="0"/>
                        </a:rPr>
                        <m:t>+</m:t>
                      </m:r>
                      <m:sSub>
                        <m:sSubPr>
                          <m:ctrlPr>
                            <a:rPr lang="es-CL" b="0" i="1" smtClean="0">
                              <a:latin typeface="Cambria Math" panose="02040503050406030204" pitchFamily="18" charset="0"/>
                              <a:ea typeface="Cambria Math" panose="02040503050406030204" pitchFamily="18" charset="0"/>
                            </a:rPr>
                          </m:ctrlPr>
                        </m:sSubPr>
                        <m:e>
                          <m:r>
                            <a:rPr lang="es-CL" b="0" i="1" smtClean="0">
                              <a:latin typeface="Cambria Math" panose="02040503050406030204" pitchFamily="18" charset="0"/>
                              <a:ea typeface="Cambria Math" panose="02040503050406030204" pitchFamily="18" charset="0"/>
                            </a:rPr>
                            <m:t>𝛽</m:t>
                          </m:r>
                        </m:e>
                        <m:sub>
                          <m:r>
                            <a:rPr lang="es-CL" b="0" i="1" smtClean="0">
                              <a:latin typeface="Cambria Math" panose="02040503050406030204" pitchFamily="18" charset="0"/>
                              <a:ea typeface="Cambria Math" panose="02040503050406030204" pitchFamily="18" charset="0"/>
                            </a:rPr>
                            <m:t>3</m:t>
                          </m:r>
                        </m:sub>
                      </m:sSub>
                      <m:r>
                        <a:rPr lang="es-CL" b="0" i="1" smtClean="0">
                          <a:latin typeface="Cambria Math" panose="02040503050406030204" pitchFamily="18" charset="0"/>
                          <a:ea typeface="Cambria Math" panose="02040503050406030204" pitchFamily="18" charset="0"/>
                        </a:rPr>
                        <m:t>𝑒𝑑𝑢𝑐𝑎𝑐𝑖𝑜</m:t>
                      </m:r>
                      <m:sSub>
                        <m:sSubPr>
                          <m:ctrlPr>
                            <a:rPr lang="es-CL" b="0" i="1" smtClean="0">
                              <a:latin typeface="Cambria Math" panose="02040503050406030204" pitchFamily="18" charset="0"/>
                              <a:ea typeface="Cambria Math" panose="02040503050406030204" pitchFamily="18" charset="0"/>
                            </a:rPr>
                          </m:ctrlPr>
                        </m:sSubPr>
                        <m:e>
                          <m:r>
                            <a:rPr lang="es-CL" b="0" i="1" smtClean="0">
                              <a:latin typeface="Cambria Math" panose="02040503050406030204" pitchFamily="18" charset="0"/>
                              <a:ea typeface="Cambria Math" panose="02040503050406030204" pitchFamily="18" charset="0"/>
                            </a:rPr>
                            <m:t>𝑛</m:t>
                          </m:r>
                        </m:e>
                        <m:sub>
                          <m:r>
                            <a:rPr lang="es-CL" b="0" i="1" smtClean="0">
                              <a:latin typeface="Cambria Math" panose="02040503050406030204" pitchFamily="18" charset="0"/>
                              <a:ea typeface="Cambria Math" panose="02040503050406030204" pitchFamily="18" charset="0"/>
                            </a:rPr>
                            <m:t>𝑖</m:t>
                          </m:r>
                        </m:sub>
                      </m:sSub>
                      <m:r>
                        <a:rPr lang="es-CL" b="0" i="1" smtClean="0">
                          <a:latin typeface="Cambria Math" panose="02040503050406030204" pitchFamily="18" charset="0"/>
                          <a:ea typeface="Cambria Math" panose="02040503050406030204" pitchFamily="18" charset="0"/>
                        </a:rPr>
                        <m:t>+</m:t>
                      </m:r>
                      <m:sSub>
                        <m:sSubPr>
                          <m:ctrlPr>
                            <a:rPr lang="es-CL" b="0" i="1" smtClean="0">
                              <a:latin typeface="Cambria Math" panose="02040503050406030204" pitchFamily="18" charset="0"/>
                              <a:ea typeface="Cambria Math" panose="02040503050406030204" pitchFamily="18" charset="0"/>
                            </a:rPr>
                          </m:ctrlPr>
                        </m:sSubPr>
                        <m:e>
                          <m:r>
                            <a:rPr lang="es-CL" b="0" i="1" smtClean="0">
                              <a:latin typeface="Cambria Math" panose="02040503050406030204" pitchFamily="18" charset="0"/>
                              <a:ea typeface="Cambria Math" panose="02040503050406030204" pitchFamily="18" charset="0"/>
                            </a:rPr>
                            <m:t>𝑢</m:t>
                          </m:r>
                        </m:e>
                        <m:sub>
                          <m:r>
                            <a:rPr lang="es-CL" b="0" i="1" smtClean="0">
                              <a:latin typeface="Cambria Math" panose="02040503050406030204" pitchFamily="18" charset="0"/>
                              <a:ea typeface="Cambria Math" panose="02040503050406030204" pitchFamily="18" charset="0"/>
                            </a:rPr>
                            <m:t>𝑖</m:t>
                          </m:r>
                        </m:sub>
                      </m:sSub>
                    </m:oMath>
                  </m:oMathPara>
                </a14:m>
                <a:endParaRPr lang="en-US" dirty="0"/>
              </a:p>
              <a:p>
                <a:pPr marL="0" indent="0">
                  <a:buNone/>
                </a:pPr>
                <a:r>
                  <a:rPr lang="en-US" dirty="0"/>
                  <a:t>      Se </a:t>
                </a:r>
                <a:r>
                  <a:rPr lang="en-US" dirty="0" err="1"/>
                  <a:t>tiene</a:t>
                </a:r>
                <a:r>
                  <a:rPr lang="en-US" dirty="0"/>
                  <a:t> que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s-CL" b="0" i="1" smtClean="0">
                              <a:latin typeface="Cambria Math" panose="02040503050406030204" pitchFamily="18" charset="0"/>
                              <a:ea typeface="Cambria Math" panose="02040503050406030204" pitchFamily="18" charset="0"/>
                            </a:rPr>
                          </m:ctrlPr>
                        </m:sSubPr>
                        <m:e>
                          <m:r>
                            <a:rPr lang="es-CL" b="0" i="1" smtClean="0">
                              <a:latin typeface="Cambria Math" panose="02040503050406030204" pitchFamily="18" charset="0"/>
                              <a:ea typeface="Cambria Math" panose="02040503050406030204" pitchFamily="18" charset="0"/>
                            </a:rPr>
                            <m:t>𝛽</m:t>
                          </m:r>
                        </m:e>
                        <m:sub>
                          <m:r>
                            <a:rPr lang="es-CL" b="0" i="1" smtClean="0">
                              <a:latin typeface="Cambria Math" panose="02040503050406030204" pitchFamily="18" charset="0"/>
                              <a:ea typeface="Cambria Math" panose="02040503050406030204" pitchFamily="18" charset="0"/>
                            </a:rPr>
                            <m:t>2</m:t>
                          </m:r>
                        </m:sub>
                      </m:sSub>
                      <m:r>
                        <a:rPr lang="es-CL" b="0" i="1" smtClean="0">
                          <a:latin typeface="Cambria Math" panose="02040503050406030204" pitchFamily="18" charset="0"/>
                          <a:ea typeface="Cambria Math" panose="02040503050406030204" pitchFamily="18" charset="0"/>
                        </a:rPr>
                        <m:t>=</m:t>
                      </m:r>
                      <m:r>
                        <a:rPr lang="es-CL" b="0" i="1" smtClean="0">
                          <a:latin typeface="Cambria Math" panose="02040503050406030204" pitchFamily="18" charset="0"/>
                          <a:ea typeface="Cambria Math" panose="02040503050406030204" pitchFamily="18" charset="0"/>
                        </a:rPr>
                        <m:t>𝐸</m:t>
                      </m:r>
                      <m:d>
                        <m:dPr>
                          <m:ctrlPr>
                            <a:rPr lang="es-CL" b="0" i="1" smtClean="0">
                              <a:latin typeface="Cambria Math" panose="02040503050406030204" pitchFamily="18" charset="0"/>
                              <a:ea typeface="Cambria Math" panose="02040503050406030204" pitchFamily="18" charset="0"/>
                            </a:rPr>
                          </m:ctrlPr>
                        </m:dPr>
                        <m:e>
                          <m:r>
                            <a:rPr lang="es-CL" b="0" i="1" smtClean="0">
                              <a:latin typeface="Cambria Math" panose="02040503050406030204" pitchFamily="18" charset="0"/>
                              <a:ea typeface="Cambria Math" panose="02040503050406030204" pitchFamily="18" charset="0"/>
                            </a:rPr>
                            <m:t>𝑠𝑎𝑙𝑎𝑟𝑖𝑜</m:t>
                          </m:r>
                        </m:e>
                        <m:e>
                          <m:r>
                            <a:rPr lang="es-CL" b="0" i="1" smtClean="0">
                              <a:latin typeface="Cambria Math" panose="02040503050406030204" pitchFamily="18" charset="0"/>
                              <a:ea typeface="Cambria Math" panose="02040503050406030204" pitchFamily="18" charset="0"/>
                            </a:rPr>
                            <m:t>𝐷</m:t>
                          </m:r>
                          <m:r>
                            <a:rPr lang="es-CL" b="0" i="1" smtClean="0">
                              <a:latin typeface="Cambria Math" panose="02040503050406030204" pitchFamily="18" charset="0"/>
                              <a:ea typeface="Cambria Math" panose="02040503050406030204" pitchFamily="18" charset="0"/>
                            </a:rPr>
                            <m:t>=1, </m:t>
                          </m:r>
                          <m:r>
                            <a:rPr lang="es-CL" b="0" i="1" smtClean="0">
                              <a:latin typeface="Cambria Math" panose="02040503050406030204" pitchFamily="18" charset="0"/>
                              <a:ea typeface="Cambria Math" panose="02040503050406030204" pitchFamily="18" charset="0"/>
                            </a:rPr>
                            <m:t>𝑒𝑑𝑢𝑎𝑐𝑖𝑜𝑛</m:t>
                          </m:r>
                        </m:e>
                      </m:d>
                      <m:r>
                        <a:rPr lang="es-CL" b="0" i="1" smtClean="0">
                          <a:latin typeface="Cambria Math" panose="02040503050406030204" pitchFamily="18" charset="0"/>
                          <a:ea typeface="Cambria Math" panose="02040503050406030204" pitchFamily="18" charset="0"/>
                        </a:rPr>
                        <m:t>−</m:t>
                      </m:r>
                      <m:r>
                        <a:rPr lang="es-CL" b="0" i="1" smtClean="0">
                          <a:latin typeface="Cambria Math" panose="02040503050406030204" pitchFamily="18" charset="0"/>
                          <a:ea typeface="Cambria Math" panose="02040503050406030204" pitchFamily="18" charset="0"/>
                        </a:rPr>
                        <m:t>𝐸</m:t>
                      </m:r>
                      <m:d>
                        <m:dPr>
                          <m:ctrlPr>
                            <a:rPr lang="es-CL" b="0" i="1" smtClean="0">
                              <a:latin typeface="Cambria Math" panose="02040503050406030204" pitchFamily="18" charset="0"/>
                              <a:ea typeface="Cambria Math" panose="02040503050406030204" pitchFamily="18" charset="0"/>
                            </a:rPr>
                          </m:ctrlPr>
                        </m:dPr>
                        <m:e>
                          <m:r>
                            <a:rPr lang="es-CL" b="0" i="1" smtClean="0">
                              <a:latin typeface="Cambria Math" panose="02040503050406030204" pitchFamily="18" charset="0"/>
                              <a:ea typeface="Cambria Math" panose="02040503050406030204" pitchFamily="18" charset="0"/>
                            </a:rPr>
                            <m:t>𝑠𝑎𝑙𝑎𝑟𝑖𝑜</m:t>
                          </m:r>
                        </m:e>
                        <m:e>
                          <m:r>
                            <a:rPr lang="es-CL" b="0" i="1" smtClean="0">
                              <a:latin typeface="Cambria Math" panose="02040503050406030204" pitchFamily="18" charset="0"/>
                              <a:ea typeface="Cambria Math" panose="02040503050406030204" pitchFamily="18" charset="0"/>
                            </a:rPr>
                            <m:t>𝐷</m:t>
                          </m:r>
                          <m:r>
                            <a:rPr lang="es-CL" b="0" i="1" smtClean="0">
                              <a:latin typeface="Cambria Math" panose="02040503050406030204" pitchFamily="18" charset="0"/>
                              <a:ea typeface="Cambria Math" panose="02040503050406030204" pitchFamily="18" charset="0"/>
                            </a:rPr>
                            <m:t>=0,</m:t>
                          </m:r>
                          <m:r>
                            <a:rPr lang="es-CL" b="0" i="1" smtClean="0">
                              <a:latin typeface="Cambria Math" panose="02040503050406030204" pitchFamily="18" charset="0"/>
                              <a:ea typeface="Cambria Math" panose="02040503050406030204" pitchFamily="18" charset="0"/>
                            </a:rPr>
                            <m:t>𝑒𝑑𝑢𝑐𝑎𝑐𝑖𝑜𝑛</m:t>
                          </m:r>
                        </m:e>
                      </m:d>
                    </m:oMath>
                  </m:oMathPara>
                </a14:m>
                <a:endParaRPr lang="es-MX" b="0" dirty="0">
                  <a:ea typeface="Cambria Math" panose="02040503050406030204" pitchFamily="18" charset="0"/>
                </a:endParaRPr>
              </a:p>
              <a:p>
                <a:pPr marL="0" indent="0">
                  <a:buNone/>
                </a:pPr>
                <a:endParaRPr lang="es-MX" dirty="0">
                  <a:ea typeface="Cambria Math" panose="02040503050406030204" pitchFamily="18" charset="0"/>
                </a:endParaRPr>
              </a:p>
              <a:p>
                <a:pPr marL="0" indent="0">
                  <a:buNone/>
                </a:pPr>
                <a:r>
                  <a:rPr lang="es-MX" dirty="0">
                    <a:ea typeface="Cambria Math" panose="02040503050406030204" pitchFamily="18" charset="0"/>
                  </a:rPr>
                  <a:t>      Probablemente, este coeficiente sería negativo, ya que la evidencia sugiere que –injustamente- los hombres ganan más que las mujeres en un mismo cargo</a:t>
                </a:r>
                <a:endParaRPr lang="es-MX" b="0" dirty="0">
                  <a:ea typeface="Cambria Math" panose="02040503050406030204" pitchFamily="18" charset="0"/>
                </a:endParaRPr>
              </a:p>
              <a:p>
                <a:pPr marL="0" indent="0">
                  <a:buNone/>
                </a:pPr>
                <a:endParaRPr lang="en-US" dirty="0"/>
              </a:p>
            </p:txBody>
          </p:sp>
        </mc:Choice>
        <mc:Fallback>
          <p:sp>
            <p:nvSpPr>
              <p:cNvPr id="3" name="Content Placeholder 2">
                <a:extLst>
                  <a:ext uri="{FF2B5EF4-FFF2-40B4-BE49-F238E27FC236}">
                    <a16:creationId xmlns:a16="http://schemas.microsoft.com/office/drawing/2014/main" id="{D462230D-32C2-4ADE-97B6-A58EB99B8CC1}"/>
                  </a:ext>
                </a:extLst>
              </p:cNvPr>
              <p:cNvSpPr>
                <a:spLocks noGrp="1" noRot="1" noChangeAspect="1" noMove="1" noResize="1" noEditPoints="1" noAdjustHandles="1" noChangeArrowheads="1" noChangeShapeType="1" noTextEdit="1"/>
              </p:cNvSpPr>
              <p:nvPr>
                <p:ph idx="1"/>
              </p:nvPr>
            </p:nvSpPr>
            <p:spPr>
              <a:xfrm>
                <a:off x="335359" y="980728"/>
                <a:ext cx="11356531" cy="5269152"/>
              </a:xfrm>
              <a:blipFill>
                <a:blip r:embed="rId2"/>
                <a:stretch>
                  <a:fillRect l="-429"/>
                </a:stretch>
              </a:blipFill>
            </p:spPr>
            <p:txBody>
              <a:bodyPr/>
              <a:lstStyle/>
              <a:p>
                <a:r>
                  <a:rPr lang="en-US">
                    <a:noFill/>
                  </a:rPr>
                  <a:t> </a:t>
                </a:r>
              </a:p>
            </p:txBody>
          </p:sp>
        </mc:Fallback>
      </mc:AlternateContent>
    </p:spTree>
    <p:extLst>
      <p:ext uri="{BB962C8B-B14F-4D97-AF65-F5344CB8AC3E}">
        <p14:creationId xmlns:p14="http://schemas.microsoft.com/office/powerpoint/2010/main" val="80841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46CF0-758B-4206-B38D-73E0FFEB6669}"/>
              </a:ext>
            </a:extLst>
          </p:cNvPr>
          <p:cNvSpPr>
            <a:spLocks noGrp="1"/>
          </p:cNvSpPr>
          <p:nvPr>
            <p:ph type="title"/>
          </p:nvPr>
        </p:nvSpPr>
        <p:spPr/>
        <p:txBody>
          <a:bodyPr/>
          <a:lstStyle/>
          <a:p>
            <a:r>
              <a:rPr lang="es-CL" b="1" dirty="0"/>
              <a:t>Categorías múltiples e implementación</a:t>
            </a:r>
            <a:endParaRPr lang="en-US"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486F98-715A-44AB-A22F-894496318D0A}"/>
                  </a:ext>
                </a:extLst>
              </p:cNvPr>
              <p:cNvSpPr>
                <a:spLocks noGrp="1"/>
              </p:cNvSpPr>
              <p:nvPr>
                <p:ph idx="1"/>
              </p:nvPr>
            </p:nvSpPr>
            <p:spPr/>
            <p:txBody>
              <a:bodyPr/>
              <a:lstStyle/>
              <a:p>
                <a:r>
                  <a:rPr lang="es-CL" dirty="0"/>
                  <a:t>Obviamente, no todo es binario. Pueden existir variables con </a:t>
                </a:r>
                <a14:m>
                  <m:oMath xmlns:m="http://schemas.openxmlformats.org/officeDocument/2006/math">
                    <m:r>
                      <a:rPr lang="es-CL" i="1" dirty="0" smtClean="0">
                        <a:latin typeface="Cambria Math" panose="02040503050406030204" pitchFamily="18" charset="0"/>
                      </a:rPr>
                      <m:t>𝑚</m:t>
                    </m:r>
                  </m:oMath>
                </a14:m>
                <a:r>
                  <a:rPr lang="es-CL" dirty="0"/>
                  <a:t> categorías</a:t>
                </a:r>
              </a:p>
              <a:p>
                <a:r>
                  <a:rPr lang="es-CL" dirty="0"/>
                  <a:t>No se definen variables para todas las categorías: se debe elegir una base, para evitar la colinealidad.</a:t>
                </a:r>
              </a:p>
              <a:p>
                <a:r>
                  <a:rPr lang="es-CL" dirty="0"/>
                  <a:t>Por ejemplo, si la variable fuera “región” (de Chile), se podría elegir de base la RM, y la interpretación será en base a estar en esa región</a:t>
                </a:r>
              </a:p>
              <a:p>
                <a:r>
                  <a:rPr lang="es-CL" dirty="0"/>
                  <a:t>En un modelo socioeconómico en donde el salario es la variable de respuesta, seguramente los coeficientes asociados a cada región (no RM) serían negativos, ya que los salarios son más altos en la RM</a:t>
                </a:r>
                <a:endParaRPr lang="en-US" dirty="0"/>
              </a:p>
            </p:txBody>
          </p:sp>
        </mc:Choice>
        <mc:Fallback>
          <p:sp>
            <p:nvSpPr>
              <p:cNvPr id="3" name="Content Placeholder 2">
                <a:extLst>
                  <a:ext uri="{FF2B5EF4-FFF2-40B4-BE49-F238E27FC236}">
                    <a16:creationId xmlns:a16="http://schemas.microsoft.com/office/drawing/2014/main" id="{9B486F98-715A-44AB-A22F-894496318D0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5" name="CuadroTexto 4">
            <a:extLst>
              <a:ext uri="{FF2B5EF4-FFF2-40B4-BE49-F238E27FC236}">
                <a16:creationId xmlns:a16="http://schemas.microsoft.com/office/drawing/2014/main" id="{B06F5250-D3BB-42D7-FC6A-59DFC31B0B8E}"/>
              </a:ext>
            </a:extLst>
          </p:cNvPr>
          <p:cNvSpPr txBox="1"/>
          <p:nvPr/>
        </p:nvSpPr>
        <p:spPr>
          <a:xfrm>
            <a:off x="335360" y="4487636"/>
            <a:ext cx="9163747" cy="1477328"/>
          </a:xfrm>
          <a:prstGeom prst="rect">
            <a:avLst/>
          </a:prstGeom>
          <a:noFill/>
        </p:spPr>
        <p:txBody>
          <a:bodyPr wrap="square">
            <a:spAutoFit/>
          </a:bodyPr>
          <a:lstStyle/>
          <a:p>
            <a:pPr marL="0" indent="0">
              <a:buNone/>
            </a:pPr>
            <a:r>
              <a:rPr lang="en-US" b="1" dirty="0" err="1"/>
              <a:t>Implemetación</a:t>
            </a:r>
            <a:r>
              <a:rPr lang="en-US" b="1" dirty="0"/>
              <a:t> </a:t>
            </a:r>
            <a:r>
              <a:rPr lang="en-US" b="1" dirty="0" err="1"/>
              <a:t>en</a:t>
            </a:r>
            <a:r>
              <a:rPr lang="en-US" b="1" dirty="0"/>
              <a:t> Python (pandas):</a:t>
            </a:r>
          </a:p>
          <a:p>
            <a:pPr marL="285750" indent="-285750">
              <a:buFont typeface="Arial" panose="020B0604020202020204" pitchFamily="34" charset="0"/>
              <a:buChar char="•"/>
            </a:pPr>
            <a:r>
              <a:rPr lang="en-US" dirty="0"/>
              <a:t>Usar </a:t>
            </a:r>
            <a:r>
              <a:rPr lang="en-US" b="1" dirty="0" err="1"/>
              <a:t>pd.get_dummies</a:t>
            </a:r>
            <a:r>
              <a:rPr lang="en-US" b="1" dirty="0"/>
              <a:t> </a:t>
            </a:r>
            <a:r>
              <a:rPr lang="en-US" dirty="0"/>
              <a:t>para </a:t>
            </a:r>
            <a:r>
              <a:rPr lang="en-US" dirty="0" err="1"/>
              <a:t>generar</a:t>
            </a:r>
            <a:r>
              <a:rPr lang="en-US" dirty="0"/>
              <a:t> </a:t>
            </a:r>
            <a:r>
              <a:rPr lang="en-US" dirty="0" err="1"/>
              <a:t>una</a:t>
            </a:r>
            <a:r>
              <a:rPr lang="en-US" dirty="0"/>
              <a:t> </a:t>
            </a:r>
            <a:r>
              <a:rPr lang="en-US" dirty="0" err="1"/>
              <a:t>matriz</a:t>
            </a:r>
            <a:r>
              <a:rPr lang="en-US" dirty="0"/>
              <a:t> de 1’s y 0’s</a:t>
            </a:r>
          </a:p>
          <a:p>
            <a:pPr marL="285750" indent="-285750">
              <a:buFont typeface="Arial" panose="020B0604020202020204" pitchFamily="34" charset="0"/>
              <a:buChar char="•"/>
            </a:pPr>
            <a:r>
              <a:rPr lang="en-US" dirty="0"/>
              <a:t>En </a:t>
            </a:r>
            <a:r>
              <a:rPr lang="en-US" dirty="0" err="1"/>
              <a:t>cada</a:t>
            </a:r>
            <a:r>
              <a:rPr lang="en-US" dirty="0"/>
              <a:t> </a:t>
            </a:r>
            <a:r>
              <a:rPr lang="en-US" dirty="0" err="1"/>
              <a:t>columna</a:t>
            </a:r>
            <a:r>
              <a:rPr lang="en-US" dirty="0"/>
              <a:t>, </a:t>
            </a:r>
            <a:r>
              <a:rPr lang="en-US" dirty="0" err="1"/>
              <a:t>va</a:t>
            </a:r>
            <a:r>
              <a:rPr lang="en-US" dirty="0"/>
              <a:t>  un valor </a:t>
            </a:r>
            <a:r>
              <a:rPr lang="en-US" dirty="0" err="1"/>
              <a:t>diferente</a:t>
            </a:r>
            <a:r>
              <a:rPr lang="en-US" dirty="0"/>
              <a:t> de la variable </a:t>
            </a:r>
            <a:r>
              <a:rPr lang="en-US" dirty="0" err="1"/>
              <a:t>categórica</a:t>
            </a:r>
            <a:endParaRPr lang="en-US" dirty="0"/>
          </a:p>
          <a:p>
            <a:pPr marL="285750" indent="-285750">
              <a:buFont typeface="Arial" panose="020B0604020202020204" pitchFamily="34" charset="0"/>
              <a:buChar char="•"/>
            </a:pPr>
            <a:r>
              <a:rPr lang="en-US" dirty="0"/>
              <a:t>En </a:t>
            </a:r>
            <a:r>
              <a:rPr lang="en-US" dirty="0" err="1"/>
              <a:t>cada</a:t>
            </a:r>
            <a:r>
              <a:rPr lang="en-US" dirty="0"/>
              <a:t> fila, van las </a:t>
            </a:r>
            <a:r>
              <a:rPr lang="en-US" dirty="0" err="1"/>
              <a:t>observaciones</a:t>
            </a:r>
            <a:endParaRPr lang="en-US" dirty="0"/>
          </a:p>
          <a:p>
            <a:pPr marL="285750" indent="-285750">
              <a:buFont typeface="Arial" panose="020B0604020202020204" pitchFamily="34" charset="0"/>
              <a:buChar char="•"/>
            </a:pPr>
            <a:r>
              <a:rPr lang="en-US" dirty="0" err="1"/>
              <a:t>Esta</a:t>
            </a:r>
            <a:r>
              <a:rPr lang="en-US" dirty="0"/>
              <a:t> </a:t>
            </a:r>
            <a:r>
              <a:rPr lang="en-US" dirty="0" err="1"/>
              <a:t>matriz</a:t>
            </a:r>
            <a:r>
              <a:rPr lang="en-US" dirty="0"/>
              <a:t> se </a:t>
            </a:r>
            <a:r>
              <a:rPr lang="en-US" dirty="0" err="1"/>
              <a:t>debe</a:t>
            </a:r>
            <a:r>
              <a:rPr lang="en-US" dirty="0"/>
              <a:t> </a:t>
            </a:r>
            <a:r>
              <a:rPr lang="en-US" dirty="0" err="1"/>
              <a:t>acoplar</a:t>
            </a:r>
            <a:r>
              <a:rPr lang="en-US" dirty="0"/>
              <a:t> a la </a:t>
            </a:r>
            <a:r>
              <a:rPr lang="en-US" dirty="0" err="1"/>
              <a:t>matriz</a:t>
            </a:r>
            <a:r>
              <a:rPr lang="en-US" dirty="0"/>
              <a:t> del </a:t>
            </a:r>
            <a:r>
              <a:rPr lang="en-US" dirty="0" err="1"/>
              <a:t>modelo</a:t>
            </a:r>
            <a:r>
              <a:rPr lang="en-US" dirty="0"/>
              <a:t> </a:t>
            </a:r>
            <a:r>
              <a:rPr lang="en-US" dirty="0" err="1"/>
              <a:t>usando</a:t>
            </a:r>
            <a:r>
              <a:rPr lang="en-US" dirty="0"/>
              <a:t> </a:t>
            </a:r>
            <a:r>
              <a:rPr lang="en-US" dirty="0" err="1"/>
              <a:t>pd.concat</a:t>
            </a:r>
            <a:endParaRPr lang="en-US" dirty="0"/>
          </a:p>
        </p:txBody>
      </p:sp>
    </p:spTree>
    <p:extLst>
      <p:ext uri="{BB962C8B-B14F-4D97-AF65-F5344CB8AC3E}">
        <p14:creationId xmlns:p14="http://schemas.microsoft.com/office/powerpoint/2010/main" val="227554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46CF0-758B-4206-B38D-73E0FFEB6669}"/>
              </a:ext>
            </a:extLst>
          </p:cNvPr>
          <p:cNvSpPr>
            <a:spLocks noGrp="1"/>
          </p:cNvSpPr>
          <p:nvPr>
            <p:ph type="title"/>
          </p:nvPr>
        </p:nvSpPr>
        <p:spPr/>
        <p:txBody>
          <a:bodyPr/>
          <a:lstStyle/>
          <a:p>
            <a:r>
              <a:rPr lang="es-CL" b="1" dirty="0"/>
              <a:t>Resumen</a:t>
            </a:r>
            <a:endParaRPr lang="en-US"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486F98-715A-44AB-A22F-894496318D0A}"/>
                  </a:ext>
                </a:extLst>
              </p:cNvPr>
              <p:cNvSpPr>
                <a:spLocks noGrp="1"/>
              </p:cNvSpPr>
              <p:nvPr>
                <p:ph idx="1"/>
              </p:nvPr>
            </p:nvSpPr>
            <p:spPr/>
            <p:txBody>
              <a:bodyPr/>
              <a:lstStyle/>
              <a:p>
                <a:r>
                  <a:rPr lang="es-MX" dirty="0"/>
                  <a:t>Un modelo de regresión lineal es de la forma </a:t>
                </a:r>
              </a:p>
              <a:p>
                <a:endParaRPr lang="es-MX" dirty="0"/>
              </a:p>
              <a:p>
                <a:endParaRPr lang="es-MX" dirty="0"/>
              </a:p>
              <a:p>
                <a:r>
                  <a:rPr lang="es-MX" dirty="0"/>
                  <a:t>Las variables independientes o atributos del modelo son </a:t>
                </a:r>
                <a14:m>
                  <m:oMath xmlns:m="http://schemas.openxmlformats.org/officeDocument/2006/math">
                    <m:sSub>
                      <m:sSubPr>
                        <m:ctrlPr>
                          <a:rPr lang="es-MX" i="1" dirty="0" smtClean="0">
                            <a:latin typeface="Cambria Math" panose="02040503050406030204" pitchFamily="18" charset="0"/>
                          </a:rPr>
                        </m:ctrlPr>
                      </m:sSubPr>
                      <m:e>
                        <m:r>
                          <a:rPr lang="es-MX" i="1" dirty="0" smtClean="0">
                            <a:latin typeface="Cambria Math" panose="02040503050406030204" pitchFamily="18" charset="0"/>
                          </a:rPr>
                          <m:t>𝑥</m:t>
                        </m:r>
                      </m:e>
                      <m:sub>
                        <m:r>
                          <a:rPr lang="es-MX" i="1" dirty="0" smtClean="0">
                            <a:latin typeface="Cambria Math" panose="02040503050406030204" pitchFamily="18" charset="0"/>
                          </a:rPr>
                          <m:t>1</m:t>
                        </m:r>
                      </m:sub>
                    </m:sSub>
                    <m:r>
                      <a:rPr lang="es-MX" i="1" dirty="0" smtClean="0">
                        <a:latin typeface="Cambria Math" panose="02040503050406030204" pitchFamily="18" charset="0"/>
                      </a:rPr>
                      <m:t>, …, </m:t>
                    </m:r>
                    <m:sSub>
                      <m:sSubPr>
                        <m:ctrlPr>
                          <a:rPr lang="es-MX" i="1" dirty="0" err="1" smtClean="0">
                            <a:latin typeface="Cambria Math" panose="02040503050406030204" pitchFamily="18" charset="0"/>
                          </a:rPr>
                        </m:ctrlPr>
                      </m:sSubPr>
                      <m:e>
                        <m:r>
                          <a:rPr lang="es-MX" i="1" dirty="0" err="1" smtClean="0">
                            <a:latin typeface="Cambria Math" panose="02040503050406030204" pitchFamily="18" charset="0"/>
                          </a:rPr>
                          <m:t>𝑥</m:t>
                        </m:r>
                      </m:e>
                      <m:sub>
                        <m:r>
                          <a:rPr lang="es-MX" i="1" dirty="0" err="1" smtClean="0">
                            <a:latin typeface="Cambria Math" panose="02040503050406030204" pitchFamily="18" charset="0"/>
                          </a:rPr>
                          <m:t>𝑛</m:t>
                        </m:r>
                      </m:sub>
                    </m:sSub>
                    <m:r>
                      <a:rPr lang="es-MX" i="1" dirty="0" smtClean="0">
                        <a:latin typeface="Cambria Math" panose="02040503050406030204" pitchFamily="18" charset="0"/>
                      </a:rPr>
                      <m:t> </m:t>
                    </m:r>
                  </m:oMath>
                </a14:m>
                <a:r>
                  <a:rPr lang="es-MX" dirty="0"/>
                  <a:t>mientras que </a:t>
                </a:r>
                <a14:m>
                  <m:oMath xmlns:m="http://schemas.openxmlformats.org/officeDocument/2006/math">
                    <m:r>
                      <a:rPr lang="es-MX" i="1" dirty="0" smtClean="0">
                        <a:latin typeface="Cambria Math" panose="02040503050406030204" pitchFamily="18" charset="0"/>
                      </a:rPr>
                      <m:t>𝑦</m:t>
                    </m:r>
                  </m:oMath>
                </a14:m>
                <a:r>
                  <a:rPr lang="es-MX" dirty="0"/>
                  <a:t> es la variable regresada o de respuesta</a:t>
                </a:r>
              </a:p>
              <a:p>
                <a:r>
                  <a:rPr lang="es-MX" dirty="0"/>
                  <a:t>Si el atributo es continuo, entonces el coeficiente que lo acompaña representa en cuánto cambia la variable de respuesta si el atributo aumenta en una unidad su valor, manteniendo todo lo demás constante</a:t>
                </a:r>
              </a:p>
              <a:p>
                <a:r>
                  <a:rPr lang="es-MX" dirty="0"/>
                  <a:t>Si el atributo es discreto/categórico, entonces el coeficiente sería la diferencia en la variable de respuesta dada la elección que se hace. Se suma a la constante o sesgo del modelo</a:t>
                </a:r>
              </a:p>
              <a:p>
                <a:r>
                  <a:rPr lang="es-MX" dirty="0"/>
                  <a:t>Hay –al menos- dos maneras de estimar los coeficientes:</a:t>
                </a:r>
              </a:p>
              <a:p>
                <a:pPr lvl="1"/>
                <a:r>
                  <a:rPr lang="es-MX" dirty="0"/>
                  <a:t>Minimizando una función de pérdida a través del algoritmo del gradiente descendiente</a:t>
                </a:r>
              </a:p>
              <a:p>
                <a:pPr lvl="2"/>
                <a:r>
                  <a:rPr lang="es-MX" dirty="0"/>
                  <a:t>Se puede usar una regularización L1 o regresión LASSO para descartar variables no importantes y no caer en el sobreajuste</a:t>
                </a:r>
              </a:p>
              <a:p>
                <a:pPr lvl="1"/>
                <a:r>
                  <a:rPr lang="es-MX" dirty="0"/>
                  <a:t>Minimizando los cuadrados del residuo bajo un enfoque analítico (</a:t>
                </a:r>
                <a:r>
                  <a:rPr lang="es-MX" dirty="0" err="1"/>
                  <a:t>MiCO</a:t>
                </a:r>
                <a:r>
                  <a:rPr lang="es-MX" dirty="0"/>
                  <a:t>)</a:t>
                </a:r>
              </a:p>
              <a:p>
                <a:pPr lvl="2"/>
                <a:r>
                  <a:rPr lang="es-MX" dirty="0"/>
                  <a:t>Se hace un análisis de significancia de las variables estableciendo un nivel de significancia (generalmente </a:t>
                </a:r>
                <a:r>
                  <a:rPr lang="es-MX" dirty="0" err="1"/>
                  <a:t>alpha</a:t>
                </a:r>
                <a:r>
                  <a:rPr lang="es-MX" dirty="0"/>
                  <a:t>=0.05 o 95% de confianza) y descartando las variables cuyo valor p sea mayor al nivel de significancia</a:t>
                </a:r>
              </a:p>
              <a:p>
                <a:pPr lvl="1"/>
                <a:r>
                  <a:rPr lang="es-MX" dirty="0"/>
                  <a:t>Iterar sobre las variables importantes y significativas del modelo hasta llegar a un modelo definitivo</a:t>
                </a:r>
              </a:p>
              <a:p>
                <a:r>
                  <a:rPr lang="es-MX" dirty="0"/>
                  <a:t>Queda sin ver las inferencias y más detalles estadísticos del modelo de regresión. Entenderlo como una esperanza condicional. </a:t>
                </a:r>
              </a:p>
              <a:p>
                <a:endParaRPr lang="es-MX" dirty="0"/>
              </a:p>
              <a:p>
                <a:pPr marL="114300" indent="0">
                  <a:buNone/>
                </a:pPr>
                <a:endParaRPr lang="en-US" dirty="0"/>
              </a:p>
            </p:txBody>
          </p:sp>
        </mc:Choice>
        <mc:Fallback>
          <p:sp>
            <p:nvSpPr>
              <p:cNvPr id="3" name="Content Placeholder 2">
                <a:extLst>
                  <a:ext uri="{FF2B5EF4-FFF2-40B4-BE49-F238E27FC236}">
                    <a16:creationId xmlns:a16="http://schemas.microsoft.com/office/drawing/2014/main" id="{9B486F98-715A-44AB-A22F-894496318D0A}"/>
                  </a:ext>
                </a:extLst>
              </p:cNvPr>
              <p:cNvSpPr>
                <a:spLocks noGrp="1" noRot="1" noChangeAspect="1" noMove="1" noResize="1" noEditPoints="1" noAdjustHandles="1" noChangeArrowheads="1" noChangeShapeType="1" noTextEdit="1"/>
              </p:cNvSpPr>
              <p:nvPr>
                <p:ph idx="1"/>
              </p:nvPr>
            </p:nvSpPr>
            <p:spPr>
              <a:blipFill>
                <a:blip r:embed="rId2"/>
                <a:stretch>
                  <a:fillRect r="-889" b="-204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89CF86E7-AC1D-8E25-C309-05F43CA8077B}"/>
                  </a:ext>
                </a:extLst>
              </p:cNvPr>
              <p:cNvSpPr txBox="1"/>
              <p:nvPr/>
            </p:nvSpPr>
            <p:spPr>
              <a:xfrm>
                <a:off x="2730641" y="1479896"/>
                <a:ext cx="6138908" cy="369332"/>
              </a:xfrm>
              <a:prstGeom prst="rect">
                <a:avLst/>
              </a:prstGeom>
              <a:noFill/>
            </p:spPr>
            <p:txBody>
              <a:bodyPr wrap="square">
                <a:spAutoFit/>
              </a:bodyPr>
              <a:lstStyle/>
              <a:p>
                <a:pPr lvl="1"/>
                <a14:m>
                  <m:oMathPara xmlns:m="http://schemas.openxmlformats.org/officeDocument/2006/math">
                    <m:oMathParaPr>
                      <m:jc m:val="centerGroup"/>
                    </m:oMathParaPr>
                    <m:oMath xmlns:m="http://schemas.openxmlformats.org/officeDocument/2006/math">
                      <m:r>
                        <a:rPr lang="es-CL" sz="1800" b="0" i="1" smtClean="0">
                          <a:latin typeface="Cambria Math" panose="02040503050406030204" pitchFamily="18" charset="0"/>
                        </a:rPr>
                        <m:t>𝑦</m:t>
                      </m:r>
                      <m:r>
                        <a:rPr lang="es-CL" sz="1800" b="0" i="1" smtClean="0">
                          <a:latin typeface="Cambria Math" panose="02040503050406030204" pitchFamily="18" charset="0"/>
                        </a:rPr>
                        <m:t>=</m:t>
                      </m:r>
                      <m:sSub>
                        <m:sSubPr>
                          <m:ctrlPr>
                            <a:rPr lang="es-CL" sz="1800" b="0" i="1" smtClean="0">
                              <a:latin typeface="Cambria Math" panose="02040503050406030204" pitchFamily="18" charset="0"/>
                              <a:ea typeface="Cambria Math" panose="02040503050406030204" pitchFamily="18" charset="0"/>
                            </a:rPr>
                          </m:ctrlPr>
                        </m:sSubPr>
                        <m:e>
                          <m:r>
                            <a:rPr lang="es-CL" sz="1800" b="0" i="1" smtClean="0">
                              <a:latin typeface="Cambria Math" panose="02040503050406030204" pitchFamily="18" charset="0"/>
                              <a:ea typeface="Cambria Math" panose="02040503050406030204" pitchFamily="18" charset="0"/>
                            </a:rPr>
                            <m:t>𝛽</m:t>
                          </m:r>
                        </m:e>
                        <m:sub>
                          <m:r>
                            <a:rPr lang="es-CL" sz="1800" b="0" i="1" smtClean="0">
                              <a:latin typeface="Cambria Math" panose="02040503050406030204" pitchFamily="18" charset="0"/>
                              <a:ea typeface="Cambria Math" panose="02040503050406030204" pitchFamily="18" charset="0"/>
                            </a:rPr>
                            <m:t>0</m:t>
                          </m:r>
                        </m:sub>
                      </m:sSub>
                      <m:r>
                        <a:rPr lang="es-CL" sz="1800" b="0" i="1" smtClean="0">
                          <a:latin typeface="Cambria Math" panose="02040503050406030204" pitchFamily="18" charset="0"/>
                          <a:ea typeface="Cambria Math" panose="02040503050406030204" pitchFamily="18" charset="0"/>
                        </a:rPr>
                        <m:t>+</m:t>
                      </m:r>
                      <m:sSub>
                        <m:sSubPr>
                          <m:ctrlPr>
                            <a:rPr lang="es-CL" sz="1800" b="0" i="1" smtClean="0">
                              <a:latin typeface="Cambria Math" panose="02040503050406030204" pitchFamily="18" charset="0"/>
                              <a:ea typeface="Cambria Math" panose="02040503050406030204" pitchFamily="18" charset="0"/>
                            </a:rPr>
                          </m:ctrlPr>
                        </m:sSubPr>
                        <m:e>
                          <m:r>
                            <a:rPr lang="es-CL" sz="1800" b="0" i="1" smtClean="0">
                              <a:latin typeface="Cambria Math" panose="02040503050406030204" pitchFamily="18" charset="0"/>
                              <a:ea typeface="Cambria Math" panose="02040503050406030204" pitchFamily="18" charset="0"/>
                            </a:rPr>
                            <m:t>𝛽</m:t>
                          </m:r>
                        </m:e>
                        <m:sub>
                          <m:r>
                            <a:rPr lang="es-CL" sz="1800" b="0" i="1" smtClean="0">
                              <a:latin typeface="Cambria Math" panose="02040503050406030204" pitchFamily="18" charset="0"/>
                              <a:ea typeface="Cambria Math" panose="02040503050406030204" pitchFamily="18" charset="0"/>
                            </a:rPr>
                            <m:t>1</m:t>
                          </m:r>
                        </m:sub>
                      </m:sSub>
                      <m:sSub>
                        <m:sSubPr>
                          <m:ctrlPr>
                            <a:rPr lang="es-CL" sz="1800" b="0" i="1" smtClean="0">
                              <a:latin typeface="Cambria Math" panose="02040503050406030204" pitchFamily="18" charset="0"/>
                              <a:ea typeface="Cambria Math" panose="02040503050406030204" pitchFamily="18" charset="0"/>
                            </a:rPr>
                          </m:ctrlPr>
                        </m:sSubPr>
                        <m:e>
                          <m:r>
                            <a:rPr lang="es-CL" sz="1800" b="0" i="1" smtClean="0">
                              <a:latin typeface="Cambria Math" panose="02040503050406030204" pitchFamily="18" charset="0"/>
                              <a:ea typeface="Cambria Math" panose="02040503050406030204" pitchFamily="18" charset="0"/>
                            </a:rPr>
                            <m:t>𝑥</m:t>
                          </m:r>
                        </m:e>
                        <m:sub>
                          <m:r>
                            <a:rPr lang="es-CL" sz="1800" b="0" i="1" smtClean="0">
                              <a:latin typeface="Cambria Math" panose="02040503050406030204" pitchFamily="18" charset="0"/>
                              <a:ea typeface="Cambria Math" panose="02040503050406030204" pitchFamily="18" charset="0"/>
                            </a:rPr>
                            <m:t>1</m:t>
                          </m:r>
                        </m:sub>
                      </m:sSub>
                      <m:r>
                        <a:rPr lang="es-CL" sz="1800" b="0" i="1" smtClean="0">
                          <a:latin typeface="Cambria Math" panose="02040503050406030204" pitchFamily="18" charset="0"/>
                          <a:ea typeface="Cambria Math" panose="02040503050406030204" pitchFamily="18" charset="0"/>
                        </a:rPr>
                        <m:t>+…+</m:t>
                      </m:r>
                      <m:sSub>
                        <m:sSubPr>
                          <m:ctrlPr>
                            <a:rPr lang="es-CL" sz="1800" b="0" i="1" smtClean="0">
                              <a:latin typeface="Cambria Math" panose="02040503050406030204" pitchFamily="18" charset="0"/>
                              <a:ea typeface="Cambria Math" panose="02040503050406030204" pitchFamily="18" charset="0"/>
                            </a:rPr>
                          </m:ctrlPr>
                        </m:sSubPr>
                        <m:e>
                          <m:r>
                            <a:rPr lang="es-CL" sz="1800" b="0" i="1" smtClean="0">
                              <a:latin typeface="Cambria Math" panose="02040503050406030204" pitchFamily="18" charset="0"/>
                              <a:ea typeface="Cambria Math" panose="02040503050406030204" pitchFamily="18" charset="0"/>
                            </a:rPr>
                            <m:t>𝛽</m:t>
                          </m:r>
                        </m:e>
                        <m:sub>
                          <m:r>
                            <a:rPr lang="es-CL" sz="1800" b="0" i="1" smtClean="0">
                              <a:latin typeface="Cambria Math" panose="02040503050406030204" pitchFamily="18" charset="0"/>
                              <a:ea typeface="Cambria Math" panose="02040503050406030204" pitchFamily="18" charset="0"/>
                            </a:rPr>
                            <m:t>𝑛</m:t>
                          </m:r>
                        </m:sub>
                      </m:sSub>
                      <m:sSub>
                        <m:sSubPr>
                          <m:ctrlPr>
                            <a:rPr lang="es-CL" sz="1800" b="0" i="1" smtClean="0">
                              <a:latin typeface="Cambria Math" panose="02040503050406030204" pitchFamily="18" charset="0"/>
                              <a:ea typeface="Cambria Math" panose="02040503050406030204" pitchFamily="18" charset="0"/>
                            </a:rPr>
                          </m:ctrlPr>
                        </m:sSubPr>
                        <m:e>
                          <m:r>
                            <a:rPr lang="es-CL" sz="1800" b="0" i="1" smtClean="0">
                              <a:latin typeface="Cambria Math" panose="02040503050406030204" pitchFamily="18" charset="0"/>
                              <a:ea typeface="Cambria Math" panose="02040503050406030204" pitchFamily="18" charset="0"/>
                            </a:rPr>
                            <m:t>𝑥</m:t>
                          </m:r>
                        </m:e>
                        <m:sub>
                          <m:r>
                            <a:rPr lang="es-CL" sz="1800" b="0" i="1" smtClean="0">
                              <a:latin typeface="Cambria Math" panose="02040503050406030204" pitchFamily="18" charset="0"/>
                              <a:ea typeface="Cambria Math" panose="02040503050406030204" pitchFamily="18" charset="0"/>
                            </a:rPr>
                            <m:t>𝑛</m:t>
                          </m:r>
                        </m:sub>
                      </m:sSub>
                    </m:oMath>
                  </m:oMathPara>
                </a14:m>
                <a:endParaRPr lang="es-CL" sz="1800" b="0" dirty="0">
                  <a:latin typeface="Calibri" panose="020F0502020204030204" pitchFamily="34" charset="0"/>
                  <a:ea typeface="Cambria Math" panose="02040503050406030204" pitchFamily="18" charset="0"/>
                  <a:cs typeface="Calibri" panose="020F0502020204030204" pitchFamily="34" charset="0"/>
                </a:endParaRPr>
              </a:p>
            </p:txBody>
          </p:sp>
        </mc:Choice>
        <mc:Fallback>
          <p:sp>
            <p:nvSpPr>
              <p:cNvPr id="6" name="CuadroTexto 5">
                <a:extLst>
                  <a:ext uri="{FF2B5EF4-FFF2-40B4-BE49-F238E27FC236}">
                    <a16:creationId xmlns:a16="http://schemas.microsoft.com/office/drawing/2014/main" id="{89CF86E7-AC1D-8E25-C309-05F43CA8077B}"/>
                  </a:ext>
                </a:extLst>
              </p:cNvPr>
              <p:cNvSpPr txBox="1">
                <a:spLocks noRot="1" noChangeAspect="1" noMove="1" noResize="1" noEditPoints="1" noAdjustHandles="1" noChangeArrowheads="1" noChangeShapeType="1" noTextEdit="1"/>
              </p:cNvSpPr>
              <p:nvPr/>
            </p:nvSpPr>
            <p:spPr>
              <a:xfrm>
                <a:off x="2730641" y="1479896"/>
                <a:ext cx="6138908" cy="369332"/>
              </a:xfrm>
              <a:prstGeom prst="rect">
                <a:avLst/>
              </a:prstGeom>
              <a:blipFill>
                <a:blip r:embed="rId3"/>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235126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tile tx="0" ty="0" sx="100000" sy="100000" flip="none" algn="tl"/>
        </a:blip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9BF6B8A-1DB3-C04A-9FC5-D2A10722D782}"/>
              </a:ext>
            </a:extLst>
          </p:cNvPr>
          <p:cNvSpPr/>
          <p:nvPr/>
        </p:nvSpPr>
        <p:spPr>
          <a:xfrm>
            <a:off x="159657" y="73843"/>
            <a:ext cx="6807202" cy="461665"/>
          </a:xfrm>
          <a:prstGeom prst="rect">
            <a:avLst/>
          </a:prstGeom>
        </p:spPr>
        <p:txBody>
          <a:bodyPr wrap="square">
            <a:spAutoFit/>
          </a:bodyPr>
          <a:lstStyle/>
          <a:p>
            <a:r>
              <a:rPr lang="es-ES" sz="2400" b="1" dirty="0">
                <a:solidFill>
                  <a:schemeClr val="bg1"/>
                </a:solidFill>
                <a:latin typeface="Myriad Pro Cond" panose="020B0506030403020204" pitchFamily="34" charset="0"/>
                <a:ea typeface="Arial Narrow" charset="0"/>
                <a:cs typeface="Arial Narrow" charset="0"/>
              </a:rPr>
              <a:t>Introducción</a:t>
            </a:r>
            <a:endParaRPr lang="es-ES_tradnl" sz="2400" b="1" dirty="0">
              <a:solidFill>
                <a:schemeClr val="bg1"/>
              </a:solidFill>
              <a:latin typeface="Myriad Pro Cond" panose="020B0506030403020204" pitchFamily="34" charset="0"/>
              <a:ea typeface="Arial Narrow" charset="0"/>
              <a:cs typeface="Arial Narrow" charset="0"/>
            </a:endParaRPr>
          </a:p>
        </p:txBody>
      </p:sp>
      <p:sp>
        <p:nvSpPr>
          <p:cNvPr id="3" name="Marcador de contenido 1">
            <a:extLst>
              <a:ext uri="{FF2B5EF4-FFF2-40B4-BE49-F238E27FC236}">
                <a16:creationId xmlns:a16="http://schemas.microsoft.com/office/drawing/2014/main" id="{509E6064-0DA4-0C53-386D-947EDD127B7D}"/>
              </a:ext>
            </a:extLst>
          </p:cNvPr>
          <p:cNvSpPr>
            <a:spLocks noGrp="1"/>
          </p:cNvSpPr>
          <p:nvPr>
            <p:ph idx="1"/>
          </p:nvPr>
        </p:nvSpPr>
        <p:spPr>
          <a:xfrm>
            <a:off x="171226" y="935916"/>
            <a:ext cx="6238452" cy="5766097"/>
          </a:xfrm>
        </p:spPr>
        <p:txBody>
          <a:bodyPr>
            <a:normAutofit/>
          </a:bodyPr>
          <a:lstStyle/>
          <a:p>
            <a:pPr marL="0" indent="0">
              <a:buNone/>
            </a:pPr>
            <a:r>
              <a:rPr lang="es-CL" dirty="0"/>
              <a:t>Hoy introduciremos el modelo de regresión lineal</a:t>
            </a:r>
          </a:p>
          <a:p>
            <a:pPr marL="285750" indent="-285750"/>
            <a:r>
              <a:rPr lang="es-CL" dirty="0"/>
              <a:t>Origen del modelo</a:t>
            </a:r>
          </a:p>
          <a:p>
            <a:pPr marL="285750" indent="-285750"/>
            <a:r>
              <a:rPr lang="es-CL" dirty="0"/>
              <a:t>Definición del modelo</a:t>
            </a:r>
          </a:p>
          <a:p>
            <a:pPr marL="285750" indent="-285750"/>
            <a:r>
              <a:rPr lang="es-CL" dirty="0"/>
              <a:t>Estimación de pesos</a:t>
            </a:r>
          </a:p>
          <a:p>
            <a:pPr marL="742950" lvl="1" indent="-285750"/>
            <a:r>
              <a:rPr lang="es-CL" dirty="0"/>
              <a:t>Vía GD</a:t>
            </a:r>
          </a:p>
          <a:p>
            <a:pPr marL="742950" lvl="1" indent="-285750"/>
            <a:r>
              <a:rPr lang="es-CL" dirty="0" err="1"/>
              <a:t>MiCO</a:t>
            </a:r>
            <a:endParaRPr lang="es-CL" dirty="0"/>
          </a:p>
          <a:p>
            <a:pPr marL="285750" indent="-285750"/>
            <a:r>
              <a:rPr lang="es-CL" dirty="0"/>
              <a:t>Relevancia de variables y significancia estadística</a:t>
            </a:r>
          </a:p>
          <a:p>
            <a:pPr marL="0" indent="0">
              <a:buNone/>
            </a:pPr>
            <a:endParaRPr lang="es-CL" dirty="0"/>
          </a:p>
          <a:p>
            <a:pPr marL="0" indent="0">
              <a:buNone/>
            </a:pPr>
            <a:endParaRPr lang="es-CL" dirty="0"/>
          </a:p>
          <a:p>
            <a:pPr marL="0" indent="0">
              <a:buNone/>
            </a:pPr>
            <a:endParaRPr lang="es-CL" dirty="0"/>
          </a:p>
        </p:txBody>
      </p:sp>
      <p:sp>
        <p:nvSpPr>
          <p:cNvPr id="7" name="Marcador de contenido 1">
            <a:extLst>
              <a:ext uri="{FF2B5EF4-FFF2-40B4-BE49-F238E27FC236}">
                <a16:creationId xmlns:a16="http://schemas.microsoft.com/office/drawing/2014/main" id="{BF5F81EB-341B-779D-5974-D26ADFB27E80}"/>
              </a:ext>
            </a:extLst>
          </p:cNvPr>
          <p:cNvSpPr txBox="1">
            <a:spLocks/>
          </p:cNvSpPr>
          <p:nvPr/>
        </p:nvSpPr>
        <p:spPr>
          <a:xfrm>
            <a:off x="323626" y="1088316"/>
            <a:ext cx="7577500" cy="5766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CL" dirty="0"/>
          </a:p>
          <a:p>
            <a:pPr marL="0" indent="0">
              <a:buFont typeface="Arial" panose="020B0604020202020204" pitchFamily="34" charset="0"/>
              <a:buNone/>
            </a:pPr>
            <a:endParaRPr lang="es-CL" dirty="0"/>
          </a:p>
          <a:p>
            <a:pPr marL="0" indent="0">
              <a:buFont typeface="Arial" panose="020B0604020202020204" pitchFamily="34" charset="0"/>
              <a:buNone/>
            </a:pPr>
            <a:endParaRPr lang="es-CL" dirty="0"/>
          </a:p>
          <a:p>
            <a:pPr marL="0" indent="0">
              <a:buFont typeface="Arial" panose="020B0604020202020204" pitchFamily="34" charset="0"/>
              <a:buNone/>
            </a:pPr>
            <a:endParaRPr lang="es-CL" dirty="0"/>
          </a:p>
          <a:p>
            <a:pPr marL="0" indent="0">
              <a:buFont typeface="Arial" panose="020B0604020202020204" pitchFamily="34" charset="0"/>
              <a:buNone/>
            </a:pPr>
            <a:endParaRPr lang="es-CL" dirty="0"/>
          </a:p>
        </p:txBody>
      </p:sp>
      <p:sp>
        <p:nvSpPr>
          <p:cNvPr id="8" name="Marcador de contenido 1">
            <a:extLst>
              <a:ext uri="{FF2B5EF4-FFF2-40B4-BE49-F238E27FC236}">
                <a16:creationId xmlns:a16="http://schemas.microsoft.com/office/drawing/2014/main" id="{F22B2A3D-7090-9A77-BBC2-684E97930BAE}"/>
              </a:ext>
            </a:extLst>
          </p:cNvPr>
          <p:cNvSpPr txBox="1">
            <a:spLocks/>
          </p:cNvSpPr>
          <p:nvPr/>
        </p:nvSpPr>
        <p:spPr>
          <a:xfrm>
            <a:off x="476026" y="1240716"/>
            <a:ext cx="11888096" cy="5766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CL"/>
          </a:p>
          <a:p>
            <a:pPr marL="0" indent="0">
              <a:buFont typeface="Arial" panose="020B0604020202020204" pitchFamily="34" charset="0"/>
              <a:buNone/>
            </a:pPr>
            <a:endParaRPr lang="es-CL"/>
          </a:p>
          <a:p>
            <a:pPr marL="0" indent="0">
              <a:buFont typeface="Arial" panose="020B0604020202020204" pitchFamily="34" charset="0"/>
              <a:buNone/>
            </a:pPr>
            <a:endParaRPr lang="es-CL"/>
          </a:p>
          <a:p>
            <a:pPr marL="0" indent="0">
              <a:buFont typeface="Arial" panose="020B0604020202020204" pitchFamily="34" charset="0"/>
              <a:buNone/>
            </a:pPr>
            <a:endParaRPr lang="es-CL"/>
          </a:p>
          <a:p>
            <a:pPr marL="0" indent="0">
              <a:buFont typeface="Arial" panose="020B0604020202020204" pitchFamily="34" charset="0"/>
              <a:buNone/>
            </a:pPr>
            <a:endParaRPr lang="es-CL" dirty="0"/>
          </a:p>
        </p:txBody>
      </p:sp>
      <p:sp>
        <p:nvSpPr>
          <p:cNvPr id="10" name="Marcador de contenido 1">
            <a:extLst>
              <a:ext uri="{FF2B5EF4-FFF2-40B4-BE49-F238E27FC236}">
                <a16:creationId xmlns:a16="http://schemas.microsoft.com/office/drawing/2014/main" id="{DBD3B9B2-9415-82BF-01C3-1837C11C66FF}"/>
              </a:ext>
            </a:extLst>
          </p:cNvPr>
          <p:cNvSpPr txBox="1">
            <a:spLocks/>
          </p:cNvSpPr>
          <p:nvPr/>
        </p:nvSpPr>
        <p:spPr>
          <a:xfrm>
            <a:off x="-69227" y="915701"/>
            <a:ext cx="11888096" cy="5766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CL"/>
          </a:p>
          <a:p>
            <a:pPr marL="0" indent="0">
              <a:buFont typeface="Arial" panose="020B0604020202020204" pitchFamily="34" charset="0"/>
              <a:buNone/>
            </a:pPr>
            <a:endParaRPr lang="es-CL"/>
          </a:p>
          <a:p>
            <a:pPr marL="0" indent="0">
              <a:buFont typeface="Arial" panose="020B0604020202020204" pitchFamily="34" charset="0"/>
              <a:buNone/>
            </a:pPr>
            <a:endParaRPr lang="es-CL"/>
          </a:p>
          <a:p>
            <a:pPr marL="0" indent="0">
              <a:buFont typeface="Arial" panose="020B0604020202020204" pitchFamily="34" charset="0"/>
              <a:buNone/>
            </a:pPr>
            <a:endParaRPr lang="es-CL"/>
          </a:p>
          <a:p>
            <a:pPr marL="0" indent="0">
              <a:buFont typeface="Arial" panose="020B0604020202020204" pitchFamily="34" charset="0"/>
              <a:buNone/>
            </a:pPr>
            <a:endParaRPr lang="es-CL" dirty="0"/>
          </a:p>
        </p:txBody>
      </p:sp>
    </p:spTree>
    <p:extLst>
      <p:ext uri="{BB962C8B-B14F-4D97-AF65-F5344CB8AC3E}">
        <p14:creationId xmlns:p14="http://schemas.microsoft.com/office/powerpoint/2010/main" val="14961065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9BF6B8A-1DB3-C04A-9FC5-D2A10722D782}"/>
              </a:ext>
            </a:extLst>
          </p:cNvPr>
          <p:cNvSpPr/>
          <p:nvPr/>
        </p:nvSpPr>
        <p:spPr>
          <a:xfrm>
            <a:off x="159657" y="73843"/>
            <a:ext cx="6807202" cy="523220"/>
          </a:xfrm>
          <a:prstGeom prst="rect">
            <a:avLst/>
          </a:prstGeom>
        </p:spPr>
        <p:txBody>
          <a:bodyPr wrap="square">
            <a:spAutoFit/>
          </a:bodyPr>
          <a:lstStyle/>
          <a:p>
            <a:r>
              <a:rPr lang="es-ES" sz="2800" b="1" dirty="0">
                <a:solidFill>
                  <a:schemeClr val="bg1"/>
                </a:solidFill>
                <a:latin typeface="Myriad Pro Cond" panose="020B0506030403020204" pitchFamily="34" charset="0"/>
                <a:ea typeface="Arial Narrow" charset="0"/>
                <a:cs typeface="Arial Narrow" charset="0"/>
              </a:rPr>
              <a:t>Origen del término</a:t>
            </a:r>
            <a:endParaRPr lang="es-ES_tradnl" sz="2800" b="1" dirty="0">
              <a:solidFill>
                <a:schemeClr val="bg1"/>
              </a:solidFill>
              <a:latin typeface="Myriad Pro Cond" panose="020B0506030403020204" pitchFamily="34" charset="0"/>
              <a:ea typeface="Arial Narrow" charset="0"/>
              <a:cs typeface="Arial Narrow" charset="0"/>
            </a:endParaRPr>
          </a:p>
        </p:txBody>
      </p:sp>
      <p:sp>
        <p:nvSpPr>
          <p:cNvPr id="3" name="Marcador de contenido 1">
            <a:extLst>
              <a:ext uri="{FF2B5EF4-FFF2-40B4-BE49-F238E27FC236}">
                <a16:creationId xmlns:a16="http://schemas.microsoft.com/office/drawing/2014/main" id="{509E6064-0DA4-0C53-386D-947EDD127B7D}"/>
              </a:ext>
            </a:extLst>
          </p:cNvPr>
          <p:cNvSpPr>
            <a:spLocks noGrp="1"/>
          </p:cNvSpPr>
          <p:nvPr>
            <p:ph idx="1"/>
          </p:nvPr>
        </p:nvSpPr>
        <p:spPr>
          <a:xfrm>
            <a:off x="171226" y="935916"/>
            <a:ext cx="5633521" cy="5766097"/>
          </a:xfrm>
        </p:spPr>
        <p:txBody>
          <a:bodyPr/>
          <a:lstStyle/>
          <a:p>
            <a:pPr marL="285750" indent="-285750">
              <a:buFont typeface="Arial" panose="020B0604020202020204" pitchFamily="34" charset="0"/>
              <a:buChar char="•"/>
            </a:pPr>
            <a:r>
              <a:rPr lang="es-CL" sz="2000" dirty="0"/>
              <a:t>Francis Galton (quien fue primo de Darwin) estaba estudiando la relación entre las estaturas de los padres y las estaturas de sus hijos</a:t>
            </a:r>
          </a:p>
          <a:p>
            <a:pPr marL="285750" indent="-285750">
              <a:buFont typeface="Arial" panose="020B0604020202020204" pitchFamily="34" charset="0"/>
              <a:buChar char="•"/>
            </a:pPr>
            <a:r>
              <a:rPr lang="es-CL" sz="2000" dirty="0"/>
              <a:t>Galton se dio cuenta de que un padre alto tendía a tener hijos mas bajos que él, mientras que un padre bajo, tendía a tener hijos más altos que él</a:t>
            </a:r>
          </a:p>
          <a:p>
            <a:pPr marL="285750" indent="-285750">
              <a:buFont typeface="Arial" panose="020B0604020202020204" pitchFamily="34" charset="0"/>
              <a:buChar char="•"/>
            </a:pPr>
            <a:r>
              <a:rPr lang="es-CL" sz="2000" dirty="0"/>
              <a:t>A este curioso fenómeno, Galton se refirió como que las estaturas “regresaban a la media”</a:t>
            </a:r>
          </a:p>
          <a:p>
            <a:pPr marL="285750" indent="-285750">
              <a:buFont typeface="Arial" panose="020B0604020202020204" pitchFamily="34" charset="0"/>
              <a:buChar char="•"/>
            </a:pPr>
            <a:r>
              <a:rPr lang="es-CL" sz="2000" dirty="0"/>
              <a:t>Referencia:</a:t>
            </a:r>
          </a:p>
          <a:p>
            <a:pPr marL="742950" lvl="1" indent="-285750">
              <a:buFont typeface="Arial" panose="020B0604020202020204" pitchFamily="34" charset="0"/>
              <a:buChar char="•"/>
            </a:pPr>
            <a:r>
              <a:rPr lang="en-US" sz="1800" dirty="0"/>
              <a:t>Galton, Francis (1886). "Regression Towards Mediocrity in Hereditary Stature". The Journal of the Anthropological Institute of Great Britain and Ireland. 15: 246–263. doi:10.2307/2841583. ISSN 0959-5295.</a:t>
            </a:r>
            <a:endParaRPr lang="es-CL" sz="1800" dirty="0"/>
          </a:p>
          <a:p>
            <a:pPr marL="0" indent="0">
              <a:buNone/>
            </a:pPr>
            <a:endParaRPr lang="es-CL" dirty="0"/>
          </a:p>
          <a:p>
            <a:pPr marL="0" indent="0">
              <a:buNone/>
            </a:pPr>
            <a:endParaRPr lang="es-CL" dirty="0"/>
          </a:p>
          <a:p>
            <a:endParaRPr lang="es-CL" dirty="0"/>
          </a:p>
        </p:txBody>
      </p:sp>
      <p:pic>
        <p:nvPicPr>
          <p:cNvPr id="7" name="Content Placeholder 4" descr="Diagram, engineering drawing&#10;&#10;Description automatically generated">
            <a:extLst>
              <a:ext uri="{FF2B5EF4-FFF2-40B4-BE49-F238E27FC236}">
                <a16:creationId xmlns:a16="http://schemas.microsoft.com/office/drawing/2014/main" id="{AB075D26-C60A-CECD-ED8A-D9F247E59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207" y="914923"/>
            <a:ext cx="5936567" cy="5028153"/>
          </a:xfrm>
          <a:prstGeom prst="rect">
            <a:avLst/>
          </a:prstGeom>
        </p:spPr>
      </p:pic>
    </p:spTree>
    <p:extLst>
      <p:ext uri="{BB962C8B-B14F-4D97-AF65-F5344CB8AC3E}">
        <p14:creationId xmlns:p14="http://schemas.microsoft.com/office/powerpoint/2010/main" val="36929255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9BF6B8A-1DB3-C04A-9FC5-D2A10722D782}"/>
              </a:ext>
            </a:extLst>
          </p:cNvPr>
          <p:cNvSpPr/>
          <p:nvPr/>
        </p:nvSpPr>
        <p:spPr>
          <a:xfrm>
            <a:off x="159657" y="73843"/>
            <a:ext cx="6807202" cy="523220"/>
          </a:xfrm>
          <a:prstGeom prst="rect">
            <a:avLst/>
          </a:prstGeom>
        </p:spPr>
        <p:txBody>
          <a:bodyPr wrap="square">
            <a:spAutoFit/>
          </a:bodyPr>
          <a:lstStyle/>
          <a:p>
            <a:r>
              <a:rPr lang="es-ES" sz="2800" b="1" dirty="0">
                <a:solidFill>
                  <a:schemeClr val="bg1"/>
                </a:solidFill>
                <a:latin typeface="Myriad Pro Cond" panose="020B0506030403020204" pitchFamily="34" charset="0"/>
                <a:ea typeface="Arial Narrow" charset="0"/>
                <a:cs typeface="Arial Narrow" charset="0"/>
              </a:rPr>
              <a:t>¿Para qué hacer una regresión?</a:t>
            </a:r>
            <a:endParaRPr lang="es-ES_tradnl" sz="2800" b="1" dirty="0">
              <a:solidFill>
                <a:schemeClr val="bg1"/>
              </a:solidFill>
              <a:latin typeface="Myriad Pro Cond" panose="020B0506030403020204" pitchFamily="34" charset="0"/>
              <a:ea typeface="Arial Narrow" charset="0"/>
              <a:cs typeface="Arial Narrow" charset="0"/>
            </a:endParaRPr>
          </a:p>
        </p:txBody>
      </p:sp>
      <p:sp>
        <p:nvSpPr>
          <p:cNvPr id="3" name="Marcador de contenido 1">
            <a:extLst>
              <a:ext uri="{FF2B5EF4-FFF2-40B4-BE49-F238E27FC236}">
                <a16:creationId xmlns:a16="http://schemas.microsoft.com/office/drawing/2014/main" id="{509E6064-0DA4-0C53-386D-947EDD127B7D}"/>
              </a:ext>
            </a:extLst>
          </p:cNvPr>
          <p:cNvSpPr>
            <a:spLocks noGrp="1"/>
          </p:cNvSpPr>
          <p:nvPr>
            <p:ph idx="1"/>
          </p:nvPr>
        </p:nvSpPr>
        <p:spPr>
          <a:xfrm>
            <a:off x="171227" y="935916"/>
            <a:ext cx="5444345" cy="5766097"/>
          </a:xfrm>
        </p:spPr>
        <p:txBody>
          <a:bodyPr/>
          <a:lstStyle/>
          <a:p>
            <a:pPr marL="285750" indent="-285750">
              <a:buFont typeface="Arial" panose="020B0604020202020204" pitchFamily="34" charset="0"/>
              <a:buChar char="•"/>
            </a:pPr>
            <a:r>
              <a:rPr lang="es-ES" sz="2000" dirty="0"/>
              <a:t>El uso actual del término “regresión” es ajustar un modelo matemático a ciertos datos. En el plano, este modelo se representa por una curva.</a:t>
            </a:r>
          </a:p>
          <a:p>
            <a:pPr marL="285750" indent="-285750">
              <a:buFont typeface="Arial" panose="020B0604020202020204" pitchFamily="34" charset="0"/>
              <a:buChar char="•"/>
            </a:pPr>
            <a:r>
              <a:rPr lang="es-ES" sz="2000" dirty="0"/>
              <a:t>Un repaso por el método científico:</a:t>
            </a:r>
          </a:p>
          <a:p>
            <a:pPr marL="742950" lvl="1" indent="-285750"/>
            <a:r>
              <a:rPr lang="es-ES" sz="1600" dirty="0"/>
              <a:t>Pregunta de investigación</a:t>
            </a:r>
          </a:p>
          <a:p>
            <a:pPr marL="742950" lvl="1" indent="-285750"/>
            <a:r>
              <a:rPr lang="es-ES" sz="1600" dirty="0"/>
              <a:t>Formulación de una hipótesis</a:t>
            </a:r>
          </a:p>
          <a:p>
            <a:pPr marL="742950" lvl="1" indent="-285750"/>
            <a:r>
              <a:rPr lang="es-ES" sz="1600" dirty="0"/>
              <a:t>Aplicación de un método</a:t>
            </a:r>
          </a:p>
          <a:p>
            <a:pPr marL="742950" lvl="1" indent="-285750"/>
            <a:r>
              <a:rPr lang="es-ES" sz="1600" dirty="0"/>
              <a:t>Análisis de los resultados</a:t>
            </a:r>
          </a:p>
          <a:p>
            <a:pPr marL="285750" indent="-285750">
              <a:buFont typeface="Arial" panose="020B0604020202020204" pitchFamily="34" charset="0"/>
              <a:buChar char="•"/>
            </a:pPr>
            <a:r>
              <a:rPr lang="es-ES" sz="2000" dirty="0"/>
              <a:t>Desde lo empírico, se pueden formular leyes expresadas en modelos</a:t>
            </a:r>
          </a:p>
          <a:p>
            <a:pPr marL="285750" indent="-285750">
              <a:buFont typeface="Arial" panose="020B0604020202020204" pitchFamily="34" charset="0"/>
              <a:buChar char="•"/>
            </a:pPr>
            <a:r>
              <a:rPr lang="es-ES" sz="2000" dirty="0"/>
              <a:t>Teniendo un modelo matemático de un fenómeno, se puede </a:t>
            </a:r>
            <a:r>
              <a:rPr lang="es-ES" sz="2000" b="1" dirty="0"/>
              <a:t>predecir</a:t>
            </a:r>
          </a:p>
          <a:p>
            <a:pPr marL="0" indent="0">
              <a:buNone/>
            </a:pPr>
            <a:endParaRPr lang="es-CL" dirty="0"/>
          </a:p>
          <a:p>
            <a:pPr marL="0" indent="0">
              <a:buNone/>
            </a:pPr>
            <a:endParaRPr lang="es-CL" dirty="0"/>
          </a:p>
          <a:p>
            <a:endParaRPr lang="es-CL" dirty="0"/>
          </a:p>
        </p:txBody>
      </p:sp>
    </p:spTree>
    <p:extLst>
      <p:ext uri="{BB962C8B-B14F-4D97-AF65-F5344CB8AC3E}">
        <p14:creationId xmlns:p14="http://schemas.microsoft.com/office/powerpoint/2010/main" val="15748101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9BF6B8A-1DB3-C04A-9FC5-D2A10722D782}"/>
              </a:ext>
            </a:extLst>
          </p:cNvPr>
          <p:cNvSpPr/>
          <p:nvPr/>
        </p:nvSpPr>
        <p:spPr>
          <a:xfrm>
            <a:off x="159657" y="73843"/>
            <a:ext cx="6807202" cy="523220"/>
          </a:xfrm>
          <a:prstGeom prst="rect">
            <a:avLst/>
          </a:prstGeom>
        </p:spPr>
        <p:txBody>
          <a:bodyPr wrap="square">
            <a:spAutoFit/>
          </a:bodyPr>
          <a:lstStyle/>
          <a:p>
            <a:r>
              <a:rPr lang="es-ES" sz="2800" b="1" dirty="0">
                <a:solidFill>
                  <a:schemeClr val="bg1"/>
                </a:solidFill>
                <a:latin typeface="Myriad Pro Cond" panose="020B0506030403020204" pitchFamily="34" charset="0"/>
                <a:ea typeface="Arial Narrow" charset="0"/>
                <a:cs typeface="Arial Narrow" charset="0"/>
              </a:rPr>
              <a:t>Nomenclatura y tipos de ajustes</a:t>
            </a:r>
            <a:endParaRPr lang="es-ES_tradnl" sz="2800" b="1" dirty="0">
              <a:solidFill>
                <a:schemeClr val="bg1"/>
              </a:solidFill>
              <a:latin typeface="Myriad Pro Cond" panose="020B0506030403020204" pitchFamily="34" charset="0"/>
              <a:ea typeface="Arial Narrow" charset="0"/>
              <a:cs typeface="Arial Narrow" charset="0"/>
            </a:endParaRPr>
          </a:p>
        </p:txBody>
      </p:sp>
      <mc:AlternateContent xmlns:mc="http://schemas.openxmlformats.org/markup-compatibility/2006" xmlns:a14="http://schemas.microsoft.com/office/drawing/2010/main">
        <mc:Choice Requires="a14">
          <p:sp>
            <p:nvSpPr>
              <p:cNvPr id="3" name="Marcador de contenido 1">
                <a:extLst>
                  <a:ext uri="{FF2B5EF4-FFF2-40B4-BE49-F238E27FC236}">
                    <a16:creationId xmlns:a16="http://schemas.microsoft.com/office/drawing/2014/main" id="{509E6064-0DA4-0C53-386D-947EDD127B7D}"/>
                  </a:ext>
                </a:extLst>
              </p:cNvPr>
              <p:cNvSpPr>
                <a:spLocks noGrp="1"/>
              </p:cNvSpPr>
              <p:nvPr>
                <p:ph idx="1"/>
              </p:nvPr>
            </p:nvSpPr>
            <p:spPr>
              <a:xfrm>
                <a:off x="171227" y="935916"/>
                <a:ext cx="5444345" cy="5766097"/>
              </a:xfrm>
            </p:spPr>
            <p:txBody>
              <a:bodyPr>
                <a:normAutofit lnSpcReduction="10000"/>
              </a:bodyPr>
              <a:lstStyle/>
              <a:p>
                <a:pPr marL="285750" indent="-285750">
                  <a:buFont typeface="Arial" panose="020B0604020202020204" pitchFamily="34" charset="0"/>
                  <a:buChar char="•"/>
                </a:pPr>
                <a:r>
                  <a:rPr lang="es-ES" sz="2000" dirty="0">
                    <a:latin typeface="Calibri" panose="020F0502020204030204" pitchFamily="34" charset="0"/>
                    <a:cs typeface="Calibri" panose="020F0502020204030204" pitchFamily="34" charset="0"/>
                  </a:rPr>
                  <a:t>Variables independientes o </a:t>
                </a:r>
                <a:r>
                  <a:rPr lang="es-ES" sz="2000" dirty="0" err="1">
                    <a:latin typeface="Calibri" panose="020F0502020204030204" pitchFamily="34" charset="0"/>
                    <a:cs typeface="Calibri" panose="020F0502020204030204" pitchFamily="34" charset="0"/>
                  </a:rPr>
                  <a:t>regresoras</a:t>
                </a:r>
                <a:r>
                  <a:rPr lang="es-ES" sz="2000" dirty="0">
                    <a:latin typeface="Calibri" panose="020F0502020204030204" pitchFamily="34" charset="0"/>
                    <a:cs typeface="Calibri" panose="020F0502020204030204" pitchFamily="34" charset="0"/>
                  </a:rPr>
                  <a:t> (</a:t>
                </a:r>
                <a:r>
                  <a:rPr lang="es-ES" sz="2000" i="1" dirty="0" err="1">
                    <a:latin typeface="Calibri" panose="020F0502020204030204" pitchFamily="34" charset="0"/>
                    <a:cs typeface="Calibri" panose="020F0502020204030204" pitchFamily="34" charset="0"/>
                  </a:rPr>
                  <a:t>features</a:t>
                </a:r>
                <a:r>
                  <a:rPr lang="es-ES" sz="2000" dirty="0">
                    <a:latin typeface="Calibri" panose="020F0502020204030204" pitchFamily="34" charset="0"/>
                    <a:cs typeface="Calibri" panose="020F0502020204030204" pitchFamily="34" charset="0"/>
                  </a:rPr>
                  <a:t>, características, atributos):</a:t>
                </a:r>
              </a:p>
              <a:p>
                <a:pPr marL="742950" lvl="1" indent="-285750"/>
                <a14:m>
                  <m:oMath xmlns:m="http://schemas.openxmlformats.org/officeDocument/2006/math">
                    <m:r>
                      <a:rPr lang="es-CL" sz="1600" b="1" i="1" smtClean="0">
                        <a:latin typeface="Cambria Math" panose="02040503050406030204" pitchFamily="18" charset="0"/>
                      </a:rPr>
                      <m:t>𝒙</m:t>
                    </m:r>
                    <m:r>
                      <a:rPr lang="es-CL" sz="1600" b="1" i="1" smtClean="0">
                        <a:latin typeface="Cambria Math" panose="02040503050406030204" pitchFamily="18" charset="0"/>
                      </a:rPr>
                      <m:t>, </m:t>
                    </m:r>
                    <m:r>
                      <a:rPr lang="es-CL" sz="1600" b="1" i="1" smtClean="0">
                        <a:latin typeface="Cambria Math" panose="02040503050406030204" pitchFamily="18" charset="0"/>
                      </a:rPr>
                      <m:t>𝑿</m:t>
                    </m:r>
                    <m:r>
                      <a:rPr lang="es-CL" sz="1600" b="1" i="1" smtClean="0">
                        <a:latin typeface="Cambria Math" panose="02040503050406030204" pitchFamily="18" charset="0"/>
                      </a:rPr>
                      <m:t>, </m:t>
                    </m:r>
                    <m:sSub>
                      <m:sSubPr>
                        <m:ctrlPr>
                          <a:rPr lang="es-CL" sz="1600" b="1" i="1" smtClean="0">
                            <a:latin typeface="Cambria Math" panose="02040503050406030204" pitchFamily="18" charset="0"/>
                          </a:rPr>
                        </m:ctrlPr>
                      </m:sSubPr>
                      <m:e>
                        <m:r>
                          <a:rPr lang="es-CL" sz="1600" b="1" i="1" smtClean="0">
                            <a:latin typeface="Cambria Math" panose="02040503050406030204" pitchFamily="18" charset="0"/>
                          </a:rPr>
                          <m:t>𝒙</m:t>
                        </m:r>
                      </m:e>
                      <m:sub>
                        <m:r>
                          <a:rPr lang="es-CL" sz="1600" b="1" i="1" smtClean="0">
                            <a:latin typeface="Cambria Math" panose="02040503050406030204" pitchFamily="18" charset="0"/>
                          </a:rPr>
                          <m:t>𝟏</m:t>
                        </m:r>
                      </m:sub>
                    </m:sSub>
                    <m:r>
                      <a:rPr lang="es-CL" sz="1600" b="1" i="1" smtClean="0">
                        <a:latin typeface="Cambria Math" panose="02040503050406030204" pitchFamily="18" charset="0"/>
                      </a:rPr>
                      <m:t>, …, </m:t>
                    </m:r>
                    <m:sSub>
                      <m:sSubPr>
                        <m:ctrlPr>
                          <a:rPr lang="es-CL" sz="1600" b="1" i="1" smtClean="0">
                            <a:latin typeface="Cambria Math" panose="02040503050406030204" pitchFamily="18" charset="0"/>
                          </a:rPr>
                        </m:ctrlPr>
                      </m:sSubPr>
                      <m:e>
                        <m:r>
                          <a:rPr lang="es-CL" sz="1600" b="1" i="1" smtClean="0">
                            <a:latin typeface="Cambria Math" panose="02040503050406030204" pitchFamily="18" charset="0"/>
                          </a:rPr>
                          <m:t>𝒙</m:t>
                        </m:r>
                      </m:e>
                      <m:sub>
                        <m:r>
                          <a:rPr lang="es-CL" sz="1600" b="1" i="1" smtClean="0">
                            <a:latin typeface="Cambria Math" panose="02040503050406030204" pitchFamily="18" charset="0"/>
                          </a:rPr>
                          <m:t>𝒏</m:t>
                        </m:r>
                      </m:sub>
                    </m:sSub>
                  </m:oMath>
                </a14:m>
                <a:r>
                  <a:rPr lang="es-ES" sz="1600" b="1" dirty="0">
                    <a:latin typeface="Calibri" panose="020F0502020204030204" pitchFamily="34" charset="0"/>
                    <a:cs typeface="Calibri" panose="020F0502020204030204" pitchFamily="34" charset="0"/>
                  </a:rPr>
                  <a:t>, </a:t>
                </a:r>
                <a:r>
                  <a:rPr lang="es-ES" sz="1600" dirty="0" err="1">
                    <a:latin typeface="Calibri" panose="020F0502020204030204" pitchFamily="34" charset="0"/>
                    <a:cs typeface="Calibri" panose="020F0502020204030204" pitchFamily="34" charset="0"/>
                  </a:rPr>
                  <a:t>etc</a:t>
                </a:r>
                <a:r>
                  <a:rPr lang="es-ES" sz="1600" b="1"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s-ES" sz="2000" dirty="0">
                    <a:latin typeface="Calibri" panose="020F0502020204030204" pitchFamily="34" charset="0"/>
                    <a:cs typeface="Calibri" panose="020F0502020204030204" pitchFamily="34" charset="0"/>
                  </a:rPr>
                  <a:t>Variable dependiente, regresada o de respuesta: </a:t>
                </a:r>
              </a:p>
              <a:p>
                <a:pPr marL="742950" lvl="1" indent="-285750"/>
                <a14:m>
                  <m:oMath xmlns:m="http://schemas.openxmlformats.org/officeDocument/2006/math">
                    <m:r>
                      <a:rPr lang="es-CL" sz="1600" b="1" i="1" smtClean="0">
                        <a:latin typeface="Cambria Math" panose="02040503050406030204" pitchFamily="18" charset="0"/>
                      </a:rPr>
                      <m:t>𝒚</m:t>
                    </m:r>
                    <m:r>
                      <a:rPr lang="es-CL" sz="1600" b="1" i="1" smtClean="0">
                        <a:latin typeface="Cambria Math" panose="02040503050406030204" pitchFamily="18" charset="0"/>
                      </a:rPr>
                      <m:t>, </m:t>
                    </m:r>
                    <m:r>
                      <a:rPr lang="es-CL" sz="1600" b="1" i="1" smtClean="0">
                        <a:latin typeface="Cambria Math" panose="02040503050406030204" pitchFamily="18" charset="0"/>
                      </a:rPr>
                      <m:t>𝒀</m:t>
                    </m:r>
                    <m:r>
                      <a:rPr lang="es-CL" sz="1600" b="1" i="1" smtClean="0">
                        <a:latin typeface="Cambria Math" panose="02040503050406030204" pitchFamily="18" charset="0"/>
                      </a:rPr>
                      <m:t>, </m:t>
                    </m:r>
                    <m:sSub>
                      <m:sSubPr>
                        <m:ctrlPr>
                          <a:rPr lang="es-CL" sz="1600" b="1" i="1" smtClean="0">
                            <a:latin typeface="Cambria Math" panose="02040503050406030204" pitchFamily="18" charset="0"/>
                          </a:rPr>
                        </m:ctrlPr>
                      </m:sSubPr>
                      <m:e>
                        <m:r>
                          <a:rPr lang="es-CL" sz="1600" b="1" i="1" smtClean="0">
                            <a:latin typeface="Cambria Math" panose="02040503050406030204" pitchFamily="18" charset="0"/>
                          </a:rPr>
                          <m:t>𝒚</m:t>
                        </m:r>
                      </m:e>
                      <m:sub>
                        <m:r>
                          <a:rPr lang="es-CL" sz="1600" b="1" i="1" smtClean="0">
                            <a:latin typeface="Cambria Math" panose="02040503050406030204" pitchFamily="18" charset="0"/>
                          </a:rPr>
                          <m:t>𝟏</m:t>
                        </m:r>
                      </m:sub>
                    </m:sSub>
                    <m:r>
                      <a:rPr lang="es-CL" sz="1600" b="1" i="1" smtClean="0">
                        <a:latin typeface="Cambria Math" panose="02040503050406030204" pitchFamily="18" charset="0"/>
                      </a:rPr>
                      <m:t>,…, </m:t>
                    </m:r>
                    <m:sSub>
                      <m:sSubPr>
                        <m:ctrlPr>
                          <a:rPr lang="es-CL" sz="1600" b="1" i="1" smtClean="0">
                            <a:latin typeface="Cambria Math" panose="02040503050406030204" pitchFamily="18" charset="0"/>
                          </a:rPr>
                        </m:ctrlPr>
                      </m:sSubPr>
                      <m:e>
                        <m:r>
                          <a:rPr lang="es-CL" sz="1600" b="1" i="1" smtClean="0">
                            <a:latin typeface="Cambria Math" panose="02040503050406030204" pitchFamily="18" charset="0"/>
                          </a:rPr>
                          <m:t>𝒚</m:t>
                        </m:r>
                      </m:e>
                      <m:sub>
                        <m:r>
                          <a:rPr lang="es-CL" sz="1600" b="1" i="1" smtClean="0">
                            <a:latin typeface="Cambria Math" panose="02040503050406030204" pitchFamily="18" charset="0"/>
                          </a:rPr>
                          <m:t>𝒏</m:t>
                        </m:r>
                      </m:sub>
                    </m:sSub>
                  </m:oMath>
                </a14:m>
                <a:r>
                  <a:rPr lang="es-ES" sz="1600" b="1" dirty="0">
                    <a:latin typeface="Calibri" panose="020F0502020204030204" pitchFamily="34" charset="0"/>
                    <a:cs typeface="Calibri" panose="020F0502020204030204" pitchFamily="34" charset="0"/>
                  </a:rPr>
                  <a:t>, </a:t>
                </a:r>
                <a:r>
                  <a:rPr lang="es-ES" sz="1600" dirty="0" err="1">
                    <a:latin typeface="Calibri" panose="020F0502020204030204" pitchFamily="34" charset="0"/>
                    <a:cs typeface="Calibri" panose="020F0502020204030204" pitchFamily="34" charset="0"/>
                  </a:rPr>
                  <a:t>etc</a:t>
                </a:r>
                <a:endParaRPr lang="es-ES" sz="1600" dirty="0">
                  <a:latin typeface="Calibri" panose="020F0502020204030204" pitchFamily="34" charset="0"/>
                  <a:cs typeface="Calibri" panose="020F0502020204030204" pitchFamily="34" charset="0"/>
                </a:endParaRPr>
              </a:p>
              <a:p>
                <a:pPr marL="457200" lvl="1" indent="0" algn="ctr">
                  <a:buNone/>
                </a:pPr>
                <a:endParaRPr lang="es-ES" sz="1600" dirty="0">
                  <a:latin typeface="Calibri" panose="020F0502020204030204" pitchFamily="34" charset="0"/>
                  <a:cs typeface="Calibri" panose="020F0502020204030204" pitchFamily="34" charset="0"/>
                </a:endParaRPr>
              </a:p>
              <a:p>
                <a:r>
                  <a:rPr lang="es-CL" sz="2000" dirty="0">
                    <a:latin typeface="Calibri" panose="020F0502020204030204" pitchFamily="34" charset="0"/>
                    <a:cs typeface="Calibri" panose="020F0502020204030204" pitchFamily="34" charset="0"/>
                  </a:rPr>
                  <a:t>Regresión lineal simple: </a:t>
                </a:r>
                <a:endParaRPr lang="es-CL" sz="2000" b="0" i="1" dirty="0">
                  <a:latin typeface="Cambria Math" panose="02040503050406030204" pitchFamily="18" charset="0"/>
                </a:endParaRPr>
              </a:p>
              <a:p>
                <a:pPr lvl="1"/>
                <a14:m>
                  <m:oMath xmlns:m="http://schemas.openxmlformats.org/officeDocument/2006/math">
                    <m:r>
                      <a:rPr lang="es-CL" sz="1600" b="0" i="1" smtClean="0">
                        <a:latin typeface="Cambria Math" panose="02040503050406030204" pitchFamily="18" charset="0"/>
                      </a:rPr>
                      <m:t>𝑦</m:t>
                    </m:r>
                    <m:r>
                      <a:rPr lang="es-CL" sz="1600" b="0" i="1" smtClean="0">
                        <a:latin typeface="Cambria Math" panose="02040503050406030204" pitchFamily="18" charset="0"/>
                      </a:rPr>
                      <m:t>=</m:t>
                    </m:r>
                    <m:sSub>
                      <m:sSubPr>
                        <m:ctrlPr>
                          <a:rPr lang="es-CL" sz="1600" b="0" i="1" smtClean="0">
                            <a:latin typeface="Cambria Math" panose="02040503050406030204" pitchFamily="18" charset="0"/>
                            <a:ea typeface="Cambria Math" panose="02040503050406030204" pitchFamily="18" charset="0"/>
                          </a:rPr>
                        </m:ctrlPr>
                      </m:sSubPr>
                      <m:e>
                        <m:r>
                          <a:rPr lang="es-CL" sz="1600" b="0" i="1" smtClean="0">
                            <a:latin typeface="Cambria Math" panose="02040503050406030204" pitchFamily="18" charset="0"/>
                            <a:ea typeface="Cambria Math" panose="02040503050406030204" pitchFamily="18" charset="0"/>
                          </a:rPr>
                          <m:t>𝛽</m:t>
                        </m:r>
                      </m:e>
                      <m:sub>
                        <m:r>
                          <a:rPr lang="es-CL" sz="1600" b="0" i="1" smtClean="0">
                            <a:latin typeface="Cambria Math" panose="02040503050406030204" pitchFamily="18" charset="0"/>
                            <a:ea typeface="Cambria Math" panose="02040503050406030204" pitchFamily="18" charset="0"/>
                          </a:rPr>
                          <m:t>0</m:t>
                        </m:r>
                      </m:sub>
                    </m:sSub>
                    <m:r>
                      <a:rPr lang="es-CL" sz="1600" b="0" i="1" smtClean="0">
                        <a:latin typeface="Cambria Math" panose="02040503050406030204" pitchFamily="18" charset="0"/>
                        <a:ea typeface="Cambria Math" panose="02040503050406030204" pitchFamily="18" charset="0"/>
                      </a:rPr>
                      <m:t>+</m:t>
                    </m:r>
                    <m:sSub>
                      <m:sSubPr>
                        <m:ctrlPr>
                          <a:rPr lang="es-CL" sz="1600" b="0" i="1" smtClean="0">
                            <a:latin typeface="Cambria Math" panose="02040503050406030204" pitchFamily="18" charset="0"/>
                            <a:ea typeface="Cambria Math" panose="02040503050406030204" pitchFamily="18" charset="0"/>
                          </a:rPr>
                        </m:ctrlPr>
                      </m:sSubPr>
                      <m:e>
                        <m:r>
                          <a:rPr lang="es-CL" sz="1600" b="0" i="1" smtClean="0">
                            <a:latin typeface="Cambria Math" panose="02040503050406030204" pitchFamily="18" charset="0"/>
                            <a:ea typeface="Cambria Math" panose="02040503050406030204" pitchFamily="18" charset="0"/>
                          </a:rPr>
                          <m:t>𝛽</m:t>
                        </m:r>
                      </m:e>
                      <m:sub>
                        <m:r>
                          <a:rPr lang="es-CL" sz="1600" b="0" i="1" smtClean="0">
                            <a:latin typeface="Cambria Math" panose="02040503050406030204" pitchFamily="18" charset="0"/>
                            <a:ea typeface="Cambria Math" panose="02040503050406030204" pitchFamily="18" charset="0"/>
                          </a:rPr>
                          <m:t>1</m:t>
                        </m:r>
                      </m:sub>
                    </m:sSub>
                    <m:r>
                      <a:rPr lang="es-CL" sz="1600" b="0" i="1" smtClean="0">
                        <a:latin typeface="Cambria Math" panose="02040503050406030204" pitchFamily="18" charset="0"/>
                        <a:ea typeface="Cambria Math" panose="02040503050406030204" pitchFamily="18" charset="0"/>
                      </a:rPr>
                      <m:t>𝑥</m:t>
                    </m:r>
                  </m:oMath>
                </a14:m>
                <a:endParaRPr lang="es-CL" sz="1600" b="0" dirty="0">
                  <a:latin typeface="Calibri" panose="020F0502020204030204" pitchFamily="34" charset="0"/>
                  <a:ea typeface="Cambria Math" panose="02040503050406030204" pitchFamily="18" charset="0"/>
                  <a:cs typeface="Calibri" panose="020F0502020204030204" pitchFamily="34" charset="0"/>
                </a:endParaRPr>
              </a:p>
              <a:p>
                <a:r>
                  <a:rPr lang="es-CL" sz="2000" dirty="0">
                    <a:latin typeface="Calibri" panose="020F0502020204030204" pitchFamily="34" charset="0"/>
                    <a:cs typeface="Calibri" panose="020F0502020204030204" pitchFamily="34" charset="0"/>
                  </a:rPr>
                  <a:t>Regresión lineal múltiple: </a:t>
                </a:r>
                <a:endParaRPr lang="es-CL" sz="2000" b="0" i="1" dirty="0">
                  <a:latin typeface="Cambria Math" panose="02040503050406030204" pitchFamily="18" charset="0"/>
                </a:endParaRPr>
              </a:p>
              <a:p>
                <a:pPr lvl="1"/>
                <a14:m>
                  <m:oMath xmlns:m="http://schemas.openxmlformats.org/officeDocument/2006/math">
                    <m:r>
                      <a:rPr lang="es-CL" sz="1600" b="0" i="1" smtClean="0">
                        <a:latin typeface="Cambria Math" panose="02040503050406030204" pitchFamily="18" charset="0"/>
                      </a:rPr>
                      <m:t>𝑦</m:t>
                    </m:r>
                    <m:r>
                      <a:rPr lang="es-CL" sz="1600" b="0" i="1" smtClean="0">
                        <a:latin typeface="Cambria Math" panose="02040503050406030204" pitchFamily="18" charset="0"/>
                      </a:rPr>
                      <m:t>=</m:t>
                    </m:r>
                    <m:sSub>
                      <m:sSubPr>
                        <m:ctrlPr>
                          <a:rPr lang="es-CL" sz="1600" b="0" i="1" smtClean="0">
                            <a:latin typeface="Cambria Math" panose="02040503050406030204" pitchFamily="18" charset="0"/>
                            <a:ea typeface="Cambria Math" panose="02040503050406030204" pitchFamily="18" charset="0"/>
                          </a:rPr>
                        </m:ctrlPr>
                      </m:sSubPr>
                      <m:e>
                        <m:r>
                          <a:rPr lang="es-CL" sz="1600" b="0" i="1" smtClean="0">
                            <a:latin typeface="Cambria Math" panose="02040503050406030204" pitchFamily="18" charset="0"/>
                            <a:ea typeface="Cambria Math" panose="02040503050406030204" pitchFamily="18" charset="0"/>
                          </a:rPr>
                          <m:t>𝛽</m:t>
                        </m:r>
                      </m:e>
                      <m:sub>
                        <m:r>
                          <a:rPr lang="es-CL" sz="1600" b="0" i="1" smtClean="0">
                            <a:latin typeface="Cambria Math" panose="02040503050406030204" pitchFamily="18" charset="0"/>
                            <a:ea typeface="Cambria Math" panose="02040503050406030204" pitchFamily="18" charset="0"/>
                          </a:rPr>
                          <m:t>0</m:t>
                        </m:r>
                      </m:sub>
                    </m:sSub>
                    <m:r>
                      <a:rPr lang="es-CL" sz="1600" b="0" i="1" smtClean="0">
                        <a:latin typeface="Cambria Math" panose="02040503050406030204" pitchFamily="18" charset="0"/>
                        <a:ea typeface="Cambria Math" panose="02040503050406030204" pitchFamily="18" charset="0"/>
                      </a:rPr>
                      <m:t>+</m:t>
                    </m:r>
                    <m:sSub>
                      <m:sSubPr>
                        <m:ctrlPr>
                          <a:rPr lang="es-CL" sz="1600" b="0" i="1" smtClean="0">
                            <a:latin typeface="Cambria Math" panose="02040503050406030204" pitchFamily="18" charset="0"/>
                            <a:ea typeface="Cambria Math" panose="02040503050406030204" pitchFamily="18" charset="0"/>
                          </a:rPr>
                        </m:ctrlPr>
                      </m:sSubPr>
                      <m:e>
                        <m:r>
                          <a:rPr lang="es-CL" sz="1600" b="0" i="1" smtClean="0">
                            <a:latin typeface="Cambria Math" panose="02040503050406030204" pitchFamily="18" charset="0"/>
                            <a:ea typeface="Cambria Math" panose="02040503050406030204" pitchFamily="18" charset="0"/>
                          </a:rPr>
                          <m:t>𝛽</m:t>
                        </m:r>
                      </m:e>
                      <m:sub>
                        <m:r>
                          <a:rPr lang="es-CL" sz="1600" b="0" i="1" smtClean="0">
                            <a:latin typeface="Cambria Math" panose="02040503050406030204" pitchFamily="18" charset="0"/>
                            <a:ea typeface="Cambria Math" panose="02040503050406030204" pitchFamily="18" charset="0"/>
                          </a:rPr>
                          <m:t>1</m:t>
                        </m:r>
                      </m:sub>
                    </m:sSub>
                    <m:sSub>
                      <m:sSubPr>
                        <m:ctrlPr>
                          <a:rPr lang="es-CL" sz="1600" b="0" i="1" smtClean="0">
                            <a:latin typeface="Cambria Math" panose="02040503050406030204" pitchFamily="18" charset="0"/>
                            <a:ea typeface="Cambria Math" panose="02040503050406030204" pitchFamily="18" charset="0"/>
                          </a:rPr>
                        </m:ctrlPr>
                      </m:sSubPr>
                      <m:e>
                        <m:r>
                          <a:rPr lang="es-CL" sz="1600" b="0" i="1" smtClean="0">
                            <a:latin typeface="Cambria Math" panose="02040503050406030204" pitchFamily="18" charset="0"/>
                            <a:ea typeface="Cambria Math" panose="02040503050406030204" pitchFamily="18" charset="0"/>
                          </a:rPr>
                          <m:t>𝑥</m:t>
                        </m:r>
                      </m:e>
                      <m:sub>
                        <m:r>
                          <a:rPr lang="es-CL" sz="1600" b="0" i="1" smtClean="0">
                            <a:latin typeface="Cambria Math" panose="02040503050406030204" pitchFamily="18" charset="0"/>
                            <a:ea typeface="Cambria Math" panose="02040503050406030204" pitchFamily="18" charset="0"/>
                          </a:rPr>
                          <m:t>1</m:t>
                        </m:r>
                      </m:sub>
                    </m:sSub>
                    <m:r>
                      <a:rPr lang="es-CL" sz="1600" b="0" i="1" smtClean="0">
                        <a:latin typeface="Cambria Math" panose="02040503050406030204" pitchFamily="18" charset="0"/>
                        <a:ea typeface="Cambria Math" panose="02040503050406030204" pitchFamily="18" charset="0"/>
                      </a:rPr>
                      <m:t>+…+</m:t>
                    </m:r>
                    <m:sSub>
                      <m:sSubPr>
                        <m:ctrlPr>
                          <a:rPr lang="es-CL" sz="1600" b="0" i="1" smtClean="0">
                            <a:latin typeface="Cambria Math" panose="02040503050406030204" pitchFamily="18" charset="0"/>
                            <a:ea typeface="Cambria Math" panose="02040503050406030204" pitchFamily="18" charset="0"/>
                          </a:rPr>
                        </m:ctrlPr>
                      </m:sSubPr>
                      <m:e>
                        <m:r>
                          <a:rPr lang="es-CL" sz="1600" b="0" i="1" smtClean="0">
                            <a:latin typeface="Cambria Math" panose="02040503050406030204" pitchFamily="18" charset="0"/>
                            <a:ea typeface="Cambria Math" panose="02040503050406030204" pitchFamily="18" charset="0"/>
                          </a:rPr>
                          <m:t>𝛽</m:t>
                        </m:r>
                      </m:e>
                      <m:sub>
                        <m:r>
                          <a:rPr lang="es-CL" sz="1600" b="0" i="1" smtClean="0">
                            <a:latin typeface="Cambria Math" panose="02040503050406030204" pitchFamily="18" charset="0"/>
                            <a:ea typeface="Cambria Math" panose="02040503050406030204" pitchFamily="18" charset="0"/>
                          </a:rPr>
                          <m:t>𝑛</m:t>
                        </m:r>
                      </m:sub>
                    </m:sSub>
                    <m:sSub>
                      <m:sSubPr>
                        <m:ctrlPr>
                          <a:rPr lang="es-CL" sz="1600" b="0" i="1" smtClean="0">
                            <a:latin typeface="Cambria Math" panose="02040503050406030204" pitchFamily="18" charset="0"/>
                            <a:ea typeface="Cambria Math" panose="02040503050406030204" pitchFamily="18" charset="0"/>
                          </a:rPr>
                        </m:ctrlPr>
                      </m:sSubPr>
                      <m:e>
                        <m:r>
                          <a:rPr lang="es-CL" sz="1600" b="0" i="1" smtClean="0">
                            <a:latin typeface="Cambria Math" panose="02040503050406030204" pitchFamily="18" charset="0"/>
                            <a:ea typeface="Cambria Math" panose="02040503050406030204" pitchFamily="18" charset="0"/>
                          </a:rPr>
                          <m:t>𝑥</m:t>
                        </m:r>
                      </m:e>
                      <m:sub>
                        <m:r>
                          <a:rPr lang="es-CL" sz="1600" b="0" i="1" smtClean="0">
                            <a:latin typeface="Cambria Math" panose="02040503050406030204" pitchFamily="18" charset="0"/>
                            <a:ea typeface="Cambria Math" panose="02040503050406030204" pitchFamily="18" charset="0"/>
                          </a:rPr>
                          <m:t>𝑛</m:t>
                        </m:r>
                      </m:sub>
                    </m:sSub>
                  </m:oMath>
                </a14:m>
                <a:endParaRPr lang="es-CL" sz="1600" b="0" dirty="0">
                  <a:latin typeface="Calibri" panose="020F0502020204030204" pitchFamily="34" charset="0"/>
                  <a:ea typeface="Cambria Math" panose="02040503050406030204" pitchFamily="18" charset="0"/>
                  <a:cs typeface="Calibri" panose="020F0502020204030204" pitchFamily="34" charset="0"/>
                </a:endParaRPr>
              </a:p>
              <a:p>
                <a:r>
                  <a:rPr lang="es-CL" sz="2000" b="0" dirty="0">
                    <a:latin typeface="Calibri" panose="020F0502020204030204" pitchFamily="34" charset="0"/>
                    <a:ea typeface="Cambria Math" panose="02040503050406030204" pitchFamily="18" charset="0"/>
                    <a:cs typeface="Calibri" panose="020F0502020204030204" pitchFamily="34" charset="0"/>
                  </a:rPr>
                  <a:t>Regresión lineal múltiple general: </a:t>
                </a:r>
                <a:endParaRPr lang="es-CL" sz="2000" b="0" i="1" dirty="0">
                  <a:latin typeface="Cambria Math" panose="02040503050406030204" pitchFamily="18" charset="0"/>
                </a:endParaRPr>
              </a:p>
              <a:p>
                <a:pPr lvl="1"/>
                <a14:m>
                  <m:oMath xmlns:m="http://schemas.openxmlformats.org/officeDocument/2006/math">
                    <m:sSub>
                      <m:sSubPr>
                        <m:ctrlPr>
                          <a:rPr lang="es-CL" sz="1600" b="0" i="1" smtClean="0">
                            <a:latin typeface="Cambria Math" panose="02040503050406030204" pitchFamily="18" charset="0"/>
                          </a:rPr>
                        </m:ctrlPr>
                      </m:sSubPr>
                      <m:e>
                        <m:r>
                          <a:rPr lang="es-CL" sz="1600" b="0" i="1" smtClean="0">
                            <a:latin typeface="Cambria Math" panose="02040503050406030204" pitchFamily="18" charset="0"/>
                          </a:rPr>
                          <m:t>𝑦</m:t>
                        </m:r>
                      </m:e>
                      <m:sub>
                        <m:r>
                          <a:rPr lang="es-CL" sz="1600" b="0" i="1" smtClean="0">
                            <a:latin typeface="Cambria Math" panose="02040503050406030204" pitchFamily="18" charset="0"/>
                          </a:rPr>
                          <m:t>𝑗</m:t>
                        </m:r>
                      </m:sub>
                    </m:sSub>
                    <m:r>
                      <a:rPr lang="es-CL" sz="1600" b="0" i="1" smtClean="0">
                        <a:latin typeface="Cambria Math" panose="02040503050406030204" pitchFamily="18" charset="0"/>
                      </a:rPr>
                      <m:t>=</m:t>
                    </m:r>
                    <m:sSub>
                      <m:sSubPr>
                        <m:ctrlPr>
                          <a:rPr lang="es-CL" sz="1600" b="0" i="1" smtClean="0">
                            <a:latin typeface="Cambria Math" panose="02040503050406030204" pitchFamily="18" charset="0"/>
                            <a:ea typeface="Cambria Math" panose="02040503050406030204" pitchFamily="18" charset="0"/>
                          </a:rPr>
                        </m:ctrlPr>
                      </m:sSubPr>
                      <m:e>
                        <m:r>
                          <a:rPr lang="es-CL" sz="1600" b="0" i="1" smtClean="0">
                            <a:latin typeface="Cambria Math" panose="02040503050406030204" pitchFamily="18" charset="0"/>
                            <a:ea typeface="Cambria Math" panose="02040503050406030204" pitchFamily="18" charset="0"/>
                          </a:rPr>
                          <m:t>𝛽</m:t>
                        </m:r>
                      </m:e>
                      <m:sub>
                        <m:r>
                          <a:rPr lang="es-CL" sz="1600" b="0" i="1" smtClean="0">
                            <a:latin typeface="Cambria Math" panose="02040503050406030204" pitchFamily="18" charset="0"/>
                            <a:ea typeface="Cambria Math" panose="02040503050406030204" pitchFamily="18" charset="0"/>
                          </a:rPr>
                          <m:t>0</m:t>
                        </m:r>
                        <m:r>
                          <a:rPr lang="es-CL" sz="1600" b="0" i="1" smtClean="0">
                            <a:latin typeface="Cambria Math" panose="02040503050406030204" pitchFamily="18" charset="0"/>
                            <a:ea typeface="Cambria Math" panose="02040503050406030204" pitchFamily="18" charset="0"/>
                          </a:rPr>
                          <m:t>𝑗</m:t>
                        </m:r>
                      </m:sub>
                    </m:sSub>
                    <m:r>
                      <a:rPr lang="es-CL" sz="1600" b="0" i="1" smtClean="0">
                        <a:latin typeface="Cambria Math" panose="02040503050406030204" pitchFamily="18" charset="0"/>
                        <a:ea typeface="Cambria Math" panose="02040503050406030204" pitchFamily="18" charset="0"/>
                      </a:rPr>
                      <m:t>+</m:t>
                    </m:r>
                    <m:sSub>
                      <m:sSubPr>
                        <m:ctrlPr>
                          <a:rPr lang="es-CL" sz="1600" b="0" i="1" smtClean="0">
                            <a:latin typeface="Cambria Math" panose="02040503050406030204" pitchFamily="18" charset="0"/>
                            <a:ea typeface="Cambria Math" panose="02040503050406030204" pitchFamily="18" charset="0"/>
                          </a:rPr>
                        </m:ctrlPr>
                      </m:sSubPr>
                      <m:e>
                        <m:r>
                          <a:rPr lang="es-CL" sz="1600" b="0" i="1" smtClean="0">
                            <a:latin typeface="Cambria Math" panose="02040503050406030204" pitchFamily="18" charset="0"/>
                            <a:ea typeface="Cambria Math" panose="02040503050406030204" pitchFamily="18" charset="0"/>
                          </a:rPr>
                          <m:t>𝛽</m:t>
                        </m:r>
                      </m:e>
                      <m:sub>
                        <m:r>
                          <a:rPr lang="es-CL" sz="1600" b="0" i="1" smtClean="0">
                            <a:latin typeface="Cambria Math" panose="02040503050406030204" pitchFamily="18" charset="0"/>
                            <a:ea typeface="Cambria Math" panose="02040503050406030204" pitchFamily="18" charset="0"/>
                          </a:rPr>
                          <m:t>1</m:t>
                        </m:r>
                        <m:r>
                          <a:rPr lang="es-CL" sz="1600" b="0" i="1" smtClean="0">
                            <a:latin typeface="Cambria Math" panose="02040503050406030204" pitchFamily="18" charset="0"/>
                            <a:ea typeface="Cambria Math" panose="02040503050406030204" pitchFamily="18" charset="0"/>
                          </a:rPr>
                          <m:t>𝑗</m:t>
                        </m:r>
                      </m:sub>
                    </m:sSub>
                    <m:sSub>
                      <m:sSubPr>
                        <m:ctrlPr>
                          <a:rPr lang="es-CL" sz="1600" b="0" i="1" smtClean="0">
                            <a:latin typeface="Cambria Math" panose="02040503050406030204" pitchFamily="18" charset="0"/>
                            <a:ea typeface="Cambria Math" panose="02040503050406030204" pitchFamily="18" charset="0"/>
                          </a:rPr>
                        </m:ctrlPr>
                      </m:sSubPr>
                      <m:e>
                        <m:r>
                          <a:rPr lang="es-CL" sz="1600" b="0" i="1" smtClean="0">
                            <a:latin typeface="Cambria Math" panose="02040503050406030204" pitchFamily="18" charset="0"/>
                            <a:ea typeface="Cambria Math" panose="02040503050406030204" pitchFamily="18" charset="0"/>
                          </a:rPr>
                          <m:t>𝑥</m:t>
                        </m:r>
                      </m:e>
                      <m:sub>
                        <m:r>
                          <a:rPr lang="es-CL" sz="1600" b="0" i="1" smtClean="0">
                            <a:latin typeface="Cambria Math" panose="02040503050406030204" pitchFamily="18" charset="0"/>
                            <a:ea typeface="Cambria Math" panose="02040503050406030204" pitchFamily="18" charset="0"/>
                          </a:rPr>
                          <m:t>1</m:t>
                        </m:r>
                        <m:r>
                          <a:rPr lang="es-CL" sz="1600" b="0" i="1" smtClean="0">
                            <a:latin typeface="Cambria Math" panose="02040503050406030204" pitchFamily="18" charset="0"/>
                            <a:ea typeface="Cambria Math" panose="02040503050406030204" pitchFamily="18" charset="0"/>
                          </a:rPr>
                          <m:t>𝑗</m:t>
                        </m:r>
                      </m:sub>
                    </m:sSub>
                    <m:r>
                      <a:rPr lang="es-CL" sz="1600" b="0" i="1" smtClean="0">
                        <a:latin typeface="Cambria Math" panose="02040503050406030204" pitchFamily="18" charset="0"/>
                        <a:ea typeface="Cambria Math" panose="02040503050406030204" pitchFamily="18" charset="0"/>
                      </a:rPr>
                      <m:t>+…+</m:t>
                    </m:r>
                    <m:sSub>
                      <m:sSubPr>
                        <m:ctrlPr>
                          <a:rPr lang="es-CL" sz="1600" b="0" i="1" smtClean="0">
                            <a:latin typeface="Cambria Math" panose="02040503050406030204" pitchFamily="18" charset="0"/>
                            <a:ea typeface="Cambria Math" panose="02040503050406030204" pitchFamily="18" charset="0"/>
                          </a:rPr>
                        </m:ctrlPr>
                      </m:sSubPr>
                      <m:e>
                        <m:r>
                          <a:rPr lang="es-CL" sz="1600" b="0" i="1" smtClean="0">
                            <a:latin typeface="Cambria Math" panose="02040503050406030204" pitchFamily="18" charset="0"/>
                            <a:ea typeface="Cambria Math" panose="02040503050406030204" pitchFamily="18" charset="0"/>
                          </a:rPr>
                          <m:t>𝛽</m:t>
                        </m:r>
                      </m:e>
                      <m:sub>
                        <m:r>
                          <a:rPr lang="es-CL" sz="1600" b="0" i="1" smtClean="0">
                            <a:latin typeface="Cambria Math" panose="02040503050406030204" pitchFamily="18" charset="0"/>
                            <a:ea typeface="Cambria Math" panose="02040503050406030204" pitchFamily="18" charset="0"/>
                          </a:rPr>
                          <m:t>𝑛𝑗</m:t>
                        </m:r>
                      </m:sub>
                    </m:sSub>
                    <m:sSub>
                      <m:sSubPr>
                        <m:ctrlPr>
                          <a:rPr lang="es-CL" sz="1600" b="0" i="1" smtClean="0">
                            <a:latin typeface="Cambria Math" panose="02040503050406030204" pitchFamily="18" charset="0"/>
                            <a:ea typeface="Cambria Math" panose="02040503050406030204" pitchFamily="18" charset="0"/>
                          </a:rPr>
                        </m:ctrlPr>
                      </m:sSubPr>
                      <m:e>
                        <m:r>
                          <a:rPr lang="es-CL" sz="1600" b="0" i="1" smtClean="0">
                            <a:latin typeface="Cambria Math" panose="02040503050406030204" pitchFamily="18" charset="0"/>
                            <a:ea typeface="Cambria Math" panose="02040503050406030204" pitchFamily="18" charset="0"/>
                          </a:rPr>
                          <m:t>𝑥</m:t>
                        </m:r>
                      </m:e>
                      <m:sub>
                        <m:r>
                          <a:rPr lang="es-CL" sz="1600" b="0" i="1" smtClean="0">
                            <a:latin typeface="Cambria Math" panose="02040503050406030204" pitchFamily="18" charset="0"/>
                            <a:ea typeface="Cambria Math" panose="02040503050406030204" pitchFamily="18" charset="0"/>
                          </a:rPr>
                          <m:t>𝑛𝑗</m:t>
                        </m:r>
                      </m:sub>
                    </m:sSub>
                  </m:oMath>
                </a14:m>
                <a:endParaRPr lang="es-CL" sz="1600" b="0" dirty="0">
                  <a:latin typeface="Calibri" panose="020F0502020204030204" pitchFamily="34" charset="0"/>
                  <a:ea typeface="Cambria Math" panose="02040503050406030204" pitchFamily="18" charset="0"/>
                  <a:cs typeface="Calibri" panose="020F0502020204030204" pitchFamily="34" charset="0"/>
                </a:endParaRPr>
              </a:p>
              <a:p>
                <a:r>
                  <a:rPr lang="es-CL" sz="2000" b="0" dirty="0">
                    <a:latin typeface="Calibri" panose="020F0502020204030204" pitchFamily="34" charset="0"/>
                    <a:ea typeface="Cambria Math" panose="02040503050406030204" pitchFamily="18" charset="0"/>
                    <a:cs typeface="Calibri" panose="020F0502020204030204" pitchFamily="34" charset="0"/>
                  </a:rPr>
                  <a:t>Cuando la variable de respuesta no es continua:</a:t>
                </a:r>
              </a:p>
              <a:p>
                <a:pPr lvl="1"/>
                <a:r>
                  <a:rPr lang="es-CL" sz="2000" dirty="0">
                    <a:latin typeface="Calibri" panose="020F0502020204030204" pitchFamily="34" charset="0"/>
                    <a:ea typeface="Cambria Math" panose="02040503050406030204" pitchFamily="18" charset="0"/>
                    <a:cs typeface="Calibri" panose="020F0502020204030204" pitchFamily="34" charset="0"/>
                  </a:rPr>
                  <a:t>Regresión binaria</a:t>
                </a:r>
                <a:endParaRPr lang="es-CL" sz="2000" b="0" dirty="0">
                  <a:latin typeface="Calibri" panose="020F0502020204030204" pitchFamily="34" charset="0"/>
                  <a:ea typeface="Cambria Math" panose="02040503050406030204" pitchFamily="18" charset="0"/>
                  <a:cs typeface="Calibri" panose="020F0502020204030204" pitchFamily="34" charset="0"/>
                </a:endParaRPr>
              </a:p>
              <a:p>
                <a:pPr lvl="1"/>
                <a:r>
                  <a:rPr lang="es-CL" sz="2000" dirty="0">
                    <a:latin typeface="Calibri" panose="020F0502020204030204" pitchFamily="34" charset="0"/>
                    <a:ea typeface="Cambria Math" panose="02040503050406030204" pitchFamily="18" charset="0"/>
                    <a:cs typeface="Calibri" panose="020F0502020204030204" pitchFamily="34" charset="0"/>
                  </a:rPr>
                  <a:t>Regresión </a:t>
                </a:r>
                <a:r>
                  <a:rPr lang="es-CL" sz="2000" dirty="0" err="1">
                    <a:latin typeface="Calibri" panose="020F0502020204030204" pitchFamily="34" charset="0"/>
                    <a:ea typeface="Cambria Math" panose="02040503050406030204" pitchFamily="18" charset="0"/>
                    <a:cs typeface="Calibri" panose="020F0502020204030204" pitchFamily="34" charset="0"/>
                  </a:rPr>
                  <a:t>Probit</a:t>
                </a:r>
                <a:endParaRPr lang="es-CL" sz="2000" dirty="0">
                  <a:latin typeface="Calibri" panose="020F0502020204030204" pitchFamily="34" charset="0"/>
                  <a:ea typeface="Cambria Math" panose="02040503050406030204" pitchFamily="18" charset="0"/>
                  <a:cs typeface="Calibri" panose="020F0502020204030204" pitchFamily="34" charset="0"/>
                </a:endParaRPr>
              </a:p>
              <a:p>
                <a:pPr lvl="1"/>
                <a:r>
                  <a:rPr lang="es-CL" sz="2000" b="0" dirty="0">
                    <a:latin typeface="Calibri" panose="020F0502020204030204" pitchFamily="34" charset="0"/>
                    <a:ea typeface="Cambria Math" panose="02040503050406030204" pitchFamily="18" charset="0"/>
                    <a:cs typeface="Calibri" panose="020F0502020204030204" pitchFamily="34" charset="0"/>
                  </a:rPr>
                  <a:t>Regresión logística</a:t>
                </a:r>
              </a:p>
              <a:p>
                <a:r>
                  <a:rPr lang="es-CL" sz="2000" dirty="0">
                    <a:latin typeface="Calibri" panose="020F0502020204030204" pitchFamily="34" charset="0"/>
                    <a:ea typeface="Cambria Math" panose="02040503050406030204" pitchFamily="18" charset="0"/>
                    <a:cs typeface="Calibri" panose="020F0502020204030204" pitchFamily="34" charset="0"/>
                  </a:rPr>
                  <a:t>Regresión no lineal, etc.</a:t>
                </a:r>
              </a:p>
              <a:p>
                <a:pPr marL="0" indent="0">
                  <a:buNone/>
                </a:pPr>
                <a:endParaRPr lang="es-CL" dirty="0"/>
              </a:p>
              <a:p>
                <a:pPr marL="0" indent="0">
                  <a:buNone/>
                </a:pPr>
                <a:endParaRPr lang="es-CL" dirty="0"/>
              </a:p>
              <a:p>
                <a:endParaRPr lang="es-CL" dirty="0"/>
              </a:p>
            </p:txBody>
          </p:sp>
        </mc:Choice>
        <mc:Fallback xmlns="">
          <p:sp>
            <p:nvSpPr>
              <p:cNvPr id="3" name="Marcador de contenido 1">
                <a:extLst>
                  <a:ext uri="{FF2B5EF4-FFF2-40B4-BE49-F238E27FC236}">
                    <a16:creationId xmlns:a16="http://schemas.microsoft.com/office/drawing/2014/main" id="{509E6064-0DA4-0C53-386D-947EDD127B7D}"/>
                  </a:ext>
                </a:extLst>
              </p:cNvPr>
              <p:cNvSpPr>
                <a:spLocks noGrp="1" noRot="1" noChangeAspect="1" noMove="1" noResize="1" noEditPoints="1" noAdjustHandles="1" noChangeArrowheads="1" noChangeShapeType="1" noTextEdit="1"/>
              </p:cNvSpPr>
              <p:nvPr>
                <p:ph idx="1"/>
              </p:nvPr>
            </p:nvSpPr>
            <p:spPr>
              <a:xfrm>
                <a:off x="171227" y="935916"/>
                <a:ext cx="5444345" cy="5766097"/>
              </a:xfrm>
              <a:blipFill>
                <a:blip r:embed="rId2"/>
                <a:stretch>
                  <a:fillRect l="-672" t="-317" b="-2011"/>
                </a:stretch>
              </a:blipFill>
            </p:spPr>
            <p:txBody>
              <a:bodyPr/>
              <a:lstStyle/>
              <a:p>
                <a:r>
                  <a:rPr lang="en-US">
                    <a:noFill/>
                  </a:rPr>
                  <a:t> </a:t>
                </a:r>
              </a:p>
            </p:txBody>
          </p:sp>
        </mc:Fallback>
      </mc:AlternateContent>
      <p:pic>
        <p:nvPicPr>
          <p:cNvPr id="10" name="Imagen 9">
            <a:extLst>
              <a:ext uri="{FF2B5EF4-FFF2-40B4-BE49-F238E27FC236}">
                <a16:creationId xmlns:a16="http://schemas.microsoft.com/office/drawing/2014/main" id="{7C75325F-12D5-97BA-E410-654EE23722AA}"/>
              </a:ext>
            </a:extLst>
          </p:cNvPr>
          <p:cNvPicPr>
            <a:picLocks noChangeAspect="1"/>
          </p:cNvPicPr>
          <p:nvPr/>
        </p:nvPicPr>
        <p:blipFill>
          <a:blip r:embed="rId3"/>
          <a:stretch>
            <a:fillRect/>
          </a:stretch>
        </p:blipFill>
        <p:spPr>
          <a:xfrm>
            <a:off x="6227339" y="1121833"/>
            <a:ext cx="5210175" cy="4953000"/>
          </a:xfrm>
          <a:prstGeom prst="rect">
            <a:avLst/>
          </a:prstGeom>
        </p:spPr>
      </p:pic>
    </p:spTree>
    <p:extLst>
      <p:ext uri="{BB962C8B-B14F-4D97-AF65-F5344CB8AC3E}">
        <p14:creationId xmlns:p14="http://schemas.microsoft.com/office/powerpoint/2010/main" val="10636340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9BF6B8A-1DB3-C04A-9FC5-D2A10722D782}"/>
              </a:ext>
            </a:extLst>
          </p:cNvPr>
          <p:cNvSpPr/>
          <p:nvPr/>
        </p:nvSpPr>
        <p:spPr>
          <a:xfrm>
            <a:off x="159657" y="73843"/>
            <a:ext cx="6807202" cy="523220"/>
          </a:xfrm>
          <a:prstGeom prst="rect">
            <a:avLst/>
          </a:prstGeom>
        </p:spPr>
        <p:txBody>
          <a:bodyPr wrap="square">
            <a:spAutoFit/>
          </a:bodyPr>
          <a:lstStyle/>
          <a:p>
            <a:r>
              <a:rPr lang="es-ES" sz="2800" b="1" dirty="0">
                <a:solidFill>
                  <a:schemeClr val="bg1"/>
                </a:solidFill>
                <a:latin typeface="Myriad Pro Cond" panose="020B0506030403020204" pitchFamily="34" charset="0"/>
                <a:ea typeface="Arial Narrow" charset="0"/>
                <a:cs typeface="Arial Narrow" charset="0"/>
              </a:rPr>
              <a:t>Regresión lineal como AA</a:t>
            </a:r>
            <a:endParaRPr lang="es-ES_tradnl" sz="2800" b="1" dirty="0">
              <a:solidFill>
                <a:schemeClr val="bg1"/>
              </a:solidFill>
              <a:latin typeface="Myriad Pro Cond" panose="020B0506030403020204" pitchFamily="34" charset="0"/>
              <a:ea typeface="Arial Narrow" charset="0"/>
              <a:cs typeface="Arial Narrow" charset="0"/>
            </a:endParaRPr>
          </a:p>
        </p:txBody>
      </p:sp>
      <mc:AlternateContent xmlns:mc="http://schemas.openxmlformats.org/markup-compatibility/2006" xmlns:a14="http://schemas.microsoft.com/office/drawing/2010/main">
        <mc:Choice Requires="a14">
          <p:sp>
            <p:nvSpPr>
              <p:cNvPr id="3" name="Marcador de contenido 1">
                <a:extLst>
                  <a:ext uri="{FF2B5EF4-FFF2-40B4-BE49-F238E27FC236}">
                    <a16:creationId xmlns:a16="http://schemas.microsoft.com/office/drawing/2014/main" id="{509E6064-0DA4-0C53-386D-947EDD127B7D}"/>
                  </a:ext>
                </a:extLst>
              </p:cNvPr>
              <p:cNvSpPr>
                <a:spLocks noGrp="1"/>
              </p:cNvSpPr>
              <p:nvPr>
                <p:ph idx="1"/>
              </p:nvPr>
            </p:nvSpPr>
            <p:spPr>
              <a:xfrm>
                <a:off x="171227" y="935916"/>
                <a:ext cx="5444345" cy="5766097"/>
              </a:xfrm>
            </p:spPr>
            <p:txBody>
              <a:bodyPr>
                <a:normAutofit/>
              </a:bodyPr>
              <a:lstStyle/>
              <a:p>
                <a:r>
                  <a:rPr lang="es-CL" dirty="0"/>
                  <a:t>Método supervisado que minimiza una función de costo para encontrar los parámetros del modelo. </a:t>
                </a:r>
              </a:p>
              <a:p>
                <a:r>
                  <a:rPr lang="es-CL" dirty="0"/>
                  <a:t>El conjunto de entrenamiento son los datos etiquetados</a:t>
                </a:r>
              </a:p>
              <a:p>
                <a:r>
                  <a:rPr lang="es-CL" dirty="0"/>
                  <a:t>Si la función de costo es MSE: </a:t>
                </a:r>
                <a14:m>
                  <m:oMath xmlns:m="http://schemas.openxmlformats.org/officeDocument/2006/math">
                    <m:r>
                      <a:rPr lang="es-CL" sz="1600" b="0" i="0" smtClean="0">
                        <a:latin typeface="Cambria Math" panose="02040503050406030204" pitchFamily="18" charset="0"/>
                      </a:rPr>
                      <m:t>          </m:t>
                    </m:r>
                    <m:r>
                      <m:rPr>
                        <m:sty m:val="p"/>
                      </m:rPr>
                      <a:rPr lang="es-CL" sz="1600" b="0" i="0" smtClean="0">
                        <a:latin typeface="Cambria Math" panose="02040503050406030204" pitchFamily="18" charset="0"/>
                      </a:rPr>
                      <m:t>J</m:t>
                    </m:r>
                    <m:d>
                      <m:dPr>
                        <m:ctrlPr>
                          <a:rPr lang="es-CL" sz="1600" b="0" i="1" smtClean="0">
                            <a:latin typeface="Cambria Math" panose="02040503050406030204" pitchFamily="18" charset="0"/>
                          </a:rPr>
                        </m:ctrlPr>
                      </m:dPr>
                      <m:e>
                        <m:r>
                          <a:rPr lang="es-CL" sz="1600" b="0" i="1" smtClean="0">
                            <a:latin typeface="Cambria Math" panose="02040503050406030204" pitchFamily="18" charset="0"/>
                          </a:rPr>
                          <m:t>𝑚</m:t>
                        </m:r>
                        <m:r>
                          <a:rPr lang="es-CL" sz="1600" b="0" i="1" smtClean="0">
                            <a:latin typeface="Cambria Math" panose="02040503050406030204" pitchFamily="18" charset="0"/>
                          </a:rPr>
                          <m:t>.</m:t>
                        </m:r>
                        <m:r>
                          <a:rPr lang="es-CL" sz="1600" b="0" i="1" smtClean="0">
                            <a:latin typeface="Cambria Math" panose="02040503050406030204" pitchFamily="18" charset="0"/>
                          </a:rPr>
                          <m:t>𝑏</m:t>
                        </m:r>
                      </m:e>
                    </m:d>
                    <m:r>
                      <a:rPr lang="es-CL" sz="1600" b="0" i="1" smtClean="0">
                        <a:latin typeface="Cambria Math" panose="02040503050406030204" pitchFamily="18" charset="0"/>
                      </a:rPr>
                      <m:t>:=</m:t>
                    </m:r>
                    <m:f>
                      <m:fPr>
                        <m:ctrlPr>
                          <a:rPr lang="es-CL" sz="1600" b="0" i="1" smtClean="0">
                            <a:latin typeface="Cambria Math" panose="02040503050406030204" pitchFamily="18" charset="0"/>
                          </a:rPr>
                        </m:ctrlPr>
                      </m:fPr>
                      <m:num>
                        <m:r>
                          <a:rPr lang="es-CL" sz="1600" b="0" i="1" smtClean="0">
                            <a:latin typeface="Cambria Math" panose="02040503050406030204" pitchFamily="18" charset="0"/>
                          </a:rPr>
                          <m:t>1</m:t>
                        </m:r>
                      </m:num>
                      <m:den>
                        <m:r>
                          <a:rPr lang="es-CL" sz="1600" b="0" i="1" smtClean="0">
                            <a:latin typeface="Cambria Math" panose="02040503050406030204" pitchFamily="18" charset="0"/>
                          </a:rPr>
                          <m:t>𝑛</m:t>
                        </m:r>
                      </m:den>
                    </m:f>
                    <m:nary>
                      <m:naryPr>
                        <m:chr m:val="∑"/>
                        <m:ctrlPr>
                          <a:rPr lang="es-CL" sz="1600" b="0" i="1" smtClean="0">
                            <a:latin typeface="Cambria Math" panose="02040503050406030204" pitchFamily="18" charset="0"/>
                          </a:rPr>
                        </m:ctrlPr>
                      </m:naryPr>
                      <m:sub>
                        <m:r>
                          <m:rPr>
                            <m:brk m:alnAt="23"/>
                          </m:rPr>
                          <a:rPr lang="es-CL" sz="1600" b="0" i="1" smtClean="0">
                            <a:latin typeface="Cambria Math" panose="02040503050406030204" pitchFamily="18" charset="0"/>
                          </a:rPr>
                          <m:t>𝑖</m:t>
                        </m:r>
                        <m:r>
                          <a:rPr lang="es-CL" sz="1600" b="0" i="1" smtClean="0">
                            <a:latin typeface="Cambria Math" panose="02040503050406030204" pitchFamily="18" charset="0"/>
                          </a:rPr>
                          <m:t>=1</m:t>
                        </m:r>
                      </m:sub>
                      <m:sup>
                        <m:r>
                          <a:rPr lang="es-CL" sz="1600" b="0" i="1" smtClean="0">
                            <a:latin typeface="Cambria Math" panose="02040503050406030204" pitchFamily="18" charset="0"/>
                          </a:rPr>
                          <m:t>𝑛</m:t>
                        </m:r>
                      </m:sup>
                      <m:e>
                        <m:sSup>
                          <m:sSupPr>
                            <m:ctrlPr>
                              <a:rPr lang="es-CL" sz="1600" b="0" i="1" smtClean="0">
                                <a:latin typeface="Cambria Math" panose="02040503050406030204" pitchFamily="18" charset="0"/>
                              </a:rPr>
                            </m:ctrlPr>
                          </m:sSupPr>
                          <m:e>
                            <m:sSub>
                              <m:sSubPr>
                                <m:ctrlPr>
                                  <a:rPr lang="es-CL" sz="1600" i="1">
                                    <a:latin typeface="Cambria Math" panose="02040503050406030204" pitchFamily="18" charset="0"/>
                                  </a:rPr>
                                </m:ctrlPr>
                              </m:sSubPr>
                              <m:e>
                                <m:r>
                                  <a:rPr lang="es-CL" sz="1600" i="1">
                                    <a:latin typeface="Cambria Math" panose="02040503050406030204" pitchFamily="18" charset="0"/>
                                  </a:rPr>
                                  <m:t>(</m:t>
                                </m:r>
                                <m:r>
                                  <a:rPr lang="es-CL" sz="1600" i="1">
                                    <a:latin typeface="Cambria Math" panose="02040503050406030204" pitchFamily="18" charset="0"/>
                                  </a:rPr>
                                  <m:t>𝑦</m:t>
                                </m:r>
                              </m:e>
                              <m:sub>
                                <m:r>
                                  <a:rPr lang="es-CL" sz="1600" i="1">
                                    <a:latin typeface="Cambria Math" panose="02040503050406030204" pitchFamily="18" charset="0"/>
                                  </a:rPr>
                                  <m:t>𝑖</m:t>
                                </m:r>
                              </m:sub>
                            </m:sSub>
                            <m:r>
                              <a:rPr lang="es-CL" sz="1600" i="1">
                                <a:latin typeface="Cambria Math" panose="02040503050406030204" pitchFamily="18" charset="0"/>
                              </a:rPr>
                              <m:t>−</m:t>
                            </m:r>
                            <m:sSub>
                              <m:sSubPr>
                                <m:ctrlPr>
                                  <a:rPr lang="es-CL" sz="1600" i="1">
                                    <a:latin typeface="Cambria Math" panose="02040503050406030204" pitchFamily="18" charset="0"/>
                                  </a:rPr>
                                </m:ctrlPr>
                              </m:sSubPr>
                              <m:e>
                                <m:acc>
                                  <m:accPr>
                                    <m:chr m:val="̂"/>
                                    <m:ctrlPr>
                                      <a:rPr lang="es-CL" sz="1600" b="0" i="1" smtClean="0">
                                        <a:latin typeface="Cambria Math" panose="02040503050406030204" pitchFamily="18" charset="0"/>
                                      </a:rPr>
                                    </m:ctrlPr>
                                  </m:accPr>
                                  <m:e>
                                    <m:r>
                                      <a:rPr lang="es-CL" sz="1600" i="1">
                                        <a:latin typeface="Cambria Math" panose="02040503050406030204" pitchFamily="18" charset="0"/>
                                      </a:rPr>
                                      <m:t>𝑦</m:t>
                                    </m:r>
                                  </m:e>
                                </m:acc>
                              </m:e>
                              <m:sub>
                                <m:r>
                                  <a:rPr lang="es-CL" sz="1600" i="1">
                                    <a:latin typeface="Cambria Math" panose="02040503050406030204" pitchFamily="18" charset="0"/>
                                  </a:rPr>
                                  <m:t>𝑖</m:t>
                                </m:r>
                              </m:sub>
                            </m:sSub>
                            <m:r>
                              <a:rPr lang="es-CL" sz="1600" i="1">
                                <a:latin typeface="Cambria Math" panose="02040503050406030204" pitchFamily="18" charset="0"/>
                              </a:rPr>
                              <m:t>)</m:t>
                            </m:r>
                          </m:e>
                          <m:sup>
                            <m:r>
                              <a:rPr lang="es-CL" sz="1600" b="0" i="1" smtClean="0">
                                <a:latin typeface="Cambria Math" panose="02040503050406030204" pitchFamily="18" charset="0"/>
                              </a:rPr>
                              <m:t>2</m:t>
                            </m:r>
                          </m:sup>
                        </m:sSup>
                        <m:r>
                          <a:rPr lang="es-CL" sz="1600" b="0" i="1" smtClean="0">
                            <a:latin typeface="Cambria Math" panose="02040503050406030204" pitchFamily="18" charset="0"/>
                          </a:rPr>
                          <m:t> </m:t>
                        </m:r>
                      </m:e>
                    </m:nary>
                    <m:r>
                      <a:rPr lang="es-CL" sz="1600" b="0" i="1" smtClean="0">
                        <a:latin typeface="Cambria Math" panose="02040503050406030204" pitchFamily="18" charset="0"/>
                      </a:rPr>
                      <m:t>=</m:t>
                    </m:r>
                    <m:f>
                      <m:fPr>
                        <m:ctrlPr>
                          <a:rPr lang="es-CL" sz="1600" i="1">
                            <a:latin typeface="Cambria Math" panose="02040503050406030204" pitchFamily="18" charset="0"/>
                          </a:rPr>
                        </m:ctrlPr>
                      </m:fPr>
                      <m:num>
                        <m:r>
                          <a:rPr lang="es-CL" sz="1600" i="1">
                            <a:latin typeface="Cambria Math" panose="02040503050406030204" pitchFamily="18" charset="0"/>
                          </a:rPr>
                          <m:t>1</m:t>
                        </m:r>
                      </m:num>
                      <m:den>
                        <m:r>
                          <a:rPr lang="es-CL" sz="1600" i="1">
                            <a:latin typeface="Cambria Math" panose="02040503050406030204" pitchFamily="18" charset="0"/>
                          </a:rPr>
                          <m:t>𝑛</m:t>
                        </m:r>
                      </m:den>
                    </m:f>
                    <m:nary>
                      <m:naryPr>
                        <m:chr m:val="∑"/>
                        <m:ctrlPr>
                          <a:rPr lang="es-CL" sz="1600" i="1">
                            <a:latin typeface="Cambria Math" panose="02040503050406030204" pitchFamily="18" charset="0"/>
                          </a:rPr>
                        </m:ctrlPr>
                      </m:naryPr>
                      <m:sub>
                        <m:r>
                          <m:rPr>
                            <m:brk m:alnAt="23"/>
                          </m:rPr>
                          <a:rPr lang="es-CL" sz="1600" i="1">
                            <a:latin typeface="Cambria Math" panose="02040503050406030204" pitchFamily="18" charset="0"/>
                          </a:rPr>
                          <m:t>𝑖</m:t>
                        </m:r>
                        <m:r>
                          <a:rPr lang="es-CL" sz="1600" i="1">
                            <a:latin typeface="Cambria Math" panose="02040503050406030204" pitchFamily="18" charset="0"/>
                          </a:rPr>
                          <m:t>=1</m:t>
                        </m:r>
                      </m:sub>
                      <m:sup>
                        <m:r>
                          <a:rPr lang="es-CL" sz="1600" i="1">
                            <a:latin typeface="Cambria Math" panose="02040503050406030204" pitchFamily="18" charset="0"/>
                          </a:rPr>
                          <m:t>𝑛</m:t>
                        </m:r>
                      </m:sup>
                      <m:e>
                        <m:sSup>
                          <m:sSupPr>
                            <m:ctrlPr>
                              <a:rPr lang="es-CL" sz="1600" i="1">
                                <a:latin typeface="Cambria Math" panose="02040503050406030204" pitchFamily="18" charset="0"/>
                              </a:rPr>
                            </m:ctrlPr>
                          </m:sSupPr>
                          <m:e>
                            <m:sSub>
                              <m:sSubPr>
                                <m:ctrlPr>
                                  <a:rPr lang="es-CL" sz="1600" i="1">
                                    <a:latin typeface="Cambria Math" panose="02040503050406030204" pitchFamily="18" charset="0"/>
                                  </a:rPr>
                                </m:ctrlPr>
                              </m:sSubPr>
                              <m:e>
                                <m:r>
                                  <a:rPr lang="es-CL" sz="1600" i="1">
                                    <a:latin typeface="Cambria Math" panose="02040503050406030204" pitchFamily="18" charset="0"/>
                                  </a:rPr>
                                  <m:t>(</m:t>
                                </m:r>
                                <m:r>
                                  <a:rPr lang="es-CL" sz="1600" i="1">
                                    <a:latin typeface="Cambria Math" panose="02040503050406030204" pitchFamily="18" charset="0"/>
                                  </a:rPr>
                                  <m:t>𝑦</m:t>
                                </m:r>
                              </m:e>
                              <m:sub>
                                <m:r>
                                  <a:rPr lang="es-CL" sz="1600" i="1">
                                    <a:latin typeface="Cambria Math" panose="02040503050406030204" pitchFamily="18" charset="0"/>
                                  </a:rPr>
                                  <m:t>𝑖</m:t>
                                </m:r>
                              </m:sub>
                            </m:sSub>
                            <m:r>
                              <a:rPr lang="es-CL" sz="1600" i="1">
                                <a:latin typeface="Cambria Math" panose="02040503050406030204" pitchFamily="18" charset="0"/>
                              </a:rPr>
                              <m:t>−</m:t>
                            </m:r>
                            <m:r>
                              <a:rPr lang="es-CL" sz="1600" b="0" i="1" smtClean="0">
                                <a:latin typeface="Cambria Math" panose="02040503050406030204" pitchFamily="18" charset="0"/>
                              </a:rPr>
                              <m:t>(</m:t>
                            </m:r>
                            <m:r>
                              <a:rPr lang="es-CL" sz="1600" b="0" i="1" smtClean="0">
                                <a:latin typeface="Cambria Math" panose="02040503050406030204" pitchFamily="18" charset="0"/>
                              </a:rPr>
                              <m:t>𝑚</m:t>
                            </m:r>
                            <m:sSub>
                              <m:sSubPr>
                                <m:ctrlPr>
                                  <a:rPr lang="es-CL" sz="1600" b="0" i="1" smtClean="0">
                                    <a:latin typeface="Cambria Math" panose="02040503050406030204" pitchFamily="18" charset="0"/>
                                  </a:rPr>
                                </m:ctrlPr>
                              </m:sSubPr>
                              <m:e>
                                <m:r>
                                  <a:rPr lang="es-CL" sz="1600" b="0" i="1" smtClean="0">
                                    <a:latin typeface="Cambria Math" panose="02040503050406030204" pitchFamily="18" charset="0"/>
                                  </a:rPr>
                                  <m:t>𝑥</m:t>
                                </m:r>
                              </m:e>
                              <m:sub>
                                <m:r>
                                  <a:rPr lang="es-CL" sz="1600" b="0" i="1" smtClean="0">
                                    <a:latin typeface="Cambria Math" panose="02040503050406030204" pitchFamily="18" charset="0"/>
                                  </a:rPr>
                                  <m:t>𝑖</m:t>
                                </m:r>
                              </m:sub>
                            </m:sSub>
                            <m:r>
                              <a:rPr lang="es-CL" sz="1600" b="0" i="1" smtClean="0">
                                <a:latin typeface="Cambria Math" panose="02040503050406030204" pitchFamily="18" charset="0"/>
                              </a:rPr>
                              <m:t>+</m:t>
                            </m:r>
                            <m:r>
                              <a:rPr lang="es-CL" sz="1600" b="0" i="1" smtClean="0">
                                <a:latin typeface="Cambria Math" panose="02040503050406030204" pitchFamily="18" charset="0"/>
                              </a:rPr>
                              <m:t>𝑏</m:t>
                            </m:r>
                            <m:r>
                              <a:rPr lang="es-CL" sz="1600" b="0" i="1" smtClean="0">
                                <a:latin typeface="Cambria Math" panose="02040503050406030204" pitchFamily="18" charset="0"/>
                              </a:rPr>
                              <m:t>))</m:t>
                            </m:r>
                          </m:e>
                          <m:sup>
                            <m:r>
                              <a:rPr lang="es-CL" sz="1600" i="1">
                                <a:latin typeface="Cambria Math" panose="02040503050406030204" pitchFamily="18" charset="0"/>
                              </a:rPr>
                              <m:t>2</m:t>
                            </m:r>
                          </m:sup>
                        </m:sSup>
                        <m:r>
                          <a:rPr lang="es-CL" sz="1600" i="1">
                            <a:latin typeface="Cambria Math" panose="02040503050406030204" pitchFamily="18" charset="0"/>
                          </a:rPr>
                          <m:t> </m:t>
                        </m:r>
                      </m:e>
                    </m:nary>
                  </m:oMath>
                </a14:m>
                <a:endParaRPr lang="es-CL" dirty="0"/>
              </a:p>
              <a:p>
                <a:pPr marL="0" indent="0">
                  <a:buNone/>
                </a:pPr>
                <a:r>
                  <a:rPr lang="es-CL" dirty="0"/>
                  <a:t>Entonces </a:t>
                </a:r>
              </a:p>
              <a:p>
                <a:pPr marL="0" indent="0">
                  <a:buNone/>
                </a:pPr>
                <a14:m>
                  <m:oMathPara xmlns:m="http://schemas.openxmlformats.org/officeDocument/2006/math">
                    <m:oMathParaPr>
                      <m:jc m:val="centerGroup"/>
                    </m:oMathParaPr>
                    <m:oMath xmlns:m="http://schemas.openxmlformats.org/officeDocument/2006/math">
                      <m:r>
                        <m:rPr>
                          <m:sty m:val="p"/>
                        </m:rPr>
                        <a:rPr lang="es-CL" sz="2000" b="0" i="1" smtClean="0">
                          <a:latin typeface="Cambria Math" panose="02040503050406030204" pitchFamily="18" charset="0"/>
                          <a:ea typeface="Cambria Math" panose="02040503050406030204" pitchFamily="18" charset="0"/>
                        </a:rPr>
                        <m:t>∇</m:t>
                      </m:r>
                      <m:r>
                        <a:rPr lang="es-CL" sz="2000" b="0" i="1" smtClean="0">
                          <a:latin typeface="Cambria Math" panose="02040503050406030204" pitchFamily="18" charset="0"/>
                          <a:ea typeface="Cambria Math" panose="02040503050406030204" pitchFamily="18" charset="0"/>
                        </a:rPr>
                        <m:t>𝐽</m:t>
                      </m:r>
                      <m:r>
                        <a:rPr lang="es-CL" sz="2000" b="0" i="1" smtClean="0">
                          <a:latin typeface="Cambria Math" panose="02040503050406030204" pitchFamily="18" charset="0"/>
                          <a:ea typeface="Cambria Math" panose="02040503050406030204" pitchFamily="18" charset="0"/>
                        </a:rPr>
                        <m:t>=</m:t>
                      </m:r>
                      <m:d>
                        <m:dPr>
                          <m:begChr m:val="["/>
                          <m:endChr m:val="]"/>
                          <m:ctrlPr>
                            <a:rPr lang="es-CL" sz="2000" b="0" i="1" smtClean="0">
                              <a:latin typeface="Cambria Math" panose="02040503050406030204" pitchFamily="18" charset="0"/>
                              <a:ea typeface="Cambria Math" panose="02040503050406030204" pitchFamily="18" charset="0"/>
                            </a:rPr>
                          </m:ctrlPr>
                        </m:dPr>
                        <m:e>
                          <m:m>
                            <m:mPr>
                              <m:mcs>
                                <m:mc>
                                  <m:mcPr>
                                    <m:count m:val="1"/>
                                    <m:mcJc m:val="center"/>
                                  </m:mcPr>
                                </m:mc>
                              </m:mcs>
                              <m:ctrlPr>
                                <a:rPr lang="es-CL" sz="2000" b="0" i="1" smtClean="0">
                                  <a:latin typeface="Cambria Math" panose="02040503050406030204" pitchFamily="18" charset="0"/>
                                  <a:ea typeface="Cambria Math" panose="02040503050406030204" pitchFamily="18" charset="0"/>
                                </a:rPr>
                              </m:ctrlPr>
                            </m:mPr>
                            <m:mr>
                              <m:e>
                                <m:f>
                                  <m:fPr>
                                    <m:ctrlPr>
                                      <a:rPr lang="es-CL" sz="2000" b="0" i="1" smtClean="0">
                                        <a:latin typeface="Cambria Math" panose="02040503050406030204" pitchFamily="18" charset="0"/>
                                        <a:ea typeface="Cambria Math" panose="02040503050406030204" pitchFamily="18" charset="0"/>
                                      </a:rPr>
                                    </m:ctrlPr>
                                  </m:fPr>
                                  <m:num>
                                    <m:r>
                                      <a:rPr lang="es-CL" sz="2000" b="0" i="1" smtClean="0">
                                        <a:latin typeface="Cambria Math" panose="02040503050406030204" pitchFamily="18" charset="0"/>
                                        <a:ea typeface="Cambria Math" panose="02040503050406030204" pitchFamily="18" charset="0"/>
                                      </a:rPr>
                                      <m:t>1</m:t>
                                    </m:r>
                                  </m:num>
                                  <m:den>
                                    <m:r>
                                      <a:rPr lang="es-CL" sz="2000" b="0" i="1" smtClean="0">
                                        <a:latin typeface="Cambria Math" panose="02040503050406030204" pitchFamily="18" charset="0"/>
                                        <a:ea typeface="Cambria Math" panose="02040503050406030204" pitchFamily="18" charset="0"/>
                                      </a:rPr>
                                      <m:t>𝑁</m:t>
                                    </m:r>
                                  </m:den>
                                </m:f>
                                <m:nary>
                                  <m:naryPr>
                                    <m:chr m:val="∑"/>
                                    <m:subHide m:val="on"/>
                                    <m:supHide m:val="on"/>
                                    <m:ctrlPr>
                                      <a:rPr lang="es-CL" sz="2000" b="0" i="1" smtClean="0">
                                        <a:latin typeface="Cambria Math" panose="02040503050406030204" pitchFamily="18" charset="0"/>
                                        <a:ea typeface="Cambria Math" panose="02040503050406030204" pitchFamily="18" charset="0"/>
                                      </a:rPr>
                                    </m:ctrlPr>
                                  </m:naryPr>
                                  <m:sub/>
                                  <m:sup/>
                                  <m:e>
                                    <m:r>
                                      <a:rPr lang="es-CL" sz="2000" b="0" i="1" smtClean="0">
                                        <a:latin typeface="Cambria Math" panose="02040503050406030204" pitchFamily="18" charset="0"/>
                                        <a:ea typeface="Cambria Math" panose="02040503050406030204" pitchFamily="18" charset="0"/>
                                      </a:rPr>
                                      <m:t>−2</m:t>
                                    </m:r>
                                    <m:sSub>
                                      <m:sSubPr>
                                        <m:ctrlPr>
                                          <a:rPr lang="es-CL" sz="2000" b="0" i="1" smtClean="0">
                                            <a:latin typeface="Cambria Math" panose="02040503050406030204" pitchFamily="18" charset="0"/>
                                            <a:ea typeface="Cambria Math" panose="02040503050406030204" pitchFamily="18" charset="0"/>
                                          </a:rPr>
                                        </m:ctrlPr>
                                      </m:sSubPr>
                                      <m:e>
                                        <m:r>
                                          <a:rPr lang="es-CL" sz="2000" b="0" i="1" smtClean="0">
                                            <a:latin typeface="Cambria Math" panose="02040503050406030204" pitchFamily="18" charset="0"/>
                                            <a:ea typeface="Cambria Math" panose="02040503050406030204" pitchFamily="18" charset="0"/>
                                          </a:rPr>
                                          <m:t>𝑥</m:t>
                                        </m:r>
                                      </m:e>
                                      <m:sub>
                                        <m:r>
                                          <a:rPr lang="es-CL" sz="2000" b="0" i="1" smtClean="0">
                                            <a:latin typeface="Cambria Math" panose="02040503050406030204" pitchFamily="18" charset="0"/>
                                            <a:ea typeface="Cambria Math" panose="02040503050406030204" pitchFamily="18" charset="0"/>
                                          </a:rPr>
                                          <m:t>𝑖</m:t>
                                        </m:r>
                                      </m:sub>
                                    </m:sSub>
                                    <m:r>
                                      <a:rPr lang="es-CL" sz="2000" b="0" i="1" smtClean="0">
                                        <a:latin typeface="Cambria Math" panose="02040503050406030204" pitchFamily="18" charset="0"/>
                                        <a:ea typeface="Cambria Math" panose="02040503050406030204" pitchFamily="18" charset="0"/>
                                      </a:rPr>
                                      <m:t>(</m:t>
                                    </m:r>
                                    <m:sSub>
                                      <m:sSubPr>
                                        <m:ctrlPr>
                                          <a:rPr lang="es-CL" sz="2000" b="0" i="1" smtClean="0">
                                            <a:latin typeface="Cambria Math" panose="02040503050406030204" pitchFamily="18" charset="0"/>
                                            <a:ea typeface="Cambria Math" panose="02040503050406030204" pitchFamily="18" charset="0"/>
                                          </a:rPr>
                                        </m:ctrlPr>
                                      </m:sSubPr>
                                      <m:e>
                                        <m:r>
                                          <a:rPr lang="es-CL" sz="2000" b="0" i="1" smtClean="0">
                                            <a:latin typeface="Cambria Math" panose="02040503050406030204" pitchFamily="18" charset="0"/>
                                            <a:ea typeface="Cambria Math" panose="02040503050406030204" pitchFamily="18" charset="0"/>
                                          </a:rPr>
                                          <m:t>𝑦</m:t>
                                        </m:r>
                                      </m:e>
                                      <m:sub>
                                        <m:r>
                                          <a:rPr lang="es-CL" sz="2000" b="0" i="1" smtClean="0">
                                            <a:latin typeface="Cambria Math" panose="02040503050406030204" pitchFamily="18" charset="0"/>
                                            <a:ea typeface="Cambria Math" panose="02040503050406030204" pitchFamily="18" charset="0"/>
                                          </a:rPr>
                                          <m:t>𝑖</m:t>
                                        </m:r>
                                      </m:sub>
                                    </m:sSub>
                                  </m:e>
                                </m:nary>
                                <m:r>
                                  <m:rPr>
                                    <m:brk m:alnAt="7"/>
                                  </m:rPr>
                                  <a:rPr lang="es-CL" sz="2000" b="0" i="1" smtClean="0">
                                    <a:latin typeface="Cambria Math" panose="02040503050406030204" pitchFamily="18" charset="0"/>
                                    <a:ea typeface="Cambria Math" panose="02040503050406030204" pitchFamily="18" charset="0"/>
                                  </a:rPr>
                                  <m:t>−</m:t>
                                </m:r>
                                <m:r>
                                  <a:rPr lang="es-CL" sz="2000" b="0" i="1" smtClean="0">
                                    <a:latin typeface="Cambria Math" panose="02040503050406030204" pitchFamily="18" charset="0"/>
                                    <a:ea typeface="Cambria Math" panose="02040503050406030204" pitchFamily="18" charset="0"/>
                                  </a:rPr>
                                  <m:t>(</m:t>
                                </m:r>
                                <m:r>
                                  <a:rPr lang="es-CL" sz="2000" b="0" i="1" smtClean="0">
                                    <a:latin typeface="Cambria Math" panose="02040503050406030204" pitchFamily="18" charset="0"/>
                                    <a:ea typeface="Cambria Math" panose="02040503050406030204" pitchFamily="18" charset="0"/>
                                  </a:rPr>
                                  <m:t>𝑚</m:t>
                                </m:r>
                                <m:sSub>
                                  <m:sSubPr>
                                    <m:ctrlPr>
                                      <a:rPr lang="es-CL" sz="2000" b="0" i="1" smtClean="0">
                                        <a:latin typeface="Cambria Math" panose="02040503050406030204" pitchFamily="18" charset="0"/>
                                        <a:ea typeface="Cambria Math" panose="02040503050406030204" pitchFamily="18" charset="0"/>
                                      </a:rPr>
                                    </m:ctrlPr>
                                  </m:sSubPr>
                                  <m:e>
                                    <m:r>
                                      <m:rPr>
                                        <m:brk m:alnAt="7"/>
                                      </m:rPr>
                                      <a:rPr lang="es-CL" sz="2000" b="0" i="1" smtClean="0">
                                        <a:latin typeface="Cambria Math" panose="02040503050406030204" pitchFamily="18" charset="0"/>
                                        <a:ea typeface="Cambria Math" panose="02040503050406030204" pitchFamily="18" charset="0"/>
                                      </a:rPr>
                                      <m:t>𝑥</m:t>
                                    </m:r>
                                  </m:e>
                                  <m:sub>
                                    <m:r>
                                      <m:rPr>
                                        <m:brk m:alnAt="7"/>
                                      </m:rPr>
                                      <a:rPr lang="es-CL" sz="2000" b="0" i="1" smtClean="0">
                                        <a:latin typeface="Cambria Math" panose="02040503050406030204" pitchFamily="18" charset="0"/>
                                        <a:ea typeface="Cambria Math" panose="02040503050406030204" pitchFamily="18" charset="0"/>
                                      </a:rPr>
                                      <m:t>𝑖</m:t>
                                    </m:r>
                                  </m:sub>
                                </m:sSub>
                                <m:r>
                                  <m:rPr>
                                    <m:brk m:alnAt="7"/>
                                  </m:rPr>
                                  <a:rPr lang="es-CL" sz="2000" b="0" i="1" smtClean="0">
                                    <a:latin typeface="Cambria Math" panose="02040503050406030204" pitchFamily="18" charset="0"/>
                                    <a:ea typeface="Cambria Math" panose="02040503050406030204" pitchFamily="18" charset="0"/>
                                  </a:rPr>
                                  <m:t>+</m:t>
                                </m:r>
                                <m:r>
                                  <a:rPr lang="es-CL" sz="2000" b="0" i="1" smtClean="0">
                                    <a:latin typeface="Cambria Math" panose="02040503050406030204" pitchFamily="18" charset="0"/>
                                    <a:ea typeface="Cambria Math" panose="02040503050406030204" pitchFamily="18" charset="0"/>
                                  </a:rPr>
                                  <m:t>𝑏</m:t>
                                </m:r>
                                <m:r>
                                  <a:rPr lang="es-CL" sz="2000" b="0" i="1" smtClean="0">
                                    <a:latin typeface="Cambria Math" panose="02040503050406030204" pitchFamily="18" charset="0"/>
                                    <a:ea typeface="Cambria Math" panose="02040503050406030204" pitchFamily="18" charset="0"/>
                                  </a:rPr>
                                  <m:t>)</m:t>
                                </m:r>
                              </m:e>
                            </m:mr>
                            <m:mr>
                              <m:e>
                                <m:f>
                                  <m:fPr>
                                    <m:ctrlPr>
                                      <a:rPr lang="es-CL" sz="2000" i="1">
                                        <a:latin typeface="Cambria Math" panose="02040503050406030204" pitchFamily="18" charset="0"/>
                                        <a:ea typeface="Cambria Math" panose="02040503050406030204" pitchFamily="18" charset="0"/>
                                      </a:rPr>
                                    </m:ctrlPr>
                                  </m:fPr>
                                  <m:num>
                                    <m:r>
                                      <a:rPr lang="es-CL" sz="2000" i="1">
                                        <a:latin typeface="Cambria Math" panose="02040503050406030204" pitchFamily="18" charset="0"/>
                                        <a:ea typeface="Cambria Math" panose="02040503050406030204" pitchFamily="18" charset="0"/>
                                      </a:rPr>
                                      <m:t>1</m:t>
                                    </m:r>
                                  </m:num>
                                  <m:den>
                                    <m:r>
                                      <a:rPr lang="es-CL" sz="2000" i="1">
                                        <a:latin typeface="Cambria Math" panose="02040503050406030204" pitchFamily="18" charset="0"/>
                                        <a:ea typeface="Cambria Math" panose="02040503050406030204" pitchFamily="18" charset="0"/>
                                      </a:rPr>
                                      <m:t>𝑁</m:t>
                                    </m:r>
                                  </m:den>
                                </m:f>
                                <m:nary>
                                  <m:naryPr>
                                    <m:chr m:val="∑"/>
                                    <m:subHide m:val="on"/>
                                    <m:supHide m:val="on"/>
                                    <m:ctrlPr>
                                      <a:rPr lang="es-CL" sz="2000" i="1">
                                        <a:latin typeface="Cambria Math" panose="02040503050406030204" pitchFamily="18" charset="0"/>
                                        <a:ea typeface="Cambria Math" panose="02040503050406030204" pitchFamily="18" charset="0"/>
                                      </a:rPr>
                                    </m:ctrlPr>
                                  </m:naryPr>
                                  <m:sub/>
                                  <m:sup/>
                                  <m:e>
                                    <m:r>
                                      <a:rPr lang="es-CL" sz="2000" i="1">
                                        <a:latin typeface="Cambria Math" panose="02040503050406030204" pitchFamily="18" charset="0"/>
                                        <a:ea typeface="Cambria Math" panose="02040503050406030204" pitchFamily="18" charset="0"/>
                                      </a:rPr>
                                      <m:t>−2</m:t>
                                    </m:r>
                                    <m:r>
                                      <a:rPr lang="es-CL" sz="2000" i="1" smtClean="0">
                                        <a:latin typeface="Cambria Math" panose="02040503050406030204" pitchFamily="18" charset="0"/>
                                        <a:ea typeface="Cambria Math" panose="02040503050406030204" pitchFamily="18" charset="0"/>
                                      </a:rPr>
                                      <m:t> </m:t>
                                    </m:r>
                                    <m:r>
                                      <a:rPr lang="es-CL" sz="2000" i="1">
                                        <a:latin typeface="Cambria Math" panose="02040503050406030204" pitchFamily="18" charset="0"/>
                                        <a:ea typeface="Cambria Math" panose="02040503050406030204" pitchFamily="18" charset="0"/>
                                      </a:rPr>
                                      <m:t>(</m:t>
                                    </m:r>
                                    <m:sSub>
                                      <m:sSubPr>
                                        <m:ctrlPr>
                                          <a:rPr lang="es-CL" sz="2000" i="1">
                                            <a:latin typeface="Cambria Math" panose="02040503050406030204" pitchFamily="18" charset="0"/>
                                            <a:ea typeface="Cambria Math" panose="02040503050406030204" pitchFamily="18" charset="0"/>
                                          </a:rPr>
                                        </m:ctrlPr>
                                      </m:sSubPr>
                                      <m:e>
                                        <m:r>
                                          <a:rPr lang="es-CL" sz="2000" i="1">
                                            <a:latin typeface="Cambria Math" panose="02040503050406030204" pitchFamily="18" charset="0"/>
                                            <a:ea typeface="Cambria Math" panose="02040503050406030204" pitchFamily="18" charset="0"/>
                                          </a:rPr>
                                          <m:t>𝑦</m:t>
                                        </m:r>
                                      </m:e>
                                      <m:sub>
                                        <m:r>
                                          <a:rPr lang="es-CL" sz="2000" i="1">
                                            <a:latin typeface="Cambria Math" panose="02040503050406030204" pitchFamily="18" charset="0"/>
                                            <a:ea typeface="Cambria Math" panose="02040503050406030204" pitchFamily="18" charset="0"/>
                                          </a:rPr>
                                          <m:t>𝑖</m:t>
                                        </m:r>
                                      </m:sub>
                                    </m:sSub>
                                  </m:e>
                                </m:nary>
                                <m:r>
                                  <m:rPr>
                                    <m:brk m:alnAt="7"/>
                                  </m:rPr>
                                  <a:rPr lang="es-CL" sz="2000" i="1">
                                    <a:latin typeface="Cambria Math" panose="02040503050406030204" pitchFamily="18" charset="0"/>
                                    <a:ea typeface="Cambria Math" panose="02040503050406030204" pitchFamily="18" charset="0"/>
                                  </a:rPr>
                                  <m:t>−</m:t>
                                </m:r>
                                <m:r>
                                  <a:rPr lang="es-CL" sz="2000" i="1">
                                    <a:latin typeface="Cambria Math" panose="02040503050406030204" pitchFamily="18" charset="0"/>
                                    <a:ea typeface="Cambria Math" panose="02040503050406030204" pitchFamily="18" charset="0"/>
                                  </a:rPr>
                                  <m:t>(</m:t>
                                </m:r>
                                <m:r>
                                  <a:rPr lang="es-CL" sz="2000" i="1">
                                    <a:latin typeface="Cambria Math" panose="02040503050406030204" pitchFamily="18" charset="0"/>
                                    <a:ea typeface="Cambria Math" panose="02040503050406030204" pitchFamily="18" charset="0"/>
                                  </a:rPr>
                                  <m:t>𝑚</m:t>
                                </m:r>
                                <m:sSub>
                                  <m:sSubPr>
                                    <m:ctrlPr>
                                      <a:rPr lang="es-CL" sz="2000" i="1">
                                        <a:latin typeface="Cambria Math" panose="02040503050406030204" pitchFamily="18" charset="0"/>
                                        <a:ea typeface="Cambria Math" panose="02040503050406030204" pitchFamily="18" charset="0"/>
                                      </a:rPr>
                                    </m:ctrlPr>
                                  </m:sSubPr>
                                  <m:e>
                                    <m:r>
                                      <m:rPr>
                                        <m:brk m:alnAt="7"/>
                                      </m:rPr>
                                      <a:rPr lang="es-CL" sz="2000" i="1">
                                        <a:latin typeface="Cambria Math" panose="02040503050406030204" pitchFamily="18" charset="0"/>
                                        <a:ea typeface="Cambria Math" panose="02040503050406030204" pitchFamily="18" charset="0"/>
                                      </a:rPr>
                                      <m:t>𝑥</m:t>
                                    </m:r>
                                  </m:e>
                                  <m:sub>
                                    <m:r>
                                      <m:rPr>
                                        <m:brk m:alnAt="7"/>
                                      </m:rPr>
                                      <a:rPr lang="es-CL" sz="2000" i="1">
                                        <a:latin typeface="Cambria Math" panose="02040503050406030204" pitchFamily="18" charset="0"/>
                                        <a:ea typeface="Cambria Math" panose="02040503050406030204" pitchFamily="18" charset="0"/>
                                      </a:rPr>
                                      <m:t>𝑖</m:t>
                                    </m:r>
                                  </m:sub>
                                </m:sSub>
                                <m:r>
                                  <m:rPr>
                                    <m:brk m:alnAt="7"/>
                                  </m:rPr>
                                  <a:rPr lang="es-CL" sz="2000" i="1">
                                    <a:latin typeface="Cambria Math" panose="02040503050406030204" pitchFamily="18" charset="0"/>
                                    <a:ea typeface="Cambria Math" panose="02040503050406030204" pitchFamily="18" charset="0"/>
                                  </a:rPr>
                                  <m:t>+</m:t>
                                </m:r>
                                <m:r>
                                  <a:rPr lang="es-CL" sz="2000" i="1">
                                    <a:latin typeface="Cambria Math" panose="02040503050406030204" pitchFamily="18" charset="0"/>
                                    <a:ea typeface="Cambria Math" panose="02040503050406030204" pitchFamily="18" charset="0"/>
                                  </a:rPr>
                                  <m:t>𝑏</m:t>
                                </m:r>
                                <m:r>
                                  <a:rPr lang="es-CL" sz="2000" i="1">
                                    <a:latin typeface="Cambria Math" panose="02040503050406030204" pitchFamily="18" charset="0"/>
                                    <a:ea typeface="Cambria Math" panose="02040503050406030204" pitchFamily="18" charset="0"/>
                                  </a:rPr>
                                  <m:t>)</m:t>
                                </m:r>
                              </m:e>
                            </m:mr>
                          </m:m>
                        </m:e>
                      </m:d>
                    </m:oMath>
                  </m:oMathPara>
                </a14:m>
                <a:endParaRPr lang="es-CL" sz="2000" dirty="0"/>
              </a:p>
              <a:p>
                <a:pPr marL="0" indent="0">
                  <a:buNone/>
                </a:pPr>
                <a:endParaRPr lang="es-CL" dirty="0"/>
              </a:p>
              <a:p>
                <a:endParaRPr lang="es-CL" dirty="0"/>
              </a:p>
            </p:txBody>
          </p:sp>
        </mc:Choice>
        <mc:Fallback xmlns="">
          <p:sp>
            <p:nvSpPr>
              <p:cNvPr id="3" name="Marcador de contenido 1">
                <a:extLst>
                  <a:ext uri="{FF2B5EF4-FFF2-40B4-BE49-F238E27FC236}">
                    <a16:creationId xmlns:a16="http://schemas.microsoft.com/office/drawing/2014/main" id="{509E6064-0DA4-0C53-386D-947EDD127B7D}"/>
                  </a:ext>
                </a:extLst>
              </p:cNvPr>
              <p:cNvSpPr>
                <a:spLocks noGrp="1" noRot="1" noChangeAspect="1" noMove="1" noResize="1" noEditPoints="1" noAdjustHandles="1" noChangeArrowheads="1" noChangeShapeType="1" noTextEdit="1"/>
              </p:cNvSpPr>
              <p:nvPr>
                <p:ph idx="1"/>
              </p:nvPr>
            </p:nvSpPr>
            <p:spPr>
              <a:xfrm>
                <a:off x="171227" y="935916"/>
                <a:ext cx="5444345" cy="5766097"/>
              </a:xfrm>
              <a:blipFill>
                <a:blip r:embed="rId3"/>
                <a:stretch>
                  <a:fillRect l="-2240" t="-1799" r="-3247"/>
                </a:stretch>
              </a:blipFill>
            </p:spPr>
            <p:txBody>
              <a:bodyPr/>
              <a:lstStyle/>
              <a:p>
                <a:r>
                  <a:rPr lang="es-CL">
                    <a:noFill/>
                  </a:rPr>
                  <a:t> </a:t>
                </a:r>
              </a:p>
            </p:txBody>
          </p:sp>
        </mc:Fallback>
      </mc:AlternateContent>
      <p:pic>
        <p:nvPicPr>
          <p:cNvPr id="7" name="Imagen 6">
            <a:extLst>
              <a:ext uri="{FF2B5EF4-FFF2-40B4-BE49-F238E27FC236}">
                <a16:creationId xmlns:a16="http://schemas.microsoft.com/office/drawing/2014/main" id="{4AA6A185-EFAB-842B-2A0B-371EF58B2EB3}"/>
              </a:ext>
            </a:extLst>
          </p:cNvPr>
          <p:cNvPicPr>
            <a:picLocks noChangeAspect="1"/>
          </p:cNvPicPr>
          <p:nvPr/>
        </p:nvPicPr>
        <p:blipFill>
          <a:blip r:embed="rId4"/>
          <a:stretch>
            <a:fillRect/>
          </a:stretch>
        </p:blipFill>
        <p:spPr>
          <a:xfrm>
            <a:off x="6504255" y="1968362"/>
            <a:ext cx="4777294" cy="3701203"/>
          </a:xfrm>
          <a:prstGeom prst="rect">
            <a:avLst/>
          </a:prstGeom>
        </p:spPr>
      </p:pic>
    </p:spTree>
    <p:extLst>
      <p:ext uri="{BB962C8B-B14F-4D97-AF65-F5344CB8AC3E}">
        <p14:creationId xmlns:p14="http://schemas.microsoft.com/office/powerpoint/2010/main" val="9799341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9BF6B8A-1DB3-C04A-9FC5-D2A10722D782}"/>
              </a:ext>
            </a:extLst>
          </p:cNvPr>
          <p:cNvSpPr/>
          <p:nvPr/>
        </p:nvSpPr>
        <p:spPr>
          <a:xfrm>
            <a:off x="159657" y="73843"/>
            <a:ext cx="6807202" cy="523220"/>
          </a:xfrm>
          <a:prstGeom prst="rect">
            <a:avLst/>
          </a:prstGeom>
        </p:spPr>
        <p:txBody>
          <a:bodyPr wrap="square">
            <a:spAutoFit/>
          </a:bodyPr>
          <a:lstStyle/>
          <a:p>
            <a:r>
              <a:rPr lang="es-ES" sz="2800" b="1" dirty="0">
                <a:solidFill>
                  <a:schemeClr val="bg1"/>
                </a:solidFill>
                <a:latin typeface="Myriad Pro Cond" panose="020B0506030403020204" pitchFamily="34" charset="0"/>
                <a:ea typeface="Arial Narrow" charset="0"/>
                <a:cs typeface="Arial Narrow" charset="0"/>
              </a:rPr>
              <a:t>Otra función de costo: MAE</a:t>
            </a:r>
            <a:endParaRPr lang="es-ES_tradnl" sz="2800" b="1" dirty="0">
              <a:solidFill>
                <a:schemeClr val="bg1"/>
              </a:solidFill>
              <a:latin typeface="Myriad Pro Cond" panose="020B0506030403020204" pitchFamily="34" charset="0"/>
              <a:ea typeface="Arial Narrow" charset="0"/>
              <a:cs typeface="Arial Narrow" charset="0"/>
            </a:endParaRPr>
          </a:p>
        </p:txBody>
      </p:sp>
      <mc:AlternateContent xmlns:mc="http://schemas.openxmlformats.org/markup-compatibility/2006" xmlns:a14="http://schemas.microsoft.com/office/drawing/2010/main">
        <mc:Choice Requires="a14">
          <p:sp>
            <p:nvSpPr>
              <p:cNvPr id="3" name="Marcador de contenido 1">
                <a:extLst>
                  <a:ext uri="{FF2B5EF4-FFF2-40B4-BE49-F238E27FC236}">
                    <a16:creationId xmlns:a16="http://schemas.microsoft.com/office/drawing/2014/main" id="{509E6064-0DA4-0C53-386D-947EDD127B7D}"/>
                  </a:ext>
                </a:extLst>
              </p:cNvPr>
              <p:cNvSpPr>
                <a:spLocks noGrp="1"/>
              </p:cNvSpPr>
              <p:nvPr>
                <p:ph idx="1"/>
              </p:nvPr>
            </p:nvSpPr>
            <p:spPr>
              <a:xfrm>
                <a:off x="171227" y="935916"/>
                <a:ext cx="5444345" cy="5766097"/>
              </a:xfrm>
            </p:spPr>
            <p:txBody>
              <a:bodyPr>
                <a:normAutofit/>
              </a:bodyPr>
              <a:lstStyle/>
              <a:p>
                <a:r>
                  <a:rPr lang="es-CL" sz="2000" dirty="0"/>
                  <a:t>El error medio absoluto se define como</a:t>
                </a:r>
              </a:p>
              <a:p>
                <a:pPr marL="0" indent="0">
                  <a:buNone/>
                </a:pPr>
                <a14:m>
                  <m:oMathPara xmlns:m="http://schemas.openxmlformats.org/officeDocument/2006/math">
                    <m:oMathParaPr>
                      <m:jc m:val="centerGroup"/>
                    </m:oMathParaPr>
                    <m:oMath xmlns:m="http://schemas.openxmlformats.org/officeDocument/2006/math">
                      <m:r>
                        <a:rPr lang="es-CL" sz="2000" b="0" i="1" smtClean="0">
                          <a:latin typeface="Cambria Math" panose="02040503050406030204" pitchFamily="18" charset="0"/>
                        </a:rPr>
                        <m:t>𝑀𝐴𝐸</m:t>
                      </m:r>
                      <m:r>
                        <a:rPr lang="es-CL" sz="2000" b="0" i="1" smtClean="0">
                          <a:latin typeface="Cambria Math" panose="02040503050406030204" pitchFamily="18" charset="0"/>
                        </a:rPr>
                        <m:t>=</m:t>
                      </m:r>
                      <m:f>
                        <m:fPr>
                          <m:ctrlPr>
                            <a:rPr lang="es-CL" sz="2000" b="0" i="1" smtClean="0">
                              <a:latin typeface="Cambria Math" panose="02040503050406030204" pitchFamily="18" charset="0"/>
                            </a:rPr>
                          </m:ctrlPr>
                        </m:fPr>
                        <m:num>
                          <m:r>
                            <a:rPr lang="es-CL" sz="2000" b="0" i="1" smtClean="0">
                              <a:latin typeface="Cambria Math" panose="02040503050406030204" pitchFamily="18" charset="0"/>
                            </a:rPr>
                            <m:t>1</m:t>
                          </m:r>
                        </m:num>
                        <m:den>
                          <m:r>
                            <a:rPr lang="es-CL" sz="2000" b="0" i="1" smtClean="0">
                              <a:latin typeface="Cambria Math" panose="02040503050406030204" pitchFamily="18" charset="0"/>
                            </a:rPr>
                            <m:t>𝑛</m:t>
                          </m:r>
                        </m:den>
                      </m:f>
                      <m:nary>
                        <m:naryPr>
                          <m:chr m:val="∑"/>
                          <m:ctrlPr>
                            <a:rPr lang="es-CL" sz="2000" b="0" i="1" smtClean="0">
                              <a:latin typeface="Cambria Math" panose="02040503050406030204" pitchFamily="18" charset="0"/>
                            </a:rPr>
                          </m:ctrlPr>
                        </m:naryPr>
                        <m:sub>
                          <m:r>
                            <m:rPr>
                              <m:brk m:alnAt="23"/>
                            </m:rPr>
                            <a:rPr lang="es-CL" sz="2000" b="0" i="1" smtClean="0">
                              <a:latin typeface="Cambria Math" panose="02040503050406030204" pitchFamily="18" charset="0"/>
                            </a:rPr>
                            <m:t>𝑖</m:t>
                          </m:r>
                          <m:r>
                            <a:rPr lang="es-CL" sz="2000" b="0" i="1" smtClean="0">
                              <a:latin typeface="Cambria Math" panose="02040503050406030204" pitchFamily="18" charset="0"/>
                            </a:rPr>
                            <m:t>=1</m:t>
                          </m:r>
                        </m:sub>
                        <m:sup>
                          <m:r>
                            <a:rPr lang="es-CL" sz="2000" b="0" i="1" smtClean="0">
                              <a:latin typeface="Cambria Math" panose="02040503050406030204" pitchFamily="18" charset="0"/>
                            </a:rPr>
                            <m:t>𝑛</m:t>
                          </m:r>
                        </m:sup>
                        <m:e>
                          <m:sSub>
                            <m:sSubPr>
                              <m:ctrlPr>
                                <a:rPr lang="es-CL" sz="2000" i="1">
                                  <a:latin typeface="Cambria Math" panose="02040503050406030204" pitchFamily="18" charset="0"/>
                                </a:rPr>
                              </m:ctrlPr>
                            </m:sSubPr>
                            <m:e>
                              <m:r>
                                <a:rPr lang="es-CL" sz="2000" i="1">
                                  <a:latin typeface="Cambria Math" panose="02040503050406030204" pitchFamily="18" charset="0"/>
                                </a:rPr>
                                <m:t>|</m:t>
                              </m:r>
                              <m:r>
                                <a:rPr lang="es-CL" sz="2000" i="1">
                                  <a:latin typeface="Cambria Math" panose="02040503050406030204" pitchFamily="18" charset="0"/>
                                </a:rPr>
                                <m:t>𝑦</m:t>
                              </m:r>
                            </m:e>
                            <m:sub>
                              <m:r>
                                <a:rPr lang="es-CL" sz="2000" i="1">
                                  <a:latin typeface="Cambria Math" panose="02040503050406030204" pitchFamily="18" charset="0"/>
                                </a:rPr>
                                <m:t>𝑖</m:t>
                              </m:r>
                            </m:sub>
                          </m:sSub>
                          <m:r>
                            <a:rPr lang="es-CL" sz="2000" i="1">
                              <a:latin typeface="Cambria Math" panose="02040503050406030204" pitchFamily="18" charset="0"/>
                            </a:rPr>
                            <m:t>−</m:t>
                          </m:r>
                          <m:sSub>
                            <m:sSubPr>
                              <m:ctrlPr>
                                <a:rPr lang="es-CL" sz="2000" i="1">
                                  <a:latin typeface="Cambria Math" panose="02040503050406030204" pitchFamily="18" charset="0"/>
                                </a:rPr>
                              </m:ctrlPr>
                            </m:sSubPr>
                            <m:e>
                              <m:acc>
                                <m:accPr>
                                  <m:chr m:val="̂"/>
                                  <m:ctrlPr>
                                    <a:rPr lang="es-CL" sz="2000" i="1">
                                      <a:latin typeface="Cambria Math" panose="02040503050406030204" pitchFamily="18" charset="0"/>
                                    </a:rPr>
                                  </m:ctrlPr>
                                </m:accPr>
                                <m:e>
                                  <m:r>
                                    <a:rPr lang="es-CL" sz="2000" i="1">
                                      <a:latin typeface="Cambria Math" panose="02040503050406030204" pitchFamily="18" charset="0"/>
                                    </a:rPr>
                                    <m:t>𝑦</m:t>
                                  </m:r>
                                </m:e>
                              </m:acc>
                            </m:e>
                            <m:sub>
                              <m:r>
                                <a:rPr lang="es-CL" sz="2000" i="1">
                                  <a:latin typeface="Cambria Math" panose="02040503050406030204" pitchFamily="18" charset="0"/>
                                </a:rPr>
                                <m:t>𝑖</m:t>
                              </m:r>
                            </m:sub>
                          </m:sSub>
                          <m:r>
                            <a:rPr lang="es-CL" sz="2000" i="1">
                              <a:latin typeface="Cambria Math" panose="02040503050406030204" pitchFamily="18" charset="0"/>
                            </a:rPr>
                            <m:t>|</m:t>
                          </m:r>
                        </m:e>
                      </m:nary>
                    </m:oMath>
                  </m:oMathPara>
                </a14:m>
                <a:endParaRPr lang="es-CL" sz="2000" dirty="0"/>
              </a:p>
              <a:p>
                <a:r>
                  <a:rPr lang="es-CL" sz="2000" dirty="0"/>
                  <a:t>No es diferenciable en el 0, por lo tanto el gradiente no está definido ahí</a:t>
                </a:r>
              </a:p>
              <a:p>
                <a:r>
                  <a:rPr lang="es-CL" sz="2000" dirty="0"/>
                  <a:t>Métodos alternativos:</a:t>
                </a:r>
              </a:p>
              <a:p>
                <a:pPr lvl="1"/>
                <a:r>
                  <a:rPr lang="es-CL" sz="1600" dirty="0"/>
                  <a:t>Subgradiente descendiente: definir por tramos un vector que cumpla con las características deseables del método de descenso</a:t>
                </a:r>
              </a:p>
              <a:p>
                <a:pPr lvl="1"/>
                <a:r>
                  <a:rPr lang="es-CL" sz="1600" dirty="0"/>
                  <a:t>Programación lineal</a:t>
                </a:r>
              </a:p>
              <a:p>
                <a:pPr lvl="1"/>
                <a:endParaRPr lang="es-CL" sz="1600" dirty="0"/>
              </a:p>
              <a:p>
                <a:r>
                  <a:rPr lang="es-CL" sz="2000" dirty="0"/>
                  <a:t>Es menos sensible a datos atípicos que el MSE</a:t>
                </a:r>
              </a:p>
              <a:p>
                <a:r>
                  <a:rPr lang="es-CL" sz="2000" dirty="0"/>
                  <a:t>Está en la misma escala que los datos originales</a:t>
                </a:r>
              </a:p>
              <a:p>
                <a:r>
                  <a:rPr lang="es-CL" sz="2000" dirty="0"/>
                  <a:t>Puede ser mas adecuada si los errores no se distribuyen normal o de manera simétrica (el MSE los supone)</a:t>
                </a:r>
              </a:p>
              <a:p>
                <a:endParaRPr lang="es-CL" dirty="0"/>
              </a:p>
            </p:txBody>
          </p:sp>
        </mc:Choice>
        <mc:Fallback xmlns="">
          <p:sp>
            <p:nvSpPr>
              <p:cNvPr id="3" name="Marcador de contenido 1">
                <a:extLst>
                  <a:ext uri="{FF2B5EF4-FFF2-40B4-BE49-F238E27FC236}">
                    <a16:creationId xmlns:a16="http://schemas.microsoft.com/office/drawing/2014/main" id="{509E6064-0DA4-0C53-386D-947EDD127B7D}"/>
                  </a:ext>
                </a:extLst>
              </p:cNvPr>
              <p:cNvSpPr>
                <a:spLocks noGrp="1" noRot="1" noChangeAspect="1" noMove="1" noResize="1" noEditPoints="1" noAdjustHandles="1" noChangeArrowheads="1" noChangeShapeType="1" noTextEdit="1"/>
              </p:cNvSpPr>
              <p:nvPr>
                <p:ph idx="1"/>
              </p:nvPr>
            </p:nvSpPr>
            <p:spPr>
              <a:xfrm>
                <a:off x="171227" y="935916"/>
                <a:ext cx="5444345" cy="5766097"/>
              </a:xfrm>
              <a:blipFill>
                <a:blip r:embed="rId3"/>
                <a:stretch>
                  <a:fillRect l="-1008" t="-1164" r="-672"/>
                </a:stretch>
              </a:blipFill>
            </p:spPr>
            <p:txBody>
              <a:bodyPr/>
              <a:lstStyle/>
              <a:p>
                <a:r>
                  <a:rPr lang="es-CL">
                    <a:noFill/>
                  </a:rPr>
                  <a:t> </a:t>
                </a:r>
              </a:p>
            </p:txBody>
          </p:sp>
        </mc:Fallback>
      </mc:AlternateContent>
      <p:pic>
        <p:nvPicPr>
          <p:cNvPr id="12" name="Imagen 11">
            <a:extLst>
              <a:ext uri="{FF2B5EF4-FFF2-40B4-BE49-F238E27FC236}">
                <a16:creationId xmlns:a16="http://schemas.microsoft.com/office/drawing/2014/main" id="{F0152DE5-8F2E-D5D4-779C-51A0F38BBFA6}"/>
              </a:ext>
            </a:extLst>
          </p:cNvPr>
          <p:cNvPicPr>
            <a:picLocks noChangeAspect="1"/>
          </p:cNvPicPr>
          <p:nvPr/>
        </p:nvPicPr>
        <p:blipFill>
          <a:blip r:embed="rId4"/>
          <a:stretch>
            <a:fillRect/>
          </a:stretch>
        </p:blipFill>
        <p:spPr>
          <a:xfrm>
            <a:off x="5558431" y="839899"/>
            <a:ext cx="6462342" cy="2498159"/>
          </a:xfrm>
          <a:prstGeom prst="rect">
            <a:avLst/>
          </a:prstGeom>
        </p:spPr>
      </p:pic>
      <p:pic>
        <p:nvPicPr>
          <p:cNvPr id="14" name="Imagen 13">
            <a:extLst>
              <a:ext uri="{FF2B5EF4-FFF2-40B4-BE49-F238E27FC236}">
                <a16:creationId xmlns:a16="http://schemas.microsoft.com/office/drawing/2014/main" id="{902C7E9A-B28C-A5A7-83A7-7EDAA715F22B}"/>
              </a:ext>
            </a:extLst>
          </p:cNvPr>
          <p:cNvPicPr>
            <a:picLocks noChangeAspect="1"/>
          </p:cNvPicPr>
          <p:nvPr/>
        </p:nvPicPr>
        <p:blipFill>
          <a:blip r:embed="rId5"/>
          <a:stretch>
            <a:fillRect/>
          </a:stretch>
        </p:blipFill>
        <p:spPr>
          <a:xfrm>
            <a:off x="7238862" y="3663358"/>
            <a:ext cx="3441134" cy="2713354"/>
          </a:xfrm>
          <a:prstGeom prst="rect">
            <a:avLst/>
          </a:prstGeom>
        </p:spPr>
      </p:pic>
    </p:spTree>
    <p:extLst>
      <p:ext uri="{BB962C8B-B14F-4D97-AF65-F5344CB8AC3E}">
        <p14:creationId xmlns:p14="http://schemas.microsoft.com/office/powerpoint/2010/main" val="26910093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DC94E-D127-425E-B77A-332DB46AE1E2}"/>
              </a:ext>
            </a:extLst>
          </p:cNvPr>
          <p:cNvSpPr>
            <a:spLocks noGrp="1"/>
          </p:cNvSpPr>
          <p:nvPr>
            <p:ph type="title"/>
          </p:nvPr>
        </p:nvSpPr>
        <p:spPr/>
        <p:txBody>
          <a:bodyPr/>
          <a:lstStyle/>
          <a:p>
            <a:r>
              <a:rPr lang="es-CL" b="1" dirty="0"/>
              <a:t>Significancia de </a:t>
            </a:r>
            <a:r>
              <a:rPr lang="es-CL" b="1" dirty="0" err="1"/>
              <a:t>variabless</a:t>
            </a:r>
            <a:endParaRPr lang="en-US" b="1" dirty="0"/>
          </a:p>
        </p:txBody>
      </p:sp>
      <p:sp>
        <p:nvSpPr>
          <p:cNvPr id="3" name="Content Placeholder 2">
            <a:extLst>
              <a:ext uri="{FF2B5EF4-FFF2-40B4-BE49-F238E27FC236}">
                <a16:creationId xmlns:a16="http://schemas.microsoft.com/office/drawing/2014/main" id="{65D79E87-DE7D-4446-A2C2-BEAD72BE4A09}"/>
              </a:ext>
            </a:extLst>
          </p:cNvPr>
          <p:cNvSpPr>
            <a:spLocks noGrp="1"/>
          </p:cNvSpPr>
          <p:nvPr>
            <p:ph idx="1"/>
          </p:nvPr>
        </p:nvSpPr>
        <p:spPr>
          <a:xfrm>
            <a:off x="283989" y="795793"/>
            <a:ext cx="10972800" cy="4526100"/>
          </a:xfrm>
        </p:spPr>
        <p:txBody>
          <a:bodyPr/>
          <a:lstStyle/>
          <a:p>
            <a:pPr marL="342900"/>
            <a:r>
              <a:rPr lang="es-CL" sz="2000" dirty="0"/>
              <a:t>Si se tiene el modelo de regresión lineal</a:t>
            </a:r>
          </a:p>
          <a:p>
            <a:pPr marL="342900"/>
            <a:endParaRPr lang="es-CL" sz="2000" dirty="0"/>
          </a:p>
          <a:p>
            <a:pPr marL="0" indent="0">
              <a:buNone/>
            </a:pPr>
            <a:endParaRPr lang="es-CL" sz="2000" dirty="0"/>
          </a:p>
          <a:p>
            <a:pPr marL="342900"/>
            <a:r>
              <a:rPr lang="es-CL" sz="2000" dirty="0"/>
              <a:t>Y se estiman cada uno de los coeficientes, ¿Cómo saber si todas las variables realmente son importantes para el modelo? Si el número de variables se incrementa, ¿cómo además puedo evitar o </a:t>
            </a:r>
            <a:r>
              <a:rPr lang="es-CL" sz="2000" dirty="0" err="1"/>
              <a:t>pevenir</a:t>
            </a:r>
            <a:r>
              <a:rPr lang="es-CL" sz="2000" dirty="0"/>
              <a:t> el sobreajuste?</a:t>
            </a:r>
          </a:p>
          <a:p>
            <a:pPr marL="342900"/>
            <a:endParaRPr lang="es-CL" sz="2000" dirty="0"/>
          </a:p>
          <a:p>
            <a:pPr marL="342900"/>
            <a:r>
              <a:rPr lang="es-CL" sz="2000" dirty="0"/>
              <a:t>Si los coeficientes se encontraron mediante el método del gradiente descendiente, entonces se puede usar la </a:t>
            </a:r>
            <a:r>
              <a:rPr lang="es-CL" sz="2000" b="1" dirty="0"/>
              <a:t>regularización L1 o Regresión LASSO</a:t>
            </a:r>
          </a:p>
          <a:p>
            <a:pPr marL="342900"/>
            <a:endParaRPr lang="es-CL" sz="2000" dirty="0"/>
          </a:p>
          <a:p>
            <a:pPr marL="342900"/>
            <a:r>
              <a:rPr lang="es-CL" sz="2000" dirty="0"/>
              <a:t>Los coeficientes que tienden a 0 serán “NO significativos” y además estamos previniendo el sobreajuste simplificando el modelo</a:t>
            </a:r>
          </a:p>
          <a:p>
            <a:pPr marL="342900"/>
            <a:endParaRPr lang="es-CL" sz="2000" dirty="0"/>
          </a:p>
          <a:p>
            <a:pPr marL="342900"/>
            <a:r>
              <a:rPr lang="es-CL" sz="2000" dirty="0"/>
              <a:t>Sin embargo, si de verdad nos interesa la estadística del asunto y hablar con seguridad de </a:t>
            </a:r>
            <a:r>
              <a:rPr lang="es-CL" sz="2000" b="1" dirty="0"/>
              <a:t>significancia</a:t>
            </a:r>
            <a:r>
              <a:rPr lang="es-CL" sz="2000" dirty="0"/>
              <a:t>, ya que, si bien queremos generalizar, también debemos ahondar en asuntos sobre la inferencia sobre los parámetros, es decir, si lo hecho con la muestra basta o no para descartar los parámetros del modelo.</a:t>
            </a: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15767CE4-4B66-1BB1-3DE1-598E3B3A8945}"/>
                  </a:ext>
                </a:extLst>
              </p:cNvPr>
              <p:cNvSpPr txBox="1"/>
              <p:nvPr/>
            </p:nvSpPr>
            <p:spPr>
              <a:xfrm>
                <a:off x="2465798" y="1351441"/>
                <a:ext cx="6143946" cy="369332"/>
              </a:xfrm>
              <a:prstGeom prst="rect">
                <a:avLst/>
              </a:prstGeom>
              <a:noFill/>
            </p:spPr>
            <p:txBody>
              <a:bodyPr wrap="square">
                <a:spAutoFit/>
              </a:bodyPr>
              <a:lstStyle/>
              <a:p>
                <a:pPr lvl="1"/>
                <a14:m>
                  <m:oMathPara xmlns:m="http://schemas.openxmlformats.org/officeDocument/2006/math">
                    <m:oMathParaPr>
                      <m:jc m:val="centerGroup"/>
                    </m:oMathParaPr>
                    <m:oMath xmlns:m="http://schemas.openxmlformats.org/officeDocument/2006/math">
                      <m:r>
                        <a:rPr lang="es-CL" sz="1800" b="0" i="1" smtClean="0">
                          <a:latin typeface="Cambria Math" panose="02040503050406030204" pitchFamily="18" charset="0"/>
                        </a:rPr>
                        <m:t>𝑦</m:t>
                      </m:r>
                      <m:r>
                        <a:rPr lang="es-CL" sz="1800" b="0" i="1" smtClean="0">
                          <a:latin typeface="Cambria Math" panose="02040503050406030204" pitchFamily="18" charset="0"/>
                        </a:rPr>
                        <m:t>=</m:t>
                      </m:r>
                      <m:sSub>
                        <m:sSubPr>
                          <m:ctrlPr>
                            <a:rPr lang="es-CL" sz="1800" b="0" i="1" smtClean="0">
                              <a:latin typeface="Cambria Math" panose="02040503050406030204" pitchFamily="18" charset="0"/>
                              <a:ea typeface="Cambria Math" panose="02040503050406030204" pitchFamily="18" charset="0"/>
                            </a:rPr>
                          </m:ctrlPr>
                        </m:sSubPr>
                        <m:e>
                          <m:r>
                            <a:rPr lang="es-CL" sz="1800" b="0" i="1" smtClean="0">
                              <a:latin typeface="Cambria Math" panose="02040503050406030204" pitchFamily="18" charset="0"/>
                              <a:ea typeface="Cambria Math" panose="02040503050406030204" pitchFamily="18" charset="0"/>
                            </a:rPr>
                            <m:t>𝛽</m:t>
                          </m:r>
                        </m:e>
                        <m:sub>
                          <m:r>
                            <a:rPr lang="es-CL" sz="1800" b="0" i="1" smtClean="0">
                              <a:latin typeface="Cambria Math" panose="02040503050406030204" pitchFamily="18" charset="0"/>
                              <a:ea typeface="Cambria Math" panose="02040503050406030204" pitchFamily="18" charset="0"/>
                            </a:rPr>
                            <m:t>0</m:t>
                          </m:r>
                        </m:sub>
                      </m:sSub>
                      <m:r>
                        <a:rPr lang="es-CL" sz="1800" b="0" i="1" smtClean="0">
                          <a:latin typeface="Cambria Math" panose="02040503050406030204" pitchFamily="18" charset="0"/>
                          <a:ea typeface="Cambria Math" panose="02040503050406030204" pitchFamily="18" charset="0"/>
                        </a:rPr>
                        <m:t>+</m:t>
                      </m:r>
                      <m:sSub>
                        <m:sSubPr>
                          <m:ctrlPr>
                            <a:rPr lang="es-CL" sz="1800" b="0" i="1" smtClean="0">
                              <a:latin typeface="Cambria Math" panose="02040503050406030204" pitchFamily="18" charset="0"/>
                              <a:ea typeface="Cambria Math" panose="02040503050406030204" pitchFamily="18" charset="0"/>
                            </a:rPr>
                          </m:ctrlPr>
                        </m:sSubPr>
                        <m:e>
                          <m:r>
                            <a:rPr lang="es-CL" sz="1800" b="0" i="1" smtClean="0">
                              <a:latin typeface="Cambria Math" panose="02040503050406030204" pitchFamily="18" charset="0"/>
                              <a:ea typeface="Cambria Math" panose="02040503050406030204" pitchFamily="18" charset="0"/>
                            </a:rPr>
                            <m:t>𝛽</m:t>
                          </m:r>
                        </m:e>
                        <m:sub>
                          <m:r>
                            <a:rPr lang="es-CL" sz="1800" b="0" i="1" smtClean="0">
                              <a:latin typeface="Cambria Math" panose="02040503050406030204" pitchFamily="18" charset="0"/>
                              <a:ea typeface="Cambria Math" panose="02040503050406030204" pitchFamily="18" charset="0"/>
                            </a:rPr>
                            <m:t>1</m:t>
                          </m:r>
                        </m:sub>
                      </m:sSub>
                      <m:sSub>
                        <m:sSubPr>
                          <m:ctrlPr>
                            <a:rPr lang="es-CL" sz="1800" b="0" i="1" smtClean="0">
                              <a:latin typeface="Cambria Math" panose="02040503050406030204" pitchFamily="18" charset="0"/>
                              <a:ea typeface="Cambria Math" panose="02040503050406030204" pitchFamily="18" charset="0"/>
                            </a:rPr>
                          </m:ctrlPr>
                        </m:sSubPr>
                        <m:e>
                          <m:r>
                            <a:rPr lang="es-CL" sz="1800" b="0" i="1" smtClean="0">
                              <a:latin typeface="Cambria Math" panose="02040503050406030204" pitchFamily="18" charset="0"/>
                              <a:ea typeface="Cambria Math" panose="02040503050406030204" pitchFamily="18" charset="0"/>
                            </a:rPr>
                            <m:t>𝑥</m:t>
                          </m:r>
                        </m:e>
                        <m:sub>
                          <m:r>
                            <a:rPr lang="es-CL" sz="1800" b="0" i="1" smtClean="0">
                              <a:latin typeface="Cambria Math" panose="02040503050406030204" pitchFamily="18" charset="0"/>
                              <a:ea typeface="Cambria Math" panose="02040503050406030204" pitchFamily="18" charset="0"/>
                            </a:rPr>
                            <m:t>1</m:t>
                          </m:r>
                        </m:sub>
                      </m:sSub>
                      <m:r>
                        <a:rPr lang="es-CL" sz="1800" b="0" i="1" smtClean="0">
                          <a:latin typeface="Cambria Math" panose="02040503050406030204" pitchFamily="18" charset="0"/>
                          <a:ea typeface="Cambria Math" panose="02040503050406030204" pitchFamily="18" charset="0"/>
                        </a:rPr>
                        <m:t>+…+</m:t>
                      </m:r>
                      <m:sSub>
                        <m:sSubPr>
                          <m:ctrlPr>
                            <a:rPr lang="es-CL" sz="1800" b="0" i="1" smtClean="0">
                              <a:latin typeface="Cambria Math" panose="02040503050406030204" pitchFamily="18" charset="0"/>
                              <a:ea typeface="Cambria Math" panose="02040503050406030204" pitchFamily="18" charset="0"/>
                            </a:rPr>
                          </m:ctrlPr>
                        </m:sSubPr>
                        <m:e>
                          <m:r>
                            <a:rPr lang="es-CL" sz="1800" b="0" i="1" smtClean="0">
                              <a:latin typeface="Cambria Math" panose="02040503050406030204" pitchFamily="18" charset="0"/>
                              <a:ea typeface="Cambria Math" panose="02040503050406030204" pitchFamily="18" charset="0"/>
                            </a:rPr>
                            <m:t>𝛽</m:t>
                          </m:r>
                        </m:e>
                        <m:sub>
                          <m:r>
                            <a:rPr lang="es-CL" sz="1800" b="0" i="1" smtClean="0">
                              <a:latin typeface="Cambria Math" panose="02040503050406030204" pitchFamily="18" charset="0"/>
                              <a:ea typeface="Cambria Math" panose="02040503050406030204" pitchFamily="18" charset="0"/>
                            </a:rPr>
                            <m:t>𝑛</m:t>
                          </m:r>
                        </m:sub>
                      </m:sSub>
                      <m:sSub>
                        <m:sSubPr>
                          <m:ctrlPr>
                            <a:rPr lang="es-CL" sz="1800" b="0" i="1" smtClean="0">
                              <a:latin typeface="Cambria Math" panose="02040503050406030204" pitchFamily="18" charset="0"/>
                              <a:ea typeface="Cambria Math" panose="02040503050406030204" pitchFamily="18" charset="0"/>
                            </a:rPr>
                          </m:ctrlPr>
                        </m:sSubPr>
                        <m:e>
                          <m:r>
                            <a:rPr lang="es-CL" sz="1800" b="0" i="1" smtClean="0">
                              <a:latin typeface="Cambria Math" panose="02040503050406030204" pitchFamily="18" charset="0"/>
                              <a:ea typeface="Cambria Math" panose="02040503050406030204" pitchFamily="18" charset="0"/>
                            </a:rPr>
                            <m:t>𝑥</m:t>
                          </m:r>
                        </m:e>
                        <m:sub>
                          <m:r>
                            <a:rPr lang="es-CL" sz="1800" b="0" i="1" smtClean="0">
                              <a:latin typeface="Cambria Math" panose="02040503050406030204" pitchFamily="18" charset="0"/>
                              <a:ea typeface="Cambria Math" panose="02040503050406030204" pitchFamily="18" charset="0"/>
                            </a:rPr>
                            <m:t>𝑛</m:t>
                          </m:r>
                        </m:sub>
                      </m:sSub>
                    </m:oMath>
                  </m:oMathPara>
                </a14:m>
                <a:endParaRPr lang="es-CL" sz="1800" b="0" dirty="0">
                  <a:latin typeface="Calibri" panose="020F0502020204030204" pitchFamily="34" charset="0"/>
                  <a:ea typeface="Cambria Math" panose="02040503050406030204" pitchFamily="18" charset="0"/>
                  <a:cs typeface="Calibri" panose="020F0502020204030204" pitchFamily="34" charset="0"/>
                </a:endParaRPr>
              </a:p>
            </p:txBody>
          </p:sp>
        </mc:Choice>
        <mc:Fallback xmlns="">
          <p:sp>
            <p:nvSpPr>
              <p:cNvPr id="5" name="CuadroTexto 4">
                <a:extLst>
                  <a:ext uri="{FF2B5EF4-FFF2-40B4-BE49-F238E27FC236}">
                    <a16:creationId xmlns:a16="http://schemas.microsoft.com/office/drawing/2014/main" id="{15767CE4-4B66-1BB1-3DE1-598E3B3A8945}"/>
                  </a:ext>
                </a:extLst>
              </p:cNvPr>
              <p:cNvSpPr txBox="1">
                <a:spLocks noRot="1" noChangeAspect="1" noMove="1" noResize="1" noEditPoints="1" noAdjustHandles="1" noChangeArrowheads="1" noChangeShapeType="1" noTextEdit="1"/>
              </p:cNvSpPr>
              <p:nvPr/>
            </p:nvSpPr>
            <p:spPr>
              <a:xfrm>
                <a:off x="2465798" y="1351441"/>
                <a:ext cx="6143946" cy="369332"/>
              </a:xfrm>
              <a:prstGeom prst="rect">
                <a:avLst/>
              </a:prstGeom>
              <a:blipFill>
                <a:blip r:embed="rId2"/>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144852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DC94E-D127-425E-B77A-332DB46AE1E2}"/>
              </a:ext>
            </a:extLst>
          </p:cNvPr>
          <p:cNvSpPr>
            <a:spLocks noGrp="1"/>
          </p:cNvSpPr>
          <p:nvPr>
            <p:ph type="title"/>
          </p:nvPr>
        </p:nvSpPr>
        <p:spPr/>
        <p:txBody>
          <a:bodyPr/>
          <a:lstStyle/>
          <a:p>
            <a:r>
              <a:rPr lang="es-CL" b="1" dirty="0"/>
              <a:t>Supuestos estadísticos del modelo de regresión</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D79E87-DE7D-4446-A2C2-BEAD72BE4A09}"/>
                  </a:ext>
                </a:extLst>
              </p:cNvPr>
              <p:cNvSpPr>
                <a:spLocks noGrp="1"/>
              </p:cNvSpPr>
              <p:nvPr>
                <p:ph idx="1"/>
              </p:nvPr>
            </p:nvSpPr>
            <p:spPr/>
            <p:txBody>
              <a:bodyPr/>
              <a:lstStyle/>
              <a:p>
                <a:pPr marL="0" indent="0">
                  <a:buNone/>
                </a:pPr>
                <a:r>
                  <a:rPr lang="es-CL" sz="2000" dirty="0"/>
                  <a:t>Se tiene un modelo planteado como </a:t>
                </a:r>
              </a:p>
              <a:p>
                <a:pPr marL="0" indent="0">
                  <a:buNone/>
                </a:pPr>
                <a14:m>
                  <m:oMathPara xmlns:m="http://schemas.openxmlformats.org/officeDocument/2006/math">
                    <m:oMathParaPr>
                      <m:jc m:val="centerGroup"/>
                    </m:oMathParaPr>
                    <m:oMath xmlns:m="http://schemas.openxmlformats.org/officeDocument/2006/math">
                      <m:sSub>
                        <m:sSubPr>
                          <m:ctrlPr>
                            <a:rPr lang="es-CL" sz="2000" i="1">
                              <a:latin typeface="Cambria Math" panose="02040503050406030204" pitchFamily="18" charset="0"/>
                            </a:rPr>
                          </m:ctrlPr>
                        </m:sSubPr>
                        <m:e>
                          <m:r>
                            <a:rPr lang="es-CL" sz="2000" i="1">
                              <a:latin typeface="Cambria Math" panose="02040503050406030204" pitchFamily="18" charset="0"/>
                            </a:rPr>
                            <m:t>𝑌</m:t>
                          </m:r>
                        </m:e>
                        <m:sub>
                          <m:r>
                            <a:rPr lang="es-CL" sz="2000" i="1">
                              <a:latin typeface="Cambria Math" panose="02040503050406030204" pitchFamily="18" charset="0"/>
                            </a:rPr>
                            <m:t>𝑖</m:t>
                          </m:r>
                        </m:sub>
                      </m:sSub>
                      <m:r>
                        <a:rPr lang="es-CL" sz="2000" i="1">
                          <a:latin typeface="Cambria Math" panose="02040503050406030204" pitchFamily="18" charset="0"/>
                        </a:rPr>
                        <m:t>=</m:t>
                      </m:r>
                      <m:r>
                        <a:rPr lang="es-CL" sz="2000" i="1">
                          <a:latin typeface="Cambria Math" panose="02040503050406030204" pitchFamily="18" charset="0"/>
                          <a:ea typeface="Cambria Math" panose="02040503050406030204" pitchFamily="18" charset="0"/>
                        </a:rPr>
                        <m:t>𝛼</m:t>
                      </m:r>
                      <m:r>
                        <a:rPr lang="es-CL" sz="2000" i="1">
                          <a:latin typeface="Cambria Math" panose="02040503050406030204" pitchFamily="18" charset="0"/>
                          <a:ea typeface="Cambria Math" panose="02040503050406030204" pitchFamily="18" charset="0"/>
                        </a:rPr>
                        <m:t>+</m:t>
                      </m:r>
                      <m:r>
                        <a:rPr lang="es-CL" sz="2000" i="1">
                          <a:latin typeface="Cambria Math" panose="02040503050406030204" pitchFamily="18" charset="0"/>
                          <a:ea typeface="Cambria Math" panose="02040503050406030204" pitchFamily="18" charset="0"/>
                        </a:rPr>
                        <m:t>𝛽</m:t>
                      </m:r>
                      <m:sSub>
                        <m:sSubPr>
                          <m:ctrlPr>
                            <a:rPr lang="es-CL" sz="2000" i="1">
                              <a:latin typeface="Cambria Math" panose="02040503050406030204" pitchFamily="18" charset="0"/>
                              <a:ea typeface="Cambria Math" panose="02040503050406030204" pitchFamily="18" charset="0"/>
                            </a:rPr>
                          </m:ctrlPr>
                        </m:sSubPr>
                        <m:e>
                          <m:r>
                            <a:rPr lang="es-CL" sz="2000" i="1">
                              <a:latin typeface="Cambria Math" panose="02040503050406030204" pitchFamily="18" charset="0"/>
                              <a:ea typeface="Cambria Math" panose="02040503050406030204" pitchFamily="18" charset="0"/>
                            </a:rPr>
                            <m:t>𝑋</m:t>
                          </m:r>
                        </m:e>
                        <m:sub>
                          <m:r>
                            <a:rPr lang="es-CL" sz="2000" i="1">
                              <a:latin typeface="Cambria Math" panose="02040503050406030204" pitchFamily="18" charset="0"/>
                              <a:ea typeface="Cambria Math" panose="02040503050406030204" pitchFamily="18" charset="0"/>
                            </a:rPr>
                            <m:t>𝑖</m:t>
                          </m:r>
                        </m:sub>
                      </m:sSub>
                      <m:r>
                        <a:rPr lang="es-CL" sz="2000" i="1">
                          <a:latin typeface="Cambria Math" panose="02040503050406030204" pitchFamily="18" charset="0"/>
                          <a:ea typeface="Cambria Math" panose="02040503050406030204" pitchFamily="18" charset="0"/>
                        </a:rPr>
                        <m:t>+</m:t>
                      </m:r>
                      <m:sSub>
                        <m:sSubPr>
                          <m:ctrlPr>
                            <a:rPr lang="es-CL" sz="2000" i="1">
                              <a:latin typeface="Cambria Math" panose="02040503050406030204" pitchFamily="18" charset="0"/>
                              <a:ea typeface="Cambria Math" panose="02040503050406030204" pitchFamily="18" charset="0"/>
                            </a:rPr>
                          </m:ctrlPr>
                        </m:sSubPr>
                        <m:e>
                          <m:r>
                            <a:rPr lang="es-CL" sz="2000" i="1">
                              <a:latin typeface="Cambria Math" panose="02040503050406030204" pitchFamily="18" charset="0"/>
                              <a:ea typeface="Cambria Math" panose="02040503050406030204" pitchFamily="18" charset="0"/>
                            </a:rPr>
                            <m:t>𝑢</m:t>
                          </m:r>
                        </m:e>
                        <m:sub>
                          <m:r>
                            <a:rPr lang="es-CL" sz="2000" i="1">
                              <a:latin typeface="Cambria Math" panose="02040503050406030204" pitchFamily="18" charset="0"/>
                              <a:ea typeface="Cambria Math" panose="02040503050406030204" pitchFamily="18" charset="0"/>
                            </a:rPr>
                            <m:t>𝑖</m:t>
                          </m:r>
                        </m:sub>
                      </m:sSub>
                    </m:oMath>
                  </m:oMathPara>
                </a14:m>
                <a:endParaRPr lang="en-US" sz="2000" dirty="0"/>
              </a:p>
              <a:p>
                <a:pPr marL="0" indent="0">
                  <a:buNone/>
                </a:pPr>
                <a:r>
                  <a:rPr lang="en-US" sz="2000" dirty="0"/>
                  <a:t>Los </a:t>
                </a:r>
                <a:r>
                  <a:rPr lang="en-US" sz="2000" dirty="0" err="1"/>
                  <a:t>supuestos</a:t>
                </a:r>
                <a:r>
                  <a:rPr lang="en-US" sz="2000" dirty="0"/>
                  <a:t> para que se </a:t>
                </a:r>
                <a:r>
                  <a:rPr lang="en-US" sz="2000" dirty="0" err="1"/>
                  <a:t>pueda</a:t>
                </a:r>
                <a:r>
                  <a:rPr lang="en-US" sz="2000" dirty="0"/>
                  <a:t> </a:t>
                </a:r>
                <a:r>
                  <a:rPr lang="en-US" sz="2000" dirty="0" err="1"/>
                  <a:t>estimar</a:t>
                </a:r>
                <a:r>
                  <a:rPr lang="en-US" sz="2000" dirty="0"/>
                  <a:t>, son:</a:t>
                </a:r>
              </a:p>
              <a:p>
                <a:r>
                  <a:rPr lang="en-US" sz="2000" dirty="0" err="1"/>
                  <a:t>Modelo</a:t>
                </a:r>
                <a:r>
                  <a:rPr lang="en-US" sz="2000" dirty="0"/>
                  <a:t> lineal </a:t>
                </a:r>
                <a:r>
                  <a:rPr lang="en-US" sz="2000" dirty="0" err="1"/>
                  <a:t>en</a:t>
                </a:r>
                <a:r>
                  <a:rPr lang="en-US" sz="2000" dirty="0"/>
                  <a:t> los </a:t>
                </a:r>
                <a:r>
                  <a:rPr lang="en-US" sz="2000" dirty="0" err="1"/>
                  <a:t>parámetros</a:t>
                </a:r>
                <a:endParaRPr lang="en-US" sz="2000" dirty="0"/>
              </a:p>
              <a:p>
                <a:r>
                  <a:rPr lang="en-US" sz="2000" dirty="0"/>
                  <a:t>Los </a:t>
                </a:r>
                <a:r>
                  <a:rPr lang="en-US" sz="2000" dirty="0" err="1"/>
                  <a:t>valores</a:t>
                </a:r>
                <a:r>
                  <a:rPr lang="en-US" sz="2000" dirty="0"/>
                  <a:t> de X son no </a:t>
                </a:r>
                <a:r>
                  <a:rPr lang="en-US" sz="2000" dirty="0" err="1"/>
                  <a:t>estoicásticos</a:t>
                </a:r>
                <a:r>
                  <a:rPr lang="en-US" sz="2000" dirty="0"/>
                  <a:t> (</a:t>
                </a:r>
                <a:r>
                  <a:rPr lang="en-US" sz="2000" dirty="0" err="1"/>
                  <a:t>fijos</a:t>
                </a:r>
                <a:r>
                  <a:rPr lang="en-US" sz="2000" dirty="0"/>
                  <a:t> </a:t>
                </a:r>
                <a:r>
                  <a:rPr lang="en-US" sz="2000" dirty="0" err="1"/>
                  <a:t>en</a:t>
                </a:r>
                <a:r>
                  <a:rPr lang="en-US" sz="2000" dirty="0"/>
                  <a:t> </a:t>
                </a:r>
                <a:r>
                  <a:rPr lang="en-US" sz="2000" dirty="0" err="1"/>
                  <a:t>muestreos</a:t>
                </a:r>
                <a:r>
                  <a:rPr lang="en-US" sz="2000" dirty="0"/>
                  <a:t> </a:t>
                </a:r>
                <a:r>
                  <a:rPr lang="en-US" sz="2000" dirty="0" err="1"/>
                  <a:t>repetidos</a:t>
                </a:r>
                <a:r>
                  <a:rPr lang="en-US" sz="2000" dirty="0"/>
                  <a:t>)</a:t>
                </a:r>
              </a:p>
              <a:p>
                <a14:m>
                  <m:oMath xmlns:m="http://schemas.openxmlformats.org/officeDocument/2006/math">
                    <m:r>
                      <a:rPr lang="en-US" sz="2000" i="1" dirty="0">
                        <a:latin typeface="Cambria Math" panose="02040503050406030204" pitchFamily="18" charset="0"/>
                      </a:rPr>
                      <m:t>𝐸</m:t>
                    </m:r>
                    <m:d>
                      <m:dPr>
                        <m:ctrlPr>
                          <a:rPr lang="en-US" sz="2000" i="1" dirty="0">
                            <a:latin typeface="Cambria Math" panose="02040503050406030204" pitchFamily="18" charset="0"/>
                          </a:rPr>
                        </m:ctrlPr>
                      </m:dPr>
                      <m:e>
                        <m:sSub>
                          <m:sSubPr>
                            <m:ctrlPr>
                              <a:rPr lang="en-US" sz="2000" i="1" dirty="0" err="1">
                                <a:latin typeface="Cambria Math" panose="02040503050406030204" pitchFamily="18" charset="0"/>
                              </a:rPr>
                            </m:ctrlPr>
                          </m:sSubPr>
                          <m:e>
                            <m:r>
                              <a:rPr lang="en-US" sz="2000" i="1" dirty="0" err="1">
                                <a:latin typeface="Cambria Math" panose="02040503050406030204" pitchFamily="18" charset="0"/>
                              </a:rPr>
                              <m:t>𝑢</m:t>
                            </m:r>
                          </m:e>
                          <m:sub>
                            <m:r>
                              <a:rPr lang="en-US" sz="2000" i="1" dirty="0" err="1">
                                <a:latin typeface="Cambria Math" panose="02040503050406030204" pitchFamily="18" charset="0"/>
                              </a:rPr>
                              <m:t>𝑖</m:t>
                            </m:r>
                          </m:sub>
                        </m:sSub>
                      </m:e>
                    </m:d>
                    <m:r>
                      <a:rPr lang="en-US" sz="2000" i="1" dirty="0">
                        <a:latin typeface="Cambria Math" panose="02040503050406030204" pitchFamily="18" charset="0"/>
                      </a:rPr>
                      <m:t>=0</m:t>
                    </m:r>
                  </m:oMath>
                </a14:m>
                <a:r>
                  <a:rPr lang="es-CL" sz="2000" dirty="0"/>
                  <a:t> y </a:t>
                </a:r>
                <a14:m>
                  <m:oMath xmlns:m="http://schemas.openxmlformats.org/officeDocument/2006/math">
                    <m:r>
                      <a:rPr lang="en-US" sz="2000" i="1" dirty="0">
                        <a:latin typeface="Cambria Math" panose="02040503050406030204" pitchFamily="18" charset="0"/>
                      </a:rPr>
                      <m:t>𝐸</m:t>
                    </m:r>
                    <m:d>
                      <m:dPr>
                        <m:ctrlPr>
                          <a:rPr lang="en-US" sz="2000" i="1" dirty="0">
                            <a:latin typeface="Cambria Math" panose="02040503050406030204" pitchFamily="18" charset="0"/>
                          </a:rPr>
                        </m:ctrlPr>
                      </m:dPr>
                      <m:e>
                        <m:sSub>
                          <m:sSubPr>
                            <m:ctrlPr>
                              <a:rPr lang="en-US" sz="2000" i="1" dirty="0" err="1">
                                <a:latin typeface="Cambria Math" panose="02040503050406030204" pitchFamily="18" charset="0"/>
                              </a:rPr>
                            </m:ctrlPr>
                          </m:sSubPr>
                          <m:e>
                            <m:r>
                              <a:rPr lang="en-US" sz="2000" i="1" dirty="0" err="1">
                                <a:latin typeface="Cambria Math" panose="02040503050406030204" pitchFamily="18" charset="0"/>
                              </a:rPr>
                              <m:t>𝑢</m:t>
                            </m:r>
                          </m:e>
                          <m:sub>
                            <m:r>
                              <a:rPr lang="en-US" sz="2000" i="1" dirty="0" err="1">
                                <a:latin typeface="Cambria Math" panose="02040503050406030204" pitchFamily="18" charset="0"/>
                              </a:rPr>
                              <m:t>𝑖</m:t>
                            </m:r>
                          </m:sub>
                        </m:sSub>
                        <m:r>
                          <a:rPr lang="es-CL" sz="2000" i="1" dirty="0">
                            <a:latin typeface="Cambria Math" panose="02040503050406030204" pitchFamily="18" charset="0"/>
                          </a:rPr>
                          <m:t>|</m:t>
                        </m:r>
                        <m:sSub>
                          <m:sSubPr>
                            <m:ctrlPr>
                              <a:rPr lang="es-CL" sz="2000" i="1" dirty="0">
                                <a:latin typeface="Cambria Math" panose="02040503050406030204" pitchFamily="18" charset="0"/>
                              </a:rPr>
                            </m:ctrlPr>
                          </m:sSubPr>
                          <m:e>
                            <m:r>
                              <a:rPr lang="es-CL" sz="2000" i="1" dirty="0">
                                <a:latin typeface="Cambria Math" panose="02040503050406030204" pitchFamily="18" charset="0"/>
                              </a:rPr>
                              <m:t>𝑋</m:t>
                            </m:r>
                          </m:e>
                          <m:sub>
                            <m:r>
                              <a:rPr lang="es-CL" sz="2000" i="1" dirty="0">
                                <a:latin typeface="Cambria Math" panose="02040503050406030204" pitchFamily="18" charset="0"/>
                              </a:rPr>
                              <m:t>𝑖</m:t>
                            </m:r>
                          </m:sub>
                        </m:sSub>
                      </m:e>
                    </m:d>
                    <m:r>
                      <a:rPr lang="en-US" sz="2000" i="1" dirty="0">
                        <a:latin typeface="Cambria Math" panose="02040503050406030204" pitchFamily="18" charset="0"/>
                      </a:rPr>
                      <m:t>=0</m:t>
                    </m:r>
                  </m:oMath>
                </a14:m>
                <a:endParaRPr lang="es-CL" sz="2000" dirty="0"/>
              </a:p>
              <a:p>
                <a:r>
                  <a:rPr lang="es-CL" sz="2000" dirty="0"/>
                  <a:t>Homocedasticidad: </a:t>
                </a:r>
                <a14:m>
                  <m:oMath xmlns:m="http://schemas.openxmlformats.org/officeDocument/2006/math">
                    <m:r>
                      <a:rPr lang="en-US" sz="2000" i="1" dirty="0">
                        <a:latin typeface="Cambria Math" panose="02040503050406030204" pitchFamily="18" charset="0"/>
                      </a:rPr>
                      <m:t>𝑉𝑎𝑟</m:t>
                    </m:r>
                    <m:d>
                      <m:dPr>
                        <m:ctrlPr>
                          <a:rPr lang="en-US" sz="2000" i="1" dirty="0">
                            <a:latin typeface="Cambria Math" panose="02040503050406030204" pitchFamily="18" charset="0"/>
                          </a:rPr>
                        </m:ctrlPr>
                      </m:dPr>
                      <m:e>
                        <m:sSub>
                          <m:sSubPr>
                            <m:ctrlPr>
                              <a:rPr lang="en-US" sz="2000" i="1" dirty="0" err="1">
                                <a:latin typeface="Cambria Math" panose="02040503050406030204" pitchFamily="18" charset="0"/>
                              </a:rPr>
                            </m:ctrlPr>
                          </m:sSubPr>
                          <m:e>
                            <m:r>
                              <a:rPr lang="en-US" sz="2000" i="1" dirty="0" err="1">
                                <a:latin typeface="Cambria Math" panose="02040503050406030204" pitchFamily="18" charset="0"/>
                              </a:rPr>
                              <m:t>𝑢</m:t>
                            </m:r>
                          </m:e>
                          <m:sub>
                            <m:r>
                              <a:rPr lang="en-US" sz="2000" i="1" dirty="0" err="1">
                                <a:latin typeface="Cambria Math" panose="02040503050406030204" pitchFamily="18" charset="0"/>
                              </a:rPr>
                              <m:t>𝑖</m:t>
                            </m:r>
                          </m:sub>
                        </m:sSub>
                        <m:r>
                          <a:rPr lang="es-CL" sz="2000" i="1" dirty="0">
                            <a:latin typeface="Cambria Math" panose="02040503050406030204" pitchFamily="18" charset="0"/>
                          </a:rPr>
                          <m:t>|</m:t>
                        </m:r>
                        <m:sSub>
                          <m:sSubPr>
                            <m:ctrlPr>
                              <a:rPr lang="es-CL" sz="2000" i="1" dirty="0">
                                <a:latin typeface="Cambria Math" panose="02040503050406030204" pitchFamily="18" charset="0"/>
                              </a:rPr>
                            </m:ctrlPr>
                          </m:sSubPr>
                          <m:e>
                            <m:r>
                              <a:rPr lang="es-CL" sz="2000" i="1" dirty="0">
                                <a:latin typeface="Cambria Math" panose="02040503050406030204" pitchFamily="18" charset="0"/>
                              </a:rPr>
                              <m:t>𝑋</m:t>
                            </m:r>
                          </m:e>
                          <m:sub>
                            <m:r>
                              <a:rPr lang="es-CL" sz="2000" i="1" dirty="0">
                                <a:latin typeface="Cambria Math" panose="02040503050406030204" pitchFamily="18" charset="0"/>
                              </a:rPr>
                              <m:t>𝑖</m:t>
                            </m:r>
                          </m:sub>
                        </m:sSub>
                      </m:e>
                    </m:d>
                    <m:r>
                      <a:rPr lang="en-US" sz="2000" i="1" dirty="0">
                        <a:latin typeface="Cambria Math" panose="02040503050406030204" pitchFamily="18" charset="0"/>
                      </a:rPr>
                      <m:t>=</m:t>
                    </m:r>
                    <m:sSup>
                      <m:sSupPr>
                        <m:ctrlPr>
                          <a:rPr lang="es-CL" sz="2000" i="1" dirty="0">
                            <a:latin typeface="Cambria Math" panose="02040503050406030204" pitchFamily="18" charset="0"/>
                            <a:ea typeface="Cambria Math" panose="02040503050406030204" pitchFamily="18" charset="0"/>
                          </a:rPr>
                        </m:ctrlPr>
                      </m:sSupPr>
                      <m:e>
                        <m:r>
                          <a:rPr lang="en-US" sz="2000" i="1" dirty="0">
                            <a:latin typeface="Cambria Math" panose="02040503050406030204" pitchFamily="18" charset="0"/>
                            <a:ea typeface="Cambria Math" panose="02040503050406030204" pitchFamily="18" charset="0"/>
                          </a:rPr>
                          <m:t>𝜎</m:t>
                        </m:r>
                      </m:e>
                      <m:sup>
                        <m:r>
                          <a:rPr lang="es-CL" sz="2000" i="1" dirty="0">
                            <a:latin typeface="Cambria Math" panose="02040503050406030204" pitchFamily="18" charset="0"/>
                            <a:ea typeface="Cambria Math" panose="02040503050406030204" pitchFamily="18" charset="0"/>
                          </a:rPr>
                          <m:t>2</m:t>
                        </m:r>
                      </m:sup>
                    </m:sSup>
                  </m:oMath>
                </a14:m>
                <a:endParaRPr lang="es-CL" sz="2000" dirty="0">
                  <a:ea typeface="Cambria Math" panose="02040503050406030204" pitchFamily="18" charset="0"/>
                </a:endParaRPr>
              </a:p>
              <a:p>
                <a:r>
                  <a:rPr lang="es-CL" sz="2000" dirty="0"/>
                  <a:t>No autocorrelación: </a:t>
                </a:r>
                <a14:m>
                  <m:oMath xmlns:m="http://schemas.openxmlformats.org/officeDocument/2006/math">
                    <m:r>
                      <a:rPr lang="es-CL" sz="2000" i="1">
                        <a:latin typeface="Cambria Math" panose="02040503050406030204" pitchFamily="18" charset="0"/>
                      </a:rPr>
                      <m:t>𝑐𝑜𝑣</m:t>
                    </m:r>
                    <m:d>
                      <m:dPr>
                        <m:ctrlPr>
                          <a:rPr lang="es-CL" sz="2000" i="1">
                            <a:latin typeface="Cambria Math" panose="02040503050406030204" pitchFamily="18" charset="0"/>
                          </a:rPr>
                        </m:ctrlPr>
                      </m:dPr>
                      <m:e>
                        <m:sSub>
                          <m:sSubPr>
                            <m:ctrlPr>
                              <a:rPr lang="es-CL" sz="2000" i="1">
                                <a:latin typeface="Cambria Math" panose="02040503050406030204" pitchFamily="18" charset="0"/>
                              </a:rPr>
                            </m:ctrlPr>
                          </m:sSubPr>
                          <m:e>
                            <m:r>
                              <a:rPr lang="es-CL" sz="2000" i="1">
                                <a:latin typeface="Cambria Math" panose="02040503050406030204" pitchFamily="18" charset="0"/>
                              </a:rPr>
                              <m:t>𝑢</m:t>
                            </m:r>
                          </m:e>
                          <m:sub>
                            <m:r>
                              <a:rPr lang="es-CL" sz="2000" i="1">
                                <a:latin typeface="Cambria Math" panose="02040503050406030204" pitchFamily="18" charset="0"/>
                              </a:rPr>
                              <m:t>𝑖</m:t>
                            </m:r>
                          </m:sub>
                        </m:sSub>
                        <m:r>
                          <a:rPr lang="es-CL" sz="2000" i="1">
                            <a:latin typeface="Cambria Math" panose="02040503050406030204" pitchFamily="18" charset="0"/>
                          </a:rPr>
                          <m:t>,</m:t>
                        </m:r>
                        <m:sSub>
                          <m:sSubPr>
                            <m:ctrlPr>
                              <a:rPr lang="es-CL" sz="2000" i="1">
                                <a:latin typeface="Cambria Math" panose="02040503050406030204" pitchFamily="18" charset="0"/>
                              </a:rPr>
                            </m:ctrlPr>
                          </m:sSubPr>
                          <m:e>
                            <m:r>
                              <a:rPr lang="es-CL" sz="2000" i="1">
                                <a:latin typeface="Cambria Math" panose="02040503050406030204" pitchFamily="18" charset="0"/>
                              </a:rPr>
                              <m:t>𝑢</m:t>
                            </m:r>
                          </m:e>
                          <m:sub>
                            <m:r>
                              <a:rPr lang="es-CL" sz="2000" i="1">
                                <a:latin typeface="Cambria Math" panose="02040503050406030204" pitchFamily="18" charset="0"/>
                              </a:rPr>
                              <m:t>𝑗</m:t>
                            </m:r>
                          </m:sub>
                        </m:sSub>
                        <m:r>
                          <a:rPr lang="es-CL" sz="2000" i="1">
                            <a:latin typeface="Cambria Math" panose="02040503050406030204" pitchFamily="18" charset="0"/>
                          </a:rPr>
                          <m:t>|</m:t>
                        </m:r>
                        <m:sSub>
                          <m:sSubPr>
                            <m:ctrlPr>
                              <a:rPr lang="es-CL" sz="2000" i="1">
                                <a:latin typeface="Cambria Math" panose="02040503050406030204" pitchFamily="18" charset="0"/>
                              </a:rPr>
                            </m:ctrlPr>
                          </m:sSubPr>
                          <m:e>
                            <m:r>
                              <a:rPr lang="es-CL" sz="2000" i="1">
                                <a:latin typeface="Cambria Math" panose="02040503050406030204" pitchFamily="18" charset="0"/>
                              </a:rPr>
                              <m:t>𝑋</m:t>
                            </m:r>
                          </m:e>
                          <m:sub>
                            <m:r>
                              <a:rPr lang="es-CL" sz="2000" i="1">
                                <a:latin typeface="Cambria Math" panose="02040503050406030204" pitchFamily="18" charset="0"/>
                              </a:rPr>
                              <m:t>𝑖</m:t>
                            </m:r>
                          </m:sub>
                        </m:sSub>
                        <m:r>
                          <a:rPr lang="es-CL" sz="2000" i="1">
                            <a:latin typeface="Cambria Math" panose="02040503050406030204" pitchFamily="18" charset="0"/>
                          </a:rPr>
                          <m:t>,</m:t>
                        </m:r>
                        <m:sSub>
                          <m:sSubPr>
                            <m:ctrlPr>
                              <a:rPr lang="es-CL" sz="2000" i="1">
                                <a:latin typeface="Cambria Math" panose="02040503050406030204" pitchFamily="18" charset="0"/>
                              </a:rPr>
                            </m:ctrlPr>
                          </m:sSubPr>
                          <m:e>
                            <m:r>
                              <a:rPr lang="es-CL" sz="2000" i="1">
                                <a:latin typeface="Cambria Math" panose="02040503050406030204" pitchFamily="18" charset="0"/>
                              </a:rPr>
                              <m:t>𝑋</m:t>
                            </m:r>
                          </m:e>
                          <m:sub>
                            <m:r>
                              <a:rPr lang="es-CL" sz="2000" i="1">
                                <a:latin typeface="Cambria Math" panose="02040503050406030204" pitchFamily="18" charset="0"/>
                              </a:rPr>
                              <m:t>𝑗</m:t>
                            </m:r>
                          </m:sub>
                        </m:sSub>
                      </m:e>
                    </m:d>
                    <m:r>
                      <a:rPr lang="es-CL" sz="2000" i="1">
                        <a:latin typeface="Cambria Math" panose="02040503050406030204" pitchFamily="18" charset="0"/>
                      </a:rPr>
                      <m:t>=0</m:t>
                    </m:r>
                  </m:oMath>
                </a14:m>
                <a:endParaRPr lang="es-CL" sz="2000" i="1" dirty="0">
                  <a:latin typeface="Cambria Math" panose="02040503050406030204" pitchFamily="18" charset="0"/>
                </a:endParaRPr>
              </a:p>
              <a:p>
                <a14:m>
                  <m:oMath xmlns:m="http://schemas.openxmlformats.org/officeDocument/2006/math">
                    <m:r>
                      <a:rPr lang="es-CL" sz="2000" i="1">
                        <a:latin typeface="Cambria Math" panose="02040503050406030204" pitchFamily="18" charset="0"/>
                      </a:rPr>
                      <m:t>𝑐𝑜𝑣</m:t>
                    </m:r>
                    <m:d>
                      <m:dPr>
                        <m:ctrlPr>
                          <a:rPr lang="es-CL" sz="2000" i="1">
                            <a:latin typeface="Cambria Math" panose="02040503050406030204" pitchFamily="18" charset="0"/>
                          </a:rPr>
                        </m:ctrlPr>
                      </m:dPr>
                      <m:e>
                        <m:sSub>
                          <m:sSubPr>
                            <m:ctrlPr>
                              <a:rPr lang="es-CL" sz="2000" i="1">
                                <a:latin typeface="Cambria Math" panose="02040503050406030204" pitchFamily="18" charset="0"/>
                              </a:rPr>
                            </m:ctrlPr>
                          </m:sSubPr>
                          <m:e>
                            <m:r>
                              <a:rPr lang="es-CL" sz="2000" i="1">
                                <a:latin typeface="Cambria Math" panose="02040503050406030204" pitchFamily="18" charset="0"/>
                              </a:rPr>
                              <m:t>𝑢</m:t>
                            </m:r>
                          </m:e>
                          <m:sub>
                            <m:r>
                              <a:rPr lang="es-CL" sz="2000" i="1">
                                <a:latin typeface="Cambria Math" panose="02040503050406030204" pitchFamily="18" charset="0"/>
                              </a:rPr>
                              <m:t>𝑖</m:t>
                            </m:r>
                          </m:sub>
                        </m:sSub>
                      </m:e>
                      <m:e>
                        <m:sSub>
                          <m:sSubPr>
                            <m:ctrlPr>
                              <a:rPr lang="es-CL" sz="2000" i="1">
                                <a:latin typeface="Cambria Math" panose="02040503050406030204" pitchFamily="18" charset="0"/>
                              </a:rPr>
                            </m:ctrlPr>
                          </m:sSubPr>
                          <m:e>
                            <m:r>
                              <a:rPr lang="es-CL" sz="2000" i="1">
                                <a:latin typeface="Cambria Math" panose="02040503050406030204" pitchFamily="18" charset="0"/>
                              </a:rPr>
                              <m:t>𝑋</m:t>
                            </m:r>
                          </m:e>
                          <m:sub>
                            <m:r>
                              <a:rPr lang="es-CL" sz="2000" i="1">
                                <a:latin typeface="Cambria Math" panose="02040503050406030204" pitchFamily="18" charset="0"/>
                              </a:rPr>
                              <m:t>𝑖</m:t>
                            </m:r>
                          </m:sub>
                        </m:sSub>
                      </m:e>
                    </m:d>
                    <m:r>
                      <a:rPr lang="es-CL" sz="2000" i="1">
                        <a:latin typeface="Cambria Math" panose="02040503050406030204" pitchFamily="18" charset="0"/>
                      </a:rPr>
                      <m:t>=0</m:t>
                    </m:r>
                  </m:oMath>
                </a14:m>
                <a:endParaRPr lang="es-CL" sz="2000" i="1" dirty="0">
                  <a:latin typeface="Cambria Math" panose="02040503050406030204" pitchFamily="18" charset="0"/>
                </a:endParaRPr>
              </a:p>
              <a:p>
                <a:r>
                  <a:rPr lang="es-CL" sz="2000" dirty="0"/>
                  <a:t>(M) Número de observación es mayor a parámetros a estimar</a:t>
                </a:r>
              </a:p>
              <a:p>
                <a:r>
                  <a:rPr lang="es-CL" sz="2000" dirty="0"/>
                  <a:t>(M) No hay multicolinealidad perfecta</a:t>
                </a:r>
                <a14:m>
                  <m:oMath xmlns:m="http://schemas.openxmlformats.org/officeDocument/2006/math">
                    <m:r>
                      <a:rPr lang="es-CL" sz="2000" i="1">
                        <a:latin typeface="Cambria Math" panose="02040503050406030204" pitchFamily="18" charset="0"/>
                      </a:rPr>
                      <m:t> </m:t>
                    </m:r>
                  </m:oMath>
                </a14:m>
                <a:endParaRPr lang="en-US" sz="2000" dirty="0"/>
              </a:p>
            </p:txBody>
          </p:sp>
        </mc:Choice>
        <mc:Fallback xmlns="">
          <p:sp>
            <p:nvSpPr>
              <p:cNvPr id="3" name="Content Placeholder 2">
                <a:extLst>
                  <a:ext uri="{FF2B5EF4-FFF2-40B4-BE49-F238E27FC236}">
                    <a16:creationId xmlns:a16="http://schemas.microsoft.com/office/drawing/2014/main" id="{65D79E87-DE7D-4446-A2C2-BEAD72BE4A09}"/>
                  </a:ext>
                </a:extLst>
              </p:cNvPr>
              <p:cNvSpPr>
                <a:spLocks noGrp="1" noRot="1" noChangeAspect="1" noMove="1" noResize="1" noEditPoints="1" noAdjustHandles="1" noChangeArrowheads="1" noChangeShapeType="1" noTextEdit="1"/>
              </p:cNvSpPr>
              <p:nvPr>
                <p:ph idx="1"/>
              </p:nvPr>
            </p:nvSpPr>
            <p:spPr>
              <a:blipFill>
                <a:blip r:embed="rId2"/>
                <a:stretch>
                  <a:fillRect l="-556"/>
                </a:stretch>
              </a:blipFill>
            </p:spPr>
            <p:txBody>
              <a:bodyPr/>
              <a:lstStyle/>
              <a:p>
                <a:r>
                  <a:rPr lang="en-US">
                    <a:noFill/>
                  </a:rPr>
                  <a:t> </a:t>
                </a:r>
              </a:p>
            </p:txBody>
          </p:sp>
        </mc:Fallback>
      </mc:AlternateContent>
    </p:spTree>
    <p:extLst>
      <p:ext uri="{BB962C8B-B14F-4D97-AF65-F5344CB8AC3E}">
        <p14:creationId xmlns:p14="http://schemas.microsoft.com/office/powerpoint/2010/main" val="34847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7618</TotalTime>
  <Words>1709</Words>
  <Application>Microsoft Office PowerPoint</Application>
  <PresentationFormat>Panorámica</PresentationFormat>
  <Paragraphs>200</Paragraphs>
  <Slides>19</Slides>
  <Notes>1</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19</vt:i4>
      </vt:variant>
    </vt:vector>
  </HeadingPairs>
  <TitlesOfParts>
    <vt:vector size="26" baseType="lpstr">
      <vt:lpstr>Arial</vt:lpstr>
      <vt:lpstr>Calibri</vt:lpstr>
      <vt:lpstr>Calibri Light</vt:lpstr>
      <vt:lpstr>Cambria Math</vt:lpstr>
      <vt:lpstr>Myriad Pro Cond</vt:lpstr>
      <vt:lpstr>Tema de Office</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Significancia de variabless</vt:lpstr>
      <vt:lpstr>Supuestos estadísticos del modelo de regresión</vt:lpstr>
      <vt:lpstr>Otra manera de estimar coeficientes: estimación MiCO</vt:lpstr>
      <vt:lpstr>Presentación de PowerPoint</vt:lpstr>
      <vt:lpstr>Presentación de PowerPoint</vt:lpstr>
      <vt:lpstr>Presentación de PowerPoint</vt:lpstr>
      <vt:lpstr>Valor p</vt:lpstr>
      <vt:lpstr>¿Qué relación tiene la inferencia con la regresión?</vt:lpstr>
      <vt:lpstr>¿Cómo interpretar esos números de las tablas output?</vt:lpstr>
      <vt:lpstr>Dummies</vt:lpstr>
      <vt:lpstr>Categorías múltiples e implementación</vt:lpstr>
      <vt:lpstr>Resumen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Razonamiento científico y pensamiento matemático</dc:title>
  <dc:creator>Jorge  Castillo</dc:creator>
  <cp:lastModifiedBy>Jorge Alexis Castillo Sepulveda | U.Mayor</cp:lastModifiedBy>
  <cp:revision>30</cp:revision>
  <dcterms:created xsi:type="dcterms:W3CDTF">2023-04-17T05:23:06Z</dcterms:created>
  <dcterms:modified xsi:type="dcterms:W3CDTF">2023-07-21T01:48:50Z</dcterms:modified>
</cp:coreProperties>
</file>