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672" r:id="rId4"/>
    <p:sldId id="673" r:id="rId5"/>
    <p:sldId id="674" r:id="rId6"/>
    <p:sldId id="675" r:id="rId7"/>
    <p:sldId id="678" r:id="rId8"/>
    <p:sldId id="679" r:id="rId9"/>
    <p:sldId id="676" r:id="rId10"/>
    <p:sldId id="677" r:id="rId11"/>
    <p:sldId id="680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E64D-4B6D-4D84-8993-C60ED856220D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8056-1E65-45D1-9979-BC0DDDC4D8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8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3430012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f3430012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6585-1D43-B560-6E82-61526CF1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9F00A-CCA6-16FB-7622-00DC0EDB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F0494-A958-7E0B-0769-1AD8287A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76B7E-D01B-20C5-24AF-37779AA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8CFA8-B300-869F-2ECB-14E5BD2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2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AE2F-059C-2F3B-7D87-F4F428A4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9EAD22-C8D4-FB4B-D8B1-D9177E96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A97C3-DA88-14D5-9E5E-96AC1F3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7DF4B-44FF-965E-53E0-0B28B6B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166E8-BD02-DF6C-584F-15D82EB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3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69970-839D-C747-A5F7-6BEEA4BB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0E1B9-297B-EA4E-C614-37552FB8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76674-7579-3F8F-8518-3A7F11E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06602-5466-0D52-5634-5DB8903B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3757F-68E7-B371-5BA3-3D6262A8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portada powerpoin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8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1007435" y="3861048"/>
            <a:ext cx="1036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8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73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372EC-0768-1549-8353-8D9E8F6D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11888096" cy="57660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59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55DB-1665-CF9D-1D92-15E912C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22062-E839-6CDB-E53C-9D564161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B91B6-6E71-DF82-29D2-1205FD5B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41A0F-A564-BFB2-C54A-2DC30B7B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D52B9-A03E-9FF1-316A-A49B8552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32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8178-02F5-B3E5-8F30-F284183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D68BA-0442-7C60-5DC7-53978B55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E96FE-5B89-3E1D-523C-5A6A2C36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79163-4101-E408-9FA3-2F69E6B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FB8CF-1CD7-6CA8-0986-32524B6A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79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A7058-63B1-9CD5-6AD9-5E96987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87D81-90C1-6B4C-457E-DED9A93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85F647-28B4-0780-FDE3-A2DB7F0F0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083A0-EF7D-8F63-388C-7B6C81E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3B333-64E5-D79C-177F-D0C8A0B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D698D-8F6A-73A8-4D58-CFC0E38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AB63-E3CA-F3C6-ADDD-E36A9DE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69577-90F0-F5C7-11D7-EFE3668C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4E19D-E48A-701F-2287-86F612AB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C237B-C69E-04FF-CDFE-39CEDFBCD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3C7BF-B33E-BBF2-6A04-54399114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5BCF23-DE58-3F0F-AB00-018ACF4C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3615FB-5516-8730-C87E-C2CE3389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F10EBE-2982-8A54-2F12-8FBDAD9C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BA34-7791-01B0-C704-4A1778B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ECBA9F-CEE4-EF79-A886-75E54664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ADEE2-1329-1506-B2CA-A974E5F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F464F6-4A06-E687-153D-93C501B6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06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D7687B-CC87-CEF4-B13B-1D58FF8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711F7E-2CCD-661E-8357-F314A75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489A3-5564-87E0-D6E4-5EB1956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1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2FD13-F035-36BB-3F07-B6D7CE7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84C1-4193-FA66-A5B9-270421DA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B43FF-5FF4-B670-DABF-47F6948E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0EE89-60BE-486F-A531-67687DB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CC9A4-1354-9761-120B-1034A68F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6BA19-5FBC-0CE4-B88B-EF96A254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2641-D3EC-D7B7-BE8A-C03B7769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9341B4-A54D-BB16-4E58-C932088B2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9B00CC-ED8E-D3D4-7E67-7774034D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9C6E7-B43F-594B-1748-6593F67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63A16-9DB6-FDA4-3EA2-4158219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E03F7-B1BB-4062-2AE5-8E3C32F2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5605C-AA7A-1576-6AD3-59034E16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03FC7-5DEB-6AE2-5FE9-76F59BA2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0190A-7790-C94D-62CC-E7971122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AD6-729F-4D31-9583-EBE3FD049FAF}" type="datetimeFigureOut">
              <a:rPr lang="es-CL" smtClean="0"/>
              <a:t>29-07-2023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45B8D-B6BE-9DD7-E69D-E7E12666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2DBFA-3679-8831-4B0A-25E49155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8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604000"/>
            <a:ext cx="91439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60363" y="67331"/>
            <a:ext cx="1958404" cy="55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012317" cy="6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8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odificandobits.com/blog/clasificacion-arboles-decision-algoritmo-cart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92832" y="1482"/>
            <a:ext cx="6216252" cy="6595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0" y="6565900"/>
            <a:ext cx="12192000" cy="292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9200" y="406400"/>
            <a:ext cx="3060701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9659700" y="6165300"/>
            <a:ext cx="20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JULIO 2023</a:t>
            </a: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4983871" y="4414571"/>
            <a:ext cx="704767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II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MAGÍSTER EN DATA SCIENCE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 Alexis Castillo Sepúlveda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jorge.castillo.sepulveda@edu.udla.cl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FB260D-D099-8AB0-8B55-6956F83F1ED1}"/>
              </a:ext>
            </a:extLst>
          </p:cNvPr>
          <p:cNvSpPr txBox="1"/>
          <p:nvPr/>
        </p:nvSpPr>
        <p:spPr>
          <a:xfrm>
            <a:off x="4823420" y="1617516"/>
            <a:ext cx="716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/>
              <a:t>Clase 5:</a:t>
            </a:r>
          </a:p>
          <a:p>
            <a:pPr algn="ctr"/>
            <a:r>
              <a:rPr lang="es-CL" sz="4000" b="1" dirty="0"/>
              <a:t>Árboles de decisión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¿Qué sigue?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 err="1"/>
              <a:t>Overfitting</a:t>
            </a:r>
            <a:r>
              <a:rPr lang="es-CL" dirty="0"/>
              <a:t>: principal desventaja</a:t>
            </a:r>
          </a:p>
          <a:p>
            <a:pPr marL="285750" indent="-285750"/>
            <a:r>
              <a:rPr lang="es-CL" dirty="0"/>
              <a:t>Entropía</a:t>
            </a:r>
          </a:p>
          <a:p>
            <a:pPr marL="285750" indent="-285750"/>
            <a:r>
              <a:rPr lang="es-CL" dirty="0"/>
              <a:t>Detalles matemáticos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05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Introducción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El objetivo de esta clase es introducir los conceptos básicos de los </a:t>
            </a:r>
            <a:r>
              <a:rPr lang="es-CL" b="1" dirty="0"/>
              <a:t>árboles de decisión</a:t>
            </a:r>
            <a:r>
              <a:rPr lang="es-CL" dirty="0"/>
              <a:t>, que son una técnica ampliamente usada en negocios e investigación que involucran machine </a:t>
            </a:r>
            <a:r>
              <a:rPr lang="es-CL" dirty="0" err="1"/>
              <a:t>learning</a:t>
            </a:r>
            <a:r>
              <a:rPr lang="es-CL" dirty="0"/>
              <a:t>. La primera novedad a resaltar, es que se pueden usar tanto para clasificar, como para predecir. </a:t>
            </a:r>
          </a:p>
          <a:p>
            <a:pPr marL="0" indent="0">
              <a:buNone/>
            </a:pPr>
            <a:endParaRPr lang="es-CL" dirty="0"/>
          </a:p>
          <a:p>
            <a:pPr marL="285750" indent="-285750"/>
            <a:r>
              <a:rPr lang="es-CL" dirty="0"/>
              <a:t>Teóricamente, es un método que realiza </a:t>
            </a:r>
            <a:r>
              <a:rPr lang="es-CL" b="1" dirty="0"/>
              <a:t>particiones</a:t>
            </a:r>
            <a:r>
              <a:rPr lang="es-CL" dirty="0"/>
              <a:t> sobre el conjunto de atributos de modo de ir separando los datos de entrenamiento y así ir viendo las regiones de clasificación o de predicción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Pero su ventaja práctica es su </a:t>
            </a:r>
            <a:r>
              <a:rPr lang="es-CL" b="1" dirty="0"/>
              <a:t>representación gráfica</a:t>
            </a:r>
            <a:r>
              <a:rPr lang="es-CL" dirty="0"/>
              <a:t>, que permite interpretar de manera muy simple los resultados y de esa manera, comunicar bien a otras partes interesadas que no necesariamente son técnicas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20C1FB-6F59-C30D-A298-AADEF043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5" y="1088316"/>
            <a:ext cx="4923824" cy="43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Componentes de un árbol de decisión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5171969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b="1" dirty="0"/>
              <a:t>Nodo raíz: </a:t>
            </a:r>
            <a:r>
              <a:rPr lang="es-CL" dirty="0"/>
              <a:t>es el nodo que contiene la primera decisión y genera la primera partición binaria en un atributo en particular</a:t>
            </a:r>
          </a:p>
          <a:p>
            <a:pPr marL="285750" indent="-285750"/>
            <a:r>
              <a:rPr lang="es-CL" b="1" dirty="0"/>
              <a:t>Nodos internos: </a:t>
            </a:r>
            <a:r>
              <a:rPr lang="es-CL" dirty="0"/>
              <a:t>Son las condiciones adicionales que generan particiones sobre los atributos a partir del nodo raíz</a:t>
            </a:r>
          </a:p>
          <a:p>
            <a:pPr marL="285750" indent="-285750"/>
            <a:r>
              <a:rPr lang="es-CL" b="1" dirty="0"/>
              <a:t>Nodo hoja: </a:t>
            </a:r>
            <a:r>
              <a:rPr lang="es-CL" dirty="0"/>
              <a:t>Son regiones donde ya no existen más particiones</a:t>
            </a:r>
          </a:p>
          <a:p>
            <a:pPr marL="285750" indent="-285750"/>
            <a:r>
              <a:rPr lang="es-CL" b="1" dirty="0"/>
              <a:t>Ramas: </a:t>
            </a:r>
            <a:r>
              <a:rPr lang="es-CL" dirty="0"/>
              <a:t>Son las diferentes bifurcaciones que se pueden generar a partir de un nodo raíz o interno</a:t>
            </a:r>
          </a:p>
          <a:p>
            <a:pPr marL="285750" indent="-285750"/>
            <a:r>
              <a:rPr lang="es-CL" b="1" dirty="0"/>
              <a:t>Profundidad: </a:t>
            </a:r>
            <a:r>
              <a:rPr lang="es-CL" dirty="0"/>
              <a:t> Es la distancia entre el nodo raíz y la última hoja. Por ejemplo, en la lámina anterior la profundidad es 2, y en esta lámina, la profundidad es 3</a:t>
            </a:r>
            <a:endParaRPr lang="es-CL" b="1" dirty="0"/>
          </a:p>
          <a:p>
            <a:pPr marL="285750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b="1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7E5B80-1F41-1CC3-B673-A058D309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48" y="1798949"/>
            <a:ext cx="5827526" cy="32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Criterios de decisión de las particiones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F053C42C-304C-D9B6-3094-B80BB9A3DB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226" y="935916"/>
                <a:ext cx="11544748" cy="5766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–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28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24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–"/>
                  <a:defRPr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24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85750" indent="-285750"/>
                <a:r>
                  <a:rPr lang="es-CL" kern="0" dirty="0"/>
                  <a:t>Existen varios algoritmos, pero el más usado o conocido en la actualidad y en la que basan las implementaciones es el CART (</a:t>
                </a:r>
                <a:r>
                  <a:rPr lang="es-CL" kern="0" dirty="0" err="1"/>
                  <a:t>Clasiffication</a:t>
                </a:r>
                <a:r>
                  <a:rPr lang="es-CL" kern="0" dirty="0"/>
                  <a:t> And </a:t>
                </a:r>
                <a:r>
                  <a:rPr lang="es-CL" kern="0" dirty="0" err="1"/>
                  <a:t>Regression</a:t>
                </a:r>
                <a:r>
                  <a:rPr lang="es-CL" kern="0" dirty="0"/>
                  <a:t> </a:t>
                </a:r>
                <a:r>
                  <a:rPr lang="es-CL" kern="0" dirty="0" err="1"/>
                  <a:t>Trees</a:t>
                </a:r>
                <a:r>
                  <a:rPr lang="es-CL" kern="0" dirty="0"/>
                  <a:t>)</a:t>
                </a:r>
              </a:p>
              <a:p>
                <a:pPr marL="285750" indent="-285750"/>
                <a:r>
                  <a:rPr lang="es-CL" kern="0" dirty="0"/>
                  <a:t>La idea es llegar a regiones homogéneas si estamos clasificando, o a regiones con menor dispersión si estamos prediciendo</a:t>
                </a:r>
              </a:p>
              <a:p>
                <a:pPr marL="285750" indent="-285750"/>
                <a:r>
                  <a:rPr lang="es-CL" kern="0" dirty="0"/>
                  <a:t>La homogeneidad se puede medir a través del </a:t>
                </a:r>
                <a:r>
                  <a:rPr lang="es-CL" b="1" kern="0" dirty="0"/>
                  <a:t>índice de Gini </a:t>
                </a:r>
                <a:r>
                  <a:rPr lang="es-CL" kern="0" dirty="0"/>
                  <a:t>o la </a:t>
                </a:r>
                <a:r>
                  <a:rPr lang="es-CL" b="1" kern="0" dirty="0"/>
                  <a:t>entropía</a:t>
                </a:r>
              </a:p>
              <a:p>
                <a:pPr marL="285750" indent="-285750"/>
                <a:r>
                  <a:rPr lang="es-CL" kern="0" dirty="0"/>
                  <a:t>El índice de Gini se calcula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kern="0" smtClean="0">
                          <a:latin typeface="Cambria Math" panose="02040503050406030204" pitchFamily="18" charset="0"/>
                        </a:rPr>
                        <m:t>𝑔𝑖𝑛𝑖</m:t>
                      </m:r>
                      <m:r>
                        <a:rPr lang="es-MX" b="0" i="1" kern="0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s-MX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MX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b="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MX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MX" kern="0" dirty="0"/>
              </a:p>
              <a:p>
                <a:pPr marL="0" indent="0">
                  <a:buNone/>
                </a:pPr>
                <a:r>
                  <a:rPr lang="es-CL" kern="0" dirty="0"/>
                  <a:t>	Donde</a:t>
                </a:r>
                <a:r>
                  <a:rPr lang="es-MX" kern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s-CL" kern="0" dirty="0"/>
                  <a:t> es la probabilidad de cada clase</a:t>
                </a:r>
              </a:p>
              <a:p>
                <a:pPr marL="285750" indent="-285750"/>
                <a:r>
                  <a:rPr lang="es-CL" kern="0" dirty="0"/>
                  <a:t>La dispersión se puede medir a través del error cuadrático medio</a:t>
                </a:r>
              </a:p>
              <a:p>
                <a:pPr marL="285750" indent="-285750"/>
                <a:r>
                  <a:rPr lang="es-CL" kern="0" dirty="0"/>
                  <a:t>A partir de estas medidas, se calcula una medida de impureza de los nodos (hijos) la cual es un promedio ponderado de los nodos hijos</a:t>
                </a:r>
              </a:p>
              <a:p>
                <a:pPr marL="285750" indent="-285750"/>
                <a:r>
                  <a:rPr lang="es-CL" kern="0" dirty="0"/>
                  <a:t>La función de costo es la suma de las impurezas. </a:t>
                </a:r>
              </a:p>
              <a:p>
                <a:pPr marL="285750" indent="-285750"/>
                <a:r>
                  <a:rPr lang="es-CL" kern="0" dirty="0"/>
                  <a:t>La elección se hace minimizando esta función de costo</a:t>
                </a:r>
              </a:p>
              <a:p>
                <a:pPr marL="0" indent="0">
                  <a:buFont typeface="Arial"/>
                  <a:buNone/>
                </a:pPr>
                <a:endParaRPr lang="es-CL" b="1" kern="0" dirty="0"/>
              </a:p>
              <a:p>
                <a:pPr marL="0" indent="0">
                  <a:buFont typeface="Arial"/>
                  <a:buNone/>
                </a:pPr>
                <a:endParaRPr lang="es-CL" kern="0" dirty="0"/>
              </a:p>
              <a:p>
                <a:pPr marL="0" indent="0">
                  <a:buFont typeface="Arial"/>
                  <a:buNone/>
                </a:pPr>
                <a:endParaRPr lang="es-CL" kern="0" dirty="0"/>
              </a:p>
              <a:p>
                <a:pPr marL="0" indent="0">
                  <a:buFont typeface="Arial"/>
                  <a:buNone/>
                </a:pPr>
                <a:endParaRPr lang="es-CL" kern="0" dirty="0"/>
              </a:p>
              <a:p>
                <a:pPr marL="0" indent="0">
                  <a:buFont typeface="Arial"/>
                  <a:buNone/>
                </a:pPr>
                <a:endParaRPr lang="es-CL" kern="0" dirty="0"/>
              </a:p>
              <a:p>
                <a:pPr marL="0" indent="0">
                  <a:buFont typeface="Arial"/>
                  <a:buNone/>
                </a:pPr>
                <a:endParaRPr lang="es-CL" kern="0" dirty="0"/>
              </a:p>
              <a:p>
                <a:pPr marL="0" indent="0">
                  <a:buFont typeface="Arial"/>
                  <a:buNone/>
                </a:pPr>
                <a:endParaRPr lang="es-CL" kern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F053C42C-304C-D9B6-3094-B80BB9A3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6" y="935916"/>
                <a:ext cx="11544748" cy="5766097"/>
              </a:xfrm>
              <a:prstGeom prst="rect">
                <a:avLst/>
              </a:prstGeom>
              <a:blipFill>
                <a:blip r:embed="rId2"/>
                <a:stretch>
                  <a:fillRect l="-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Ejemplo numérico en clasificación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053C42C-304C-D9B6-3094-B80BB9A3DB32}"/>
              </a:ext>
            </a:extLst>
          </p:cNvPr>
          <p:cNvSpPr txBox="1">
            <a:spLocks/>
          </p:cNvSpPr>
          <p:nvPr/>
        </p:nvSpPr>
        <p:spPr>
          <a:xfrm>
            <a:off x="171226" y="935916"/>
            <a:ext cx="5412828" cy="576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/>
            <a:r>
              <a:rPr lang="es-MX" kern="0" dirty="0"/>
              <a:t>Volvamos al ejemplo clásico del iris</a:t>
            </a:r>
          </a:p>
          <a:p>
            <a:pPr marL="285750" indent="-285750"/>
            <a:r>
              <a:rPr lang="es-MX" kern="0" dirty="0"/>
              <a:t>Para el caso del nodo donde la clasificación es </a:t>
            </a:r>
            <a:r>
              <a:rPr lang="es-MX" kern="0" dirty="0" err="1"/>
              <a:t>versicolor</a:t>
            </a:r>
            <a:r>
              <a:rPr lang="es-MX" kern="0" dirty="0"/>
              <a:t> (hoja verde), se tiene:</a:t>
            </a:r>
          </a:p>
          <a:p>
            <a:pPr marL="285750" indent="-285750"/>
            <a:endParaRPr lang="es-MX" kern="0" dirty="0"/>
          </a:p>
          <a:p>
            <a:pPr marL="285750" indent="-285750"/>
            <a:endParaRPr lang="es-MX" kern="0" dirty="0"/>
          </a:p>
          <a:p>
            <a:pPr marL="285750" indent="-285750"/>
            <a:endParaRPr lang="es-MX" kern="0" dirty="0"/>
          </a:p>
          <a:p>
            <a:pPr marL="285750" indent="-285750"/>
            <a:endParaRPr lang="es-MX" kern="0" dirty="0"/>
          </a:p>
          <a:p>
            <a:pPr marL="285750" indent="-285750"/>
            <a:r>
              <a:rPr lang="es-MX" kern="0" dirty="0"/>
              <a:t>La función de costo sería:</a:t>
            </a:r>
          </a:p>
          <a:p>
            <a:pPr marL="285750" indent="-285750"/>
            <a:endParaRPr lang="es-CL" kern="0" dirty="0"/>
          </a:p>
          <a:p>
            <a:pPr marL="0" indent="0">
              <a:buFont typeface="Arial"/>
              <a:buNone/>
            </a:pPr>
            <a:endParaRPr lang="es-CL" b="1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F32260-AD8C-2ECF-C2B0-138EDCED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1215"/>
            <a:ext cx="5412828" cy="47910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BB7491-3C40-F4A6-88B6-A20AEBB2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7" y="2240362"/>
            <a:ext cx="5238279" cy="68039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B0FEF7A-61A9-A55F-0137-6C5AE6AB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02" y="3906362"/>
            <a:ext cx="4913352" cy="13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Ejemplo en predicción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053C42C-304C-D9B6-3094-B80BB9A3DB32}"/>
              </a:ext>
            </a:extLst>
          </p:cNvPr>
          <p:cNvSpPr txBox="1">
            <a:spLocks/>
          </p:cNvSpPr>
          <p:nvPr/>
        </p:nvSpPr>
        <p:spPr>
          <a:xfrm>
            <a:off x="171226" y="935916"/>
            <a:ext cx="5412828" cy="576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/>
            <a:r>
              <a:rPr lang="es-MX" kern="0" dirty="0"/>
              <a:t>Supongamos que queremos hacer un </a:t>
            </a:r>
            <a:r>
              <a:rPr lang="es-MX" kern="0" dirty="0" err="1"/>
              <a:t>fitting</a:t>
            </a:r>
            <a:r>
              <a:rPr lang="es-MX" kern="0" dirty="0"/>
              <a:t> a una curva. El árbol de abajo es el modelo que la predice. La función de costo es </a:t>
            </a:r>
            <a:endParaRPr lang="es-CL" kern="0" dirty="0"/>
          </a:p>
          <a:p>
            <a:pPr marL="0" indent="0">
              <a:buFont typeface="Arial"/>
              <a:buNone/>
            </a:pPr>
            <a:endParaRPr lang="es-CL" b="1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5C95E7-89D3-6CB0-8AAE-FC189E41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73" y="658280"/>
            <a:ext cx="4800600" cy="2828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37793D-CB7B-2AB2-F17B-28071399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10" y="3649713"/>
            <a:ext cx="5305425" cy="2895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A98392E-83DB-4760-6661-067212A7F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23" y="2418789"/>
            <a:ext cx="6419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495052-34C5-223C-60DC-ED1FA703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7" y="751781"/>
            <a:ext cx="7592066" cy="55739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2AF834-D5E1-7F25-ADB4-7FEA3F9FE075}"/>
              </a:ext>
            </a:extLst>
          </p:cNvPr>
          <p:cNvSpPr txBox="1"/>
          <p:nvPr/>
        </p:nvSpPr>
        <p:spPr>
          <a:xfrm>
            <a:off x="170850" y="7063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Ejemplo en predicción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Relación entre separación del espacio y un árbol de decisión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053C42C-304C-D9B6-3094-B80BB9A3DB32}"/>
              </a:ext>
            </a:extLst>
          </p:cNvPr>
          <p:cNvSpPr txBox="1">
            <a:spLocks/>
          </p:cNvSpPr>
          <p:nvPr/>
        </p:nvSpPr>
        <p:spPr>
          <a:xfrm>
            <a:off x="3341271" y="5617284"/>
            <a:ext cx="8850729" cy="57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CL" sz="1100" kern="0" dirty="0"/>
              <a:t>Imagen obtenida de </a:t>
            </a:r>
            <a:r>
              <a:rPr lang="es-CL" sz="1100" kern="0" dirty="0">
                <a:hlinkClick r:id="rId2"/>
              </a:rPr>
              <a:t>https://www.codificandobits.com/blog/clasificacion-arboles-decision-algoritmo-cart/</a:t>
            </a:r>
            <a:r>
              <a:rPr lang="es-CL" sz="1100" kern="0" dirty="0"/>
              <a:t> </a:t>
            </a:r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  <a:p>
            <a:pPr marL="0" indent="0">
              <a:buFont typeface="Arial"/>
              <a:buNone/>
            </a:pPr>
            <a:endParaRPr lang="es-CL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6AEE1-2D38-123B-5DA4-1AD857C5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1390650"/>
            <a:ext cx="7400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Implementación básica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65630" y="1231839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A5C34A-28B2-0882-1CB1-38517846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1" y="759313"/>
            <a:ext cx="7845599" cy="39872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28F19E-81F3-F1F1-01D3-72EABB98C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41" y="3960297"/>
            <a:ext cx="6934986" cy="25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10233</TotalTime>
  <Words>510</Words>
  <Application>Microsoft Office PowerPoint</Application>
  <PresentationFormat>Panorámica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Myriad Pro Cond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Razonamiento científico y pensamiento matemático</dc:title>
  <dc:creator>Jorge  Castillo</dc:creator>
  <cp:lastModifiedBy>Jorge Alexis Castillo Sepulveda | U.Mayor</cp:lastModifiedBy>
  <cp:revision>37</cp:revision>
  <dcterms:created xsi:type="dcterms:W3CDTF">2023-04-17T05:23:06Z</dcterms:created>
  <dcterms:modified xsi:type="dcterms:W3CDTF">2023-07-29T16:18:48Z</dcterms:modified>
</cp:coreProperties>
</file>