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73" r:id="rId7"/>
    <p:sldId id="274" r:id="rId8"/>
    <p:sldId id="264" r:id="rId9"/>
    <p:sldId id="266" r:id="rId10"/>
    <p:sldId id="265" r:id="rId11"/>
    <p:sldId id="268" r:id="rId12"/>
    <p:sldId id="267" r:id="rId13"/>
    <p:sldId id="259" r:id="rId14"/>
    <p:sldId id="262" r:id="rId15"/>
    <p:sldId id="260" r:id="rId16"/>
    <p:sldId id="261" r:id="rId17"/>
    <p:sldId id="263" r:id="rId18"/>
    <p:sldId id="269" r:id="rId19"/>
    <p:sldId id="272" r:id="rId20"/>
    <p:sldId id="270" r:id="rId21"/>
    <p:sldId id="271" r:id="rId22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>
      <p:cViewPr varScale="1">
        <p:scale>
          <a:sx n="67" d="100"/>
          <a:sy n="67" d="100"/>
        </p:scale>
        <p:origin x="66" y="58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174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99A2CD-6425-4B38-B78F-84DBD078F5A4}" type="datetime1">
              <a:rPr lang="es-ES" smtClean="0"/>
              <a:t>17/07/2018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567D4A-04CB-4EDF-8FB1-342A02FC8EC5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63A571-2793-4573-88C0-928F84CDC5F0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1351F-DBB1-4664-ADA9-83BC7CB8848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1351F-DBB1-4664-ADA9-83BC7CB8848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797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rtl="0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C11B8-68B8-4996-A128-779EFF04A2C4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1F0A8F-7C35-4C70-A229-6A9EA828A9A5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3D051C-83C8-4561-AAEB-2D6C784B710B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F7D14A-A943-48B5-8C52-2712DFCD8B29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  <a:noFill/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99AC13-39B3-47DD-BF52-27F86195C914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64705-AA40-496F-9993-29FC72FAC2C4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rtl="0"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0904DD-6588-4167-8FAB-54E9B526D754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8CC0F-17F1-4C17-9647-35CD5E09EDD9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F2BA84-B95E-4873-B26C-8833FD4BBC97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1E901-8D6F-487B-8378-5300F095E888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1FEFA0A-2F20-4B60-98C6-5FFDA469AA1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  <a:noFill/>
        </p:spPr>
        <p:txBody>
          <a:bodyPr rtlCol="0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812" y="1692275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C529F4E-F20D-4DD5-9EFB-921EBF0887DD}" type="datetime1">
              <a:rPr lang="es-ES" noProof="0" smtClean="0"/>
              <a:t>17/07/2018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1FEFA0A-2F20-4B60-98C6-5FFDA469AA1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14" y="2060848"/>
            <a:ext cx="9049070" cy="1050032"/>
          </a:xfrm>
        </p:spPr>
        <p:txBody>
          <a:bodyPr rtlCol="0"/>
          <a:lstStyle/>
          <a:p>
            <a:pPr rtl="0"/>
            <a:r>
              <a:rPr lang="es-ES" dirty="0" smtClean="0"/>
              <a:t>HTML, CSS Y JavaScript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0046" y="3132227"/>
            <a:ext cx="8458200" cy="656813"/>
          </a:xfrm>
        </p:spPr>
        <p:txBody>
          <a:bodyPr rtlCol="0"/>
          <a:lstStyle/>
          <a:p>
            <a:pPr rtl="0"/>
            <a:r>
              <a:rPr lang="es-ES" dirty="0" smtClean="0"/>
              <a:t>Fundamentos de Programación</a:t>
            </a:r>
            <a:endParaRPr lang="es-ES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818349" y="6165304"/>
            <a:ext cx="6192688" cy="504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6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dirty="0" smtClean="0">
                <a:solidFill>
                  <a:schemeClr val="bg1"/>
                </a:solidFill>
              </a:rPr>
              <a:t>La programación son las nuevas matemáticas…</a:t>
            </a:r>
          </a:p>
          <a:p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405824"/>
            <a:ext cx="296760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</a:t>
            </a:r>
            <a:r>
              <a:rPr kumimoji="0" lang="es-EC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– Estructura Base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21804" y="1502350"/>
            <a:ext cx="1094521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s-EC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html</a:t>
            </a: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&lt;head&gt;</a:t>
            </a:r>
          </a:p>
          <a:p>
            <a:pPr>
              <a:lnSpc>
                <a:spcPct val="150000"/>
              </a:lnSpc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&lt;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&gt;Título de la página&lt;/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&lt;/head&gt;</a:t>
            </a: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&lt;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Contenido de la página</a:t>
            </a:r>
          </a:p>
          <a:p>
            <a:pPr>
              <a:lnSpc>
                <a:spcPct val="150000"/>
              </a:lnSpc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&lt;/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&lt;/</a:t>
            </a:r>
            <a:r>
              <a:rPr kumimoji="0" lang="es-EC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html</a:t>
            </a: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075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350102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HTML, CSS y JavaScript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21804" y="1124744"/>
            <a:ext cx="10945216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Sintaxis</a:t>
            </a:r>
            <a:r>
              <a:rPr lang="es-EC" sz="2000" dirty="0" smtClean="0">
                <a:solidFill>
                  <a:prstClr val="black"/>
                </a:solidFill>
                <a:latin typeface="Palatino Linotype" panose="02040502050505030304"/>
              </a:rPr>
              <a:t>, conjunto de reglas que definen la estructura, componentes y elementos de HTML, CSS y JavaScript.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5780" y="3160021"/>
            <a:ext cx="3456384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&lt;!– Estos es un comentario</a:t>
            </a:r>
            <a:r>
              <a:rPr kumimoji="0" lang="es-EC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--</a:t>
            </a: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9795" y="2710079"/>
            <a:ext cx="110959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222204" y="3160021"/>
            <a:ext cx="2664296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/*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Esto es un comentario</a:t>
            </a: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*/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462564" y="3171744"/>
            <a:ext cx="418192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//Esto</a:t>
            </a:r>
            <a:r>
              <a:rPr kumimoji="0" lang="es-EC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es un comentario de un sola línea</a:t>
            </a: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/*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Esto es un comentario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De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Varias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líneas</a:t>
            </a: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*/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408749" y="2710079"/>
            <a:ext cx="72648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CSS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606580" y="2710079"/>
            <a:ext cx="155497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JavaScript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7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196541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 y</a:t>
            </a:r>
            <a:r>
              <a:rPr kumimoji="0" lang="es-EC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CSS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44176" y="1933569"/>
            <a:ext cx="7062403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html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    &lt;head&gt;</a:t>
            </a:r>
          </a:p>
          <a:p>
            <a:pPr>
              <a:lnSpc>
                <a:spcPct val="150000"/>
              </a:lnSpc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&lt;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&gt;Título de la página&lt;/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    &lt;/head&gt;</a:t>
            </a:r>
          </a:p>
          <a:p>
            <a:pPr>
              <a:lnSpc>
                <a:spcPct val="150000"/>
              </a:lnSpc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    &lt;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style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=“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background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yellow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;”&gt;</a:t>
            </a:r>
          </a:p>
          <a:p>
            <a:pPr>
              <a:lnSpc>
                <a:spcPct val="150000"/>
              </a:lnSpc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&lt;h3 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style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=“color: blue;”&gt;Contenido de la página&lt;/h3&gt;</a:t>
            </a:r>
          </a:p>
          <a:p>
            <a:pPr>
              <a:lnSpc>
                <a:spcPct val="150000"/>
              </a:lnSpc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&lt;p 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style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=“color: red</a:t>
            </a:r>
            <a:r>
              <a:rPr lang="es-EC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;”&gt;Esto es un texto&lt;/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p&gt;</a:t>
            </a:r>
          </a:p>
          <a:p>
            <a:pPr>
              <a:lnSpc>
                <a:spcPct val="150000"/>
              </a:lnSpc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    &lt;/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lnSpc>
                <a:spcPct val="150000"/>
              </a:lnSpc>
              <a:defRPr/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&lt;/</a:t>
            </a:r>
            <a:r>
              <a:rPr lang="es-EC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html</a:t>
            </a: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21804" y="1116729"/>
            <a:ext cx="242566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1. Sobre cada objeto</a:t>
            </a:r>
            <a:endParaRPr kumimoji="0" lang="es-EC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0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196541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</a:t>
            </a:r>
            <a:r>
              <a:rPr kumimoji="0" lang="es-EC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y CSS</a:t>
            </a:r>
            <a:endParaRPr kumimoji="0" lang="es-EC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21804" y="1772816"/>
            <a:ext cx="4536504" cy="44012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s-EC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html</a:t>
            </a: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&lt;head&gt;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&lt;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&gt;Título de la página&lt;/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&lt;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style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background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yellow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h3 {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color: red;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p {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   color: blue;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&lt;/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style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&lt;/head&gt;</a:t>
            </a: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&lt;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&lt;h3&gt;Contenido de la página&lt;/h3&gt;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&lt;p&gt;Esto es un texto&lt;/p&gt;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&lt;/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&lt;/</a:t>
            </a:r>
            <a:r>
              <a:rPr kumimoji="0" lang="es-EC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html</a:t>
            </a: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21804" y="1370096"/>
            <a:ext cx="3183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EC" sz="2000" b="1" dirty="0" smtClean="0">
                <a:solidFill>
                  <a:prstClr val="black"/>
                </a:solidFill>
              </a:rPr>
              <a:t>2. Etiqueta &lt;</a:t>
            </a:r>
            <a:r>
              <a:rPr lang="es-EC" sz="2000" b="1" dirty="0" err="1" smtClean="0">
                <a:solidFill>
                  <a:prstClr val="black"/>
                </a:solidFill>
              </a:rPr>
              <a:t>style</a:t>
            </a:r>
            <a:r>
              <a:rPr lang="es-EC" sz="2000" b="1" dirty="0" smtClean="0">
                <a:solidFill>
                  <a:prstClr val="black"/>
                </a:solidFill>
              </a:rPr>
              <a:t>&gt;&lt;/</a:t>
            </a:r>
            <a:r>
              <a:rPr lang="es-EC" sz="2000" b="1" dirty="0" err="1" smtClean="0">
                <a:solidFill>
                  <a:prstClr val="black"/>
                </a:solidFill>
              </a:rPr>
              <a:t>style</a:t>
            </a:r>
            <a:r>
              <a:rPr lang="es-EC" sz="2000" b="1" dirty="0" smtClean="0">
                <a:solidFill>
                  <a:prstClr val="black"/>
                </a:solidFill>
              </a:rPr>
              <a:t>&gt;</a:t>
            </a:r>
            <a:endParaRPr lang="es-EC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196541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</a:t>
            </a:r>
            <a:r>
              <a:rPr kumimoji="0" lang="es-EC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y CSS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21804" y="1916832"/>
            <a:ext cx="7704856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s-EC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html</a:t>
            </a: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&lt;head&gt;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&lt;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&gt;Título de la página&lt;/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  &lt;link </a:t>
            </a:r>
            <a:r>
              <a:rPr lang="es-EC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rel</a:t>
            </a: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="</a:t>
            </a:r>
            <a:r>
              <a:rPr lang="es-EC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stylesheet</a:t>
            </a: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" </a:t>
            </a:r>
            <a:r>
              <a:rPr lang="es-EC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type</a:t>
            </a: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="</a:t>
            </a:r>
            <a:r>
              <a:rPr lang="es-EC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/</a:t>
            </a:r>
            <a:r>
              <a:rPr lang="es-EC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css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" </a:t>
            </a:r>
            <a:r>
              <a:rPr lang="es-EC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href</a:t>
            </a: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="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css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/estilos.css</a:t>
            </a:r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" /&gt;</a:t>
            </a:r>
            <a:endParaRPr lang="es-EC" sz="1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&lt;/head&gt;</a:t>
            </a:r>
            <a:endParaRPr kumimoji="0" lang="es-EC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&lt;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&lt;h3&gt;Contenido de la página&lt;/h3&gt;</a:t>
            </a:r>
          </a:p>
          <a:p>
            <a:r>
              <a:rPr lang="es-EC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&lt;p&gt;Esto es un texto&lt;/p&gt;</a:t>
            </a:r>
          </a:p>
          <a:p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&lt;/</a:t>
            </a:r>
            <a:r>
              <a:rPr lang="es-EC" sz="1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body</a:t>
            </a:r>
            <a:r>
              <a:rPr lang="es-EC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&lt;/</a:t>
            </a:r>
            <a:r>
              <a:rPr kumimoji="0" lang="es-EC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html</a:t>
            </a:r>
            <a:r>
              <a:rPr kumimoji="0" lang="es-EC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21804" y="1370096"/>
            <a:ext cx="2220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EC" sz="2000" b="1" dirty="0">
                <a:solidFill>
                  <a:prstClr val="black"/>
                </a:solidFill>
              </a:rPr>
              <a:t>3</a:t>
            </a:r>
            <a:r>
              <a:rPr lang="es-EC" sz="2000" b="1" dirty="0" smtClean="0">
                <a:solidFill>
                  <a:prstClr val="black"/>
                </a:solidFill>
              </a:rPr>
              <a:t>. En otro archivo</a:t>
            </a:r>
            <a:endParaRPr lang="es-EC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24038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IDE</a:t>
            </a:r>
            <a:r>
              <a:rPr lang="es-EC" sz="2400" noProof="0" dirty="0" err="1" smtClean="0">
                <a:solidFill>
                  <a:prstClr val="black"/>
                </a:solidFill>
                <a:latin typeface="Palatino Linotype" panose="02040502050505030304"/>
              </a:rPr>
              <a:t>’s</a:t>
            </a:r>
            <a:r>
              <a:rPr lang="es-EC" sz="2400" noProof="0" dirty="0" smtClean="0">
                <a:solidFill>
                  <a:prstClr val="black"/>
                </a:solidFill>
                <a:latin typeface="Palatino Linotype" panose="02040502050505030304"/>
              </a:rPr>
              <a:t> Desarrollo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2" r="18648"/>
          <a:stretch/>
        </p:blipFill>
        <p:spPr>
          <a:xfrm>
            <a:off x="7270260" y="3883655"/>
            <a:ext cx="1124611" cy="10537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087" y="3751737"/>
            <a:ext cx="2701118" cy="12004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001" y="5217848"/>
            <a:ext cx="3020944" cy="6872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0" b="32501"/>
          <a:stretch/>
        </p:blipFill>
        <p:spPr>
          <a:xfrm>
            <a:off x="4177652" y="4122482"/>
            <a:ext cx="2857500" cy="5760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2" b="13642"/>
          <a:stretch/>
        </p:blipFill>
        <p:spPr>
          <a:xfrm>
            <a:off x="8398668" y="2593326"/>
            <a:ext cx="2224188" cy="8879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3" b="35328"/>
          <a:stretch/>
        </p:blipFill>
        <p:spPr>
          <a:xfrm>
            <a:off x="5518348" y="2725563"/>
            <a:ext cx="2143125" cy="648072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21804" y="6093296"/>
            <a:ext cx="340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dirty="0"/>
              <a:t>https://www.sublimetext.com/3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49796" y="992331"/>
            <a:ext cx="63674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C" dirty="0" smtClean="0"/>
              <a:t>Entorno de desarrollo personalizable</a:t>
            </a:r>
          </a:p>
          <a:p>
            <a:pPr marL="285750" indent="-285750">
              <a:buFontTx/>
              <a:buChar char="-"/>
            </a:pPr>
            <a:r>
              <a:rPr lang="es-EC" dirty="0" smtClean="0"/>
              <a:t>Apoyar en el proceso de desarrollo</a:t>
            </a:r>
          </a:p>
          <a:p>
            <a:pPr marL="285750" indent="-285750">
              <a:buFontTx/>
              <a:buChar char="-"/>
            </a:pPr>
            <a:r>
              <a:rPr lang="es-EC" dirty="0" err="1" smtClean="0"/>
              <a:t>CaseSensibe</a:t>
            </a:r>
            <a:endParaRPr lang="es-EC" dirty="0" smtClean="0"/>
          </a:p>
          <a:p>
            <a:pPr marL="285750" indent="-285750">
              <a:buFontTx/>
              <a:buChar char="-"/>
            </a:pPr>
            <a:r>
              <a:rPr lang="es-EC" dirty="0" smtClean="0"/>
              <a:t>Corregir errores de sintaxis del lenguaje de programación</a:t>
            </a:r>
          </a:p>
          <a:p>
            <a:pPr marL="285750" indent="-285750">
              <a:buFontTx/>
              <a:buChar char="-"/>
            </a:pPr>
            <a:r>
              <a:rPr lang="es-EC" dirty="0" smtClean="0"/>
              <a:t>Corrección de errores lógicos</a:t>
            </a:r>
          </a:p>
        </p:txBody>
      </p:sp>
    </p:spTree>
    <p:extLst>
      <p:ext uri="{BB962C8B-B14F-4D97-AF65-F5344CB8AC3E}">
        <p14:creationId xmlns:p14="http://schemas.microsoft.com/office/powerpoint/2010/main" val="360200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261001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Elementos HTML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65070"/>
              </p:ext>
            </p:extLst>
          </p:nvPr>
        </p:nvGraphicFramePr>
        <p:xfrm>
          <a:off x="2031470" y="1357167"/>
          <a:ext cx="8125884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779712609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2928973033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370877986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10813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dirty="0" smtClean="0"/>
                        <a:t>listas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err="1" smtClean="0"/>
                        <a:t>ul</a:t>
                      </a:r>
                      <a:r>
                        <a:rPr lang="es-EC" dirty="0" smtClean="0"/>
                        <a:t>, li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 smtClean="0"/>
                        <a:t>&lt;</a:t>
                      </a:r>
                      <a:r>
                        <a:rPr lang="es-EC" dirty="0" err="1" smtClean="0"/>
                        <a:t>ul</a:t>
                      </a:r>
                      <a:r>
                        <a:rPr lang="es-EC" dirty="0" smtClean="0"/>
                        <a:t>&gt;&lt;li&gt;&lt;/li&gt;&lt;/</a:t>
                      </a:r>
                      <a:r>
                        <a:rPr lang="es-EC" dirty="0" err="1" smtClean="0"/>
                        <a:t>ul</a:t>
                      </a:r>
                      <a:r>
                        <a:rPr lang="es-EC" dirty="0" smtClean="0"/>
                        <a:t>&gt;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8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48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8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29" y="1916832"/>
            <a:ext cx="6109965" cy="402875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49796" y="375047"/>
            <a:ext cx="409817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400" dirty="0" smtClean="0">
                <a:solidFill>
                  <a:prstClr val="black"/>
                </a:solidFill>
                <a:latin typeface="Palatino Linotype" panose="02040502050505030304"/>
              </a:rPr>
              <a:t>Ejercicio 1 Crear Página Web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3286100" y="2204864"/>
            <a:ext cx="5616624" cy="64807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/>
              <a:t>Cabecera</a:t>
            </a:r>
            <a:endParaRPr lang="es-EC" dirty="0"/>
          </a:p>
        </p:txBody>
      </p:sp>
      <p:sp>
        <p:nvSpPr>
          <p:cNvPr id="7" name="Rectángulo 6"/>
          <p:cNvSpPr/>
          <p:nvPr/>
        </p:nvSpPr>
        <p:spPr>
          <a:xfrm>
            <a:off x="3286100" y="2996952"/>
            <a:ext cx="5616624" cy="18722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chemeClr val="tx1"/>
                </a:solidFill>
              </a:rPr>
              <a:t>Cuerpo</a:t>
            </a:r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100860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Título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100860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EC" sz="2400" dirty="0" smtClean="0"/>
              <a:t>Título</a:t>
            </a:r>
            <a:endParaRPr lang="es-EC" sz="2000" dirty="0" smtClean="0"/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438729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¿Qué es internet? conversación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25859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400" dirty="0" smtClean="0">
                <a:solidFill>
                  <a:prstClr val="black"/>
                </a:solidFill>
                <a:latin typeface="Palatino Linotype" panose="02040502050505030304"/>
              </a:rPr>
              <a:t>Cliente - Servidor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950396" y="1761784"/>
            <a:ext cx="15153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Tx/>
              <a:buChar char="-"/>
            </a:pPr>
            <a:r>
              <a:rPr lang="es-EC" dirty="0" smtClean="0"/>
              <a:t>PC</a:t>
            </a:r>
          </a:p>
          <a:p>
            <a:pPr marL="285750" indent="-285750">
              <a:buFontTx/>
              <a:buChar char="-"/>
            </a:pPr>
            <a:r>
              <a:rPr lang="es-EC" dirty="0" err="1" smtClean="0"/>
              <a:t>Tablets</a:t>
            </a:r>
            <a:endParaRPr lang="es-EC" dirty="0" smtClean="0"/>
          </a:p>
          <a:p>
            <a:pPr marL="285750" indent="-285750">
              <a:buFontTx/>
              <a:buChar char="-"/>
            </a:pPr>
            <a:r>
              <a:rPr lang="es-EC" dirty="0" err="1" smtClean="0"/>
              <a:t>Phones</a:t>
            </a:r>
            <a:endParaRPr lang="es-EC" dirty="0" smtClean="0"/>
          </a:p>
          <a:p>
            <a:pPr marL="285750" indent="-285750">
              <a:buFontTx/>
              <a:buChar char="-"/>
            </a:pPr>
            <a:r>
              <a:rPr lang="es-EC" dirty="0" err="1" smtClean="0"/>
              <a:t>SmartTV</a:t>
            </a:r>
            <a:endParaRPr lang="es-EC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549796" y="1761784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Tx/>
              <a:buChar char="-"/>
            </a:pPr>
            <a:r>
              <a:rPr lang="es-EC" dirty="0" smtClean="0"/>
              <a:t>Donde se almacena nuestra aplicación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982469" y="3567500"/>
            <a:ext cx="151532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Tx/>
              <a:buChar char="-"/>
            </a:pPr>
            <a:r>
              <a:rPr lang="es-EC" dirty="0" smtClean="0"/>
              <a:t>HTML</a:t>
            </a:r>
          </a:p>
          <a:p>
            <a:pPr marL="285750" indent="-285750">
              <a:buFontTx/>
              <a:buChar char="-"/>
            </a:pPr>
            <a:r>
              <a:rPr lang="es-EC" dirty="0" smtClean="0"/>
              <a:t>JavaScript</a:t>
            </a:r>
          </a:p>
          <a:p>
            <a:pPr marL="285750" indent="-285750">
              <a:buFontTx/>
              <a:buChar char="-"/>
            </a:pPr>
            <a:r>
              <a:rPr lang="es-EC" dirty="0" smtClean="0"/>
              <a:t>CSS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49796" y="3567500"/>
            <a:ext cx="316835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Tx/>
              <a:buChar char="-"/>
            </a:pPr>
            <a:r>
              <a:rPr lang="es-EC" dirty="0" smtClean="0"/>
              <a:t>Lenguajes de alto nivel</a:t>
            </a:r>
          </a:p>
          <a:p>
            <a:pPr marL="285750" indent="-285750">
              <a:buFontTx/>
              <a:buChar char="-"/>
            </a:pPr>
            <a:r>
              <a:rPr lang="es-EC" dirty="0" smtClean="0"/>
              <a:t>Java</a:t>
            </a:r>
          </a:p>
          <a:p>
            <a:pPr marL="285750" indent="-285750">
              <a:buFontTx/>
              <a:buChar char="-"/>
            </a:pPr>
            <a:r>
              <a:rPr lang="es-EC" dirty="0" err="1" smtClean="0"/>
              <a:t>Php</a:t>
            </a:r>
            <a:endParaRPr lang="es-EC" dirty="0" smtClean="0"/>
          </a:p>
          <a:p>
            <a:pPr marL="285750" indent="-285750">
              <a:buFontTx/>
              <a:buChar char="-"/>
            </a:pPr>
            <a:r>
              <a:rPr lang="es-EC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1492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196560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Maquetación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547098" y="1196752"/>
            <a:ext cx="10873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C" dirty="0" smtClean="0"/>
              <a:t>Diseño y desarrollo de la estructura de una página web, donde se definen sectores de la página web para una función específica, todo depende de las necesidades del cliente.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59" y="2203122"/>
            <a:ext cx="5219461" cy="33473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203122"/>
            <a:ext cx="5403298" cy="37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2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712765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400" dirty="0" err="1" smtClean="0">
                <a:solidFill>
                  <a:prstClr val="black"/>
                </a:solidFill>
                <a:latin typeface="Palatino Linotype" panose="02040502050505030304"/>
              </a:rPr>
              <a:t>Responsive</a:t>
            </a:r>
            <a:r>
              <a:rPr lang="es-EC" sz="2400" dirty="0" smtClean="0">
                <a:solidFill>
                  <a:prstClr val="black"/>
                </a:solidFill>
                <a:latin typeface="Palatino Linotype" panose="02040502050505030304"/>
              </a:rPr>
              <a:t> Web Designe (Diseño Web Adaptativo)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916832"/>
            <a:ext cx="6766718" cy="27066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49796" y="1124744"/>
            <a:ext cx="10585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C" dirty="0" smtClean="0"/>
              <a:t>Diseñar y desarrollar una web con capacidad de adaptarse a la pantalla de los distintos dispositivos de los cuales se conectan los usuarios.</a:t>
            </a:r>
          </a:p>
        </p:txBody>
      </p:sp>
    </p:spTree>
    <p:extLst>
      <p:ext uri="{BB962C8B-B14F-4D97-AF65-F5344CB8AC3E}">
        <p14:creationId xmlns:p14="http://schemas.microsoft.com/office/powerpoint/2010/main" val="10608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375047"/>
            <a:ext cx="176477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Framework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49796" y="1124744"/>
            <a:ext cx="10369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C" dirty="0" smtClean="0"/>
              <a:t>Librerías optimizadas, que buscan disminuir la cantidad de código, además de agilizar el proceso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26884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6" y="405824"/>
            <a:ext cx="2944589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HTML, CSS y JavaScript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85" y="2501453"/>
            <a:ext cx="6041454" cy="30398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17" y="3252230"/>
            <a:ext cx="1298221" cy="10801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9"/>
          <a:stretch/>
        </p:blipFill>
        <p:spPr>
          <a:xfrm>
            <a:off x="9563928" y="2882384"/>
            <a:ext cx="1080120" cy="13522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5"/>
          <a:stretch/>
        </p:blipFill>
        <p:spPr>
          <a:xfrm>
            <a:off x="10678143" y="4274323"/>
            <a:ext cx="891666" cy="12502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29" y="1253099"/>
            <a:ext cx="918910" cy="9189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9" y="4739654"/>
            <a:ext cx="1140085" cy="6973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12" y="1431307"/>
            <a:ext cx="2181521" cy="38825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43" y="5749179"/>
            <a:ext cx="2057399" cy="76802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7" b="33359"/>
          <a:stretch/>
        </p:blipFill>
        <p:spPr>
          <a:xfrm>
            <a:off x="9983666" y="1649672"/>
            <a:ext cx="1320764" cy="50405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3" b="43982"/>
          <a:stretch/>
        </p:blipFill>
        <p:spPr>
          <a:xfrm>
            <a:off x="4435271" y="5594865"/>
            <a:ext cx="2133600" cy="5040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28" y="929793"/>
            <a:ext cx="1427389" cy="156552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6" t="15910" r="11683" b="15910"/>
          <a:stretch/>
        </p:blipFill>
        <p:spPr>
          <a:xfrm>
            <a:off x="305630" y="1863973"/>
            <a:ext cx="2147081" cy="100330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16816" r="15646" b="46512"/>
          <a:stretch/>
        </p:blipFill>
        <p:spPr>
          <a:xfrm>
            <a:off x="6361653" y="6226618"/>
            <a:ext cx="1656184" cy="36229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0" t="12577" r="26885" b="9130"/>
          <a:stretch/>
        </p:blipFill>
        <p:spPr>
          <a:xfrm>
            <a:off x="9016268" y="5364772"/>
            <a:ext cx="101722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49797" y="375047"/>
            <a:ext cx="74888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lvl="0"/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HTML (</a:t>
            </a:r>
            <a:r>
              <a:rPr lang="es-EC" i="1" dirty="0" err="1"/>
              <a:t>HyperText</a:t>
            </a:r>
            <a:r>
              <a:rPr lang="es-EC" i="1" dirty="0"/>
              <a:t> </a:t>
            </a:r>
            <a:r>
              <a:rPr lang="es-EC" i="1" dirty="0" err="1"/>
              <a:t>Markup</a:t>
            </a:r>
            <a:r>
              <a:rPr lang="es-EC" i="1" dirty="0"/>
              <a:t> </a:t>
            </a:r>
            <a:r>
              <a:rPr lang="es-EC" i="1" dirty="0" err="1" smtClean="0"/>
              <a:t>Language</a:t>
            </a:r>
            <a:r>
              <a:rPr lang="es-EC" i="1" dirty="0"/>
              <a:t> </a:t>
            </a:r>
            <a:r>
              <a:rPr lang="es-EC" i="1" dirty="0" smtClean="0"/>
              <a:t>- </a:t>
            </a:r>
            <a:r>
              <a:rPr lang="es-EC" i="1" dirty="0"/>
              <a:t>Lenguaje de Marcas de Hipertexto</a:t>
            </a:r>
            <a:r>
              <a:rPr kumimoji="0" lang="es-EC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)</a:t>
            </a:r>
            <a:endParaRPr kumimoji="0" lang="es-EC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621804" y="836712"/>
            <a:ext cx="10945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199358" y="3063317"/>
            <a:ext cx="5463006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Elemento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</a:rPr>
              <a:t>propiedad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=“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valores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”&gt;&lt;/Elemento&gt;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34101" y="4090800"/>
            <a:ext cx="4592159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Elemento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</a:rPr>
              <a:t>propiedad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=“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valores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” /&gt;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0853" y="5118283"/>
            <a:ext cx="2169327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Elemento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/&gt;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21804" y="2466721"/>
            <a:ext cx="107273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Sintaxis</a:t>
            </a:r>
            <a:endParaRPr kumimoji="0" lang="es-EC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9796" y="1263243"/>
            <a:ext cx="100091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C" dirty="0" smtClean="0"/>
              <a:t>Conjunto de </a:t>
            </a:r>
            <a:r>
              <a:rPr lang="es-EC" dirty="0" err="1" smtClean="0"/>
              <a:t>tags</a:t>
            </a:r>
            <a:r>
              <a:rPr lang="es-EC" dirty="0" smtClean="0"/>
              <a:t> o etiquetas que se utilizan para la definición del contenido en una página web.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036349" y="2466721"/>
            <a:ext cx="315708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Extensión archivos HTML</a:t>
            </a:r>
            <a:endParaRPr kumimoji="0" lang="es-EC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006810" y="3083098"/>
            <a:ext cx="2808312" cy="7914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1600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ombre_del_archivo.</a:t>
            </a:r>
            <a:r>
              <a:rPr kumimoji="0" lang="es-EC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html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de diseño Hexagona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333_TF03460519" id="{470560EF-9C9F-434B-B285-23029F158076}" vid="{D72A31F6-2049-4DAC-9E12-7C9BBE3526EB}"/>
    </a:ext>
  </a:extLst>
</a:theme>
</file>

<file path=ppt/theme/theme2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purl.org/dc/elements/1.1/"/>
    <ds:schemaRef ds:uri="http://schemas.microsoft.com/office/2006/metadata/properties"/>
    <ds:schemaRef ds:uri="http://www.w3.org/XML/1998/namespace"/>
    <ds:schemaRef ds:uri="a4f35948-e619-41b3-aa29-22878b09cfd2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Diapositivas de diseño hexagonal</Template>
  <TotalTime>21630</TotalTime>
  <Words>584</Words>
  <Application>Microsoft Office PowerPoint</Application>
  <PresentationFormat>Personalizado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Consolas</vt:lpstr>
      <vt:lpstr>Euphemia</vt:lpstr>
      <vt:lpstr>Palatino Linotype</vt:lpstr>
      <vt:lpstr>Plantilla de diseño Hexagonal</vt:lpstr>
      <vt:lpstr>HTML, CSS Y JavaScript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Y JavaScript</dc:title>
  <dc:creator>Jorge Tinoco</dc:creator>
  <cp:lastModifiedBy>Jorge Tinoco</cp:lastModifiedBy>
  <cp:revision>28</cp:revision>
  <dcterms:created xsi:type="dcterms:W3CDTF">2018-07-01T01:46:24Z</dcterms:created>
  <dcterms:modified xsi:type="dcterms:W3CDTF">2018-07-17T23:20:27Z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