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71" r:id="rId2"/>
    <p:sldId id="572" r:id="rId3"/>
    <p:sldId id="573" r:id="rId4"/>
    <p:sldId id="574" r:id="rId5"/>
    <p:sldId id="575" r:id="rId6"/>
    <p:sldId id="576" r:id="rId7"/>
    <p:sldId id="577" r:id="rId8"/>
    <p:sldId id="578" r:id="rId9"/>
    <p:sldId id="579" r:id="rId10"/>
    <p:sldId id="580" r:id="rId11"/>
    <p:sldId id="581" r:id="rId12"/>
  </p:sldIdLst>
  <p:sldSz cx="9906000" cy="6858000" type="A4"/>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3C7830F-5F06-46E0-8CCB-E44DCB468368}">
          <p14:sldIdLst>
            <p14:sldId id="571"/>
            <p14:sldId id="572"/>
            <p14:sldId id="573"/>
            <p14:sldId id="574"/>
            <p14:sldId id="575"/>
            <p14:sldId id="576"/>
            <p14:sldId id="577"/>
            <p14:sldId id="578"/>
            <p14:sldId id="579"/>
            <p14:sldId id="580"/>
            <p14:sldId id="581"/>
          </p14:sldIdLst>
        </p14:section>
        <p14:section name="Sección sin título" id="{BC66949B-467E-4415-B69B-C99FE99D419E}">
          <p14:sldIdLst/>
        </p14:section>
      </p14:sectionLst>
    </p:ext>
    <p:ext uri="{EFAFB233-063F-42B5-8137-9DF3F51BA10A}">
      <p15:sldGuideLst xmlns:p15="http://schemas.microsoft.com/office/powerpoint/2012/main" xmlns="">
        <p15:guide id="1" orient="horz" pos="2160"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CC"/>
    <a:srgbClr val="FF9900"/>
    <a:srgbClr val="00CC00"/>
    <a:srgbClr val="99CC00"/>
    <a:srgbClr val="66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3" autoAdjust="0"/>
    <p:restoredTop sz="94660"/>
  </p:normalViewPr>
  <p:slideViewPr>
    <p:cSldViewPr snapToGrid="0">
      <p:cViewPr varScale="1">
        <p:scale>
          <a:sx n="93" d="100"/>
          <a:sy n="93" d="100"/>
        </p:scale>
        <p:origin x="-108" y="-450"/>
      </p:cViewPr>
      <p:guideLst>
        <p:guide orient="horz" pos="2160"/>
        <p:guide pos="28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07DA-3035-427A-B74E-0EB7192431D1}" type="datetimeFigureOut">
              <a:rPr lang="es-ES" smtClean="0"/>
              <a:t>14/03/2014</a:t>
            </a:fld>
            <a:endParaRPr lang="es-ES"/>
          </a:p>
        </p:txBody>
      </p:sp>
      <p:sp>
        <p:nvSpPr>
          <p:cNvPr id="4" name="Marcador de imagen de diapositiva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48DA8-78F3-4810-A2FA-C17765CE7A53}" type="slidenum">
              <a:rPr lang="es-ES" smtClean="0"/>
              <a:t>‹Nº›</a:t>
            </a:fld>
            <a:endParaRPr lang="es-ES"/>
          </a:p>
        </p:txBody>
      </p:sp>
    </p:spTree>
    <p:extLst>
      <p:ext uri="{BB962C8B-B14F-4D97-AF65-F5344CB8AC3E}">
        <p14:creationId xmlns:p14="http://schemas.microsoft.com/office/powerpoint/2010/main" val="258534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a:prstGeom prst="rect">
            <a:avLst/>
          </a:prstGeo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E1B32E8-9D97-4EF9-A463-9EFF5528954B}" type="datetimeFigureOut">
              <a:rPr lang="es-ES" smtClean="0"/>
              <a:t>14/03/2014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246148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1038" y="1825625"/>
            <a:ext cx="8543925" cy="43513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1B32E8-9D97-4EF9-A463-9EFF5528954B}" type="datetimeFigureOut">
              <a:rPr lang="es-ES" smtClean="0"/>
              <a:t>14/03/2014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52279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a:prstGeom prst="rect">
            <a:avLst/>
          </a:prstGeo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1038" y="365125"/>
            <a:ext cx="6284119" cy="58118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1B32E8-9D97-4EF9-A463-9EFF5528954B}" type="datetimeFigureOut">
              <a:rPr lang="es-ES" smtClean="0"/>
              <a:t>14/03/2014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191264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1038" y="1825625"/>
            <a:ext cx="8543925"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1B32E8-9D97-4EF9-A463-9EFF5528954B}" type="datetimeFigureOut">
              <a:rPr lang="es-ES" smtClean="0"/>
              <a:t>14/03/2014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19745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a:prstGeom prst="rect">
            <a:avLst/>
          </a:prstGeo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879" y="4589465"/>
            <a:ext cx="8543925"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E1B32E8-9D97-4EF9-A463-9EFF5528954B}" type="datetimeFigureOut">
              <a:rPr lang="es-ES" smtClean="0"/>
              <a:t>14/03/2014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7432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14913" y="1825625"/>
            <a:ext cx="42100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E1B32E8-9D97-4EF9-A463-9EFF5528954B}" type="datetimeFigureOut">
              <a:rPr lang="es-ES" smtClean="0"/>
              <a:t>14/03/2014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174092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a:prstGeom prst="rect">
            <a:avLst/>
          </a:prstGeo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2329" y="2505075"/>
            <a:ext cx="4190702"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4913" y="1681163"/>
            <a:ext cx="4211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14913" y="2505075"/>
            <a:ext cx="4211340"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E1B32E8-9D97-4EF9-A463-9EFF5528954B}" type="datetimeFigureOut">
              <a:rPr lang="es-ES" smtClean="0"/>
              <a:t>14/03/2014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125615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E1B32E8-9D97-4EF9-A463-9EFF5528954B}" type="datetimeFigureOut">
              <a:rPr lang="es-ES" smtClean="0"/>
              <a:t>14/03/2014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107546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B32E8-9D97-4EF9-A463-9EFF5528954B}" type="datetimeFigureOut">
              <a:rPr lang="es-ES" smtClean="0"/>
              <a:t>14/03/2014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279461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211340" y="987427"/>
            <a:ext cx="501491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E1B32E8-9D97-4EF9-A463-9EFF5528954B}" type="datetimeFigureOut">
              <a:rPr lang="es-ES" smtClean="0"/>
              <a:t>14/03/2014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40791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211340" y="987427"/>
            <a:ext cx="5014913"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E1B32E8-9D97-4EF9-A463-9EFF5528954B}" type="datetimeFigureOut">
              <a:rPr lang="es-ES" smtClean="0"/>
              <a:t>14/03/2014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A731325-F7A8-40CC-BE02-999D27D54C9C}" type="slidenum">
              <a:rPr lang="es-ES" smtClean="0"/>
              <a:t>‹Nº›</a:t>
            </a:fld>
            <a:endParaRPr lang="es-ES"/>
          </a:p>
        </p:txBody>
      </p:sp>
    </p:spTree>
    <p:extLst>
      <p:ext uri="{BB962C8B-B14F-4D97-AF65-F5344CB8AC3E}">
        <p14:creationId xmlns:p14="http://schemas.microsoft.com/office/powerpoint/2010/main" val="359901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B32E8-9D97-4EF9-A463-9EFF5528954B}" type="datetimeFigureOut">
              <a:rPr lang="es-ES" smtClean="0"/>
              <a:t>14/03/2014</a:t>
            </a:fld>
            <a:endParaRPr lang="es-E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31325-F7A8-40CC-BE02-999D27D54C9C}" type="slidenum">
              <a:rPr lang="es-ES" smtClean="0"/>
              <a:t>‹Nº›</a:t>
            </a:fld>
            <a:endParaRPr lang="es-ES"/>
          </a:p>
        </p:txBody>
      </p:sp>
      <p:sp>
        <p:nvSpPr>
          <p:cNvPr id="7" name="Rectángulo 6"/>
          <p:cNvSpPr/>
          <p:nvPr userDrawn="1"/>
        </p:nvSpPr>
        <p:spPr>
          <a:xfrm>
            <a:off x="0" y="0"/>
            <a:ext cx="9906000" cy="7339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90380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3240" y="314680"/>
            <a:ext cx="5421760"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comenzamos…</a:t>
            </a:r>
            <a:endParaRPr lang="es-ES" sz="3000" dirty="0">
              <a:solidFill>
                <a:schemeClr val="bg1"/>
              </a:solidFill>
              <a:latin typeface="Century Gothic" panose="020B0502020202020204" pitchFamily="34" charset="0"/>
            </a:endParaRPr>
          </a:p>
        </p:txBody>
      </p:sp>
      <p:sp>
        <p:nvSpPr>
          <p:cNvPr id="3" name="8 CuadroTexto"/>
          <p:cNvSpPr txBox="1"/>
          <p:nvPr/>
        </p:nvSpPr>
        <p:spPr>
          <a:xfrm>
            <a:off x="3766456" y="1968562"/>
            <a:ext cx="5948166" cy="4347216"/>
          </a:xfrm>
          <a:prstGeom prst="rect">
            <a:avLst/>
          </a:prstGeom>
          <a:noFill/>
        </p:spPr>
        <p:txBody>
          <a:bodyPr wrap="square">
            <a:spAutoFit/>
          </a:bodyPr>
          <a:lstStyle/>
          <a:p>
            <a:pPr algn="just" fontAlgn="auto">
              <a:lnSpc>
                <a:spcPct val="112000"/>
              </a:lnSpc>
              <a:spcBef>
                <a:spcPct val="20000"/>
              </a:spcBef>
              <a:spcAft>
                <a:spcPts val="0"/>
              </a:spcAft>
              <a:defRPr/>
            </a:pPr>
            <a:r>
              <a:rPr lang="es-ES" sz="1050" dirty="0">
                <a:solidFill>
                  <a:schemeClr val="tx1">
                    <a:lumMod val="65000"/>
                    <a:lumOff val="35000"/>
                  </a:schemeClr>
                </a:solidFill>
                <a:latin typeface="Century Gothic" panose="020B0502020202020204" pitchFamily="34" charset="0"/>
              </a:rPr>
              <a:t>Cómo sabes, a finales de 2013 participaste en el </a:t>
            </a:r>
            <a:r>
              <a:rPr lang="es-ES" sz="1400" dirty="0" smtClean="0">
                <a:solidFill>
                  <a:srgbClr val="0000FF"/>
                </a:solidFill>
                <a:latin typeface="Century Gothic" panose="020B0502020202020204" pitchFamily="34" charset="0"/>
              </a:rPr>
              <a:t>Programa Lidera</a:t>
            </a:r>
            <a:r>
              <a:rPr lang="es-ES" sz="105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un Proyecto centrado en </a:t>
            </a:r>
            <a:r>
              <a:rPr lang="es-ES" sz="1050" dirty="0" smtClean="0">
                <a:solidFill>
                  <a:schemeClr val="tx1">
                    <a:lumMod val="65000"/>
                    <a:lumOff val="35000"/>
                  </a:schemeClr>
                </a:solidFill>
                <a:latin typeface="Century Gothic" panose="020B0502020202020204" pitchFamily="34" charset="0"/>
              </a:rPr>
              <a:t>ampliar tu </a:t>
            </a:r>
            <a:r>
              <a:rPr lang="es-ES" sz="1400" dirty="0" smtClean="0">
                <a:solidFill>
                  <a:srgbClr val="00CC00"/>
                </a:solidFill>
                <a:latin typeface="Century Gothic" panose="020B0502020202020204" pitchFamily="34" charset="0"/>
              </a:rPr>
              <a:t>autoconocimiento</a:t>
            </a:r>
            <a:r>
              <a:rPr lang="es-ES" sz="1100" dirty="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cuyo objetivo era ampliar la visión que tienes de tu perfil profesional, poniéndote en contacto con las fortalezas y los aspectos a seguir trabajando dentro de él. </a:t>
            </a:r>
          </a:p>
          <a:p>
            <a:pPr algn="just" fontAlgn="auto">
              <a:lnSpc>
                <a:spcPct val="112000"/>
              </a:lnSpc>
              <a:spcBef>
                <a:spcPct val="20000"/>
              </a:spcBef>
              <a:spcAft>
                <a:spcPts val="0"/>
              </a:spcAft>
              <a:defRPr/>
            </a:pPr>
            <a:endParaRPr lang="es-ES" sz="1050" dirty="0">
              <a:solidFill>
                <a:schemeClr val="tx1">
                  <a:lumMod val="65000"/>
                  <a:lumOff val="35000"/>
                </a:schemeClr>
              </a:solidFill>
              <a:latin typeface="Century Gothic" panose="020B0502020202020204" pitchFamily="34" charset="0"/>
            </a:endParaRPr>
          </a:p>
          <a:p>
            <a:pPr algn="just" fontAlgn="auto">
              <a:lnSpc>
                <a:spcPct val="112000"/>
              </a:lnSpc>
              <a:spcBef>
                <a:spcPct val="20000"/>
              </a:spcBef>
              <a:spcAft>
                <a:spcPts val="0"/>
              </a:spcAft>
              <a:defRPr/>
            </a:pPr>
            <a:r>
              <a:rPr lang="es-ES" sz="1050" dirty="0">
                <a:solidFill>
                  <a:schemeClr val="tx1">
                    <a:lumMod val="65000"/>
                    <a:lumOff val="35000"/>
                  </a:schemeClr>
                </a:solidFill>
                <a:latin typeface="Century Gothic" panose="020B0502020202020204" pitchFamily="34" charset="0"/>
              </a:rPr>
              <a:t>Tras él, la Compañía ha diseñado diferentes pasos, cuyo propósito es ponerlos a disposición y a la de tu desarrollo. </a:t>
            </a:r>
            <a:endParaRPr lang="es-ES" sz="1050" dirty="0" smtClean="0">
              <a:solidFill>
                <a:schemeClr val="tx1">
                  <a:lumMod val="65000"/>
                  <a:lumOff val="35000"/>
                </a:schemeClr>
              </a:solidFill>
              <a:latin typeface="Century Gothic" panose="020B0502020202020204" pitchFamily="34" charset="0"/>
            </a:endParaRPr>
          </a:p>
          <a:p>
            <a:pPr algn="just" fontAlgn="auto">
              <a:lnSpc>
                <a:spcPct val="112000"/>
              </a:lnSpc>
              <a:spcBef>
                <a:spcPct val="20000"/>
              </a:spcBef>
              <a:spcAft>
                <a:spcPts val="0"/>
              </a:spcAft>
              <a:defRPr/>
            </a:pPr>
            <a:endParaRPr lang="es-ES" sz="1050" dirty="0" smtClean="0">
              <a:solidFill>
                <a:schemeClr val="tx1">
                  <a:lumMod val="65000"/>
                  <a:lumOff val="35000"/>
                </a:schemeClr>
              </a:solidFill>
              <a:latin typeface="Century Gothic" panose="020B0502020202020204" pitchFamily="34" charset="0"/>
            </a:endParaRPr>
          </a:p>
          <a:p>
            <a:pPr algn="just" fontAlgn="auto">
              <a:lnSpc>
                <a:spcPct val="112000"/>
              </a:lnSpc>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Se </a:t>
            </a:r>
            <a:r>
              <a:rPr lang="es-ES" sz="1050" dirty="0">
                <a:solidFill>
                  <a:schemeClr val="tx1">
                    <a:lumMod val="65000"/>
                    <a:lumOff val="35000"/>
                  </a:schemeClr>
                </a:solidFill>
                <a:latin typeface="Century Gothic" panose="020B0502020202020204" pitchFamily="34" charset="0"/>
              </a:rPr>
              <a:t>ha impulsado y creado la </a:t>
            </a:r>
            <a:r>
              <a:rPr lang="es-ES" sz="1400" dirty="0" smtClean="0">
                <a:solidFill>
                  <a:srgbClr val="FF9900"/>
                </a:solidFill>
                <a:latin typeface="Century Gothic" panose="020B0502020202020204" pitchFamily="34" charset="0"/>
              </a:rPr>
              <a:t>Escuela Lidera </a:t>
            </a:r>
            <a:r>
              <a:rPr lang="es-ES" sz="1050" dirty="0" smtClean="0">
                <a:solidFill>
                  <a:schemeClr val="tx1">
                    <a:lumMod val="65000"/>
                    <a:lumOff val="35000"/>
                  </a:schemeClr>
                </a:solidFill>
                <a:latin typeface="Century Gothic" panose="020B0502020202020204" pitchFamily="34" charset="0"/>
              </a:rPr>
              <a:t>de </a:t>
            </a:r>
            <a:r>
              <a:rPr lang="es-ES" sz="1050" dirty="0">
                <a:solidFill>
                  <a:schemeClr val="tx1">
                    <a:lumMod val="65000"/>
                    <a:lumOff val="35000"/>
                  </a:schemeClr>
                </a:solidFill>
                <a:latin typeface="Century Gothic" panose="020B0502020202020204" pitchFamily="34" charset="0"/>
              </a:rPr>
              <a:t>Securitas Direct, en ella, el auténtico </a:t>
            </a:r>
            <a:r>
              <a:rPr lang="es-ES" sz="1400" dirty="0" smtClean="0">
                <a:solidFill>
                  <a:srgbClr val="FF0000"/>
                </a:solidFill>
                <a:latin typeface="Century Gothic" panose="020B0502020202020204" pitchFamily="34" charset="0"/>
              </a:rPr>
              <a:t>protagonista</a:t>
            </a:r>
            <a:r>
              <a:rPr lang="es-ES" sz="110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eres tú y tu crecimiento como </a:t>
            </a:r>
            <a:r>
              <a:rPr lang="es-ES" sz="1050" dirty="0" smtClean="0">
                <a:solidFill>
                  <a:schemeClr val="tx1">
                    <a:lumMod val="65000"/>
                    <a:lumOff val="35000"/>
                  </a:schemeClr>
                </a:solidFill>
                <a:latin typeface="Century Gothic" panose="020B0502020202020204" pitchFamily="34" charset="0"/>
              </a:rPr>
              <a:t>Responsable. </a:t>
            </a:r>
            <a:r>
              <a:rPr lang="es-ES" sz="1050" dirty="0">
                <a:solidFill>
                  <a:schemeClr val="tx1">
                    <a:lumMod val="65000"/>
                    <a:lumOff val="35000"/>
                  </a:schemeClr>
                </a:solidFill>
                <a:latin typeface="Century Gothic" panose="020B0502020202020204" pitchFamily="34" charset="0"/>
              </a:rPr>
              <a:t>Desde Securitas Direct queremos acompañarte en el camino de tu desarrollo, a través de un espacio común y pedagógico para todos los </a:t>
            </a:r>
            <a:r>
              <a:rPr lang="es-ES" sz="1050" dirty="0" smtClean="0">
                <a:solidFill>
                  <a:schemeClr val="tx1">
                    <a:lumMod val="65000"/>
                    <a:lumOff val="35000"/>
                  </a:schemeClr>
                </a:solidFill>
                <a:latin typeface="Century Gothic" panose="020B0502020202020204" pitchFamily="34" charset="0"/>
              </a:rPr>
              <a:t>Responsables </a:t>
            </a:r>
            <a:r>
              <a:rPr lang="es-ES" sz="1050" dirty="0">
                <a:solidFill>
                  <a:schemeClr val="tx1">
                    <a:lumMod val="65000"/>
                    <a:lumOff val="35000"/>
                  </a:schemeClr>
                </a:solidFill>
                <a:latin typeface="Century Gothic" panose="020B0502020202020204" pitchFamily="34" charset="0"/>
              </a:rPr>
              <a:t>de la Compañía, que ponga a vuestra disposición diferentes recursos y herramientas con las que seguir trabajando en vuestro crecimiento</a:t>
            </a:r>
            <a:r>
              <a:rPr lang="es-ES" sz="1050" dirty="0" smtClean="0">
                <a:solidFill>
                  <a:schemeClr val="tx1">
                    <a:lumMod val="65000"/>
                    <a:lumOff val="35000"/>
                  </a:schemeClr>
                </a:solidFill>
                <a:latin typeface="Century Gothic" panose="020B0502020202020204" pitchFamily="34" charset="0"/>
              </a:rPr>
              <a:t>.</a:t>
            </a:r>
          </a:p>
          <a:p>
            <a:pPr algn="just" fontAlgn="auto">
              <a:lnSpc>
                <a:spcPct val="112000"/>
              </a:lnSpc>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 </a:t>
            </a:r>
            <a:endParaRPr lang="es-ES" sz="1050" dirty="0">
              <a:solidFill>
                <a:schemeClr val="tx1">
                  <a:lumMod val="65000"/>
                  <a:lumOff val="35000"/>
                </a:schemeClr>
              </a:solidFill>
              <a:latin typeface="Century Gothic" panose="020B0502020202020204" pitchFamily="34" charset="0"/>
            </a:endParaRPr>
          </a:p>
          <a:p>
            <a:pPr algn="just" fontAlgn="auto">
              <a:lnSpc>
                <a:spcPct val="112000"/>
              </a:lnSpc>
              <a:spcBef>
                <a:spcPct val="20000"/>
              </a:spcBef>
              <a:spcAft>
                <a:spcPts val="0"/>
              </a:spcAft>
              <a:defRPr/>
            </a:pPr>
            <a:endParaRPr lang="es-ES" sz="500" dirty="0">
              <a:solidFill>
                <a:schemeClr val="tx1">
                  <a:lumMod val="65000"/>
                  <a:lumOff val="35000"/>
                </a:schemeClr>
              </a:solidFill>
              <a:latin typeface="Century Gothic" panose="020B0502020202020204" pitchFamily="34" charset="0"/>
            </a:endParaRPr>
          </a:p>
          <a:p>
            <a:pPr algn="just">
              <a:lnSpc>
                <a:spcPct val="112000"/>
              </a:lnSpc>
            </a:pPr>
            <a:r>
              <a:rPr lang="es-ES" sz="1050" dirty="0">
                <a:solidFill>
                  <a:schemeClr val="tx1">
                    <a:lumMod val="65000"/>
                    <a:lumOff val="35000"/>
                  </a:schemeClr>
                </a:solidFill>
                <a:latin typeface="Century Gothic" panose="020B0502020202020204" pitchFamily="34" charset="0"/>
              </a:rPr>
              <a:t>Teniendo en cuenta esto, el primer recurso que Securitas Direct quiere poner a tu disposición, es la presente </a:t>
            </a:r>
            <a:r>
              <a:rPr lang="es-ES" sz="1400" dirty="0" smtClean="0">
                <a:solidFill>
                  <a:srgbClr val="CC00CC"/>
                </a:solidFill>
                <a:latin typeface="Century Gothic" panose="020B0502020202020204" pitchFamily="34" charset="0"/>
              </a:rPr>
              <a:t>Escuela Lidera.</a:t>
            </a:r>
          </a:p>
          <a:p>
            <a:pPr algn="just">
              <a:lnSpc>
                <a:spcPct val="112000"/>
              </a:lnSpc>
            </a:pPr>
            <a:endParaRPr lang="es-ES" sz="1050" dirty="0" smtClean="0">
              <a:solidFill>
                <a:schemeClr val="tx1">
                  <a:lumMod val="65000"/>
                  <a:lumOff val="35000"/>
                </a:schemeClr>
              </a:solidFill>
              <a:latin typeface="Century Gothic" panose="020B0502020202020204" pitchFamily="34" charset="0"/>
            </a:endParaRPr>
          </a:p>
          <a:p>
            <a:pPr algn="just">
              <a:lnSpc>
                <a:spcPct val="112000"/>
              </a:lnSpc>
            </a:pPr>
            <a:r>
              <a:rPr lang="es-ES" sz="1050" dirty="0" smtClean="0">
                <a:solidFill>
                  <a:schemeClr val="tx1">
                    <a:lumMod val="65000"/>
                    <a:lumOff val="35000"/>
                  </a:schemeClr>
                </a:solidFill>
                <a:latin typeface="Century Gothic" panose="020B0502020202020204" pitchFamily="34" charset="0"/>
              </a:rPr>
              <a:t>Por </a:t>
            </a:r>
            <a:r>
              <a:rPr lang="es-ES" sz="1050" dirty="0">
                <a:solidFill>
                  <a:schemeClr val="tx1">
                    <a:lumMod val="65000"/>
                    <a:lumOff val="35000"/>
                  </a:schemeClr>
                </a:solidFill>
                <a:latin typeface="Century Gothic" panose="020B0502020202020204" pitchFamily="34" charset="0"/>
              </a:rPr>
              <a:t>ello, sin más, te damos la </a:t>
            </a:r>
            <a:r>
              <a:rPr lang="es-ES" sz="1400" dirty="0">
                <a:solidFill>
                  <a:srgbClr val="7030A0"/>
                </a:solidFill>
                <a:latin typeface="Century Gothic" panose="020B0502020202020204" pitchFamily="34" charset="0"/>
              </a:rPr>
              <a:t>Bienvenida</a:t>
            </a:r>
            <a:r>
              <a:rPr lang="es-ES" sz="1100" dirty="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a esta herramienta de Desarrollo y te invitamos a que te sumerjas y te impliques en tu auto-crecimiento.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 y="729343"/>
            <a:ext cx="3622379" cy="6128657"/>
          </a:xfrm>
          <a:prstGeom prst="rect">
            <a:avLst/>
          </a:prstGeom>
        </p:spPr>
      </p:pic>
      <p:sp>
        <p:nvSpPr>
          <p:cNvPr id="11" name="CuadroTexto 10"/>
          <p:cNvSpPr txBox="1"/>
          <p:nvPr/>
        </p:nvSpPr>
        <p:spPr>
          <a:xfrm>
            <a:off x="5132411" y="1140534"/>
            <a:ext cx="4200673" cy="523220"/>
          </a:xfrm>
          <a:prstGeom prst="rect">
            <a:avLst/>
          </a:prstGeom>
          <a:noFill/>
        </p:spPr>
        <p:txBody>
          <a:bodyPr wrap="square" rtlCol="0">
            <a:spAutoFit/>
          </a:bodyPr>
          <a:lstStyle/>
          <a:p>
            <a:pPr algn="r"/>
            <a:r>
              <a:rPr lang="es-ES" sz="2800" dirty="0" smtClean="0">
                <a:latin typeface="Century Gothic" panose="020B0502020202020204" pitchFamily="34" charset="0"/>
              </a:rPr>
              <a:t>B i e n v e n i d @</a:t>
            </a:r>
            <a:endParaRPr lang="es-ES" sz="2800" dirty="0">
              <a:latin typeface="Century Gothic" panose="020B0502020202020204" pitchFamily="34" charset="0"/>
            </a:endParaRPr>
          </a:p>
        </p:txBody>
      </p:sp>
      <p:cxnSp>
        <p:nvCxnSpPr>
          <p:cNvPr id="13" name="Conector recto 12"/>
          <p:cNvCxnSpPr/>
          <p:nvPr/>
        </p:nvCxnSpPr>
        <p:spPr>
          <a:xfrm>
            <a:off x="3630706" y="1542731"/>
            <a:ext cx="5903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4 CuadroTexto"/>
          <p:cNvSpPr txBox="1"/>
          <p:nvPr/>
        </p:nvSpPr>
        <p:spPr>
          <a:xfrm>
            <a:off x="5895703" y="213638"/>
            <a:ext cx="2429354" cy="369332"/>
          </a:xfrm>
          <a:prstGeom prst="rect">
            <a:avLst/>
          </a:prstGeom>
          <a:noFill/>
        </p:spPr>
        <p:txBody>
          <a:bodyPr wrap="square" rtlCol="0">
            <a:spAutoFit/>
          </a:bodyPr>
          <a:lstStyle/>
          <a:p>
            <a:r>
              <a:rPr lang="es-ES" dirty="0" smtClean="0">
                <a:solidFill>
                  <a:srgbClr val="FF0000"/>
                </a:solidFill>
              </a:rPr>
              <a:t>Sobre la Escuela Lidera</a:t>
            </a:r>
            <a:endParaRPr lang="es-ES" dirty="0">
              <a:solidFill>
                <a:srgbClr val="FF0000"/>
              </a:solidFill>
            </a:endParaRPr>
          </a:p>
        </p:txBody>
      </p:sp>
    </p:spTree>
    <p:extLst>
      <p:ext uri="{BB962C8B-B14F-4D97-AF65-F5344CB8AC3E}">
        <p14:creationId xmlns:p14="http://schemas.microsoft.com/office/powerpoint/2010/main" val="1294245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7221" y="272685"/>
            <a:ext cx="6280145"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Figuras claves en el Proyecto</a:t>
            </a:r>
            <a:endParaRPr lang="es-ES" sz="3000" dirty="0">
              <a:solidFill>
                <a:schemeClr val="bg1"/>
              </a:solidFill>
              <a:latin typeface="Century Gothic" panose="020B0502020202020204" pitchFamily="34" charset="0"/>
            </a:endParaRPr>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r="4167" b="32889"/>
          <a:stretch/>
        </p:blipFill>
        <p:spPr>
          <a:xfrm>
            <a:off x="552607" y="5678704"/>
            <a:ext cx="8630487" cy="1171064"/>
          </a:xfrm>
          <a:prstGeom prst="rect">
            <a:avLst/>
          </a:prstGeom>
        </p:spPr>
      </p:pic>
      <p:sp>
        <p:nvSpPr>
          <p:cNvPr id="20" name="Elipse 19"/>
          <p:cNvSpPr/>
          <p:nvPr/>
        </p:nvSpPr>
        <p:spPr>
          <a:xfrm>
            <a:off x="944497" y="1258852"/>
            <a:ext cx="1501266" cy="1448482"/>
          </a:xfrm>
          <a:prstGeom prst="ellipse">
            <a:avLst/>
          </a:prstGeom>
          <a:solidFill>
            <a:srgbClr val="0000F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20"/>
          <p:cNvSpPr/>
          <p:nvPr/>
        </p:nvSpPr>
        <p:spPr>
          <a:xfrm>
            <a:off x="3894525" y="932510"/>
            <a:ext cx="2035575" cy="1945154"/>
          </a:xfrm>
          <a:prstGeom prst="ellipse">
            <a:avLst/>
          </a:prstGeom>
          <a:solidFill>
            <a:srgbClr val="CC00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2" name="Elipse 21"/>
          <p:cNvSpPr/>
          <p:nvPr/>
        </p:nvSpPr>
        <p:spPr>
          <a:xfrm>
            <a:off x="7486811" y="1258852"/>
            <a:ext cx="1561367" cy="1448482"/>
          </a:xfrm>
          <a:prstGeom prst="ellipse">
            <a:avLst/>
          </a:prstGeom>
          <a:solidFill>
            <a:srgbClr val="FF99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4238063" y="1356826"/>
            <a:ext cx="1385047" cy="1015663"/>
          </a:xfrm>
          <a:prstGeom prst="rect">
            <a:avLst/>
          </a:prstGeom>
          <a:noFill/>
        </p:spPr>
        <p:txBody>
          <a:bodyPr wrap="square" rtlCol="0">
            <a:spAutoFit/>
          </a:bodyPr>
          <a:lstStyle/>
          <a:p>
            <a:pPr algn="ctr"/>
            <a:r>
              <a:rPr lang="es-ES" sz="6000" dirty="0" smtClean="0">
                <a:solidFill>
                  <a:schemeClr val="bg1"/>
                </a:solidFill>
                <a:latin typeface="Century Gothic" panose="020B0502020202020204" pitchFamily="34" charset="0"/>
              </a:rPr>
              <a:t>Tú </a:t>
            </a:r>
            <a:endParaRPr lang="es-ES" sz="6000" dirty="0">
              <a:solidFill>
                <a:schemeClr val="bg1"/>
              </a:solidFill>
              <a:latin typeface="Century Gothic" panose="020B0502020202020204" pitchFamily="34" charset="0"/>
            </a:endParaRPr>
          </a:p>
        </p:txBody>
      </p:sp>
      <p:sp>
        <p:nvSpPr>
          <p:cNvPr id="24" name="CuadroTexto 23"/>
          <p:cNvSpPr txBox="1"/>
          <p:nvPr/>
        </p:nvSpPr>
        <p:spPr>
          <a:xfrm>
            <a:off x="1017172" y="1700696"/>
            <a:ext cx="1385047" cy="584775"/>
          </a:xfrm>
          <a:prstGeom prst="rect">
            <a:avLst/>
          </a:prstGeom>
          <a:noFill/>
        </p:spPr>
        <p:txBody>
          <a:bodyPr wrap="square" rtlCol="0">
            <a:spAutoFit/>
          </a:bodyPr>
          <a:lstStyle/>
          <a:p>
            <a:pPr algn="ctr"/>
            <a:r>
              <a:rPr lang="es-ES" sz="3200" dirty="0" smtClean="0">
                <a:solidFill>
                  <a:schemeClr val="bg1"/>
                </a:solidFill>
                <a:latin typeface="Century Gothic" panose="020B0502020202020204" pitchFamily="34" charset="0"/>
              </a:rPr>
              <a:t>RRHH </a:t>
            </a:r>
            <a:endParaRPr lang="es-ES" sz="3200" dirty="0">
              <a:solidFill>
                <a:schemeClr val="bg1"/>
              </a:solidFill>
              <a:latin typeface="Century Gothic" panose="020B0502020202020204" pitchFamily="34" charset="0"/>
            </a:endParaRPr>
          </a:p>
        </p:txBody>
      </p:sp>
      <p:sp>
        <p:nvSpPr>
          <p:cNvPr id="25" name="CuadroTexto 24"/>
          <p:cNvSpPr txBox="1"/>
          <p:nvPr/>
        </p:nvSpPr>
        <p:spPr>
          <a:xfrm>
            <a:off x="7393802" y="1485251"/>
            <a:ext cx="1770849" cy="923330"/>
          </a:xfrm>
          <a:prstGeom prst="rect">
            <a:avLst/>
          </a:prstGeom>
          <a:noFill/>
        </p:spPr>
        <p:txBody>
          <a:bodyPr wrap="square" rtlCol="0">
            <a:spAutoFit/>
          </a:bodyPr>
          <a:lstStyle/>
          <a:p>
            <a:pPr algn="ctr"/>
            <a:r>
              <a:rPr lang="es-ES" dirty="0" smtClean="0">
                <a:latin typeface="Century Gothic" panose="020B0502020202020204" pitchFamily="34" charset="0"/>
              </a:rPr>
              <a:t>Tu </a:t>
            </a:r>
          </a:p>
          <a:p>
            <a:pPr algn="ctr"/>
            <a:r>
              <a:rPr lang="es-ES" dirty="0" smtClean="0">
                <a:latin typeface="Century Gothic" panose="020B0502020202020204" pitchFamily="34" charset="0"/>
              </a:rPr>
              <a:t>Responsable Directo</a:t>
            </a:r>
            <a:endParaRPr lang="es-ES" dirty="0">
              <a:latin typeface="Century Gothic" panose="020B0502020202020204" pitchFamily="34" charset="0"/>
            </a:endParaRPr>
          </a:p>
        </p:txBody>
      </p:sp>
      <p:sp>
        <p:nvSpPr>
          <p:cNvPr id="26" name="CuadroTexto 25"/>
          <p:cNvSpPr txBox="1"/>
          <p:nvPr/>
        </p:nvSpPr>
        <p:spPr>
          <a:xfrm>
            <a:off x="224620" y="2889910"/>
            <a:ext cx="3002674" cy="2462213"/>
          </a:xfrm>
          <a:prstGeom prst="rect">
            <a:avLst/>
          </a:prstGeom>
          <a:noFill/>
        </p:spPr>
        <p:txBody>
          <a:bodyPr wrap="square" rtlCol="0">
            <a:spAutoFit/>
          </a:bodyPr>
          <a:lstStyle/>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Te</a:t>
            </a:r>
            <a:r>
              <a:rPr lang="es-ES" sz="1050" dirty="0" smtClean="0">
                <a:solidFill>
                  <a:schemeClr val="tx1">
                    <a:lumMod val="65000"/>
                    <a:lumOff val="35000"/>
                  </a:schemeClr>
                </a:solidFill>
                <a:latin typeface="Century Gothic" panose="020B0502020202020204" pitchFamily="34" charset="0"/>
              </a:rPr>
              <a:t> </a:t>
            </a:r>
            <a:r>
              <a:rPr lang="es-ES" sz="1400" dirty="0" smtClean="0">
                <a:solidFill>
                  <a:schemeClr val="tx1">
                    <a:lumMod val="65000"/>
                    <a:lumOff val="35000"/>
                  </a:schemeClr>
                </a:solidFill>
                <a:latin typeface="Century Gothic" panose="020B0502020202020204" pitchFamily="34" charset="0"/>
              </a:rPr>
              <a:t>acompañará</a:t>
            </a:r>
            <a:r>
              <a:rPr lang="es-ES" sz="105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durante todo tu Proceso de Autodesarrollo. </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Compartirá contigo la información que necesites conocer.</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Te ayudará a resolver las dudas que te surjan.</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Te animará a seguir trabajando en las </a:t>
            </a:r>
            <a:r>
              <a:rPr lang="es-ES" sz="1050" dirty="0" smtClean="0">
                <a:solidFill>
                  <a:schemeClr val="tx1">
                    <a:lumMod val="65000"/>
                    <a:lumOff val="35000"/>
                  </a:schemeClr>
                </a:solidFill>
                <a:latin typeface="Century Gothic" panose="020B0502020202020204" pitchFamily="34" charset="0"/>
              </a:rPr>
              <a:t>acciones y en la cumplimentación de las Fichas.</a:t>
            </a:r>
            <a:endParaRPr lang="es-ES" sz="1050" dirty="0">
              <a:solidFill>
                <a:schemeClr val="tx1">
                  <a:lumMod val="65000"/>
                  <a:lumOff val="35000"/>
                </a:schemeClr>
              </a:solidFill>
              <a:latin typeface="Century Gothic" panose="020B0502020202020204" pitchFamily="34" charset="0"/>
            </a:endParaRP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Te recordará los plazos que debes manejar en cada competencia. </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Recibirán tus </a:t>
            </a:r>
            <a:r>
              <a:rPr lang="es-ES" sz="1400" dirty="0" smtClean="0">
                <a:solidFill>
                  <a:schemeClr val="tx1">
                    <a:lumMod val="65000"/>
                    <a:lumOff val="35000"/>
                  </a:schemeClr>
                </a:solidFill>
                <a:latin typeface="Century Gothic" panose="020B0502020202020204" pitchFamily="34" charset="0"/>
              </a:rPr>
              <a:t>Fichas de Reflexión </a:t>
            </a:r>
            <a:r>
              <a:rPr lang="es-ES" sz="1050" dirty="0">
                <a:solidFill>
                  <a:schemeClr val="tx1">
                    <a:lumMod val="65000"/>
                    <a:lumOff val="35000"/>
                  </a:schemeClr>
                </a:solidFill>
                <a:latin typeface="Century Gothic" panose="020B0502020202020204" pitchFamily="34" charset="0"/>
              </a:rPr>
              <a:t>y te informarán de tu grado de avance tras cada acción</a:t>
            </a:r>
            <a:r>
              <a:rPr lang="es-ES" sz="1050" dirty="0" smtClean="0">
                <a:solidFill>
                  <a:schemeClr val="tx1">
                    <a:lumMod val="65000"/>
                    <a:lumOff val="35000"/>
                  </a:schemeClr>
                </a:solidFill>
                <a:latin typeface="Century Gothic" panose="020B0502020202020204" pitchFamily="34" charset="0"/>
              </a:rPr>
              <a:t>. </a:t>
            </a:r>
            <a:endParaRPr lang="es-ES" sz="1050" dirty="0">
              <a:solidFill>
                <a:schemeClr val="tx1">
                  <a:lumMod val="65000"/>
                  <a:lumOff val="35000"/>
                </a:schemeClr>
              </a:solidFill>
              <a:latin typeface="Century Gothic" panose="020B0502020202020204" pitchFamily="34" charset="0"/>
            </a:endParaRPr>
          </a:p>
        </p:txBody>
      </p:sp>
      <p:sp>
        <p:nvSpPr>
          <p:cNvPr id="27" name="CuadroTexto 26"/>
          <p:cNvSpPr txBox="1"/>
          <p:nvPr/>
        </p:nvSpPr>
        <p:spPr>
          <a:xfrm>
            <a:off x="3426439" y="2930251"/>
            <a:ext cx="3202961" cy="2054409"/>
          </a:xfrm>
          <a:prstGeom prst="rect">
            <a:avLst/>
          </a:prstGeom>
          <a:noFill/>
        </p:spPr>
        <p:txBody>
          <a:bodyPr wrap="square" rtlCol="0">
            <a:spAutoFit/>
          </a:bodyPr>
          <a:lstStyle/>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Eres el auténtico </a:t>
            </a:r>
            <a:r>
              <a:rPr lang="es-ES" sz="1400" dirty="0" smtClean="0">
                <a:solidFill>
                  <a:schemeClr val="tx1">
                    <a:lumMod val="65000"/>
                    <a:lumOff val="35000"/>
                  </a:schemeClr>
                </a:solidFill>
                <a:latin typeface="Century Gothic" panose="020B0502020202020204" pitchFamily="34" charset="0"/>
              </a:rPr>
              <a:t>protagonista</a:t>
            </a:r>
            <a:r>
              <a:rPr lang="es-ES" sz="1050" dirty="0" smtClean="0">
                <a:solidFill>
                  <a:schemeClr val="tx1">
                    <a:lumMod val="65000"/>
                    <a:lumOff val="35000"/>
                  </a:schemeClr>
                </a:solidFill>
                <a:latin typeface="Century Gothic" panose="020B0502020202020204" pitchFamily="34" charset="0"/>
              </a:rPr>
              <a:t>. </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Serás el encargado de gestionar tus tiempos y organizar tu </a:t>
            </a:r>
            <a:r>
              <a:rPr lang="es-ES" sz="1400" dirty="0">
                <a:solidFill>
                  <a:schemeClr val="tx1">
                    <a:lumMod val="65000"/>
                    <a:lumOff val="35000"/>
                  </a:schemeClr>
                </a:solidFill>
                <a:latin typeface="Century Gothic" panose="020B0502020202020204" pitchFamily="34" charset="0"/>
              </a:rPr>
              <a:t>plan de trabajo personal</a:t>
            </a:r>
            <a:r>
              <a:rPr lang="es-ES" sz="105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para realizar todas las acciones de desarrollo que se te </a:t>
            </a:r>
            <a:r>
              <a:rPr lang="es-ES" sz="1050" dirty="0" smtClean="0">
                <a:solidFill>
                  <a:schemeClr val="tx1">
                    <a:lumMod val="65000"/>
                    <a:lumOff val="35000"/>
                  </a:schemeClr>
                </a:solidFill>
                <a:latin typeface="Century Gothic" panose="020B0502020202020204" pitchFamily="34" charset="0"/>
              </a:rPr>
              <a:t>solicitarán </a:t>
            </a:r>
            <a:r>
              <a:rPr lang="es-ES" sz="1050" dirty="0">
                <a:solidFill>
                  <a:schemeClr val="tx1">
                    <a:lumMod val="65000"/>
                    <a:lumOff val="35000"/>
                  </a:schemeClr>
                </a:solidFill>
                <a:latin typeface="Century Gothic" panose="020B0502020202020204" pitchFamily="34" charset="0"/>
              </a:rPr>
              <a:t>en cada competencia. </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Palancas imprescindibles serán el  </a:t>
            </a:r>
            <a:r>
              <a:rPr lang="es-ES" sz="1400" dirty="0">
                <a:solidFill>
                  <a:schemeClr val="tx1">
                    <a:lumMod val="65000"/>
                    <a:lumOff val="35000"/>
                  </a:schemeClr>
                </a:solidFill>
                <a:latin typeface="Century Gothic" panose="020B0502020202020204" pitchFamily="34" charset="0"/>
              </a:rPr>
              <a:t>Compromiso</a:t>
            </a:r>
            <a:r>
              <a:rPr lang="es-ES" sz="1050" dirty="0" smtClean="0">
                <a:solidFill>
                  <a:schemeClr val="tx1">
                    <a:lumMod val="65000"/>
                    <a:lumOff val="35000"/>
                  </a:schemeClr>
                </a:solidFill>
                <a:latin typeface="Century Gothic" panose="020B0502020202020204" pitchFamily="34" charset="0"/>
              </a:rPr>
              <a:t>, </a:t>
            </a:r>
            <a:r>
              <a:rPr lang="es-ES" sz="1400" dirty="0">
                <a:solidFill>
                  <a:schemeClr val="tx1">
                    <a:lumMod val="65000"/>
                    <a:lumOff val="35000"/>
                  </a:schemeClr>
                </a:solidFill>
                <a:latin typeface="Century Gothic" panose="020B0502020202020204" pitchFamily="34" charset="0"/>
              </a:rPr>
              <a:t>Esfuerzo</a:t>
            </a:r>
            <a:r>
              <a:rPr lang="es-ES" sz="105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y la </a:t>
            </a:r>
            <a:r>
              <a:rPr lang="es-ES" sz="1400" dirty="0">
                <a:solidFill>
                  <a:schemeClr val="tx1">
                    <a:lumMod val="65000"/>
                    <a:lumOff val="35000"/>
                  </a:schemeClr>
                </a:solidFill>
                <a:latin typeface="Century Gothic" panose="020B0502020202020204" pitchFamily="34" charset="0"/>
              </a:rPr>
              <a:t>Autorresponsabilidad</a:t>
            </a:r>
            <a:r>
              <a:rPr lang="es-ES" sz="150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con tu desarrollo.  </a:t>
            </a:r>
          </a:p>
        </p:txBody>
      </p:sp>
      <p:sp>
        <p:nvSpPr>
          <p:cNvPr id="28" name="CuadroTexto 27"/>
          <p:cNvSpPr txBox="1"/>
          <p:nvPr/>
        </p:nvSpPr>
        <p:spPr>
          <a:xfrm>
            <a:off x="6801007" y="2930251"/>
            <a:ext cx="2962236" cy="2677656"/>
          </a:xfrm>
          <a:prstGeom prst="rect">
            <a:avLst/>
          </a:prstGeom>
          <a:noFill/>
        </p:spPr>
        <p:txBody>
          <a:bodyPr wrap="square" rtlCol="0">
            <a:spAutoFit/>
          </a:bodyPr>
          <a:lstStyle/>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Será una de tus </a:t>
            </a:r>
            <a:r>
              <a:rPr lang="es-ES" sz="1400" dirty="0" smtClean="0">
                <a:solidFill>
                  <a:schemeClr val="tx1">
                    <a:lumMod val="65000"/>
                    <a:lumOff val="35000"/>
                  </a:schemeClr>
                </a:solidFill>
                <a:latin typeface="Century Gothic" panose="020B0502020202020204" pitchFamily="34" charset="0"/>
              </a:rPr>
              <a:t>palancas de apoyo </a:t>
            </a:r>
            <a:r>
              <a:rPr lang="es-ES" sz="1050" dirty="0">
                <a:solidFill>
                  <a:schemeClr val="tx1">
                    <a:lumMod val="65000"/>
                    <a:lumOff val="35000"/>
                  </a:schemeClr>
                </a:solidFill>
                <a:latin typeface="Century Gothic" panose="020B0502020202020204" pitchFamily="34" charset="0"/>
              </a:rPr>
              <a:t>durante todo el Proyecto. </a:t>
            </a:r>
          </a:p>
          <a:p>
            <a:pPr marL="171450" indent="-171450" algn="just">
              <a:buFont typeface="Arial" panose="020B0604020202020204" pitchFamily="34" charset="0"/>
              <a:buChar char="•"/>
            </a:pPr>
            <a:r>
              <a:rPr lang="es-ES" sz="1050" dirty="0">
                <a:solidFill>
                  <a:schemeClr val="tx1">
                    <a:lumMod val="65000"/>
                    <a:lumOff val="35000"/>
                  </a:schemeClr>
                </a:solidFill>
                <a:latin typeface="Century Gothic" panose="020B0502020202020204" pitchFamily="34" charset="0"/>
              </a:rPr>
              <a:t>Te </a:t>
            </a:r>
            <a:r>
              <a:rPr lang="es-ES" sz="1400" dirty="0">
                <a:solidFill>
                  <a:schemeClr val="tx1">
                    <a:lumMod val="65000"/>
                    <a:lumOff val="35000"/>
                  </a:schemeClr>
                </a:solidFill>
                <a:latin typeface="Century Gothic" panose="020B0502020202020204" pitchFamily="34" charset="0"/>
              </a:rPr>
              <a:t>acompañará</a:t>
            </a:r>
            <a:r>
              <a:rPr lang="es-ES" sz="1050" dirty="0">
                <a:solidFill>
                  <a:schemeClr val="tx1">
                    <a:lumMod val="65000"/>
                    <a:lumOff val="35000"/>
                  </a:schemeClr>
                </a:solidFill>
                <a:latin typeface="Century Gothic" panose="020B0502020202020204" pitchFamily="34" charset="0"/>
              </a:rPr>
              <a:t> en tu desarrollo.</a:t>
            </a:r>
          </a:p>
          <a:p>
            <a:pPr marL="171450" indent="-171450" algn="just">
              <a:buFont typeface="Arial" panose="020B0604020202020204" pitchFamily="34" charset="0"/>
              <a:buChar char="•"/>
            </a:pPr>
            <a:r>
              <a:rPr lang="es-ES" sz="1050" dirty="0" smtClean="0">
                <a:solidFill>
                  <a:schemeClr val="tx1">
                    <a:lumMod val="65000"/>
                    <a:lumOff val="35000"/>
                  </a:schemeClr>
                </a:solidFill>
                <a:latin typeface="Century Gothic" panose="020B0502020202020204" pitchFamily="34" charset="0"/>
              </a:rPr>
              <a:t>Permanecerá </a:t>
            </a:r>
            <a:r>
              <a:rPr lang="es-ES" sz="1050" dirty="0">
                <a:solidFill>
                  <a:schemeClr val="tx1">
                    <a:lumMod val="65000"/>
                    <a:lumOff val="35000"/>
                  </a:schemeClr>
                </a:solidFill>
                <a:latin typeface="Century Gothic" panose="020B0502020202020204" pitchFamily="34" charset="0"/>
              </a:rPr>
              <a:t>atento a los avances que </a:t>
            </a:r>
            <a:r>
              <a:rPr lang="es-ES" sz="1050" dirty="0" smtClean="0">
                <a:solidFill>
                  <a:schemeClr val="tx1">
                    <a:lumMod val="65000"/>
                    <a:lumOff val="35000"/>
                  </a:schemeClr>
                </a:solidFill>
                <a:latin typeface="Century Gothic" panose="020B0502020202020204" pitchFamily="34" charset="0"/>
              </a:rPr>
              <a:t>vayas consiguiendo </a:t>
            </a:r>
            <a:r>
              <a:rPr lang="es-ES" sz="1050" dirty="0">
                <a:solidFill>
                  <a:schemeClr val="tx1">
                    <a:lumMod val="65000"/>
                    <a:lumOff val="35000"/>
                  </a:schemeClr>
                </a:solidFill>
                <a:latin typeface="Century Gothic" panose="020B0502020202020204" pitchFamily="34" charset="0"/>
              </a:rPr>
              <a:t>al trabajar las diferentes acciones. </a:t>
            </a:r>
            <a:endParaRPr lang="es-ES" sz="1050" dirty="0" smtClean="0">
              <a:solidFill>
                <a:schemeClr val="tx1">
                  <a:lumMod val="65000"/>
                  <a:lumOff val="35000"/>
                </a:schemeClr>
              </a:solidFill>
              <a:latin typeface="Century Gothic" panose="020B0502020202020204" pitchFamily="34" charset="0"/>
            </a:endParaRPr>
          </a:p>
          <a:p>
            <a:pPr marL="171450" indent="-171450" algn="just">
              <a:buFont typeface="Arial" panose="020B0604020202020204" pitchFamily="34" charset="0"/>
              <a:buChar char="•"/>
            </a:pPr>
            <a:r>
              <a:rPr lang="es-ES" sz="1050" dirty="0" smtClean="0">
                <a:solidFill>
                  <a:schemeClr val="tx1">
                    <a:lumMod val="65000"/>
                    <a:lumOff val="35000"/>
                  </a:schemeClr>
                </a:solidFill>
                <a:latin typeface="Century Gothic" panose="020B0502020202020204" pitchFamily="34" charset="0"/>
              </a:rPr>
              <a:t>Ante dificultades que encuentres, te ayudará a solventarlas.</a:t>
            </a:r>
          </a:p>
          <a:p>
            <a:pPr marL="171450" indent="-171450" algn="just">
              <a:buFont typeface="Arial" panose="020B0604020202020204" pitchFamily="34" charset="0"/>
              <a:buChar char="•"/>
            </a:pPr>
            <a:r>
              <a:rPr lang="es-ES" sz="1050" dirty="0" smtClean="0">
                <a:solidFill>
                  <a:schemeClr val="tx1">
                    <a:lumMod val="65000"/>
                    <a:lumOff val="35000"/>
                  </a:schemeClr>
                </a:solidFill>
                <a:latin typeface="Century Gothic" panose="020B0502020202020204" pitchFamily="34" charset="0"/>
              </a:rPr>
              <a:t>Estará </a:t>
            </a:r>
            <a:r>
              <a:rPr lang="es-ES" sz="1400" dirty="0" smtClean="0">
                <a:solidFill>
                  <a:schemeClr val="tx1">
                    <a:lumMod val="65000"/>
                    <a:lumOff val="35000"/>
                  </a:schemeClr>
                </a:solidFill>
                <a:latin typeface="Century Gothic" panose="020B0502020202020204" pitchFamily="34" charset="0"/>
              </a:rPr>
              <a:t>disponible</a:t>
            </a:r>
            <a:r>
              <a:rPr lang="es-ES" sz="1050" dirty="0" smtClean="0">
                <a:solidFill>
                  <a:schemeClr val="tx1">
                    <a:lumMod val="65000"/>
                    <a:lumOff val="35000"/>
                  </a:schemeClr>
                </a:solidFill>
                <a:latin typeface="Century Gothic" panose="020B0502020202020204" pitchFamily="34" charset="0"/>
              </a:rPr>
              <a:t>.</a:t>
            </a:r>
          </a:p>
          <a:p>
            <a:pPr marL="171450" indent="-171450" algn="just">
              <a:buFont typeface="Arial" panose="020B0604020202020204" pitchFamily="34" charset="0"/>
              <a:buChar char="•"/>
            </a:pPr>
            <a:r>
              <a:rPr lang="es-ES" sz="1400" dirty="0" smtClean="0">
                <a:solidFill>
                  <a:schemeClr val="tx1">
                    <a:lumMod val="65000"/>
                    <a:lumOff val="35000"/>
                  </a:schemeClr>
                </a:solidFill>
                <a:latin typeface="Century Gothic" panose="020B0502020202020204" pitchFamily="34" charset="0"/>
              </a:rPr>
              <a:t>Se implicará y comprometerá </a:t>
            </a:r>
            <a:r>
              <a:rPr lang="es-ES" sz="1050" dirty="0" smtClean="0">
                <a:solidFill>
                  <a:schemeClr val="tx1">
                    <a:lumMod val="65000"/>
                    <a:lumOff val="35000"/>
                  </a:schemeClr>
                </a:solidFill>
                <a:latin typeface="Century Gothic" panose="020B0502020202020204" pitchFamily="34" charset="0"/>
              </a:rPr>
              <a:t>con tu evolución.</a:t>
            </a:r>
          </a:p>
          <a:p>
            <a:pPr marL="171450" indent="-171450" algn="just">
              <a:buFont typeface="Arial" panose="020B0604020202020204" pitchFamily="34" charset="0"/>
              <a:buChar char="•"/>
            </a:pPr>
            <a:r>
              <a:rPr lang="es-ES" sz="1050" dirty="0" smtClean="0">
                <a:solidFill>
                  <a:schemeClr val="tx1">
                    <a:lumMod val="65000"/>
                    <a:lumOff val="35000"/>
                  </a:schemeClr>
                </a:solidFill>
                <a:latin typeface="Century Gothic" panose="020B0502020202020204" pitchFamily="34" charset="0"/>
              </a:rPr>
              <a:t>Actuará como </a:t>
            </a:r>
            <a:r>
              <a:rPr lang="es-ES" sz="1400" dirty="0" smtClean="0">
                <a:solidFill>
                  <a:schemeClr val="tx1">
                    <a:lumMod val="65000"/>
                    <a:lumOff val="35000"/>
                  </a:schemeClr>
                </a:solidFill>
                <a:latin typeface="Century Gothic" panose="020B0502020202020204" pitchFamily="34" charset="0"/>
              </a:rPr>
              <a:t>guía </a:t>
            </a:r>
            <a:r>
              <a:rPr lang="es-ES" sz="1050" dirty="0" smtClean="0">
                <a:solidFill>
                  <a:schemeClr val="tx1">
                    <a:lumMod val="65000"/>
                    <a:lumOff val="35000"/>
                  </a:schemeClr>
                </a:solidFill>
                <a:latin typeface="Century Gothic" panose="020B0502020202020204" pitchFamily="34" charset="0"/>
              </a:rPr>
              <a:t>en tu horizonte de desarrollo.</a:t>
            </a:r>
            <a:endParaRPr lang="es-ES" sz="1050" dirty="0">
              <a:solidFill>
                <a:schemeClr val="tx1">
                  <a:lumMod val="65000"/>
                  <a:lumOff val="35000"/>
                </a:schemeClr>
              </a:solidFill>
              <a:latin typeface="Century Gothic" panose="020B0502020202020204" pitchFamily="34" charset="0"/>
            </a:endParaRPr>
          </a:p>
          <a:p>
            <a:pPr marL="171450" indent="-171450" algn="just">
              <a:buFont typeface="Arial" panose="020B0604020202020204" pitchFamily="34" charset="0"/>
              <a:buChar char="•"/>
            </a:pPr>
            <a:endParaRPr lang="es-ES" sz="1050" dirty="0">
              <a:solidFill>
                <a:schemeClr val="tx1">
                  <a:lumMod val="65000"/>
                  <a:lumOff val="35000"/>
                </a:schemeClr>
              </a:solidFill>
              <a:latin typeface="Century Gothic" panose="020B0502020202020204" pitchFamily="34" charset="0"/>
            </a:endParaRPr>
          </a:p>
        </p:txBody>
      </p:sp>
      <p:sp>
        <p:nvSpPr>
          <p:cNvPr id="13" name="12 CuadroTexto"/>
          <p:cNvSpPr txBox="1"/>
          <p:nvPr/>
        </p:nvSpPr>
        <p:spPr>
          <a:xfrm>
            <a:off x="6008914" y="28972"/>
            <a:ext cx="3174180" cy="369332"/>
          </a:xfrm>
          <a:prstGeom prst="rect">
            <a:avLst/>
          </a:prstGeom>
          <a:noFill/>
        </p:spPr>
        <p:txBody>
          <a:bodyPr wrap="square" rtlCol="0">
            <a:spAutoFit/>
          </a:bodyPr>
          <a:lstStyle/>
          <a:p>
            <a:r>
              <a:rPr lang="es-ES" dirty="0" smtClean="0">
                <a:solidFill>
                  <a:srgbClr val="FF0000"/>
                </a:solidFill>
              </a:rPr>
              <a:t>Figuras Claves en el proyecto</a:t>
            </a:r>
            <a:endParaRPr lang="es-ES" dirty="0">
              <a:solidFill>
                <a:srgbClr val="FF0000"/>
              </a:solidFill>
            </a:endParaRPr>
          </a:p>
        </p:txBody>
      </p:sp>
    </p:spTree>
    <p:extLst>
      <p:ext uri="{BB962C8B-B14F-4D97-AF65-F5344CB8AC3E}">
        <p14:creationId xmlns:p14="http://schemas.microsoft.com/office/powerpoint/2010/main" val="25049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09942" y="274524"/>
            <a:ext cx="8328940"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Tu Rol como Protagonista</a:t>
            </a:r>
            <a:endParaRPr lang="es-ES" sz="3000" dirty="0">
              <a:solidFill>
                <a:schemeClr val="bg1"/>
              </a:solidFill>
              <a:latin typeface="Century Gothic" panose="020B0502020202020204" pitchFamily="34" charset="0"/>
            </a:endParaRPr>
          </a:p>
        </p:txBody>
      </p:sp>
      <p:sp>
        <p:nvSpPr>
          <p:cNvPr id="11" name="8 CuadroTexto"/>
          <p:cNvSpPr txBox="1"/>
          <p:nvPr/>
        </p:nvSpPr>
        <p:spPr>
          <a:xfrm>
            <a:off x="160923" y="969652"/>
            <a:ext cx="9566108" cy="323165"/>
          </a:xfrm>
          <a:prstGeom prst="rect">
            <a:avLst/>
          </a:prstGeom>
          <a:noFill/>
        </p:spPr>
        <p:txBody>
          <a:bodyPr wrap="square">
            <a:spAutoFit/>
          </a:bodyPr>
          <a:lstStyle/>
          <a:p>
            <a:pPr algn="just" fontAlgn="auto">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La Guía de Autodesarrollo se asienta en el </a:t>
            </a:r>
            <a:r>
              <a:rPr lang="es-ES" sz="1500" b="1" dirty="0" smtClean="0">
                <a:solidFill>
                  <a:schemeClr val="tx1">
                    <a:lumMod val="65000"/>
                    <a:lumOff val="35000"/>
                  </a:schemeClr>
                </a:solidFill>
                <a:latin typeface="Century Gothic" panose="020B0502020202020204" pitchFamily="34" charset="0"/>
              </a:rPr>
              <a:t>Modelo 70/20/10:</a:t>
            </a:r>
            <a:endParaRPr lang="es-ES" sz="1500" b="1" dirty="0">
              <a:solidFill>
                <a:schemeClr val="tx1">
                  <a:lumMod val="65000"/>
                  <a:lumOff val="35000"/>
                </a:schemeClr>
              </a:solidFill>
              <a:latin typeface="Century Gothic" panose="020B0502020202020204" pitchFamily="34" charset="0"/>
            </a:endParaRPr>
          </a:p>
        </p:txBody>
      </p:sp>
      <p:grpSp>
        <p:nvGrpSpPr>
          <p:cNvPr id="29" name="Grupo 28"/>
          <p:cNvGrpSpPr/>
          <p:nvPr/>
        </p:nvGrpSpPr>
        <p:grpSpPr>
          <a:xfrm>
            <a:off x="363213" y="1243435"/>
            <a:ext cx="2832930" cy="2108032"/>
            <a:chOff x="363213" y="1243435"/>
            <a:chExt cx="2832930" cy="2108032"/>
          </a:xfrm>
        </p:grpSpPr>
        <p:sp>
          <p:nvSpPr>
            <p:cNvPr id="18" name="Rectángulo redondeado 17"/>
            <p:cNvSpPr/>
            <p:nvPr/>
          </p:nvSpPr>
          <p:spPr>
            <a:xfrm>
              <a:off x="890342" y="2208467"/>
              <a:ext cx="2305801" cy="1143000"/>
            </a:xfrm>
            <a:prstGeom prst="round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latin typeface="Century Gothic" panose="020B0502020202020204" pitchFamily="34" charset="0"/>
                </a:rPr>
                <a:t>¿Qué vas a hacer </a:t>
              </a:r>
              <a:r>
                <a:rPr lang="es-ES" sz="1600" b="1" dirty="0" smtClean="0">
                  <a:latin typeface="Century Gothic" panose="020B0502020202020204" pitchFamily="34" charset="0"/>
                </a:rPr>
                <a:t>Tú</a:t>
              </a:r>
              <a:r>
                <a:rPr lang="es-ES" sz="1600" dirty="0" smtClean="0">
                  <a:latin typeface="Century Gothic" panose="020B0502020202020204" pitchFamily="34" charset="0"/>
                </a:rPr>
                <a:t>?</a:t>
              </a:r>
              <a:endParaRPr lang="es-ES" sz="1600" dirty="0">
                <a:latin typeface="Century Gothic" panose="020B0502020202020204" pitchFamily="34" charset="0"/>
              </a:endParaRPr>
            </a:p>
          </p:txBody>
        </p:sp>
        <p:sp>
          <p:nvSpPr>
            <p:cNvPr id="21" name="Estrella de 5 puntas 20"/>
            <p:cNvSpPr/>
            <p:nvPr/>
          </p:nvSpPr>
          <p:spPr>
            <a:xfrm rot="20559603">
              <a:off x="363213" y="1243435"/>
              <a:ext cx="1621772" cy="1324962"/>
            </a:xfrm>
            <a:prstGeom prst="star5">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bg1"/>
                  </a:solidFill>
                  <a:latin typeface="Century Gothic" panose="020B0502020202020204" pitchFamily="34" charset="0"/>
                </a:rPr>
                <a:t>70%</a:t>
              </a:r>
              <a:endParaRPr lang="es-ES" sz="1600" b="1" dirty="0">
                <a:solidFill>
                  <a:schemeClr val="bg1"/>
                </a:solidFill>
                <a:latin typeface="Century Gothic" panose="020B0502020202020204" pitchFamily="34" charset="0"/>
              </a:endParaRPr>
            </a:p>
          </p:txBody>
        </p:sp>
      </p:grpSp>
      <p:grpSp>
        <p:nvGrpSpPr>
          <p:cNvPr id="31" name="Grupo 30"/>
          <p:cNvGrpSpPr/>
          <p:nvPr/>
        </p:nvGrpSpPr>
        <p:grpSpPr>
          <a:xfrm>
            <a:off x="6247924" y="1243435"/>
            <a:ext cx="2935267" cy="2108032"/>
            <a:chOff x="6247924" y="1243435"/>
            <a:chExt cx="2935267" cy="2108032"/>
          </a:xfrm>
        </p:grpSpPr>
        <p:sp>
          <p:nvSpPr>
            <p:cNvPr id="20" name="Rectángulo redondeado 19"/>
            <p:cNvSpPr/>
            <p:nvPr/>
          </p:nvSpPr>
          <p:spPr>
            <a:xfrm>
              <a:off x="6877390" y="2208467"/>
              <a:ext cx="2305801" cy="1143000"/>
            </a:xfrm>
            <a:prstGeom prst="round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latin typeface="Century Gothic" panose="020B0502020202020204" pitchFamily="34" charset="0"/>
                </a:rPr>
                <a:t>¿En qué te va a ayudar la </a:t>
              </a:r>
              <a:r>
                <a:rPr lang="es-ES" sz="1600" b="1" dirty="0" smtClean="0">
                  <a:latin typeface="Century Gothic" panose="020B0502020202020204" pitchFamily="34" charset="0"/>
                </a:rPr>
                <a:t>Compañía</a:t>
              </a:r>
              <a:r>
                <a:rPr lang="es-ES" sz="1600" dirty="0" smtClean="0">
                  <a:latin typeface="Century Gothic" panose="020B0502020202020204" pitchFamily="34" charset="0"/>
                </a:rPr>
                <a:t>?</a:t>
              </a:r>
              <a:endParaRPr lang="es-ES" sz="1600" dirty="0">
                <a:latin typeface="Century Gothic" panose="020B0502020202020204" pitchFamily="34" charset="0"/>
              </a:endParaRPr>
            </a:p>
          </p:txBody>
        </p:sp>
        <p:sp>
          <p:nvSpPr>
            <p:cNvPr id="22" name="Estrella de 5 puntas 21"/>
            <p:cNvSpPr/>
            <p:nvPr/>
          </p:nvSpPr>
          <p:spPr>
            <a:xfrm rot="20559603">
              <a:off x="6247924" y="1243435"/>
              <a:ext cx="1621772" cy="1324962"/>
            </a:xfrm>
            <a:prstGeom prst="star5">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bg1"/>
                  </a:solidFill>
                  <a:latin typeface="Century Gothic" panose="020B0502020202020204" pitchFamily="34" charset="0"/>
                </a:rPr>
                <a:t>10%</a:t>
              </a:r>
              <a:endParaRPr lang="es-ES" sz="1600" b="1" dirty="0">
                <a:solidFill>
                  <a:schemeClr val="bg1"/>
                </a:solidFill>
                <a:latin typeface="Century Gothic" panose="020B0502020202020204" pitchFamily="34" charset="0"/>
              </a:endParaRPr>
            </a:p>
          </p:txBody>
        </p:sp>
      </p:grpSp>
      <p:grpSp>
        <p:nvGrpSpPr>
          <p:cNvPr id="30" name="Grupo 29"/>
          <p:cNvGrpSpPr/>
          <p:nvPr/>
        </p:nvGrpSpPr>
        <p:grpSpPr>
          <a:xfrm>
            <a:off x="3434329" y="1243435"/>
            <a:ext cx="2755338" cy="2108032"/>
            <a:chOff x="3434329" y="1243435"/>
            <a:chExt cx="2755338" cy="2108032"/>
          </a:xfrm>
        </p:grpSpPr>
        <p:sp>
          <p:nvSpPr>
            <p:cNvPr id="19" name="Rectángulo redondeado 18"/>
            <p:cNvSpPr/>
            <p:nvPr/>
          </p:nvSpPr>
          <p:spPr>
            <a:xfrm>
              <a:off x="3883866" y="2208467"/>
              <a:ext cx="2305801" cy="1143000"/>
            </a:xfrm>
            <a:prstGeom prst="roundRect">
              <a:avLst/>
            </a:prstGeom>
            <a:solidFill>
              <a:schemeClr val="tx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latin typeface="Century Gothic" panose="020B0502020202020204" pitchFamily="34" charset="0"/>
                </a:rPr>
                <a:t>¿En qué te va a ayudar tu </a:t>
              </a:r>
              <a:r>
                <a:rPr lang="es-ES" sz="1600" b="1" dirty="0" smtClean="0">
                  <a:latin typeface="Century Gothic" panose="020B0502020202020204" pitchFamily="34" charset="0"/>
                </a:rPr>
                <a:t>Responsable Directo</a:t>
              </a:r>
              <a:r>
                <a:rPr lang="es-ES" sz="1600" dirty="0" smtClean="0">
                  <a:latin typeface="Century Gothic" panose="020B0502020202020204" pitchFamily="34" charset="0"/>
                </a:rPr>
                <a:t>?</a:t>
              </a:r>
              <a:endParaRPr lang="es-ES" sz="1600" dirty="0">
                <a:latin typeface="Century Gothic" panose="020B0502020202020204" pitchFamily="34" charset="0"/>
              </a:endParaRPr>
            </a:p>
          </p:txBody>
        </p:sp>
        <p:sp>
          <p:nvSpPr>
            <p:cNvPr id="23" name="Estrella de 5 puntas 22"/>
            <p:cNvSpPr/>
            <p:nvPr/>
          </p:nvSpPr>
          <p:spPr>
            <a:xfrm rot="20559603">
              <a:off x="3434329" y="1243435"/>
              <a:ext cx="1621772" cy="1324962"/>
            </a:xfrm>
            <a:prstGeom prst="star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bg1"/>
                  </a:solidFill>
                  <a:latin typeface="Century Gothic" panose="020B0502020202020204" pitchFamily="34" charset="0"/>
                </a:rPr>
                <a:t>20%</a:t>
              </a:r>
              <a:endParaRPr lang="es-ES" sz="1600" b="1" dirty="0">
                <a:solidFill>
                  <a:schemeClr val="bg1"/>
                </a:solidFill>
                <a:latin typeface="Century Gothic" panose="020B0502020202020204" pitchFamily="34" charset="0"/>
              </a:endParaRPr>
            </a:p>
          </p:txBody>
        </p:sp>
      </p:grpSp>
      <p:sp>
        <p:nvSpPr>
          <p:cNvPr id="24" name="7 CuadroTexto"/>
          <p:cNvSpPr txBox="1"/>
          <p:nvPr/>
        </p:nvSpPr>
        <p:spPr>
          <a:xfrm>
            <a:off x="6189667" y="3946294"/>
            <a:ext cx="3332885" cy="1785104"/>
          </a:xfrm>
          <a:prstGeom prst="rect">
            <a:avLst/>
          </a:prstGeom>
          <a:noFill/>
          <a:ln>
            <a:solidFill>
              <a:schemeClr val="bg1">
                <a:lumMod val="75000"/>
              </a:schemeClr>
            </a:solidFill>
          </a:ln>
        </p:spPr>
        <p:txBody>
          <a:bodyPr wrap="square" rtlCol="0">
            <a:spAutoFit/>
          </a:bodyPr>
          <a:lstStyle/>
          <a:p>
            <a:pPr algn="ctr"/>
            <a:r>
              <a:rPr lang="es-ES" sz="1300" b="1" dirty="0" smtClean="0">
                <a:solidFill>
                  <a:schemeClr val="tx1">
                    <a:lumMod val="65000"/>
                    <a:lumOff val="35000"/>
                  </a:schemeClr>
                </a:solidFill>
                <a:latin typeface="Century Gothic" panose="020B0502020202020204" pitchFamily="34" charset="0"/>
              </a:rPr>
              <a:t>Desarrollarse </a:t>
            </a:r>
            <a:r>
              <a:rPr lang="es-ES" sz="1300" b="1" dirty="0">
                <a:solidFill>
                  <a:schemeClr val="tx1">
                    <a:lumMod val="65000"/>
                    <a:lumOff val="35000"/>
                  </a:schemeClr>
                </a:solidFill>
                <a:latin typeface="Century Gothic" panose="020B0502020202020204" pitchFamily="34" charset="0"/>
              </a:rPr>
              <a:t>es un proceso que se lleva a cabo en un largo periodo de tiempo, y que exige: implicación, dedicación y una visión amplia de </a:t>
            </a:r>
            <a:r>
              <a:rPr lang="es-ES" sz="1300" b="1" dirty="0" smtClean="0">
                <a:solidFill>
                  <a:schemeClr val="tx1">
                    <a:lumMod val="65000"/>
                    <a:lumOff val="35000"/>
                  </a:schemeClr>
                </a:solidFill>
                <a:latin typeface="Century Gothic" panose="020B0502020202020204" pitchFamily="34" charset="0"/>
              </a:rPr>
              <a:t>futuro. </a:t>
            </a:r>
          </a:p>
          <a:p>
            <a:pPr algn="ctr"/>
            <a:endParaRPr lang="es-ES" sz="1300" b="1" dirty="0" smtClean="0">
              <a:solidFill>
                <a:schemeClr val="tx1">
                  <a:lumMod val="65000"/>
                  <a:lumOff val="35000"/>
                </a:schemeClr>
              </a:solidFill>
              <a:latin typeface="Century Gothic" panose="020B0502020202020204" pitchFamily="34" charset="0"/>
            </a:endParaRPr>
          </a:p>
          <a:p>
            <a:pPr algn="ctr"/>
            <a:r>
              <a:rPr lang="es-ES" sz="1600" b="1" dirty="0" smtClean="0">
                <a:solidFill>
                  <a:srgbClr val="CC00CC"/>
                </a:solidFill>
                <a:latin typeface="Century Gothic" panose="020B0502020202020204" pitchFamily="34" charset="0"/>
              </a:rPr>
              <a:t>El éxito de tu desarrollo sólo depende de ti</a:t>
            </a:r>
            <a:r>
              <a:rPr lang="es-ES" sz="1600" b="1" dirty="0" smtClean="0">
                <a:solidFill>
                  <a:srgbClr val="C00000"/>
                </a:solidFill>
                <a:latin typeface="Century Gothic" panose="020B0502020202020204" pitchFamily="34" charset="0"/>
              </a:rPr>
              <a:t>.</a:t>
            </a:r>
            <a:endParaRPr lang="es-ES" sz="1600" b="1" dirty="0">
              <a:solidFill>
                <a:srgbClr val="C00000"/>
              </a:solidFill>
              <a:latin typeface="Century Gothic" panose="020B0502020202020204" pitchFamily="34" charset="0"/>
            </a:endParaRPr>
          </a:p>
        </p:txBody>
      </p:sp>
      <p:pic>
        <p:nvPicPr>
          <p:cNvPr id="32" name="Imagen 31"/>
          <p:cNvPicPr>
            <a:picLocks noChangeAspect="1"/>
          </p:cNvPicPr>
          <p:nvPr/>
        </p:nvPicPr>
        <p:blipFill rotWithShape="1">
          <a:blip r:embed="rId2">
            <a:extLst>
              <a:ext uri="{28A0092B-C50C-407E-A947-70E740481C1C}">
                <a14:useLocalDpi xmlns:a14="http://schemas.microsoft.com/office/drawing/2010/main" val="0"/>
              </a:ext>
            </a:extLst>
          </a:blip>
          <a:srcRect t="25263" b="4913"/>
          <a:stretch/>
        </p:blipFill>
        <p:spPr>
          <a:xfrm>
            <a:off x="748404" y="3331399"/>
            <a:ext cx="5050659" cy="3526601"/>
          </a:xfrm>
          <a:prstGeom prst="rect">
            <a:avLst/>
          </a:prstGeom>
          <a:effectLst>
            <a:softEdge rad="127000"/>
          </a:effectLst>
        </p:spPr>
      </p:pic>
      <p:sp>
        <p:nvSpPr>
          <p:cNvPr id="4" name="Rectángulo 3"/>
          <p:cNvSpPr/>
          <p:nvPr/>
        </p:nvSpPr>
        <p:spPr>
          <a:xfrm>
            <a:off x="2309104" y="4647995"/>
            <a:ext cx="1689922" cy="369332"/>
          </a:xfrm>
          <a:prstGeom prst="rect">
            <a:avLst/>
          </a:prstGeom>
        </p:spPr>
        <p:txBody>
          <a:bodyPr wrap="square">
            <a:spAutoFit/>
          </a:bodyPr>
          <a:lstStyle/>
          <a:p>
            <a:pPr algn="just" fontAlgn="auto">
              <a:spcBef>
                <a:spcPct val="20000"/>
              </a:spcBef>
              <a:spcAft>
                <a:spcPts val="0"/>
              </a:spcAft>
              <a:defRPr/>
            </a:pPr>
            <a:r>
              <a:rPr lang="es-ES" b="1" dirty="0">
                <a:latin typeface="Century Gothic" panose="020B0502020202020204" pitchFamily="34" charset="0"/>
              </a:rPr>
              <a:t>Autogestión.  </a:t>
            </a:r>
          </a:p>
        </p:txBody>
      </p:sp>
      <p:sp>
        <p:nvSpPr>
          <p:cNvPr id="5" name="Rectángulo 4"/>
          <p:cNvSpPr/>
          <p:nvPr/>
        </p:nvSpPr>
        <p:spPr>
          <a:xfrm>
            <a:off x="673857" y="6055045"/>
            <a:ext cx="2480208" cy="369332"/>
          </a:xfrm>
          <a:prstGeom prst="rect">
            <a:avLst/>
          </a:prstGeom>
        </p:spPr>
        <p:txBody>
          <a:bodyPr wrap="square">
            <a:spAutoFit/>
          </a:bodyPr>
          <a:lstStyle/>
          <a:p>
            <a:pPr algn="ctr" fontAlgn="auto">
              <a:spcBef>
                <a:spcPct val="20000"/>
              </a:spcBef>
              <a:spcAft>
                <a:spcPts val="0"/>
              </a:spcAft>
              <a:defRPr/>
            </a:pPr>
            <a:r>
              <a:rPr lang="es-ES" b="1" dirty="0">
                <a:latin typeface="Century Gothic" panose="020B0502020202020204" pitchFamily="34" charset="0"/>
              </a:rPr>
              <a:t>Responsabilidad</a:t>
            </a:r>
            <a:r>
              <a:rPr lang="es-ES" b="1" dirty="0" smtClean="0">
                <a:latin typeface="Century Gothic" panose="020B0502020202020204" pitchFamily="34" charset="0"/>
              </a:rPr>
              <a:t>.</a:t>
            </a:r>
            <a:endParaRPr lang="es-ES" b="1" dirty="0">
              <a:latin typeface="Century Gothic" panose="020B0502020202020204" pitchFamily="34" charset="0"/>
            </a:endParaRPr>
          </a:p>
        </p:txBody>
      </p:sp>
      <p:sp>
        <p:nvSpPr>
          <p:cNvPr id="6" name="Rectángulo 5"/>
          <p:cNvSpPr/>
          <p:nvPr/>
        </p:nvSpPr>
        <p:spPr>
          <a:xfrm>
            <a:off x="832468" y="5247448"/>
            <a:ext cx="2441265" cy="646331"/>
          </a:xfrm>
          <a:prstGeom prst="rect">
            <a:avLst/>
          </a:prstGeom>
        </p:spPr>
        <p:txBody>
          <a:bodyPr wrap="square">
            <a:spAutoFit/>
          </a:bodyPr>
          <a:lstStyle/>
          <a:p>
            <a:pPr algn="ctr" fontAlgn="auto">
              <a:spcBef>
                <a:spcPct val="20000"/>
              </a:spcBef>
              <a:spcAft>
                <a:spcPts val="0"/>
              </a:spcAft>
              <a:defRPr/>
            </a:pPr>
            <a:r>
              <a:rPr lang="es-ES" b="1" dirty="0">
                <a:latin typeface="Century Gothic" panose="020B0502020202020204" pitchFamily="34" charset="0"/>
              </a:rPr>
              <a:t>Implicación con tu </a:t>
            </a:r>
            <a:r>
              <a:rPr lang="es-ES" b="1" dirty="0" smtClean="0">
                <a:latin typeface="Century Gothic" panose="020B0502020202020204" pitchFamily="34" charset="0"/>
              </a:rPr>
              <a:t>Desarrollo.</a:t>
            </a:r>
            <a:endParaRPr lang="es-ES" b="1" dirty="0">
              <a:latin typeface="Century Gothic" panose="020B0502020202020204" pitchFamily="34" charset="0"/>
            </a:endParaRPr>
          </a:p>
        </p:txBody>
      </p:sp>
      <p:sp>
        <p:nvSpPr>
          <p:cNvPr id="7" name="Rectángulo 6"/>
          <p:cNvSpPr/>
          <p:nvPr/>
        </p:nvSpPr>
        <p:spPr>
          <a:xfrm>
            <a:off x="2946203" y="6338247"/>
            <a:ext cx="1853290" cy="369332"/>
          </a:xfrm>
          <a:prstGeom prst="rect">
            <a:avLst/>
          </a:prstGeom>
        </p:spPr>
        <p:txBody>
          <a:bodyPr wrap="square">
            <a:spAutoFit/>
          </a:bodyPr>
          <a:lstStyle/>
          <a:p>
            <a:pPr algn="just" fontAlgn="auto">
              <a:spcBef>
                <a:spcPct val="20000"/>
              </a:spcBef>
              <a:spcAft>
                <a:spcPts val="0"/>
              </a:spcAft>
              <a:defRPr/>
            </a:pPr>
            <a:r>
              <a:rPr lang="es-ES" b="1" dirty="0">
                <a:latin typeface="Century Gothic" panose="020B0502020202020204" pitchFamily="34" charset="0"/>
              </a:rPr>
              <a:t>Esfuerzo.</a:t>
            </a:r>
          </a:p>
        </p:txBody>
      </p:sp>
      <p:sp>
        <p:nvSpPr>
          <p:cNvPr id="3" name="8 CuadroTexto"/>
          <p:cNvSpPr txBox="1"/>
          <p:nvPr/>
        </p:nvSpPr>
        <p:spPr>
          <a:xfrm>
            <a:off x="748404" y="3436520"/>
            <a:ext cx="5050658" cy="461665"/>
          </a:xfrm>
          <a:prstGeom prst="rect">
            <a:avLst/>
          </a:prstGeom>
          <a:solidFill>
            <a:schemeClr val="bg1"/>
          </a:solidFill>
        </p:spPr>
        <p:txBody>
          <a:bodyPr wrap="square">
            <a:spAutoFit/>
          </a:bodyPr>
          <a:lstStyle/>
          <a:p>
            <a:pPr algn="ctr" fontAlgn="auto">
              <a:spcBef>
                <a:spcPct val="20000"/>
              </a:spcBef>
              <a:spcAft>
                <a:spcPts val="0"/>
              </a:spcAft>
              <a:defRPr/>
            </a:pPr>
            <a:r>
              <a:rPr lang="es-ES" sz="2400" dirty="0" smtClean="0">
                <a:latin typeface="Century Gothic" panose="020B0502020202020204" pitchFamily="34" charset="0"/>
              </a:rPr>
              <a:t>¿Qué esperamos de ti?</a:t>
            </a:r>
          </a:p>
        </p:txBody>
      </p:sp>
      <p:sp>
        <p:nvSpPr>
          <p:cNvPr id="25" name="24 CuadroTexto"/>
          <p:cNvSpPr txBox="1"/>
          <p:nvPr/>
        </p:nvSpPr>
        <p:spPr>
          <a:xfrm>
            <a:off x="6008914" y="28972"/>
            <a:ext cx="3074126" cy="369332"/>
          </a:xfrm>
          <a:prstGeom prst="rect">
            <a:avLst/>
          </a:prstGeom>
          <a:noFill/>
        </p:spPr>
        <p:txBody>
          <a:bodyPr wrap="square" rtlCol="0">
            <a:spAutoFit/>
          </a:bodyPr>
          <a:lstStyle/>
          <a:p>
            <a:r>
              <a:rPr lang="es-ES" dirty="0" smtClean="0">
                <a:solidFill>
                  <a:srgbClr val="FF0000"/>
                </a:solidFill>
              </a:rPr>
              <a:t>Tu rol como protagonista</a:t>
            </a:r>
            <a:endParaRPr lang="es-ES" dirty="0">
              <a:solidFill>
                <a:srgbClr val="FF0000"/>
              </a:solidFill>
            </a:endParaRPr>
          </a:p>
        </p:txBody>
      </p:sp>
    </p:spTree>
    <p:extLst>
      <p:ext uri="{BB962C8B-B14F-4D97-AF65-F5344CB8AC3E}">
        <p14:creationId xmlns:p14="http://schemas.microsoft.com/office/powerpoint/2010/main" val="1226560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3240" y="299139"/>
            <a:ext cx="4138863"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Qué es …</a:t>
            </a:r>
            <a:endParaRPr lang="es-ES" sz="3000" dirty="0">
              <a:solidFill>
                <a:schemeClr val="bg1"/>
              </a:solidFill>
              <a:latin typeface="Century Gothic" panose="020B0502020202020204" pitchFamily="34" charset="0"/>
            </a:endParaRPr>
          </a:p>
        </p:txBody>
      </p:sp>
      <p:sp>
        <p:nvSpPr>
          <p:cNvPr id="3" name="8 CuadroTexto"/>
          <p:cNvSpPr txBox="1"/>
          <p:nvPr/>
        </p:nvSpPr>
        <p:spPr>
          <a:xfrm>
            <a:off x="60826" y="923612"/>
            <a:ext cx="6130032" cy="1777410"/>
          </a:xfrm>
          <a:prstGeom prst="rect">
            <a:avLst/>
          </a:prstGeom>
          <a:noFill/>
        </p:spPr>
        <p:txBody>
          <a:bodyPr wrap="square">
            <a:spAutoFit/>
          </a:bodyPr>
          <a:lstStyle/>
          <a:p>
            <a:pPr algn="just" fontAlgn="auto">
              <a:lnSpc>
                <a:spcPct val="150000"/>
              </a:lnSpc>
              <a:spcBef>
                <a:spcPct val="20000"/>
              </a:spcBef>
              <a:spcAft>
                <a:spcPts val="0"/>
              </a:spcAft>
              <a:defRPr/>
            </a:pPr>
            <a:r>
              <a:rPr lang="es-ES" sz="1100" dirty="0">
                <a:solidFill>
                  <a:schemeClr val="tx1">
                    <a:lumMod val="65000"/>
                    <a:lumOff val="35000"/>
                  </a:schemeClr>
                </a:solidFill>
                <a:latin typeface="Century Gothic" panose="020B0502020202020204" pitchFamily="34" charset="0"/>
              </a:rPr>
              <a:t>La </a:t>
            </a:r>
            <a:r>
              <a:rPr lang="es-ES" sz="1100" dirty="0" smtClean="0">
                <a:solidFill>
                  <a:schemeClr val="tx1">
                    <a:lumMod val="65000"/>
                    <a:lumOff val="35000"/>
                  </a:schemeClr>
                </a:solidFill>
                <a:latin typeface="Century Gothic" panose="020B0502020202020204" pitchFamily="34" charset="0"/>
              </a:rPr>
              <a:t>Escuela Lidera, </a:t>
            </a:r>
            <a:r>
              <a:rPr lang="es-ES" sz="1100" dirty="0">
                <a:solidFill>
                  <a:schemeClr val="tx1">
                    <a:lumMod val="65000"/>
                    <a:lumOff val="35000"/>
                  </a:schemeClr>
                </a:solidFill>
                <a:latin typeface="Century Gothic" panose="020B0502020202020204" pitchFamily="34" charset="0"/>
              </a:rPr>
              <a:t>es una </a:t>
            </a:r>
            <a:r>
              <a:rPr lang="es-ES" sz="1400" dirty="0" smtClean="0">
                <a:solidFill>
                  <a:schemeClr val="tx1">
                    <a:lumMod val="65000"/>
                    <a:lumOff val="35000"/>
                  </a:schemeClr>
                </a:solidFill>
                <a:latin typeface="Century Gothic" panose="020B0502020202020204" pitchFamily="34" charset="0"/>
              </a:rPr>
              <a:t>herramienta pedagógica,</a:t>
            </a:r>
            <a:r>
              <a:rPr lang="es-ES" sz="1200" dirty="0" smtClean="0">
                <a:solidFill>
                  <a:schemeClr val="tx1">
                    <a:lumMod val="65000"/>
                    <a:lumOff val="35000"/>
                  </a:schemeClr>
                </a:solidFill>
                <a:latin typeface="Century Gothic" panose="020B0502020202020204" pitchFamily="34" charset="0"/>
              </a:rPr>
              <a:t> </a:t>
            </a:r>
            <a:r>
              <a:rPr lang="es-ES" sz="1100" dirty="0">
                <a:solidFill>
                  <a:schemeClr val="tx1">
                    <a:lumMod val="65000"/>
                    <a:lumOff val="35000"/>
                  </a:schemeClr>
                </a:solidFill>
                <a:latin typeface="Century Gothic" panose="020B0502020202020204" pitchFamily="34" charset="0"/>
              </a:rPr>
              <a:t>diseñada específicamente por la Compañía para ayudarte a avanzar en tu Autodesarrollo.</a:t>
            </a:r>
          </a:p>
          <a:p>
            <a:pPr algn="just" fontAlgn="auto">
              <a:lnSpc>
                <a:spcPct val="150000"/>
              </a:lnSpc>
              <a:spcBef>
                <a:spcPct val="20000"/>
              </a:spcBef>
              <a:spcAft>
                <a:spcPts val="0"/>
              </a:spcAft>
              <a:defRPr/>
            </a:pPr>
            <a:r>
              <a:rPr lang="es-ES" sz="1100" dirty="0">
                <a:solidFill>
                  <a:schemeClr val="tx1">
                    <a:lumMod val="65000"/>
                    <a:lumOff val="35000"/>
                  </a:schemeClr>
                </a:solidFill>
                <a:latin typeface="Century Gothic" panose="020B0502020202020204" pitchFamily="34" charset="0"/>
              </a:rPr>
              <a:t>Por tanto, </a:t>
            </a:r>
            <a:r>
              <a:rPr lang="es-ES" sz="1400" dirty="0">
                <a:solidFill>
                  <a:schemeClr val="tx1">
                    <a:lumMod val="65000"/>
                    <a:lumOff val="35000"/>
                  </a:schemeClr>
                </a:solidFill>
                <a:latin typeface="Century Gothic" panose="020B0502020202020204" pitchFamily="34" charset="0"/>
              </a:rPr>
              <a:t>Tú</a:t>
            </a:r>
            <a:r>
              <a:rPr lang="es-ES" sz="1600" dirty="0">
                <a:solidFill>
                  <a:schemeClr val="tx1">
                    <a:lumMod val="65000"/>
                    <a:lumOff val="35000"/>
                  </a:schemeClr>
                </a:solidFill>
                <a:latin typeface="Century Gothic" panose="020B0502020202020204" pitchFamily="34" charset="0"/>
              </a:rPr>
              <a:t> </a:t>
            </a:r>
            <a:r>
              <a:rPr lang="es-ES" sz="1200" dirty="0" smtClean="0">
                <a:solidFill>
                  <a:schemeClr val="tx1">
                    <a:lumMod val="65000"/>
                    <a:lumOff val="35000"/>
                  </a:schemeClr>
                </a:solidFill>
                <a:latin typeface="Century Gothic" panose="020B0502020202020204" pitchFamily="34" charset="0"/>
              </a:rPr>
              <a:t>y </a:t>
            </a:r>
            <a:r>
              <a:rPr lang="es-ES" sz="1400" dirty="0">
                <a:solidFill>
                  <a:schemeClr val="tx1">
                    <a:lumMod val="65000"/>
                    <a:lumOff val="35000"/>
                  </a:schemeClr>
                </a:solidFill>
                <a:latin typeface="Century Gothic" panose="020B0502020202020204" pitchFamily="34" charset="0"/>
              </a:rPr>
              <a:t>tu </a:t>
            </a:r>
            <a:r>
              <a:rPr lang="es-ES" sz="1400" dirty="0" smtClean="0">
                <a:solidFill>
                  <a:schemeClr val="tx1">
                    <a:lumMod val="65000"/>
                    <a:lumOff val="35000"/>
                  </a:schemeClr>
                </a:solidFill>
                <a:latin typeface="Century Gothic" panose="020B0502020202020204" pitchFamily="34" charset="0"/>
              </a:rPr>
              <a:t>crecimiento </a:t>
            </a:r>
            <a:r>
              <a:rPr lang="es-ES" sz="1100" dirty="0">
                <a:solidFill>
                  <a:schemeClr val="tx1">
                    <a:lumMod val="65000"/>
                    <a:lumOff val="35000"/>
                  </a:schemeClr>
                </a:solidFill>
                <a:latin typeface="Century Gothic" panose="020B0502020202020204" pitchFamily="34" charset="0"/>
              </a:rPr>
              <a:t>sois los </a:t>
            </a:r>
            <a:r>
              <a:rPr lang="es-ES" sz="1400" dirty="0">
                <a:solidFill>
                  <a:schemeClr val="tx1">
                    <a:lumMod val="65000"/>
                    <a:lumOff val="35000"/>
                  </a:schemeClr>
                </a:solidFill>
                <a:latin typeface="Century Gothic" panose="020B0502020202020204" pitchFamily="34" charset="0"/>
              </a:rPr>
              <a:t>protagonistas</a:t>
            </a:r>
            <a:r>
              <a:rPr lang="es-ES" sz="1600" dirty="0">
                <a:solidFill>
                  <a:schemeClr val="tx1">
                    <a:lumMod val="65000"/>
                    <a:lumOff val="35000"/>
                  </a:schemeClr>
                </a:solidFill>
                <a:latin typeface="Century Gothic" panose="020B0502020202020204" pitchFamily="34" charset="0"/>
              </a:rPr>
              <a:t> </a:t>
            </a:r>
            <a:r>
              <a:rPr lang="es-ES" sz="1100" dirty="0">
                <a:solidFill>
                  <a:schemeClr val="tx1">
                    <a:lumMod val="65000"/>
                    <a:lumOff val="35000"/>
                  </a:schemeClr>
                </a:solidFill>
                <a:latin typeface="Century Gothic" panose="020B0502020202020204" pitchFamily="34" charset="0"/>
              </a:rPr>
              <a:t>en ella. </a:t>
            </a:r>
          </a:p>
          <a:p>
            <a:pPr algn="just" fontAlgn="auto">
              <a:lnSpc>
                <a:spcPct val="150000"/>
              </a:lnSpc>
              <a:spcBef>
                <a:spcPct val="20000"/>
              </a:spcBef>
              <a:spcAft>
                <a:spcPts val="0"/>
              </a:spcAft>
              <a:defRPr/>
            </a:pPr>
            <a:r>
              <a:rPr lang="es-ES" sz="1100" dirty="0">
                <a:solidFill>
                  <a:schemeClr val="tx1">
                    <a:lumMod val="65000"/>
                    <a:lumOff val="35000"/>
                  </a:schemeClr>
                </a:solidFill>
                <a:latin typeface="Century Gothic" panose="020B0502020202020204" pitchFamily="34" charset="0"/>
              </a:rPr>
              <a:t>La </a:t>
            </a:r>
            <a:r>
              <a:rPr lang="es-ES" sz="1100" dirty="0" smtClean="0">
                <a:solidFill>
                  <a:schemeClr val="tx1">
                    <a:lumMod val="65000"/>
                    <a:lumOff val="35000"/>
                  </a:schemeClr>
                </a:solidFill>
                <a:latin typeface="Century Gothic" panose="020B0502020202020204" pitchFamily="34" charset="0"/>
              </a:rPr>
              <a:t>Escuela Lidera abarca </a:t>
            </a:r>
            <a:r>
              <a:rPr lang="es-ES" sz="1100" dirty="0">
                <a:solidFill>
                  <a:schemeClr val="tx1">
                    <a:lumMod val="65000"/>
                    <a:lumOff val="35000"/>
                  </a:schemeClr>
                </a:solidFill>
                <a:latin typeface="Century Gothic" panose="020B0502020202020204" pitchFamily="34" charset="0"/>
              </a:rPr>
              <a:t>las </a:t>
            </a:r>
            <a:r>
              <a:rPr lang="es-ES" sz="1400" dirty="0" smtClean="0">
                <a:solidFill>
                  <a:schemeClr val="tx1">
                    <a:lumMod val="65000"/>
                    <a:lumOff val="35000"/>
                  </a:schemeClr>
                </a:solidFill>
                <a:latin typeface="Century Gothic" panose="020B0502020202020204" pitchFamily="34" charset="0"/>
              </a:rPr>
              <a:t>5 </a:t>
            </a:r>
            <a:r>
              <a:rPr lang="es-ES" sz="1400" dirty="0">
                <a:solidFill>
                  <a:schemeClr val="tx1">
                    <a:lumMod val="65000"/>
                    <a:lumOff val="35000"/>
                  </a:schemeClr>
                </a:solidFill>
                <a:latin typeface="Century Gothic" panose="020B0502020202020204" pitchFamily="34" charset="0"/>
              </a:rPr>
              <a:t>competencias </a:t>
            </a:r>
            <a:r>
              <a:rPr lang="es-ES" sz="1100" dirty="0" smtClean="0">
                <a:solidFill>
                  <a:schemeClr val="tx1">
                    <a:lumMod val="65000"/>
                    <a:lumOff val="35000"/>
                  </a:schemeClr>
                </a:solidFill>
                <a:latin typeface="Century Gothic" panose="020B0502020202020204" pitchFamily="34" charset="0"/>
              </a:rPr>
              <a:t>que trabajaste en e</a:t>
            </a:r>
            <a:r>
              <a:rPr lang="es-ES" sz="1200" dirty="0" smtClean="0">
                <a:solidFill>
                  <a:schemeClr val="tx1">
                    <a:lumMod val="65000"/>
                    <a:lumOff val="35000"/>
                  </a:schemeClr>
                </a:solidFill>
                <a:latin typeface="Century Gothic" panose="020B0502020202020204" pitchFamily="34" charset="0"/>
              </a:rPr>
              <a:t>l </a:t>
            </a:r>
            <a:r>
              <a:rPr lang="es-ES" sz="1400" dirty="0">
                <a:solidFill>
                  <a:schemeClr val="tx1">
                    <a:lumMod val="65000"/>
                    <a:lumOff val="35000"/>
                  </a:schemeClr>
                </a:solidFill>
                <a:latin typeface="Century Gothic" panose="020B0502020202020204" pitchFamily="34" charset="0"/>
              </a:rPr>
              <a:t>Programa Lidera</a:t>
            </a:r>
            <a:r>
              <a:rPr lang="es-ES" sz="1200" dirty="0" smtClean="0">
                <a:solidFill>
                  <a:schemeClr val="tx1">
                    <a:lumMod val="65000"/>
                    <a:lumOff val="35000"/>
                  </a:schemeClr>
                </a:solidFill>
                <a:latin typeface="Century Gothic" panose="020B0502020202020204" pitchFamily="34" charset="0"/>
              </a:rPr>
              <a:t>: </a:t>
            </a:r>
            <a:endParaRPr lang="es-ES" sz="1200" dirty="0">
              <a:solidFill>
                <a:schemeClr val="tx1">
                  <a:lumMod val="65000"/>
                  <a:lumOff val="35000"/>
                </a:schemeClr>
              </a:solidFill>
              <a:latin typeface="Century Gothic" panose="020B0502020202020204" pitchFamily="34" charset="0"/>
            </a:endParaRPr>
          </a:p>
        </p:txBody>
      </p:sp>
      <p:cxnSp>
        <p:nvCxnSpPr>
          <p:cNvPr id="20" name="7 Conector recto"/>
          <p:cNvCxnSpPr/>
          <p:nvPr/>
        </p:nvCxnSpPr>
        <p:spPr>
          <a:xfrm>
            <a:off x="883350" y="5976827"/>
            <a:ext cx="57760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Imagen 46"/>
          <p:cNvPicPr>
            <a:picLocks noChangeAspect="1"/>
          </p:cNvPicPr>
          <p:nvPr/>
        </p:nvPicPr>
        <p:blipFill rotWithShape="1">
          <a:blip r:embed="rId2">
            <a:extLst>
              <a:ext uri="{28A0092B-C50C-407E-A947-70E740481C1C}">
                <a14:useLocalDpi xmlns:a14="http://schemas.microsoft.com/office/drawing/2010/main" val="0"/>
              </a:ext>
            </a:extLst>
          </a:blip>
          <a:srcRect t="10133"/>
          <a:stretch/>
        </p:blipFill>
        <p:spPr>
          <a:xfrm>
            <a:off x="6357955" y="907511"/>
            <a:ext cx="3213847" cy="4935044"/>
          </a:xfrm>
          <a:prstGeom prst="rect">
            <a:avLst/>
          </a:prstGeom>
          <a:ln>
            <a:noFill/>
          </a:ln>
          <a:effectLst>
            <a:softEdge rad="112500"/>
          </a:effectLst>
        </p:spPr>
      </p:pic>
      <p:sp>
        <p:nvSpPr>
          <p:cNvPr id="44" name="CuadroTexto 43"/>
          <p:cNvSpPr txBox="1"/>
          <p:nvPr/>
        </p:nvSpPr>
        <p:spPr>
          <a:xfrm>
            <a:off x="5996697" y="4443304"/>
            <a:ext cx="3882241" cy="1061829"/>
          </a:xfrm>
          <a:prstGeom prst="rect">
            <a:avLst/>
          </a:prstGeom>
          <a:solidFill>
            <a:schemeClr val="bg1"/>
          </a:solidFill>
        </p:spPr>
        <p:txBody>
          <a:bodyPr wrap="square" rtlCol="0">
            <a:spAutoFit/>
          </a:bodyPr>
          <a:lstStyle/>
          <a:p>
            <a:pPr algn="ctr"/>
            <a:r>
              <a:rPr lang="es-ES" sz="2100" dirty="0" smtClean="0">
                <a:solidFill>
                  <a:schemeClr val="tx1">
                    <a:lumMod val="65000"/>
                    <a:lumOff val="35000"/>
                  </a:schemeClr>
                </a:solidFill>
                <a:latin typeface="Century Gothic" panose="020B0502020202020204" pitchFamily="34" charset="0"/>
              </a:rPr>
              <a:t>…Qué significan  cada una de ellas… Accede a Competencias</a:t>
            </a:r>
            <a:endParaRPr lang="es-ES" sz="2100" dirty="0">
              <a:solidFill>
                <a:schemeClr val="tx1">
                  <a:lumMod val="65000"/>
                  <a:lumOff val="35000"/>
                </a:schemeClr>
              </a:solidFill>
              <a:latin typeface="Century Gothic" panose="020B0502020202020204" pitchFamily="34" charset="0"/>
            </a:endParaRPr>
          </a:p>
        </p:txBody>
      </p:sp>
      <p:sp>
        <p:nvSpPr>
          <p:cNvPr id="49" name="Rectángulo 48"/>
          <p:cNvSpPr/>
          <p:nvPr/>
        </p:nvSpPr>
        <p:spPr>
          <a:xfrm>
            <a:off x="27779" y="6371731"/>
            <a:ext cx="4094391" cy="307777"/>
          </a:xfrm>
          <a:prstGeom prst="rect">
            <a:avLst/>
          </a:prstGeom>
        </p:spPr>
        <p:txBody>
          <a:bodyPr wrap="none">
            <a:spAutoFit/>
          </a:bodyPr>
          <a:lstStyle/>
          <a:p>
            <a:pPr lvl="0" algn="just">
              <a:spcBef>
                <a:spcPct val="20000"/>
              </a:spcBef>
              <a:defRPr/>
            </a:pPr>
            <a:r>
              <a:rPr lang="es-ES" sz="1050" dirty="0">
                <a:solidFill>
                  <a:schemeClr val="tx1">
                    <a:lumMod val="65000"/>
                    <a:lumOff val="35000"/>
                  </a:schemeClr>
                </a:solidFill>
                <a:latin typeface="Century Gothic" panose="020B0502020202020204" pitchFamily="34" charset="0"/>
              </a:rPr>
              <a:t>Cada competencia </a:t>
            </a:r>
            <a:r>
              <a:rPr lang="es-ES" sz="1050" dirty="0" smtClean="0">
                <a:solidFill>
                  <a:schemeClr val="tx1">
                    <a:lumMod val="65000"/>
                    <a:lumOff val="35000"/>
                  </a:schemeClr>
                </a:solidFill>
                <a:latin typeface="Century Gothic" panose="020B0502020202020204" pitchFamily="34" charset="0"/>
              </a:rPr>
              <a:t>cuenta con </a:t>
            </a:r>
            <a:r>
              <a:rPr lang="es-ES" sz="1400" dirty="0" smtClean="0">
                <a:solidFill>
                  <a:schemeClr val="tx1">
                    <a:lumMod val="65000"/>
                    <a:lumOff val="35000"/>
                  </a:schemeClr>
                </a:solidFill>
                <a:latin typeface="Century Gothic" panose="020B0502020202020204" pitchFamily="34" charset="0"/>
              </a:rPr>
              <a:t>4 niveles </a:t>
            </a:r>
            <a:r>
              <a:rPr lang="es-ES" sz="1050" dirty="0" smtClean="0">
                <a:solidFill>
                  <a:schemeClr val="tx1">
                    <a:lumMod val="65000"/>
                    <a:lumOff val="35000"/>
                  </a:schemeClr>
                </a:solidFill>
                <a:latin typeface="Century Gothic" panose="020B0502020202020204" pitchFamily="34" charset="0"/>
              </a:rPr>
              <a:t>de desarrollo.  </a:t>
            </a:r>
            <a:endParaRPr lang="es-ES" sz="1050" dirty="0">
              <a:solidFill>
                <a:schemeClr val="tx1">
                  <a:lumMod val="65000"/>
                  <a:lumOff val="35000"/>
                </a:schemeClr>
              </a:solidFill>
              <a:latin typeface="Century Gothic" panose="020B0502020202020204" pitchFamily="34" charset="0"/>
            </a:endParaRPr>
          </a:p>
        </p:txBody>
      </p:sp>
      <p:pic>
        <p:nvPicPr>
          <p:cNvPr id="50" name="Imagen 49"/>
          <p:cNvPicPr>
            <a:picLocks noChangeAspect="1"/>
          </p:cNvPicPr>
          <p:nvPr/>
        </p:nvPicPr>
        <p:blipFill>
          <a:blip r:embed="rId3"/>
          <a:stretch>
            <a:fillRect/>
          </a:stretch>
        </p:blipFill>
        <p:spPr>
          <a:xfrm>
            <a:off x="4378653" y="5998390"/>
            <a:ext cx="5312195" cy="790940"/>
          </a:xfrm>
          <a:prstGeom prst="rect">
            <a:avLst/>
          </a:prstGeom>
        </p:spPr>
      </p:pic>
      <p:sp>
        <p:nvSpPr>
          <p:cNvPr id="4" name="CuadroTexto 3"/>
          <p:cNvSpPr txBox="1"/>
          <p:nvPr/>
        </p:nvSpPr>
        <p:spPr>
          <a:xfrm>
            <a:off x="467062" y="3099820"/>
            <a:ext cx="4593771" cy="2492990"/>
          </a:xfrm>
          <a:prstGeom prst="rect">
            <a:avLst/>
          </a:prstGeom>
          <a:noFill/>
        </p:spPr>
        <p:txBody>
          <a:bodyPr wrap="square" rtlCol="0">
            <a:spAutoFit/>
          </a:bodyPr>
          <a:lstStyle/>
          <a:p>
            <a:pPr algn="ctr">
              <a:lnSpc>
                <a:spcPct val="150000"/>
              </a:lnSpc>
            </a:pPr>
            <a:r>
              <a:rPr lang="es-ES" sz="1400" b="1" dirty="0" smtClean="0">
                <a:solidFill>
                  <a:schemeClr val="accent2"/>
                </a:solidFill>
                <a:latin typeface="Century Gothic" panose="020B0502020202020204" pitchFamily="34" charset="0"/>
              </a:rPr>
              <a:t>Visión Compartida</a:t>
            </a:r>
          </a:p>
          <a:p>
            <a:pPr algn="ctr">
              <a:lnSpc>
                <a:spcPct val="150000"/>
              </a:lnSpc>
            </a:pPr>
            <a:endParaRPr lang="es-ES" sz="500" b="1" dirty="0" smtClean="0">
              <a:latin typeface="Century Gothic" panose="020B0502020202020204" pitchFamily="34" charset="0"/>
            </a:endParaRPr>
          </a:p>
          <a:p>
            <a:pPr algn="ctr">
              <a:lnSpc>
                <a:spcPct val="150000"/>
              </a:lnSpc>
            </a:pPr>
            <a:r>
              <a:rPr lang="es-ES" sz="1400" b="1" dirty="0" smtClean="0">
                <a:solidFill>
                  <a:srgbClr val="C00000"/>
                </a:solidFill>
                <a:latin typeface="Century Gothic" panose="020B0502020202020204" pitchFamily="34" charset="0"/>
              </a:rPr>
              <a:t>Gestión del Cambio</a:t>
            </a:r>
          </a:p>
          <a:p>
            <a:pPr algn="ctr">
              <a:lnSpc>
                <a:spcPct val="150000"/>
              </a:lnSpc>
            </a:pPr>
            <a:endParaRPr lang="es-ES" sz="500" b="1" dirty="0" smtClean="0">
              <a:latin typeface="Century Gothic" panose="020B0502020202020204" pitchFamily="34" charset="0"/>
            </a:endParaRPr>
          </a:p>
          <a:p>
            <a:pPr algn="ctr">
              <a:lnSpc>
                <a:spcPct val="150000"/>
              </a:lnSpc>
            </a:pPr>
            <a:r>
              <a:rPr lang="es-ES" sz="1400" b="1" dirty="0" smtClean="0">
                <a:solidFill>
                  <a:srgbClr val="92D050"/>
                </a:solidFill>
                <a:latin typeface="Century Gothic" panose="020B0502020202020204" pitchFamily="34" charset="0"/>
              </a:rPr>
              <a:t>Gestión del Cliente</a:t>
            </a:r>
          </a:p>
          <a:p>
            <a:pPr algn="ctr">
              <a:lnSpc>
                <a:spcPct val="150000"/>
              </a:lnSpc>
            </a:pPr>
            <a:endParaRPr lang="es-ES" sz="500" b="1" dirty="0" smtClean="0">
              <a:latin typeface="Century Gothic" panose="020B0502020202020204" pitchFamily="34" charset="0"/>
            </a:endParaRPr>
          </a:p>
          <a:p>
            <a:pPr algn="ctr">
              <a:lnSpc>
                <a:spcPct val="150000"/>
              </a:lnSpc>
            </a:pPr>
            <a:r>
              <a:rPr lang="es-ES" sz="1400" b="1" dirty="0" smtClean="0">
                <a:solidFill>
                  <a:srgbClr val="FFC000"/>
                </a:solidFill>
                <a:latin typeface="Century Gothic" panose="020B0502020202020204" pitchFamily="34" charset="0"/>
              </a:rPr>
              <a:t>Dirección y Desarrollo del Equipo</a:t>
            </a:r>
          </a:p>
          <a:p>
            <a:pPr algn="ctr">
              <a:lnSpc>
                <a:spcPct val="150000"/>
              </a:lnSpc>
            </a:pPr>
            <a:endParaRPr lang="es-ES" sz="500" b="1" dirty="0" smtClean="0">
              <a:latin typeface="Century Gothic" panose="020B0502020202020204" pitchFamily="34" charset="0"/>
            </a:endParaRPr>
          </a:p>
          <a:p>
            <a:pPr algn="ctr">
              <a:lnSpc>
                <a:spcPct val="150000"/>
              </a:lnSpc>
            </a:pPr>
            <a:r>
              <a:rPr lang="es-ES" sz="1400" b="1" dirty="0" smtClean="0">
                <a:solidFill>
                  <a:srgbClr val="0070C0"/>
                </a:solidFill>
                <a:latin typeface="Century Gothic" panose="020B0502020202020204" pitchFamily="34" charset="0"/>
              </a:rPr>
              <a:t>Capacidad Analítica, Toma de Decisiones y Gestión de Procesos</a:t>
            </a:r>
            <a:endParaRPr lang="es-ES" sz="1400" b="1" dirty="0">
              <a:solidFill>
                <a:srgbClr val="0070C0"/>
              </a:solidFill>
              <a:latin typeface="Century Gothic" panose="020B0502020202020204" pitchFamily="34" charset="0"/>
            </a:endParaRPr>
          </a:p>
        </p:txBody>
      </p:sp>
      <p:sp>
        <p:nvSpPr>
          <p:cNvPr id="10" name="9 CuadroTexto"/>
          <p:cNvSpPr txBox="1"/>
          <p:nvPr/>
        </p:nvSpPr>
        <p:spPr>
          <a:xfrm>
            <a:off x="5895703" y="213638"/>
            <a:ext cx="2429354" cy="369332"/>
          </a:xfrm>
          <a:prstGeom prst="rect">
            <a:avLst/>
          </a:prstGeom>
          <a:noFill/>
        </p:spPr>
        <p:txBody>
          <a:bodyPr wrap="square" rtlCol="0">
            <a:spAutoFit/>
          </a:bodyPr>
          <a:lstStyle/>
          <a:p>
            <a:r>
              <a:rPr lang="es-ES" dirty="0" smtClean="0">
                <a:solidFill>
                  <a:srgbClr val="FF0000"/>
                </a:solidFill>
              </a:rPr>
              <a:t>Sobre la Escuela Lidera</a:t>
            </a:r>
            <a:endParaRPr lang="es-ES" dirty="0">
              <a:solidFill>
                <a:srgbClr val="FF0000"/>
              </a:solidFill>
            </a:endParaRPr>
          </a:p>
        </p:txBody>
      </p:sp>
    </p:spTree>
    <p:extLst>
      <p:ext uri="{BB962C8B-B14F-4D97-AF65-F5344CB8AC3E}">
        <p14:creationId xmlns:p14="http://schemas.microsoft.com/office/powerpoint/2010/main" val="317986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cstate="print">
            <a:extLst>
              <a:ext uri="{28A0092B-C50C-407E-A947-70E740481C1C}">
                <a14:useLocalDpi xmlns:a14="http://schemas.microsoft.com/office/drawing/2010/main" val="0"/>
              </a:ext>
            </a:extLst>
          </a:blip>
          <a:srcRect l="2328" t="15294" r="25263" b="32549"/>
          <a:stretch/>
        </p:blipFill>
        <p:spPr>
          <a:xfrm>
            <a:off x="0" y="5513196"/>
            <a:ext cx="2897941" cy="1338806"/>
          </a:xfrm>
          <a:prstGeom prst="rect">
            <a:avLst/>
          </a:prstGeom>
        </p:spPr>
      </p:pic>
      <p:sp>
        <p:nvSpPr>
          <p:cNvPr id="2" name="CuadroTexto 1"/>
          <p:cNvSpPr txBox="1"/>
          <p:nvPr/>
        </p:nvSpPr>
        <p:spPr>
          <a:xfrm>
            <a:off x="-26125" y="310024"/>
            <a:ext cx="965758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Qué es … : </a:t>
            </a:r>
            <a:r>
              <a:rPr lang="es-ES" sz="2400" dirty="0" smtClean="0">
                <a:solidFill>
                  <a:schemeClr val="bg1"/>
                </a:solidFill>
                <a:latin typeface="Century Gothic" panose="020B0502020202020204" pitchFamily="34" charset="0"/>
              </a:rPr>
              <a:t>significados de las Competencias</a:t>
            </a:r>
            <a:endParaRPr lang="es-ES" sz="2400" dirty="0">
              <a:solidFill>
                <a:schemeClr val="bg1"/>
              </a:solidFill>
              <a:latin typeface="Century Gothic" panose="020B0502020202020204" pitchFamily="34" charset="0"/>
            </a:endParaRPr>
          </a:p>
        </p:txBody>
      </p:sp>
      <p:sp>
        <p:nvSpPr>
          <p:cNvPr id="10" name="Rectángulo 9"/>
          <p:cNvSpPr/>
          <p:nvPr/>
        </p:nvSpPr>
        <p:spPr>
          <a:xfrm>
            <a:off x="152400" y="4757622"/>
            <a:ext cx="721907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a:solidFill>
                  <a:schemeClr val="tx1">
                    <a:lumMod val="50000"/>
                    <a:lumOff val="50000"/>
                  </a:schemeClr>
                </a:solidFill>
                <a:latin typeface="Century Gothic" panose="020B0502020202020204" pitchFamily="34" charset="0"/>
              </a:rPr>
              <a:t>Capacidad para identificar, aplicar y desarrolla nuevas ideas, procesos y formas que </a:t>
            </a:r>
            <a:r>
              <a:rPr lang="es-ES_tradnl" sz="950" i="1" dirty="0">
                <a:solidFill>
                  <a:schemeClr val="tx1">
                    <a:lumMod val="50000"/>
                    <a:lumOff val="50000"/>
                  </a:schemeClr>
                </a:solidFill>
                <a:latin typeface="Century Gothic" panose="020B0502020202020204" pitchFamily="34" charset="0"/>
              </a:rPr>
              <a:t>garanticen la consecución de resultados en términos de calidad, tiempo y rentabilidad, contribuyendo a la mejora continua y estandarización de procesos dentro de Securitas Direct. </a:t>
            </a:r>
            <a:r>
              <a:rPr lang="es-ES" sz="950" i="1" dirty="0">
                <a:solidFill>
                  <a:schemeClr val="tx1">
                    <a:lumMod val="50000"/>
                    <a:lumOff val="50000"/>
                  </a:schemeClr>
                </a:solidFill>
                <a:latin typeface="Century Gothic" panose="020B0502020202020204" pitchFamily="34" charset="0"/>
              </a:rPr>
              <a:t>	</a:t>
            </a:r>
          </a:p>
        </p:txBody>
      </p:sp>
      <p:sp>
        <p:nvSpPr>
          <p:cNvPr id="8" name="Rectángulo 7"/>
          <p:cNvSpPr/>
          <p:nvPr/>
        </p:nvSpPr>
        <p:spPr>
          <a:xfrm>
            <a:off x="2064513" y="963833"/>
            <a:ext cx="7782871"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smtClean="0">
                <a:solidFill>
                  <a:schemeClr val="tx1">
                    <a:lumMod val="50000"/>
                    <a:lumOff val="50000"/>
                  </a:schemeClr>
                </a:solidFill>
                <a:latin typeface="Century Gothic" panose="020B0502020202020204" pitchFamily="34" charset="0"/>
              </a:rPr>
              <a:t>Capacidad para conocer la visión </a:t>
            </a:r>
            <a:r>
              <a:rPr lang="es-ES" sz="950" i="1" dirty="0">
                <a:solidFill>
                  <a:schemeClr val="tx1">
                    <a:lumMod val="50000"/>
                    <a:lumOff val="50000"/>
                  </a:schemeClr>
                </a:solidFill>
                <a:latin typeface="Century Gothic" panose="020B0502020202020204" pitchFamily="34" charset="0"/>
              </a:rPr>
              <a:t>de negocio y los retos de futuro de Securitas Direct, valorando como cada parte contribuye al conjunto de la Compañía. En sus enfoques y decisiones demuestra que integra y comparte las prioridades globales.</a:t>
            </a:r>
          </a:p>
        </p:txBody>
      </p:sp>
      <p:sp>
        <p:nvSpPr>
          <p:cNvPr id="9" name="Rectángulo 8"/>
          <p:cNvSpPr/>
          <p:nvPr/>
        </p:nvSpPr>
        <p:spPr>
          <a:xfrm>
            <a:off x="152400" y="1671875"/>
            <a:ext cx="7415847" cy="700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a:solidFill>
                  <a:schemeClr val="tx1">
                    <a:lumMod val="50000"/>
                    <a:lumOff val="50000"/>
                  </a:schemeClr>
                </a:solidFill>
                <a:latin typeface="Century Gothic" panose="020B0502020202020204" pitchFamily="34" charset="0"/>
              </a:rPr>
              <a:t>Capacidad para adaptarse y trabajar eficientemente en distintas situaciones y con personas o grupos diversos. Implica la </a:t>
            </a:r>
            <a:r>
              <a:rPr lang="es-ES_tradnl" sz="950" i="1" dirty="0">
                <a:solidFill>
                  <a:schemeClr val="tx1">
                    <a:lumMod val="50000"/>
                    <a:lumOff val="50000"/>
                  </a:schemeClr>
                </a:solidFill>
                <a:latin typeface="Century Gothic" panose="020B0502020202020204" pitchFamily="34" charset="0"/>
              </a:rPr>
              <a:t>agilidad </a:t>
            </a:r>
            <a:r>
              <a:rPr lang="es-ES" sz="950" i="1" dirty="0">
                <a:solidFill>
                  <a:schemeClr val="tx1">
                    <a:lumMod val="50000"/>
                    <a:lumOff val="50000"/>
                  </a:schemeClr>
                </a:solidFill>
                <a:latin typeface="Century Gothic" panose="020B0502020202020204" pitchFamily="34" charset="0"/>
              </a:rPr>
              <a:t>para entender, aceptar y aplicar </a:t>
            </a:r>
            <a:r>
              <a:rPr lang="es-ES_tradnl" sz="950" i="1" dirty="0">
                <a:solidFill>
                  <a:schemeClr val="tx1">
                    <a:lumMod val="50000"/>
                    <a:lumOff val="50000"/>
                  </a:schemeClr>
                </a:solidFill>
                <a:latin typeface="Century Gothic" panose="020B0502020202020204" pitchFamily="34" charset="0"/>
              </a:rPr>
              <a:t>nuevas situaciones en la compañía, impulsadas por cambios definidos por la Dirección o por la necesidad de orientarse hacia nuevas líneas estratégicas. </a:t>
            </a:r>
            <a:endParaRPr lang="es-ES" sz="950" i="1" dirty="0">
              <a:solidFill>
                <a:schemeClr val="tx1">
                  <a:lumMod val="50000"/>
                  <a:lumOff val="50000"/>
                </a:schemeClr>
              </a:solidFill>
              <a:latin typeface="Century Gothic" panose="020B0502020202020204" pitchFamily="34" charset="0"/>
            </a:endParaRPr>
          </a:p>
        </p:txBody>
      </p:sp>
      <p:sp>
        <p:nvSpPr>
          <p:cNvPr id="12" name="Rectángulo 11"/>
          <p:cNvSpPr/>
          <p:nvPr/>
        </p:nvSpPr>
        <p:spPr>
          <a:xfrm>
            <a:off x="2094038" y="2431446"/>
            <a:ext cx="77533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a:solidFill>
                  <a:schemeClr val="tx1">
                    <a:lumMod val="50000"/>
                    <a:lumOff val="50000"/>
                  </a:schemeClr>
                </a:solidFill>
                <a:latin typeface="Century Gothic" panose="020B0502020202020204" pitchFamily="34" charset="0"/>
              </a:rPr>
              <a:t>Capacidad de entender y detectar necesidades, ofreciendo soluciones de forma proactiva que superan las expectativas del cliente (cliente interno y externo). Proporciona soluciones de confianza que aportan mayor valor y le permiten fidelizar al cliente.</a:t>
            </a:r>
          </a:p>
        </p:txBody>
      </p:sp>
      <p:sp>
        <p:nvSpPr>
          <p:cNvPr id="14" name="Rectángulo 13"/>
          <p:cNvSpPr/>
          <p:nvPr/>
        </p:nvSpPr>
        <p:spPr>
          <a:xfrm>
            <a:off x="152400" y="3142087"/>
            <a:ext cx="7376209"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a:solidFill>
                  <a:schemeClr val="tx1">
                    <a:lumMod val="50000"/>
                    <a:lumOff val="50000"/>
                  </a:schemeClr>
                </a:solidFill>
                <a:latin typeface="Century Gothic" panose="020B0502020202020204" pitchFamily="34" charset="0"/>
              </a:rPr>
              <a:t>Capacidad para gestionar eficientemente a sus colaboradores, potenciando su crecimiento profesional y facilitando el espíritu de equipo. Su ascendencia e impacto guía a los demás hacia el logro de los objetivos de la Dirección o Área y los de la Compañía, en un entorno de confianza, respeto y colaboración.</a:t>
            </a:r>
          </a:p>
        </p:txBody>
      </p:sp>
      <p:sp>
        <p:nvSpPr>
          <p:cNvPr id="15" name="Rectángulo 14"/>
          <p:cNvSpPr/>
          <p:nvPr/>
        </p:nvSpPr>
        <p:spPr>
          <a:xfrm>
            <a:off x="2492829" y="3852379"/>
            <a:ext cx="7354556" cy="801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950" i="1" dirty="0">
                <a:solidFill>
                  <a:schemeClr val="tx1">
                    <a:lumMod val="50000"/>
                    <a:lumOff val="50000"/>
                  </a:schemeClr>
                </a:solidFill>
                <a:latin typeface="Century Gothic" panose="020B0502020202020204" pitchFamily="34" charset="0"/>
              </a:rPr>
              <a:t>Capacidad para resolver los asuntos que surgen, desde los más previsibles a los más inesperados, con rapidez, acierto y autonomía. Entiende los problemas y analiza la información de éstos teniendo en cuenta su implicación. Supone asumir la responsabilidad sobre las decisiones adoptadas y ser capaz de tomar decisiones que minimicen amenazas futuras.</a:t>
            </a:r>
          </a:p>
        </p:txBody>
      </p:sp>
      <p:sp>
        <p:nvSpPr>
          <p:cNvPr id="5" name="Rectángulo 4"/>
          <p:cNvSpPr/>
          <p:nvPr/>
        </p:nvSpPr>
        <p:spPr>
          <a:xfrm>
            <a:off x="-26124" y="1086448"/>
            <a:ext cx="2090637" cy="338554"/>
          </a:xfrm>
          <a:prstGeom prst="rect">
            <a:avLst/>
          </a:prstGeom>
          <a:noFill/>
        </p:spPr>
        <p:txBody>
          <a:bodyPr wrap="none">
            <a:spAutoFit/>
          </a:bodyPr>
          <a:lstStyle/>
          <a:p>
            <a:r>
              <a:rPr lang="es-ES" sz="1600" dirty="0">
                <a:solidFill>
                  <a:schemeClr val="accent2"/>
                </a:solidFill>
                <a:latin typeface="Century Gothic" panose="020B0502020202020204" pitchFamily="34" charset="0"/>
              </a:rPr>
              <a:t>Visión </a:t>
            </a:r>
            <a:r>
              <a:rPr lang="es-ES" sz="1600" dirty="0" smtClean="0">
                <a:solidFill>
                  <a:schemeClr val="accent2"/>
                </a:solidFill>
                <a:latin typeface="Century Gothic" panose="020B0502020202020204" pitchFamily="34" charset="0"/>
              </a:rPr>
              <a:t>Compartida </a:t>
            </a:r>
            <a:endParaRPr lang="es-ES" sz="1600" dirty="0">
              <a:solidFill>
                <a:schemeClr val="accent2"/>
              </a:solidFill>
            </a:endParaRPr>
          </a:p>
        </p:txBody>
      </p:sp>
      <p:sp>
        <p:nvSpPr>
          <p:cNvPr id="6" name="Rectángulo 5"/>
          <p:cNvSpPr/>
          <p:nvPr/>
        </p:nvSpPr>
        <p:spPr>
          <a:xfrm>
            <a:off x="7633563" y="1808241"/>
            <a:ext cx="2246128" cy="338554"/>
          </a:xfrm>
          <a:prstGeom prst="rect">
            <a:avLst/>
          </a:prstGeom>
          <a:noFill/>
        </p:spPr>
        <p:txBody>
          <a:bodyPr wrap="none">
            <a:spAutoFit/>
          </a:bodyPr>
          <a:lstStyle/>
          <a:p>
            <a:r>
              <a:rPr lang="es-ES" sz="1600" dirty="0">
                <a:solidFill>
                  <a:srgbClr val="FF0000"/>
                </a:solidFill>
                <a:latin typeface="Century Gothic" panose="020B0502020202020204" pitchFamily="34" charset="0"/>
              </a:rPr>
              <a:t>Gestión del </a:t>
            </a:r>
            <a:r>
              <a:rPr lang="es-ES" sz="1600" dirty="0" smtClean="0">
                <a:solidFill>
                  <a:srgbClr val="FF0000"/>
                </a:solidFill>
                <a:latin typeface="Century Gothic" panose="020B0502020202020204" pitchFamily="34" charset="0"/>
              </a:rPr>
              <a:t>Cambio </a:t>
            </a:r>
            <a:endParaRPr lang="es-ES" sz="1600" dirty="0">
              <a:solidFill>
                <a:srgbClr val="FF0000"/>
              </a:solidFill>
              <a:latin typeface="Century Gothic" panose="020B0502020202020204" pitchFamily="34" charset="0"/>
            </a:endParaRPr>
          </a:p>
        </p:txBody>
      </p:sp>
      <p:sp>
        <p:nvSpPr>
          <p:cNvPr id="7" name="Rectángulo 6"/>
          <p:cNvSpPr/>
          <p:nvPr/>
        </p:nvSpPr>
        <p:spPr>
          <a:xfrm>
            <a:off x="-26124" y="2515462"/>
            <a:ext cx="2141933" cy="338554"/>
          </a:xfrm>
          <a:prstGeom prst="rect">
            <a:avLst/>
          </a:prstGeom>
          <a:noFill/>
        </p:spPr>
        <p:txBody>
          <a:bodyPr wrap="none">
            <a:spAutoFit/>
          </a:bodyPr>
          <a:lstStyle/>
          <a:p>
            <a:r>
              <a:rPr lang="es-ES" sz="1600" dirty="0">
                <a:solidFill>
                  <a:srgbClr val="00B050"/>
                </a:solidFill>
                <a:latin typeface="Century Gothic" panose="020B0502020202020204" pitchFamily="34" charset="0"/>
              </a:rPr>
              <a:t>Gestión del </a:t>
            </a:r>
            <a:r>
              <a:rPr lang="es-ES" sz="1600" dirty="0" smtClean="0">
                <a:solidFill>
                  <a:srgbClr val="00B050"/>
                </a:solidFill>
                <a:latin typeface="Century Gothic" panose="020B0502020202020204" pitchFamily="34" charset="0"/>
              </a:rPr>
              <a:t>Cliente </a:t>
            </a:r>
            <a:endParaRPr lang="es-ES" sz="1600" dirty="0">
              <a:solidFill>
                <a:srgbClr val="00B050"/>
              </a:solidFill>
              <a:latin typeface="Century Gothic" panose="020B0502020202020204" pitchFamily="34" charset="0"/>
            </a:endParaRPr>
          </a:p>
        </p:txBody>
      </p:sp>
      <p:sp>
        <p:nvSpPr>
          <p:cNvPr id="4" name="Rectángulo 3"/>
          <p:cNvSpPr/>
          <p:nvPr/>
        </p:nvSpPr>
        <p:spPr>
          <a:xfrm>
            <a:off x="7528610" y="3144850"/>
            <a:ext cx="2331450" cy="584775"/>
          </a:xfrm>
          <a:prstGeom prst="rect">
            <a:avLst/>
          </a:prstGeom>
          <a:noFill/>
        </p:spPr>
        <p:txBody>
          <a:bodyPr wrap="square">
            <a:spAutoFit/>
          </a:bodyPr>
          <a:lstStyle/>
          <a:p>
            <a:pPr algn="r"/>
            <a:r>
              <a:rPr lang="es-ES" sz="1600" dirty="0">
                <a:solidFill>
                  <a:srgbClr val="FF9900"/>
                </a:solidFill>
                <a:latin typeface="Century Gothic" panose="020B0502020202020204" pitchFamily="34" charset="0"/>
              </a:rPr>
              <a:t>Dirección y Desarrollo de Equipo</a:t>
            </a:r>
            <a:endParaRPr lang="es-ES" sz="1600" dirty="0">
              <a:solidFill>
                <a:srgbClr val="FF9900"/>
              </a:solidFill>
            </a:endParaRPr>
          </a:p>
        </p:txBody>
      </p:sp>
      <p:sp>
        <p:nvSpPr>
          <p:cNvPr id="17" name="Rectángulo 16"/>
          <p:cNvSpPr/>
          <p:nvPr/>
        </p:nvSpPr>
        <p:spPr>
          <a:xfrm>
            <a:off x="-1" y="3941386"/>
            <a:ext cx="3040501" cy="584775"/>
          </a:xfrm>
          <a:prstGeom prst="rect">
            <a:avLst/>
          </a:prstGeom>
          <a:noFill/>
        </p:spPr>
        <p:txBody>
          <a:bodyPr wrap="square">
            <a:spAutoFit/>
          </a:bodyPr>
          <a:lstStyle/>
          <a:p>
            <a:r>
              <a:rPr lang="es-ES" sz="1600" dirty="0">
                <a:solidFill>
                  <a:srgbClr val="7030A0"/>
                </a:solidFill>
                <a:latin typeface="Century Gothic" panose="020B0502020202020204" pitchFamily="34" charset="0"/>
              </a:rPr>
              <a:t>Capacidad Analítica y Toma de </a:t>
            </a:r>
            <a:r>
              <a:rPr lang="es-ES" sz="1600" dirty="0" smtClean="0">
                <a:solidFill>
                  <a:srgbClr val="7030A0"/>
                </a:solidFill>
                <a:latin typeface="Century Gothic" panose="020B0502020202020204" pitchFamily="34" charset="0"/>
              </a:rPr>
              <a:t>Decisiones </a:t>
            </a:r>
            <a:endParaRPr lang="es-ES" sz="1600" dirty="0">
              <a:solidFill>
                <a:srgbClr val="7030A0"/>
              </a:solidFill>
              <a:latin typeface="Century Gothic" panose="020B0502020202020204" pitchFamily="34" charset="0"/>
            </a:endParaRPr>
          </a:p>
        </p:txBody>
      </p:sp>
      <p:sp>
        <p:nvSpPr>
          <p:cNvPr id="18" name="Rectángulo 17"/>
          <p:cNvSpPr/>
          <p:nvPr/>
        </p:nvSpPr>
        <p:spPr>
          <a:xfrm>
            <a:off x="7528609" y="4886971"/>
            <a:ext cx="2214068" cy="338554"/>
          </a:xfrm>
          <a:prstGeom prst="rect">
            <a:avLst/>
          </a:prstGeom>
          <a:noFill/>
        </p:spPr>
        <p:txBody>
          <a:bodyPr wrap="none">
            <a:spAutoFit/>
          </a:bodyPr>
          <a:lstStyle/>
          <a:p>
            <a:r>
              <a:rPr lang="es-ES" sz="1600" dirty="0">
                <a:solidFill>
                  <a:srgbClr val="0070C0"/>
                </a:solidFill>
                <a:latin typeface="Century Gothic" panose="020B0502020202020204" pitchFamily="34" charset="0"/>
              </a:rPr>
              <a:t>Gestión de </a:t>
            </a:r>
            <a:r>
              <a:rPr lang="es-ES" sz="1600" dirty="0" smtClean="0">
                <a:solidFill>
                  <a:srgbClr val="0070C0"/>
                </a:solidFill>
                <a:latin typeface="Century Gothic" panose="020B0502020202020204" pitchFamily="34" charset="0"/>
              </a:rPr>
              <a:t>Procesos</a:t>
            </a:r>
            <a:endParaRPr lang="es-ES" sz="1600" dirty="0">
              <a:solidFill>
                <a:srgbClr val="0070C0"/>
              </a:solidFill>
              <a:latin typeface="Century Gothic" panose="020B0502020202020204" pitchFamily="34" charset="0"/>
            </a:endParaRPr>
          </a:p>
        </p:txBody>
      </p:sp>
      <p:pic>
        <p:nvPicPr>
          <p:cNvPr id="21" name="Imagen 20"/>
          <p:cNvPicPr>
            <a:picLocks noChangeAspect="1"/>
          </p:cNvPicPr>
          <p:nvPr/>
        </p:nvPicPr>
        <p:blipFill rotWithShape="1">
          <a:blip r:embed="rId2" cstate="print">
            <a:extLst>
              <a:ext uri="{28A0092B-C50C-407E-A947-70E740481C1C}">
                <a14:useLocalDpi xmlns:a14="http://schemas.microsoft.com/office/drawing/2010/main" val="0"/>
              </a:ext>
            </a:extLst>
          </a:blip>
          <a:srcRect l="3164" t="15294" r="25888" b="32549"/>
          <a:stretch/>
        </p:blipFill>
        <p:spPr>
          <a:xfrm>
            <a:off x="2872056" y="5513196"/>
            <a:ext cx="2839427" cy="1338806"/>
          </a:xfrm>
          <a:prstGeom prst="rect">
            <a:avLst/>
          </a:prstGeom>
        </p:spPr>
      </p:pic>
      <p:pic>
        <p:nvPicPr>
          <p:cNvPr id="22" name="Imagen 21"/>
          <p:cNvPicPr>
            <a:picLocks noChangeAspect="1"/>
          </p:cNvPicPr>
          <p:nvPr/>
        </p:nvPicPr>
        <p:blipFill rotWithShape="1">
          <a:blip r:embed="rId2" cstate="print">
            <a:extLst>
              <a:ext uri="{28A0092B-C50C-407E-A947-70E740481C1C}">
                <a14:useLocalDpi xmlns:a14="http://schemas.microsoft.com/office/drawing/2010/main" val="0"/>
              </a:ext>
            </a:extLst>
          </a:blip>
          <a:srcRect l="2053" t="15294" r="25263" b="32549"/>
          <a:stretch/>
        </p:blipFill>
        <p:spPr>
          <a:xfrm>
            <a:off x="5695326" y="5513196"/>
            <a:ext cx="2908929" cy="1338806"/>
          </a:xfrm>
          <a:prstGeom prst="rect">
            <a:avLst/>
          </a:prstGeom>
        </p:spPr>
      </p:pic>
      <p:pic>
        <p:nvPicPr>
          <p:cNvPr id="23" name="Imagen 22"/>
          <p:cNvPicPr>
            <a:picLocks noChangeAspect="1"/>
          </p:cNvPicPr>
          <p:nvPr/>
        </p:nvPicPr>
        <p:blipFill rotWithShape="1">
          <a:blip r:embed="rId2" cstate="print">
            <a:extLst>
              <a:ext uri="{28A0092B-C50C-407E-A947-70E740481C1C}">
                <a14:useLocalDpi xmlns:a14="http://schemas.microsoft.com/office/drawing/2010/main" val="0"/>
              </a:ext>
            </a:extLst>
          </a:blip>
          <a:srcRect l="41403" t="15294" r="26910" b="32549"/>
          <a:stretch/>
        </p:blipFill>
        <p:spPr>
          <a:xfrm>
            <a:off x="8579204" y="5520117"/>
            <a:ext cx="1268181" cy="1338806"/>
          </a:xfrm>
          <a:prstGeom prst="rect">
            <a:avLst/>
          </a:prstGeom>
        </p:spPr>
      </p:pic>
      <p:sp>
        <p:nvSpPr>
          <p:cNvPr id="19" name="18 CuadroTexto"/>
          <p:cNvSpPr txBox="1"/>
          <p:nvPr/>
        </p:nvSpPr>
        <p:spPr>
          <a:xfrm>
            <a:off x="6780237" y="125358"/>
            <a:ext cx="3125763" cy="369332"/>
          </a:xfrm>
          <a:prstGeom prst="rect">
            <a:avLst/>
          </a:prstGeom>
          <a:noFill/>
        </p:spPr>
        <p:txBody>
          <a:bodyPr wrap="square" rtlCol="0">
            <a:spAutoFit/>
          </a:bodyPr>
          <a:lstStyle/>
          <a:p>
            <a:r>
              <a:rPr lang="es-ES" dirty="0" smtClean="0">
                <a:solidFill>
                  <a:srgbClr val="FF0000"/>
                </a:solidFill>
              </a:rPr>
              <a:t>Diccionario de Competencias</a:t>
            </a:r>
            <a:endParaRPr lang="es-ES" dirty="0">
              <a:solidFill>
                <a:srgbClr val="FF0000"/>
              </a:solidFill>
            </a:endParaRPr>
          </a:p>
        </p:txBody>
      </p:sp>
    </p:spTree>
    <p:extLst>
      <p:ext uri="{BB962C8B-B14F-4D97-AF65-F5344CB8AC3E}">
        <p14:creationId xmlns:p14="http://schemas.microsoft.com/office/powerpoint/2010/main" val="2817120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l="13439" t="1650" r="39913" b="13341"/>
          <a:stretch/>
        </p:blipFill>
        <p:spPr>
          <a:xfrm>
            <a:off x="0" y="718457"/>
            <a:ext cx="4463143" cy="6139543"/>
          </a:xfrm>
          <a:prstGeom prst="rect">
            <a:avLst/>
          </a:prstGeom>
        </p:spPr>
      </p:pic>
      <p:sp>
        <p:nvSpPr>
          <p:cNvPr id="2" name="CuadroTexto 1"/>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sp>
        <p:nvSpPr>
          <p:cNvPr id="3" name="8 CuadroTexto"/>
          <p:cNvSpPr txBox="1"/>
          <p:nvPr/>
        </p:nvSpPr>
        <p:spPr>
          <a:xfrm>
            <a:off x="4648196" y="969235"/>
            <a:ext cx="4985659" cy="5789277"/>
          </a:xfrm>
          <a:prstGeom prst="rect">
            <a:avLst/>
          </a:prstGeom>
          <a:noFill/>
        </p:spPr>
        <p:txBody>
          <a:bodyPr wrap="square">
            <a:spAutoFit/>
          </a:bodyPr>
          <a:lstStyle/>
          <a:p>
            <a:pPr lvl="0" algn="r">
              <a:lnSpc>
                <a:spcPct val="150000"/>
              </a:lnSpc>
            </a:pPr>
            <a:r>
              <a:rPr lang="es-ES" i="1" dirty="0">
                <a:solidFill>
                  <a:srgbClr val="CC00CC"/>
                </a:solidFill>
                <a:latin typeface="Century Gothic" panose="020B0502020202020204" pitchFamily="34" charset="0"/>
              </a:rPr>
              <a:t>Punto de Arranque… </a:t>
            </a:r>
          </a:p>
          <a:p>
            <a:pPr algn="just" fontAlgn="auto">
              <a:lnSpc>
                <a:spcPct val="150000"/>
              </a:lnSpc>
              <a:spcBef>
                <a:spcPct val="20000"/>
              </a:spcBef>
              <a:spcAft>
                <a:spcPts val="0"/>
              </a:spcAft>
              <a:defRPr/>
            </a:pPr>
            <a:endParaRPr lang="es-ES" sz="500" dirty="0" smtClean="0">
              <a:latin typeface="Century Gothic" panose="020B0502020202020204" pitchFamily="34" charset="0"/>
            </a:endParaRPr>
          </a:p>
          <a:p>
            <a:pPr algn="just" fontAlgn="auto">
              <a:lnSpc>
                <a:spcPct val="150000"/>
              </a:lnSpc>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El </a:t>
            </a:r>
            <a:r>
              <a:rPr lang="es-ES" sz="1050" dirty="0">
                <a:solidFill>
                  <a:schemeClr val="tx1">
                    <a:lumMod val="65000"/>
                    <a:lumOff val="35000"/>
                  </a:schemeClr>
                </a:solidFill>
                <a:latin typeface="Century Gothic" panose="020B0502020202020204" pitchFamily="34" charset="0"/>
              </a:rPr>
              <a:t>Punto de Arranque </a:t>
            </a:r>
            <a:r>
              <a:rPr lang="es-ES" sz="1050" dirty="0" smtClean="0">
                <a:solidFill>
                  <a:schemeClr val="tx1">
                    <a:lumMod val="65000"/>
                    <a:lumOff val="35000"/>
                  </a:schemeClr>
                </a:solidFill>
                <a:latin typeface="Century Gothic" panose="020B0502020202020204" pitchFamily="34" charset="0"/>
              </a:rPr>
              <a:t>para ti ha sido el </a:t>
            </a:r>
            <a:r>
              <a:rPr lang="es-ES" sz="1400" dirty="0">
                <a:solidFill>
                  <a:srgbClr val="CC00CC"/>
                </a:solidFill>
                <a:latin typeface="Century Gothic" panose="020B0502020202020204" pitchFamily="34" charset="0"/>
              </a:rPr>
              <a:t>comunicado</a:t>
            </a:r>
            <a:r>
              <a:rPr lang="es-ES" sz="1050" dirty="0" smtClean="0">
                <a:solidFill>
                  <a:schemeClr val="tx1">
                    <a:lumMod val="65000"/>
                    <a:lumOff val="35000"/>
                  </a:schemeClr>
                </a:solidFill>
                <a:latin typeface="Century Gothic" panose="020B0502020202020204" pitchFamily="34" charset="0"/>
              </a:rPr>
              <a:t> vía email que has recibido, en él, se te da la Bienvenida al Proyecto y a esta oportunidad de Autodesarrollo, así mismo se te anticipan hitos e información que necesitas conocer y se te deriva directamente a tu PDI y a la Escuela Lidera. </a:t>
            </a:r>
          </a:p>
          <a:p>
            <a:pPr algn="just" fontAlgn="auto">
              <a:lnSpc>
                <a:spcPct val="150000"/>
              </a:lnSpc>
              <a:spcBef>
                <a:spcPct val="20000"/>
              </a:spcBef>
              <a:spcAft>
                <a:spcPts val="0"/>
              </a:spcAft>
              <a:defRPr/>
            </a:pPr>
            <a:endParaRPr lang="es-ES" sz="500" dirty="0" smtClean="0">
              <a:latin typeface="Century Gothic" panose="020B0502020202020204" pitchFamily="34" charset="0"/>
            </a:endParaRPr>
          </a:p>
          <a:p>
            <a:pPr algn="r" fontAlgn="auto">
              <a:lnSpc>
                <a:spcPct val="150000"/>
              </a:lnSpc>
              <a:spcBef>
                <a:spcPct val="20000"/>
              </a:spcBef>
              <a:spcAft>
                <a:spcPts val="0"/>
              </a:spcAft>
              <a:defRPr/>
            </a:pPr>
            <a:r>
              <a:rPr lang="es-ES" i="1" dirty="0">
                <a:latin typeface="Century Gothic" panose="020B0502020202020204" pitchFamily="34" charset="0"/>
              </a:rPr>
              <a:t>Mi PDI: ¿qué es…?</a:t>
            </a:r>
          </a:p>
          <a:p>
            <a:pPr algn="just" fontAlgn="auto">
              <a:lnSpc>
                <a:spcPct val="150000"/>
              </a:lnSpc>
              <a:spcBef>
                <a:spcPct val="20000"/>
              </a:spcBef>
              <a:spcAft>
                <a:spcPts val="0"/>
              </a:spcAft>
              <a:defRPr/>
            </a:pPr>
            <a:endParaRPr lang="es-ES" sz="500" dirty="0">
              <a:latin typeface="Century Gothic" panose="020B0502020202020204" pitchFamily="34" charset="0"/>
            </a:endParaRPr>
          </a:p>
          <a:p>
            <a:pPr algn="just" fontAlgn="auto">
              <a:lnSpc>
                <a:spcPct val="150000"/>
              </a:lnSpc>
              <a:spcBef>
                <a:spcPct val="20000"/>
              </a:spcBef>
              <a:spcAft>
                <a:spcPts val="0"/>
              </a:spcAft>
              <a:defRPr/>
            </a:pPr>
            <a:r>
              <a:rPr lang="es-ES" sz="1050" dirty="0">
                <a:solidFill>
                  <a:schemeClr val="tx1">
                    <a:lumMod val="65000"/>
                    <a:lumOff val="35000"/>
                  </a:schemeClr>
                </a:solidFill>
                <a:latin typeface="Century Gothic" panose="020B0502020202020204" pitchFamily="34" charset="0"/>
              </a:rPr>
              <a:t>Tu PDI </a:t>
            </a:r>
            <a:r>
              <a:rPr lang="es-ES" sz="1050" dirty="0" smtClean="0">
                <a:solidFill>
                  <a:schemeClr val="tx1">
                    <a:lumMod val="65000"/>
                    <a:lumOff val="35000"/>
                  </a:schemeClr>
                </a:solidFill>
                <a:latin typeface="Century Gothic" panose="020B0502020202020204" pitchFamily="34" charset="0"/>
              </a:rPr>
              <a:t>es el </a:t>
            </a:r>
            <a:r>
              <a:rPr lang="es-ES" sz="1400" dirty="0">
                <a:latin typeface="Century Gothic" panose="020B0502020202020204" pitchFamily="34" charset="0"/>
              </a:rPr>
              <a:t>Plan de Desarrollo </a:t>
            </a:r>
            <a:r>
              <a:rPr lang="es-ES" sz="1400" dirty="0" smtClean="0">
                <a:latin typeface="Century Gothic" panose="020B0502020202020204" pitchFamily="34" charset="0"/>
              </a:rPr>
              <a:t>Individual </a:t>
            </a:r>
            <a:r>
              <a:rPr lang="es-ES" sz="1050" dirty="0" smtClean="0">
                <a:solidFill>
                  <a:schemeClr val="tx1">
                    <a:lumMod val="65000"/>
                    <a:lumOff val="35000"/>
                  </a:schemeClr>
                </a:solidFill>
                <a:latin typeface="Century Gothic" panose="020B0502020202020204" pitchFamily="34" charset="0"/>
              </a:rPr>
              <a:t>que te va a acompañar durante el programa. Este documento ha sido creado y enriquecido con una doble visión: </a:t>
            </a:r>
          </a:p>
          <a:p>
            <a:pPr marL="685800" lvl="1" indent="-228600" algn="just">
              <a:lnSpc>
                <a:spcPct val="150000"/>
              </a:lnSpc>
              <a:spcBef>
                <a:spcPct val="20000"/>
              </a:spcBef>
              <a:buFont typeface="+mj-lt"/>
              <a:buAutoNum type="arabicPeriod"/>
              <a:defRPr/>
            </a:pPr>
            <a:r>
              <a:rPr lang="es-ES" sz="1050" dirty="0" smtClean="0">
                <a:solidFill>
                  <a:schemeClr val="tx1">
                    <a:lumMod val="65000"/>
                    <a:lumOff val="35000"/>
                  </a:schemeClr>
                </a:solidFill>
                <a:latin typeface="Century Gothic" panose="020B0502020202020204" pitchFamily="34" charset="0"/>
              </a:rPr>
              <a:t>Visión externa: la del consultor experto de Norman Broadbent que te acompañó durante la Jornada del Programa Lidera.</a:t>
            </a:r>
          </a:p>
          <a:p>
            <a:pPr marL="685800" lvl="1" indent="-228600" algn="just">
              <a:lnSpc>
                <a:spcPct val="150000"/>
              </a:lnSpc>
              <a:spcBef>
                <a:spcPct val="20000"/>
              </a:spcBef>
              <a:buFont typeface="+mj-lt"/>
              <a:buAutoNum type="arabicPeriod"/>
              <a:defRPr/>
            </a:pPr>
            <a:r>
              <a:rPr lang="es-ES" sz="1050" dirty="0" smtClean="0">
                <a:solidFill>
                  <a:schemeClr val="tx1">
                    <a:lumMod val="65000"/>
                    <a:lumOff val="35000"/>
                  </a:schemeClr>
                </a:solidFill>
                <a:latin typeface="Century Gothic" panose="020B0502020202020204" pitchFamily="34" charset="0"/>
              </a:rPr>
              <a:t>Visión interna: la de tu Manager y Gestor de Carrera (RRHH). </a:t>
            </a:r>
          </a:p>
          <a:p>
            <a:pPr algn="just" fontAlgn="auto">
              <a:lnSpc>
                <a:spcPct val="150000"/>
              </a:lnSpc>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Este documento, contemplará las competencias y los niveles dentro de ellas, que trabajarás durante el 2014. </a:t>
            </a:r>
          </a:p>
          <a:p>
            <a:pPr algn="just" fontAlgn="auto">
              <a:lnSpc>
                <a:spcPct val="150000"/>
              </a:lnSpc>
              <a:spcBef>
                <a:spcPct val="20000"/>
              </a:spcBef>
              <a:spcAft>
                <a:spcPts val="0"/>
              </a:spcAft>
              <a:defRPr/>
            </a:pPr>
            <a:r>
              <a:rPr lang="es-ES" sz="1050" dirty="0" smtClean="0">
                <a:solidFill>
                  <a:schemeClr val="tx1">
                    <a:lumMod val="65000"/>
                    <a:lumOff val="35000"/>
                  </a:schemeClr>
                </a:solidFill>
                <a:latin typeface="Century Gothic" panose="020B0502020202020204" pitchFamily="34" charset="0"/>
              </a:rPr>
              <a:t>Es un documento al que sólo tendrás acceso Tú, RRHH y tu Responsable. Será la hoja de ruta de tu desarrollo durante este año. </a:t>
            </a:r>
          </a:p>
          <a:p>
            <a:pPr algn="just" fontAlgn="auto">
              <a:lnSpc>
                <a:spcPct val="150000"/>
              </a:lnSpc>
              <a:spcBef>
                <a:spcPct val="20000"/>
              </a:spcBef>
              <a:spcAft>
                <a:spcPts val="0"/>
              </a:spcAft>
              <a:defRPr/>
            </a:pPr>
            <a:endParaRPr lang="es-ES" sz="1050" dirty="0" smtClean="0">
              <a:latin typeface="Century Gothic" panose="020B0502020202020204" pitchFamily="34" charset="0"/>
            </a:endParaRPr>
          </a:p>
          <a:p>
            <a:pPr algn="just" fontAlgn="auto">
              <a:lnSpc>
                <a:spcPct val="150000"/>
              </a:lnSpc>
              <a:spcBef>
                <a:spcPct val="20000"/>
              </a:spcBef>
              <a:spcAft>
                <a:spcPts val="0"/>
              </a:spcAft>
              <a:defRPr/>
            </a:pPr>
            <a:endParaRPr lang="es-ES" sz="500" dirty="0" smtClean="0">
              <a:latin typeface="Century Gothic" panose="020B0502020202020204" pitchFamily="34" charset="0"/>
            </a:endParaRPr>
          </a:p>
        </p:txBody>
      </p:sp>
      <p:sp>
        <p:nvSpPr>
          <p:cNvPr id="5" name="4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Preguntas y respuestas</a:t>
            </a:r>
            <a:endParaRPr lang="es-ES" dirty="0">
              <a:solidFill>
                <a:srgbClr val="FF0000"/>
              </a:solidFill>
            </a:endParaRPr>
          </a:p>
        </p:txBody>
      </p:sp>
    </p:spTree>
    <p:extLst>
      <p:ext uri="{BB962C8B-B14F-4D97-AF65-F5344CB8AC3E}">
        <p14:creationId xmlns:p14="http://schemas.microsoft.com/office/powerpoint/2010/main" val="10211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sp>
        <p:nvSpPr>
          <p:cNvPr id="3" name="8 CuadroTexto"/>
          <p:cNvSpPr txBox="1"/>
          <p:nvPr/>
        </p:nvSpPr>
        <p:spPr>
          <a:xfrm>
            <a:off x="349625" y="978222"/>
            <a:ext cx="5129090" cy="5886227"/>
          </a:xfrm>
          <a:prstGeom prst="rect">
            <a:avLst/>
          </a:prstGeom>
          <a:noFill/>
        </p:spPr>
        <p:txBody>
          <a:bodyPr wrap="square">
            <a:spAutoFit/>
          </a:bodyPr>
          <a:lstStyle/>
          <a:p>
            <a:pPr algn="r">
              <a:lnSpc>
                <a:spcPct val="150000"/>
              </a:lnSpc>
              <a:spcBef>
                <a:spcPct val="20000"/>
              </a:spcBef>
              <a:defRPr/>
            </a:pPr>
            <a:r>
              <a:rPr lang="es-ES" i="1" dirty="0" smtClean="0">
                <a:solidFill>
                  <a:srgbClr val="CC00CC"/>
                </a:solidFill>
                <a:latin typeface="Century Gothic" panose="020B0502020202020204" pitchFamily="34" charset="0"/>
              </a:rPr>
              <a:t>La Escuela Lidera… </a:t>
            </a:r>
            <a:endParaRPr lang="es-ES" i="1" dirty="0">
              <a:solidFill>
                <a:srgbClr val="CC00CC"/>
              </a:solidFill>
              <a:latin typeface="Century Gothic" panose="020B0502020202020204" pitchFamily="34" charset="0"/>
            </a:endParaRPr>
          </a:p>
          <a:p>
            <a:pPr>
              <a:lnSpc>
                <a:spcPct val="150000"/>
              </a:lnSpc>
              <a:spcBef>
                <a:spcPct val="20000"/>
              </a:spcBef>
              <a:defRPr/>
            </a:pPr>
            <a:r>
              <a:rPr lang="es-ES" sz="1050" dirty="0" smtClean="0">
                <a:solidFill>
                  <a:schemeClr val="tx1">
                    <a:lumMod val="65000"/>
                    <a:lumOff val="35000"/>
                  </a:schemeClr>
                </a:solidFill>
                <a:latin typeface="Century Gothic" panose="020B0502020202020204" pitchFamily="34" charset="0"/>
              </a:rPr>
              <a:t>La Escuela es una </a:t>
            </a:r>
            <a:r>
              <a:rPr lang="es-ES" sz="1400" dirty="0">
                <a:solidFill>
                  <a:srgbClr val="CC00CC"/>
                </a:solidFill>
                <a:latin typeface="Century Gothic" panose="020B0502020202020204" pitchFamily="34" charset="0"/>
              </a:rPr>
              <a:t>herramienta pedagógica </a:t>
            </a:r>
            <a:r>
              <a:rPr lang="es-ES" sz="1050" dirty="0" smtClean="0">
                <a:solidFill>
                  <a:schemeClr val="tx1">
                    <a:lumMod val="65000"/>
                    <a:lumOff val="35000"/>
                  </a:schemeClr>
                </a:solidFill>
                <a:latin typeface="Century Gothic" panose="020B0502020202020204" pitchFamily="34" charset="0"/>
              </a:rPr>
              <a:t>que ha sido diseñada para acompañar el desarrollo de sus Responsables. Es un recurso en el que cada Responsable es el que </a:t>
            </a:r>
            <a:r>
              <a:rPr lang="es-ES" sz="1050" dirty="0">
                <a:solidFill>
                  <a:schemeClr val="tx1">
                    <a:lumMod val="65000"/>
                    <a:lumOff val="35000"/>
                  </a:schemeClr>
                </a:solidFill>
                <a:latin typeface="Century Gothic" panose="020B0502020202020204" pitchFamily="34" charset="0"/>
              </a:rPr>
              <a:t>asume el </a:t>
            </a:r>
            <a:r>
              <a:rPr lang="es-ES" sz="1400" dirty="0">
                <a:solidFill>
                  <a:srgbClr val="CC00CC"/>
                </a:solidFill>
                <a:latin typeface="Century Gothic" panose="020B0502020202020204" pitchFamily="34" charset="0"/>
              </a:rPr>
              <a:t>liderazgo en </a:t>
            </a:r>
            <a:r>
              <a:rPr lang="es-ES" sz="1400" dirty="0" smtClean="0">
                <a:solidFill>
                  <a:srgbClr val="CC00CC"/>
                </a:solidFill>
                <a:latin typeface="Century Gothic" panose="020B0502020202020204" pitchFamily="34" charset="0"/>
              </a:rPr>
              <a:t>su propio </a:t>
            </a:r>
            <a:r>
              <a:rPr lang="es-ES" sz="1400" dirty="0">
                <a:solidFill>
                  <a:srgbClr val="CC00CC"/>
                </a:solidFill>
                <a:latin typeface="Century Gothic" panose="020B0502020202020204" pitchFamily="34" charset="0"/>
              </a:rPr>
              <a:t>desarrollo</a:t>
            </a:r>
            <a:r>
              <a:rPr lang="es-ES" sz="1050" dirty="0" smtClean="0">
                <a:solidFill>
                  <a:schemeClr val="tx1">
                    <a:lumMod val="65000"/>
                    <a:lumOff val="35000"/>
                  </a:schemeClr>
                </a:solidFill>
                <a:latin typeface="Century Gothic" panose="020B0502020202020204" pitchFamily="34" charset="0"/>
              </a:rPr>
              <a:t>, es decir, Securitas Direct  pone a  su disposición una herramienta diseñada ad hoc para ellos, pero es cada RESPONSABLE, el que a través de  su </a:t>
            </a:r>
            <a:r>
              <a:rPr lang="es-ES" sz="1400" dirty="0">
                <a:solidFill>
                  <a:srgbClr val="CC00CC"/>
                </a:solidFill>
                <a:latin typeface="Century Gothic" panose="020B0502020202020204" pitchFamily="34" charset="0"/>
              </a:rPr>
              <a:t>autogestión, implicación, dedicación</a:t>
            </a:r>
            <a:r>
              <a:rPr lang="es-ES" sz="1500" dirty="0">
                <a:solidFill>
                  <a:srgbClr val="CC00CC"/>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y</a:t>
            </a:r>
            <a:r>
              <a:rPr lang="es-ES" sz="1050" dirty="0">
                <a:solidFill>
                  <a:srgbClr val="CC00CC"/>
                </a:solidFill>
                <a:latin typeface="Century Gothic" panose="020B0502020202020204" pitchFamily="34" charset="0"/>
              </a:rPr>
              <a:t> </a:t>
            </a:r>
            <a:r>
              <a:rPr lang="es-ES" sz="1400" dirty="0">
                <a:solidFill>
                  <a:srgbClr val="CC00CC"/>
                </a:solidFill>
                <a:latin typeface="Century Gothic" panose="020B0502020202020204" pitchFamily="34" charset="0"/>
              </a:rPr>
              <a:t>esfuerzo</a:t>
            </a:r>
            <a:r>
              <a:rPr lang="es-ES" sz="1600" dirty="0">
                <a:solidFill>
                  <a:srgbClr val="CC00CC"/>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debe optimizar su  crecimiento. </a:t>
            </a:r>
          </a:p>
          <a:p>
            <a:pPr lvl="0" algn="r">
              <a:lnSpc>
                <a:spcPct val="150000"/>
              </a:lnSpc>
              <a:spcBef>
                <a:spcPct val="20000"/>
              </a:spcBef>
              <a:defRPr/>
            </a:pPr>
            <a:r>
              <a:rPr lang="es-ES" i="1" dirty="0" smtClean="0">
                <a:latin typeface="Century Gothic" panose="020B0502020202020204" pitchFamily="34" charset="0"/>
              </a:rPr>
              <a:t>Qué </a:t>
            </a:r>
            <a:r>
              <a:rPr lang="es-ES" i="1" dirty="0">
                <a:latin typeface="Century Gothic" panose="020B0502020202020204" pitchFamily="34" charset="0"/>
              </a:rPr>
              <a:t>vas a encontrar en la </a:t>
            </a:r>
            <a:r>
              <a:rPr lang="es-ES" i="1" dirty="0" smtClean="0">
                <a:latin typeface="Century Gothic" panose="020B0502020202020204" pitchFamily="34" charset="0"/>
              </a:rPr>
              <a:t>Escuela…</a:t>
            </a:r>
            <a:endParaRPr lang="es-ES" i="1" dirty="0">
              <a:latin typeface="Century Gothic" panose="020B0502020202020204" pitchFamily="34" charset="0"/>
            </a:endParaRPr>
          </a:p>
          <a:p>
            <a:pPr lvl="0" algn="just">
              <a:lnSpc>
                <a:spcPct val="150000"/>
              </a:lnSpc>
              <a:spcBef>
                <a:spcPct val="20000"/>
              </a:spcBef>
              <a:defRPr/>
            </a:pPr>
            <a:endParaRPr lang="es-ES" sz="500" dirty="0">
              <a:solidFill>
                <a:schemeClr val="tx1">
                  <a:lumMod val="65000"/>
                  <a:lumOff val="35000"/>
                </a:schemeClr>
              </a:solidFill>
              <a:latin typeface="Century Gothic" panose="020B0502020202020204" pitchFamily="34" charset="0"/>
            </a:endParaRPr>
          </a:p>
          <a:p>
            <a:pPr lvl="0" algn="just">
              <a:lnSpc>
                <a:spcPct val="150000"/>
              </a:lnSpc>
              <a:spcBef>
                <a:spcPct val="20000"/>
              </a:spcBef>
              <a:defRPr/>
            </a:pPr>
            <a:r>
              <a:rPr lang="es-ES" sz="1050" dirty="0">
                <a:solidFill>
                  <a:schemeClr val="tx1">
                    <a:lumMod val="65000"/>
                    <a:lumOff val="35000"/>
                  </a:schemeClr>
                </a:solidFill>
                <a:latin typeface="Century Gothic" panose="020B0502020202020204" pitchFamily="34" charset="0"/>
              </a:rPr>
              <a:t>Como te hemos anticipado, la </a:t>
            </a:r>
            <a:r>
              <a:rPr lang="es-ES" sz="1050" dirty="0" smtClean="0">
                <a:solidFill>
                  <a:schemeClr val="tx1">
                    <a:lumMod val="65000"/>
                    <a:lumOff val="35000"/>
                  </a:schemeClr>
                </a:solidFill>
                <a:latin typeface="Century Gothic" panose="020B0502020202020204" pitchFamily="34" charset="0"/>
              </a:rPr>
              <a:t>Escuela </a:t>
            </a:r>
            <a:r>
              <a:rPr lang="es-ES" sz="1050" dirty="0">
                <a:solidFill>
                  <a:schemeClr val="tx1">
                    <a:lumMod val="65000"/>
                    <a:lumOff val="35000"/>
                  </a:schemeClr>
                </a:solidFill>
                <a:latin typeface="Century Gothic" panose="020B0502020202020204" pitchFamily="34" charset="0"/>
              </a:rPr>
              <a:t>abarca las </a:t>
            </a:r>
            <a:r>
              <a:rPr lang="es-ES" sz="1050" dirty="0" smtClean="0">
                <a:solidFill>
                  <a:schemeClr val="tx1">
                    <a:lumMod val="65000"/>
                    <a:lumOff val="35000"/>
                  </a:schemeClr>
                </a:solidFill>
                <a:latin typeface="Century Gothic" panose="020B0502020202020204" pitchFamily="34" charset="0"/>
              </a:rPr>
              <a:t>5 </a:t>
            </a:r>
            <a:r>
              <a:rPr lang="es-ES" sz="1050" dirty="0">
                <a:solidFill>
                  <a:schemeClr val="tx1">
                    <a:lumMod val="65000"/>
                    <a:lumOff val="35000"/>
                  </a:schemeClr>
                </a:solidFill>
                <a:latin typeface="Century Gothic" panose="020B0502020202020204" pitchFamily="34" charset="0"/>
              </a:rPr>
              <a:t>competencias del Programa Lidera y desarrolla 4 niveles de avance, en cada competencia.  </a:t>
            </a:r>
          </a:p>
          <a:p>
            <a:pPr lvl="0" algn="just">
              <a:lnSpc>
                <a:spcPct val="150000"/>
              </a:lnSpc>
              <a:spcBef>
                <a:spcPct val="20000"/>
              </a:spcBef>
              <a:defRPr/>
            </a:pPr>
            <a:r>
              <a:rPr lang="es-ES" sz="1050" dirty="0">
                <a:solidFill>
                  <a:schemeClr val="tx1">
                    <a:lumMod val="65000"/>
                    <a:lumOff val="35000"/>
                  </a:schemeClr>
                </a:solidFill>
                <a:latin typeface="Century Gothic" panose="020B0502020202020204" pitchFamily="34" charset="0"/>
              </a:rPr>
              <a:t>Gracias a tu PDI, conocerás las </a:t>
            </a:r>
            <a:r>
              <a:rPr lang="es-ES" sz="1050" dirty="0" smtClean="0">
                <a:solidFill>
                  <a:schemeClr val="tx1">
                    <a:lumMod val="65000"/>
                    <a:lumOff val="35000"/>
                  </a:schemeClr>
                </a:solidFill>
                <a:latin typeface="Century Gothic" panose="020B0502020202020204" pitchFamily="34" charset="0"/>
              </a:rPr>
              <a:t>2 competencias </a:t>
            </a:r>
            <a:r>
              <a:rPr lang="es-ES" sz="1050" dirty="0">
                <a:solidFill>
                  <a:schemeClr val="tx1">
                    <a:lumMod val="65000"/>
                    <a:lumOff val="35000"/>
                  </a:schemeClr>
                </a:solidFill>
                <a:latin typeface="Century Gothic" panose="020B0502020202020204" pitchFamily="34" charset="0"/>
              </a:rPr>
              <a:t>a trabajar en el 2014 y tu nivel de partida en cada una de ellas. Dicho </a:t>
            </a:r>
            <a:r>
              <a:rPr lang="es-ES" sz="1400" dirty="0">
                <a:latin typeface="Century Gothic" panose="020B0502020202020204" pitchFamily="34" charset="0"/>
              </a:rPr>
              <a:t>nivel</a:t>
            </a:r>
            <a:r>
              <a:rPr lang="es-ES" sz="1050" dirty="0">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será tu </a:t>
            </a:r>
            <a:r>
              <a:rPr lang="es-ES" sz="1400" dirty="0">
                <a:latin typeface="Century Gothic" panose="020B0502020202020204" pitchFamily="34" charset="0"/>
              </a:rPr>
              <a:t>hoja de ruta </a:t>
            </a:r>
            <a:r>
              <a:rPr lang="es-ES" sz="1050" dirty="0">
                <a:solidFill>
                  <a:schemeClr val="tx1">
                    <a:lumMod val="65000"/>
                    <a:lumOff val="35000"/>
                  </a:schemeClr>
                </a:solidFill>
                <a:latin typeface="Century Gothic" panose="020B0502020202020204" pitchFamily="34" charset="0"/>
              </a:rPr>
              <a:t>en esa competencia.</a:t>
            </a:r>
          </a:p>
          <a:p>
            <a:pPr lvl="0" algn="just">
              <a:lnSpc>
                <a:spcPct val="150000"/>
              </a:lnSpc>
              <a:spcBef>
                <a:spcPct val="20000"/>
              </a:spcBef>
              <a:defRPr/>
            </a:pPr>
            <a:r>
              <a:rPr lang="es-ES" sz="1050" dirty="0">
                <a:solidFill>
                  <a:schemeClr val="tx1">
                    <a:lumMod val="65000"/>
                    <a:lumOff val="35000"/>
                  </a:schemeClr>
                </a:solidFill>
                <a:latin typeface="Century Gothic" panose="020B0502020202020204" pitchFamily="34" charset="0"/>
              </a:rPr>
              <a:t>Cada NIVEL aglutina una serie de </a:t>
            </a:r>
            <a:r>
              <a:rPr lang="es-ES" sz="1400" dirty="0">
                <a:latin typeface="Century Gothic" panose="020B0502020202020204" pitchFamily="34" charset="0"/>
              </a:rPr>
              <a:t>acciones de desarrollo</a:t>
            </a:r>
            <a:r>
              <a:rPr lang="es-ES" sz="1050" dirty="0">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Dichas acciones, son las que</a:t>
            </a:r>
            <a:r>
              <a:rPr lang="es-ES" sz="1050" dirty="0">
                <a:latin typeface="Century Gothic" panose="020B0502020202020204" pitchFamily="34" charset="0"/>
              </a:rPr>
              <a:t> </a:t>
            </a:r>
            <a:r>
              <a:rPr lang="es-ES" sz="1400" dirty="0">
                <a:latin typeface="Century Gothic" panose="020B0502020202020204" pitchFamily="34" charset="0"/>
              </a:rPr>
              <a:t>TÚ</a:t>
            </a:r>
            <a:r>
              <a:rPr lang="es-ES" sz="1050" dirty="0">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deberás realizar y poner en marcha a lo largo del 2014. </a:t>
            </a:r>
          </a:p>
          <a:p>
            <a:pPr>
              <a:lnSpc>
                <a:spcPct val="150000"/>
              </a:lnSpc>
              <a:spcBef>
                <a:spcPct val="20000"/>
              </a:spcBef>
              <a:defRPr/>
            </a:pPr>
            <a:endParaRPr lang="es-ES" sz="1050" dirty="0">
              <a:solidFill>
                <a:schemeClr val="bg1"/>
              </a:solidFill>
              <a:latin typeface="Century Gothic" panose="020B0502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471" y="729360"/>
            <a:ext cx="4088952" cy="6128640"/>
          </a:xfrm>
          <a:prstGeom prst="rect">
            <a:avLst/>
          </a:prstGeom>
        </p:spPr>
      </p:pic>
      <p:sp>
        <p:nvSpPr>
          <p:cNvPr id="6" name="5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Preguntas y respuestas</a:t>
            </a:r>
            <a:endParaRPr lang="es-ES" dirty="0">
              <a:solidFill>
                <a:srgbClr val="FF0000"/>
              </a:solidFill>
            </a:endParaRPr>
          </a:p>
        </p:txBody>
      </p:sp>
    </p:spTree>
    <p:extLst>
      <p:ext uri="{BB962C8B-B14F-4D97-AF65-F5344CB8AC3E}">
        <p14:creationId xmlns:p14="http://schemas.microsoft.com/office/powerpoint/2010/main" val="256683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143510" y="863798"/>
            <a:ext cx="6616999" cy="5853141"/>
          </a:xfrm>
          <a:prstGeom prst="rect">
            <a:avLst/>
          </a:prstGeom>
        </p:spPr>
        <p:txBody>
          <a:bodyPr wrap="square">
            <a:spAutoFit/>
          </a:bodyPr>
          <a:lstStyle/>
          <a:p>
            <a:pPr lvl="0" algn="r">
              <a:lnSpc>
                <a:spcPct val="150000"/>
              </a:lnSpc>
              <a:spcBef>
                <a:spcPct val="20000"/>
              </a:spcBef>
              <a:defRPr/>
            </a:pPr>
            <a:r>
              <a:rPr lang="es-ES" i="1" dirty="0">
                <a:solidFill>
                  <a:srgbClr val="CC00CC"/>
                </a:solidFill>
                <a:latin typeface="Century Gothic" panose="020B0502020202020204" pitchFamily="34" charset="0"/>
              </a:rPr>
              <a:t>Cuál será tu Objetivo en el Proyecto…</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La Compañía pone a tu disposición una herramienta de Autodesarrollo, cuyo objetivo es ayudarte a seguir </a:t>
            </a:r>
            <a:r>
              <a:rPr lang="es-ES" sz="1400" dirty="0">
                <a:solidFill>
                  <a:srgbClr val="CC00CC"/>
                </a:solidFill>
                <a:latin typeface="Century Gothic" panose="020B0502020202020204" pitchFamily="34" charset="0"/>
              </a:rPr>
              <a:t>enriqueciendo tu perfil profesional y personal</a:t>
            </a:r>
            <a:r>
              <a:rPr lang="es-ES" sz="1050" dirty="0">
                <a:solidFill>
                  <a:prstClr val="black">
                    <a:lumMod val="65000"/>
                    <a:lumOff val="35000"/>
                  </a:prstClr>
                </a:solidFill>
                <a:latin typeface="Century Gothic" panose="020B0502020202020204" pitchFamily="34" charset="0"/>
              </a:rPr>
              <a:t>.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Es una manera diferente y didáctica de que tú mismo puedas gestionar tu aprendizaje. Es cierto que cuentas con unos tiempos en el itinerario de cada competencia, pero en base a esos tiempos, tú podrás decidir porqué recursos comienzas a trabajar.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Por ello, desde la Compañía queremos invitarte a que te impliques, a que le pongas interés/ganas, pero sobre todo a que “</a:t>
            </a:r>
            <a:r>
              <a:rPr lang="es-ES" sz="1400" dirty="0">
                <a:solidFill>
                  <a:srgbClr val="CC00CC"/>
                </a:solidFill>
                <a:latin typeface="Century Gothic" panose="020B0502020202020204" pitchFamily="34" charset="0"/>
              </a:rPr>
              <a:t>disfrutes aprendiendo</a:t>
            </a:r>
            <a:r>
              <a:rPr lang="es-ES" sz="1050" dirty="0">
                <a:solidFill>
                  <a:prstClr val="black">
                    <a:lumMod val="65000"/>
                    <a:lumOff val="35000"/>
                  </a:prstClr>
                </a:solidFill>
                <a:latin typeface="Century Gothic" panose="020B0502020202020204" pitchFamily="34" charset="0"/>
              </a:rPr>
              <a:t>”.</a:t>
            </a:r>
            <a:r>
              <a:rPr lang="es-ES" sz="1400" dirty="0">
                <a:solidFill>
                  <a:srgbClr val="CC00CC"/>
                </a:solidFill>
                <a:latin typeface="Century Gothic" panose="020B0502020202020204" pitchFamily="34" charset="0"/>
              </a:rPr>
              <a:t> </a:t>
            </a:r>
            <a:endParaRPr lang="es-ES" sz="1400" dirty="0" smtClean="0">
              <a:solidFill>
                <a:srgbClr val="CC00CC"/>
              </a:solidFill>
              <a:latin typeface="Century Gothic" panose="020B0502020202020204" pitchFamily="34" charset="0"/>
            </a:endParaRPr>
          </a:p>
          <a:p>
            <a:pPr lvl="0" algn="r">
              <a:lnSpc>
                <a:spcPct val="150000"/>
              </a:lnSpc>
              <a:spcBef>
                <a:spcPct val="20000"/>
              </a:spcBef>
              <a:defRPr/>
            </a:pPr>
            <a:r>
              <a:rPr lang="es-ES" i="1" dirty="0" smtClean="0">
                <a:latin typeface="Century Gothic" panose="020B0502020202020204" pitchFamily="34" charset="0"/>
              </a:rPr>
              <a:t>Cuáles </a:t>
            </a:r>
            <a:r>
              <a:rPr lang="es-ES" i="1" dirty="0">
                <a:latin typeface="Century Gothic" panose="020B0502020202020204" pitchFamily="34" charset="0"/>
              </a:rPr>
              <a:t>serán tus apoyos durante el Proyecto…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La </a:t>
            </a:r>
            <a:r>
              <a:rPr lang="es-ES" sz="1400" dirty="0">
                <a:solidFill>
                  <a:schemeClr val="tx1">
                    <a:lumMod val="65000"/>
                    <a:lumOff val="35000"/>
                  </a:schemeClr>
                </a:solidFill>
                <a:latin typeface="Century Gothic" panose="020B0502020202020204" pitchFamily="34" charset="0"/>
              </a:rPr>
              <a:t>Dirección General </a:t>
            </a:r>
            <a:r>
              <a:rPr lang="es-ES" sz="1050" dirty="0">
                <a:solidFill>
                  <a:prstClr val="black">
                    <a:lumMod val="65000"/>
                    <a:lumOff val="35000"/>
                  </a:prstClr>
                </a:solidFill>
                <a:latin typeface="Century Gothic" panose="020B0502020202020204" pitchFamily="34" charset="0"/>
              </a:rPr>
              <a:t>es la precursora y el motor para la puesta en marcha de este Proyecto, por tanto, es un Proyecto impulsado y apoyado por la alta dirección de Securitas Direct.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Para Securitas Direct es </a:t>
            </a:r>
            <a:r>
              <a:rPr lang="es-ES" sz="1400" dirty="0">
                <a:solidFill>
                  <a:schemeClr val="tx1">
                    <a:lumMod val="65000"/>
                    <a:lumOff val="35000"/>
                  </a:schemeClr>
                </a:solidFill>
                <a:latin typeface="Century Gothic" panose="020B0502020202020204" pitchFamily="34" charset="0"/>
              </a:rPr>
              <a:t>prioridad estratégica </a:t>
            </a:r>
            <a:r>
              <a:rPr lang="es-ES" sz="1050" dirty="0">
                <a:solidFill>
                  <a:prstClr val="black">
                    <a:lumMod val="65000"/>
                    <a:lumOff val="35000"/>
                  </a:prstClr>
                </a:solidFill>
                <a:latin typeface="Century Gothic" panose="020B0502020202020204" pitchFamily="34" charset="0"/>
              </a:rPr>
              <a:t>que sus </a:t>
            </a:r>
            <a:r>
              <a:rPr lang="es-ES" sz="1050" dirty="0" smtClean="0">
                <a:solidFill>
                  <a:prstClr val="black">
                    <a:lumMod val="65000"/>
                    <a:lumOff val="35000"/>
                  </a:prstClr>
                </a:solidFill>
                <a:latin typeface="Century Gothic" panose="020B0502020202020204" pitchFamily="34" charset="0"/>
              </a:rPr>
              <a:t>Responsables </a:t>
            </a:r>
            <a:r>
              <a:rPr lang="es-ES" sz="1050" dirty="0">
                <a:solidFill>
                  <a:prstClr val="black">
                    <a:lumMod val="65000"/>
                    <a:lumOff val="35000"/>
                  </a:prstClr>
                </a:solidFill>
                <a:latin typeface="Century Gothic" panose="020B0502020202020204" pitchFamily="34" charset="0"/>
              </a:rPr>
              <a:t>cuenten con las habilidades, actitudes y conductas necesarias, para afrontar con garantías los retos que la Compañía, los clientes, el mercado y el negocio marquen.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Por ello, todos los niveles superiores de Mando </a:t>
            </a:r>
            <a:r>
              <a:rPr lang="es-ES" sz="1400" dirty="0">
                <a:solidFill>
                  <a:schemeClr val="tx1">
                    <a:lumMod val="65000"/>
                    <a:lumOff val="35000"/>
                  </a:schemeClr>
                </a:solidFill>
                <a:latin typeface="Century Gothic" panose="020B0502020202020204" pitchFamily="34" charset="0"/>
              </a:rPr>
              <a:t>conocen y respaldan </a:t>
            </a:r>
            <a:r>
              <a:rPr lang="es-ES" sz="1050" dirty="0">
                <a:solidFill>
                  <a:prstClr val="black">
                    <a:lumMod val="65000"/>
                    <a:lumOff val="35000"/>
                  </a:prstClr>
                </a:solidFill>
                <a:latin typeface="Century Gothic" panose="020B0502020202020204" pitchFamily="34" charset="0"/>
              </a:rPr>
              <a:t>el Proyecto, siendo conscientes del esfuerzo y dedicación que el mismo supondrá para cada uno de vosotros. </a:t>
            </a:r>
          </a:p>
          <a:p>
            <a:pPr lvl="0" algn="just">
              <a:lnSpc>
                <a:spcPct val="150000"/>
              </a:lnSpc>
              <a:spcBef>
                <a:spcPct val="20000"/>
              </a:spcBef>
              <a:defRPr/>
            </a:pPr>
            <a:r>
              <a:rPr lang="es-ES" sz="1400" dirty="0">
                <a:solidFill>
                  <a:schemeClr val="tx1">
                    <a:lumMod val="65000"/>
                    <a:lumOff val="35000"/>
                  </a:schemeClr>
                </a:solidFill>
                <a:latin typeface="Century Gothic" panose="020B0502020202020204" pitchFamily="34" charset="0"/>
              </a:rPr>
              <a:t>RRHH</a:t>
            </a:r>
            <a:r>
              <a:rPr lang="es-ES" sz="1050" dirty="0">
                <a:solidFill>
                  <a:prstClr val="black">
                    <a:lumMod val="65000"/>
                    <a:lumOff val="35000"/>
                  </a:prstClr>
                </a:solidFill>
                <a:latin typeface="Century Gothic" panose="020B0502020202020204" pitchFamily="34" charset="0"/>
              </a:rPr>
              <a:t> va a ser el encargado de dinamizar y hacer seguimiento de las acciones que cada uno de vosotros vayáis realizando y de comunicaros los avances que vais teniendo, tras la realización de las diferente acciones. </a:t>
            </a:r>
            <a:endParaRPr lang="es-ES" i="1" dirty="0" smtClean="0">
              <a:latin typeface="Century Gothic" panose="020B0502020202020204" pitchFamily="34" charset="0"/>
            </a:endParaRPr>
          </a:p>
        </p:txBody>
      </p:sp>
      <p:sp>
        <p:nvSpPr>
          <p:cNvPr id="5" name="CuadroTexto 4"/>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5" y="1349121"/>
            <a:ext cx="3019285" cy="5367818"/>
          </a:xfrm>
          <a:prstGeom prst="rect">
            <a:avLst/>
          </a:prstGeom>
          <a:ln>
            <a:noFill/>
          </a:ln>
          <a:effectLst>
            <a:softEdge rad="112500"/>
          </a:effectLst>
        </p:spPr>
      </p:pic>
      <p:sp>
        <p:nvSpPr>
          <p:cNvPr id="6" name="5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Objetivo del Proyecto</a:t>
            </a:r>
            <a:endParaRPr lang="es-ES" dirty="0">
              <a:solidFill>
                <a:srgbClr val="FF0000"/>
              </a:solidFill>
            </a:endParaRPr>
          </a:p>
        </p:txBody>
      </p:sp>
    </p:spTree>
    <p:extLst>
      <p:ext uri="{BB962C8B-B14F-4D97-AF65-F5344CB8AC3E}">
        <p14:creationId xmlns:p14="http://schemas.microsoft.com/office/powerpoint/2010/main" val="2619708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1.bp.blogspot.com/-Q0vcmaZINn4/UNTQaAKux_I/AAAAAAAADoc/S3iAbp4vsp0/s1600/manos_color.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2552" b="9381"/>
          <a:stretch/>
        </p:blipFill>
        <p:spPr bwMode="auto">
          <a:xfrm rot="5400000">
            <a:off x="-1896887" y="2707775"/>
            <a:ext cx="5829396" cy="2013857"/>
          </a:xfrm>
          <a:prstGeom prst="rect">
            <a:avLst/>
          </a:prstGeom>
          <a:noFill/>
          <a:extLst>
            <a:ext uri="{909E8E84-426E-40DD-AFC4-6F175D3DCCD1}">
              <a14:hiddenFill xmlns:a14="http://schemas.microsoft.com/office/drawing/2010/main">
                <a:solidFill>
                  <a:srgbClr val="FFFFFF"/>
                </a:solidFill>
              </a14:hiddenFill>
            </a:ext>
          </a:extLst>
        </p:spPr>
      </p:pic>
      <p:sp>
        <p:nvSpPr>
          <p:cNvPr id="3" name="8 CuadroTexto"/>
          <p:cNvSpPr txBox="1"/>
          <p:nvPr/>
        </p:nvSpPr>
        <p:spPr>
          <a:xfrm>
            <a:off x="1946707" y="981678"/>
            <a:ext cx="7959293" cy="4988289"/>
          </a:xfrm>
          <a:prstGeom prst="rect">
            <a:avLst/>
          </a:prstGeom>
          <a:noFill/>
        </p:spPr>
        <p:txBody>
          <a:bodyPr wrap="square">
            <a:spAutoFit/>
          </a:bodyPr>
          <a:lstStyle/>
          <a:p>
            <a:pPr lvl="0" algn="just">
              <a:lnSpc>
                <a:spcPct val="150000"/>
              </a:lnSpc>
              <a:spcBef>
                <a:spcPct val="20000"/>
              </a:spcBef>
              <a:defRPr/>
            </a:pPr>
            <a:endParaRPr lang="es-ES" sz="500" dirty="0" smtClean="0">
              <a:solidFill>
                <a:schemeClr val="tx1">
                  <a:lumMod val="65000"/>
                  <a:lumOff val="35000"/>
                </a:schemeClr>
              </a:solidFill>
              <a:latin typeface="Century Gothic" panose="020B0502020202020204" pitchFamily="34" charset="0"/>
            </a:endParaRPr>
          </a:p>
          <a:p>
            <a:pPr lvl="0" algn="r">
              <a:lnSpc>
                <a:spcPct val="150000"/>
              </a:lnSpc>
              <a:spcBef>
                <a:spcPct val="20000"/>
              </a:spcBef>
              <a:defRPr/>
            </a:pPr>
            <a:r>
              <a:rPr lang="es-ES" i="1" dirty="0">
                <a:solidFill>
                  <a:srgbClr val="CC00CC"/>
                </a:solidFill>
                <a:latin typeface="Century Gothic" panose="020B0502020202020204" pitchFamily="34" charset="0"/>
              </a:rPr>
              <a:t>Qué </a:t>
            </a:r>
            <a:r>
              <a:rPr lang="es-ES" i="1" dirty="0" smtClean="0">
                <a:solidFill>
                  <a:srgbClr val="CC00CC"/>
                </a:solidFill>
                <a:latin typeface="Century Gothic" panose="020B0502020202020204" pitchFamily="34" charset="0"/>
              </a:rPr>
              <a:t>Acciones de Desarrollo encontrarás </a:t>
            </a:r>
            <a:r>
              <a:rPr lang="es-ES" dirty="0" smtClean="0">
                <a:solidFill>
                  <a:srgbClr val="CC00CC"/>
                </a:solidFill>
                <a:latin typeface="Century Gothic" panose="020B0502020202020204" pitchFamily="34" charset="0"/>
              </a:rPr>
              <a:t>…</a:t>
            </a:r>
          </a:p>
          <a:p>
            <a:pPr lvl="0" algn="just">
              <a:lnSpc>
                <a:spcPct val="150000"/>
              </a:lnSpc>
              <a:spcBef>
                <a:spcPct val="20000"/>
              </a:spcBef>
              <a:defRPr/>
            </a:pPr>
            <a:endParaRPr lang="es-ES" sz="500" dirty="0">
              <a:solidFill>
                <a:srgbClr val="FF0000"/>
              </a:solidFill>
              <a:latin typeface="Century Gothic" panose="020B0502020202020204" pitchFamily="34" charset="0"/>
            </a:endParaRPr>
          </a:p>
          <a:p>
            <a:pPr lvl="0" algn="just">
              <a:lnSpc>
                <a:spcPct val="150000"/>
              </a:lnSpc>
              <a:spcBef>
                <a:spcPct val="20000"/>
              </a:spcBef>
              <a:defRPr/>
            </a:pPr>
            <a:r>
              <a:rPr lang="es-ES" sz="1050" dirty="0" smtClean="0">
                <a:solidFill>
                  <a:schemeClr val="tx1">
                    <a:lumMod val="65000"/>
                    <a:lumOff val="35000"/>
                  </a:schemeClr>
                </a:solidFill>
                <a:latin typeface="Century Gothic" panose="020B0502020202020204" pitchFamily="34" charset="0"/>
              </a:rPr>
              <a:t>Cada nivel, contempla acciones concretas que definen tu Itinerario de desarrollo para esa competencia. Las diferentes acciones que encontrarás responden a las </a:t>
            </a:r>
            <a:r>
              <a:rPr lang="es-ES" sz="1400" dirty="0">
                <a:solidFill>
                  <a:schemeClr val="tx1">
                    <a:lumMod val="65000"/>
                    <a:lumOff val="35000"/>
                  </a:schemeClr>
                </a:solidFill>
                <a:latin typeface="Century Gothic" panose="020B0502020202020204" pitchFamily="34" charset="0"/>
              </a:rPr>
              <a:t>habilidades, actitudes</a:t>
            </a:r>
            <a:r>
              <a:rPr lang="es-ES" sz="1050" dirty="0">
                <a:solidFill>
                  <a:schemeClr val="tx1">
                    <a:lumMod val="65000"/>
                    <a:lumOff val="35000"/>
                  </a:schemeClr>
                </a:solidFill>
                <a:latin typeface="Century Gothic" panose="020B0502020202020204" pitchFamily="34" charset="0"/>
              </a:rPr>
              <a:t> y </a:t>
            </a:r>
            <a:r>
              <a:rPr lang="es-ES" sz="1400" dirty="0">
                <a:solidFill>
                  <a:schemeClr val="tx1">
                    <a:lumMod val="65000"/>
                    <a:lumOff val="35000"/>
                  </a:schemeClr>
                </a:solidFill>
                <a:latin typeface="Century Gothic" panose="020B0502020202020204" pitchFamily="34" charset="0"/>
              </a:rPr>
              <a:t>conductas</a:t>
            </a:r>
            <a:r>
              <a:rPr lang="es-ES" sz="1500" dirty="0">
                <a:solidFill>
                  <a:schemeClr val="tx1">
                    <a:lumMod val="65000"/>
                    <a:lumOff val="35000"/>
                  </a:schemeClr>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esperables en un profesional que se encuentra en ese nivel. Por tanto, cada acción te ayudará a </a:t>
            </a:r>
            <a:r>
              <a:rPr lang="es-ES" sz="1400" dirty="0">
                <a:solidFill>
                  <a:schemeClr val="tx1">
                    <a:lumMod val="65000"/>
                    <a:lumOff val="35000"/>
                  </a:schemeClr>
                </a:solidFill>
                <a:latin typeface="Century Gothic" panose="020B0502020202020204" pitchFamily="34" charset="0"/>
              </a:rPr>
              <a:t>entrar en contacto</a:t>
            </a:r>
            <a:r>
              <a:rPr lang="es-ES" sz="1600" dirty="0">
                <a:solidFill>
                  <a:schemeClr val="tx1">
                    <a:lumMod val="65000"/>
                    <a:lumOff val="35000"/>
                  </a:schemeClr>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y desarrollar las </a:t>
            </a:r>
            <a:r>
              <a:rPr lang="es-ES" sz="1400" dirty="0">
                <a:solidFill>
                  <a:schemeClr val="tx1">
                    <a:lumMod val="65000"/>
                    <a:lumOff val="35000"/>
                  </a:schemeClr>
                </a:solidFill>
                <a:latin typeface="Century Gothic" panose="020B0502020202020204" pitchFamily="34" charset="0"/>
              </a:rPr>
              <a:t>habilidades de éxito </a:t>
            </a:r>
            <a:r>
              <a:rPr lang="es-ES" sz="1050" dirty="0" smtClean="0">
                <a:solidFill>
                  <a:schemeClr val="tx1">
                    <a:lumMod val="65000"/>
                    <a:lumOff val="35000"/>
                  </a:schemeClr>
                </a:solidFill>
                <a:latin typeface="Century Gothic" panose="020B0502020202020204" pitchFamily="34" charset="0"/>
              </a:rPr>
              <a:t>para cada nivel. </a:t>
            </a:r>
          </a:p>
          <a:p>
            <a:pPr lvl="0" algn="just">
              <a:lnSpc>
                <a:spcPct val="150000"/>
              </a:lnSpc>
              <a:spcBef>
                <a:spcPct val="20000"/>
              </a:spcBef>
              <a:defRPr/>
            </a:pPr>
            <a:r>
              <a:rPr lang="es-ES" sz="1050" dirty="0" smtClean="0">
                <a:solidFill>
                  <a:schemeClr val="tx1">
                    <a:lumMod val="65000"/>
                    <a:lumOff val="35000"/>
                  </a:schemeClr>
                </a:solidFill>
                <a:latin typeface="Century Gothic" panose="020B0502020202020204" pitchFamily="34" charset="0"/>
              </a:rPr>
              <a:t>Las acciones que encontrarás por cada nivel de competencia serán: </a:t>
            </a:r>
          </a:p>
          <a:p>
            <a:pPr marL="447675" lvl="0" indent="-171450" algn="just">
              <a:lnSpc>
                <a:spcPct val="150000"/>
              </a:lnSpc>
              <a:spcBef>
                <a:spcPct val="20000"/>
              </a:spcBef>
              <a:buClr>
                <a:schemeClr val="tx1">
                  <a:lumMod val="65000"/>
                  <a:lumOff val="35000"/>
                </a:schemeClr>
              </a:buClr>
              <a:buFont typeface="Wingdings" panose="05000000000000000000" pitchFamily="2" charset="2"/>
              <a:buChar char="ü"/>
              <a:defRPr/>
            </a:pPr>
            <a:r>
              <a:rPr lang="es-ES" sz="1400" dirty="0" smtClean="0">
                <a:solidFill>
                  <a:srgbClr val="CC00CC"/>
                </a:solidFill>
                <a:latin typeface="Century Gothic" panose="020B0502020202020204" pitchFamily="34" charset="0"/>
              </a:rPr>
              <a:t>Recursos </a:t>
            </a:r>
            <a:r>
              <a:rPr lang="es-ES" sz="1400" dirty="0">
                <a:solidFill>
                  <a:srgbClr val="CC00CC"/>
                </a:solidFill>
                <a:latin typeface="Century Gothic" panose="020B0502020202020204" pitchFamily="34" charset="0"/>
              </a:rPr>
              <a:t>Complementarios</a:t>
            </a:r>
            <a:r>
              <a:rPr lang="es-ES" sz="1050" dirty="0" smtClean="0">
                <a:solidFill>
                  <a:schemeClr val="tx1">
                    <a:lumMod val="65000"/>
                    <a:lumOff val="35000"/>
                  </a:schemeClr>
                </a:solidFill>
                <a:latin typeface="Century Gothic" panose="020B0502020202020204" pitchFamily="34" charset="0"/>
              </a:rPr>
              <a:t>: éstos pueden ser lecturas (artículos, libros, ensayos…) y vídeos (películas, anuncios, cortos…). </a:t>
            </a:r>
          </a:p>
          <a:p>
            <a:pPr marL="447675" lvl="0" indent="-171450" algn="just">
              <a:lnSpc>
                <a:spcPct val="150000"/>
              </a:lnSpc>
              <a:spcBef>
                <a:spcPct val="20000"/>
              </a:spcBef>
              <a:buClr>
                <a:schemeClr val="tx1">
                  <a:lumMod val="65000"/>
                  <a:lumOff val="35000"/>
                </a:schemeClr>
              </a:buClr>
              <a:buFont typeface="Wingdings" panose="05000000000000000000" pitchFamily="2" charset="2"/>
              <a:buChar char="ü"/>
              <a:defRPr/>
            </a:pPr>
            <a:r>
              <a:rPr lang="es-ES" sz="1400" dirty="0" smtClean="0">
                <a:solidFill>
                  <a:srgbClr val="CC00CC"/>
                </a:solidFill>
                <a:latin typeface="Century Gothic" panose="020B0502020202020204" pitchFamily="34" charset="0"/>
              </a:rPr>
              <a:t>Formación </a:t>
            </a:r>
            <a:r>
              <a:rPr lang="es-ES" sz="1400" dirty="0">
                <a:solidFill>
                  <a:srgbClr val="CC00CC"/>
                </a:solidFill>
                <a:latin typeface="Century Gothic" panose="020B0502020202020204" pitchFamily="34" charset="0"/>
              </a:rPr>
              <a:t>Presencial In </a:t>
            </a:r>
            <a:r>
              <a:rPr lang="es-ES" sz="1400" dirty="0" smtClean="0">
                <a:solidFill>
                  <a:srgbClr val="CC00CC"/>
                </a:solidFill>
                <a:latin typeface="Century Gothic" panose="020B0502020202020204" pitchFamily="34" charset="0"/>
              </a:rPr>
              <a:t>Company</a:t>
            </a:r>
            <a:r>
              <a:rPr lang="es-ES" sz="1050" dirty="0" smtClean="0">
                <a:solidFill>
                  <a:schemeClr val="tx1">
                    <a:lumMod val="65000"/>
                    <a:lumOff val="35000"/>
                  </a:schemeClr>
                </a:solidFill>
                <a:latin typeface="Century Gothic" panose="020B0502020202020204" pitchFamily="34" charset="0"/>
              </a:rPr>
              <a:t>: a determinar por tu Responsable y Gestor de Carrera (RRHH).</a:t>
            </a:r>
            <a:endParaRPr lang="es-ES" sz="1050" dirty="0">
              <a:solidFill>
                <a:schemeClr val="tx1">
                  <a:lumMod val="65000"/>
                  <a:lumOff val="35000"/>
                </a:schemeClr>
              </a:solidFill>
              <a:latin typeface="Century Gothic" panose="020B0502020202020204" pitchFamily="34" charset="0"/>
            </a:endParaRPr>
          </a:p>
          <a:p>
            <a:pPr marL="447675" lvl="0" indent="-171450" algn="just">
              <a:lnSpc>
                <a:spcPct val="150000"/>
              </a:lnSpc>
              <a:spcBef>
                <a:spcPct val="20000"/>
              </a:spcBef>
              <a:buClr>
                <a:schemeClr val="tx1">
                  <a:lumMod val="65000"/>
                  <a:lumOff val="35000"/>
                </a:schemeClr>
              </a:buClr>
              <a:buFont typeface="Wingdings" panose="05000000000000000000" pitchFamily="2" charset="2"/>
              <a:buChar char="ü"/>
              <a:defRPr/>
            </a:pPr>
            <a:r>
              <a:rPr lang="es-ES" sz="1400" dirty="0" smtClean="0">
                <a:solidFill>
                  <a:srgbClr val="CC00CC"/>
                </a:solidFill>
                <a:latin typeface="Century Gothic" panose="020B0502020202020204" pitchFamily="34" charset="0"/>
              </a:rPr>
              <a:t>Sesión </a:t>
            </a:r>
            <a:r>
              <a:rPr lang="es-ES" sz="1400" dirty="0">
                <a:solidFill>
                  <a:srgbClr val="CC00CC"/>
                </a:solidFill>
                <a:latin typeface="Century Gothic" panose="020B0502020202020204" pitchFamily="34" charset="0"/>
              </a:rPr>
              <a:t>Presencial </a:t>
            </a:r>
            <a:r>
              <a:rPr lang="es-ES" sz="1400" dirty="0" smtClean="0">
                <a:solidFill>
                  <a:srgbClr val="CC00CC"/>
                </a:solidFill>
                <a:latin typeface="Century Gothic" panose="020B0502020202020204" pitchFamily="34" charset="0"/>
              </a:rPr>
              <a:t>Open</a:t>
            </a:r>
            <a:r>
              <a:rPr lang="es-ES" sz="1050" dirty="0">
                <a:solidFill>
                  <a:schemeClr val="tx1">
                    <a:lumMod val="65000"/>
                    <a:lumOff val="35000"/>
                  </a:schemeClr>
                </a:solidFill>
                <a:latin typeface="Century Gothic" panose="020B0502020202020204" pitchFamily="34" charset="0"/>
              </a:rPr>
              <a:t>: a determinar por el Gestor de </a:t>
            </a:r>
            <a:r>
              <a:rPr lang="es-ES" sz="1050" dirty="0" smtClean="0">
                <a:solidFill>
                  <a:schemeClr val="tx1">
                    <a:lumMod val="65000"/>
                    <a:lumOff val="35000"/>
                  </a:schemeClr>
                </a:solidFill>
                <a:latin typeface="Century Gothic" panose="020B0502020202020204" pitchFamily="34" charset="0"/>
              </a:rPr>
              <a:t>Carrera (RRHH). </a:t>
            </a:r>
          </a:p>
          <a:p>
            <a:pPr marL="447675" lvl="0" indent="-171450" algn="just">
              <a:lnSpc>
                <a:spcPct val="150000"/>
              </a:lnSpc>
              <a:spcBef>
                <a:spcPct val="20000"/>
              </a:spcBef>
              <a:buClr>
                <a:schemeClr val="tx1">
                  <a:lumMod val="65000"/>
                  <a:lumOff val="35000"/>
                </a:schemeClr>
              </a:buClr>
              <a:buFont typeface="Wingdings" panose="05000000000000000000" pitchFamily="2" charset="2"/>
              <a:buChar char="ü"/>
              <a:defRPr/>
            </a:pPr>
            <a:r>
              <a:rPr lang="es-ES" sz="1400" dirty="0" smtClean="0">
                <a:solidFill>
                  <a:srgbClr val="CC00CC"/>
                </a:solidFill>
                <a:latin typeface="Century Gothic" panose="020B0502020202020204" pitchFamily="34" charset="0"/>
              </a:rPr>
              <a:t>Recurso </a:t>
            </a:r>
            <a:r>
              <a:rPr lang="es-ES" sz="1400" dirty="0">
                <a:solidFill>
                  <a:srgbClr val="CC00CC"/>
                </a:solidFill>
                <a:latin typeface="Century Gothic" panose="020B0502020202020204" pitchFamily="34" charset="0"/>
              </a:rPr>
              <a:t>Inspirador</a:t>
            </a:r>
            <a:r>
              <a:rPr lang="es-ES" sz="1050" dirty="0" smtClean="0">
                <a:solidFill>
                  <a:schemeClr val="tx1">
                    <a:lumMod val="65000"/>
                    <a:lumOff val="35000"/>
                  </a:schemeClr>
                </a:solidFill>
                <a:latin typeface="Century Gothic" panose="020B0502020202020204" pitchFamily="34" charset="0"/>
              </a:rPr>
              <a:t>: éste podrá ser un caso de negocio, un blog o un estudio. </a:t>
            </a:r>
            <a:endParaRPr lang="es-ES" sz="1050" dirty="0">
              <a:solidFill>
                <a:schemeClr val="tx1">
                  <a:lumMod val="65000"/>
                  <a:lumOff val="35000"/>
                </a:schemeClr>
              </a:solidFill>
              <a:latin typeface="Century Gothic" panose="020B0502020202020204" pitchFamily="34" charset="0"/>
            </a:endParaRPr>
          </a:p>
          <a:p>
            <a:pPr marL="447675" lvl="0" indent="-171450" algn="just">
              <a:lnSpc>
                <a:spcPct val="150000"/>
              </a:lnSpc>
              <a:spcBef>
                <a:spcPct val="20000"/>
              </a:spcBef>
              <a:buClr>
                <a:schemeClr val="tx1">
                  <a:lumMod val="65000"/>
                  <a:lumOff val="35000"/>
                </a:schemeClr>
              </a:buClr>
              <a:buFont typeface="Wingdings" panose="05000000000000000000" pitchFamily="2" charset="2"/>
              <a:buChar char="ü"/>
              <a:defRPr/>
            </a:pPr>
            <a:r>
              <a:rPr lang="es-ES" sz="1400" dirty="0" smtClean="0">
                <a:solidFill>
                  <a:srgbClr val="CC00CC"/>
                </a:solidFill>
                <a:latin typeface="Century Gothic" panose="020B0502020202020204" pitchFamily="34" charset="0"/>
              </a:rPr>
              <a:t>Acciones </a:t>
            </a:r>
            <a:r>
              <a:rPr lang="es-ES" sz="1400" dirty="0">
                <a:solidFill>
                  <a:srgbClr val="CC00CC"/>
                </a:solidFill>
                <a:latin typeface="Century Gothic" panose="020B0502020202020204" pitchFamily="34" charset="0"/>
              </a:rPr>
              <a:t>On the job</a:t>
            </a:r>
            <a:r>
              <a:rPr lang="es-ES" sz="1050" dirty="0" smtClean="0">
                <a:solidFill>
                  <a:schemeClr val="tx1">
                    <a:lumMod val="65000"/>
                    <a:lumOff val="35000"/>
                  </a:schemeClr>
                </a:solidFill>
                <a:latin typeface="Century Gothic" panose="020B0502020202020204" pitchFamily="34" charset="0"/>
              </a:rPr>
              <a:t>: serán acciones concretas que como Responsable deberás incorporar en tus habilidades de gestión con clientes, equipo, colaterales o superiores.</a:t>
            </a:r>
          </a:p>
          <a:p>
            <a:pPr lvl="0" algn="just">
              <a:lnSpc>
                <a:spcPct val="150000"/>
              </a:lnSpc>
              <a:spcBef>
                <a:spcPct val="20000"/>
              </a:spcBef>
              <a:defRPr/>
            </a:pPr>
            <a:endParaRPr lang="es-ES" sz="1050" dirty="0" smtClean="0">
              <a:solidFill>
                <a:schemeClr val="tx1">
                  <a:lumMod val="65000"/>
                  <a:lumOff val="35000"/>
                </a:schemeClr>
              </a:solidFill>
              <a:latin typeface="Century Gothic" panose="020B0502020202020204" pitchFamily="34" charset="0"/>
            </a:endParaRPr>
          </a:p>
        </p:txBody>
      </p:sp>
      <p:sp>
        <p:nvSpPr>
          <p:cNvPr id="5" name="CuadroTexto 4"/>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sp>
        <p:nvSpPr>
          <p:cNvPr id="6" name="5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Preguntas y respuestas</a:t>
            </a:r>
            <a:endParaRPr lang="es-ES" dirty="0">
              <a:solidFill>
                <a:srgbClr val="FF0000"/>
              </a:solidFill>
            </a:endParaRPr>
          </a:p>
        </p:txBody>
      </p:sp>
    </p:spTree>
    <p:extLst>
      <p:ext uri="{BB962C8B-B14F-4D97-AF65-F5344CB8AC3E}">
        <p14:creationId xmlns:p14="http://schemas.microsoft.com/office/powerpoint/2010/main" val="2390020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94398" y="1144404"/>
            <a:ext cx="9537432" cy="2182905"/>
          </a:xfrm>
          <a:prstGeom prst="rect">
            <a:avLst/>
          </a:prstGeom>
        </p:spPr>
        <p:txBody>
          <a:bodyPr wrap="square">
            <a:spAutoFit/>
          </a:bodyPr>
          <a:lstStyle/>
          <a:p>
            <a:pPr lvl="0" algn="r">
              <a:lnSpc>
                <a:spcPct val="150000"/>
              </a:lnSpc>
              <a:spcBef>
                <a:spcPct val="20000"/>
              </a:spcBef>
              <a:defRPr/>
            </a:pPr>
            <a:r>
              <a:rPr lang="es-ES" i="1" dirty="0" smtClean="0">
                <a:latin typeface="Century Gothic" panose="020B0502020202020204" pitchFamily="34" charset="0"/>
              </a:rPr>
              <a:t>Cómo </a:t>
            </a:r>
            <a:r>
              <a:rPr lang="es-ES" i="1" dirty="0">
                <a:latin typeface="Century Gothic" panose="020B0502020202020204" pitchFamily="34" charset="0"/>
              </a:rPr>
              <a:t>podrás acceder a la Guía…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La </a:t>
            </a:r>
            <a:r>
              <a:rPr lang="es-ES" sz="1050" dirty="0" smtClean="0">
                <a:solidFill>
                  <a:prstClr val="black">
                    <a:lumMod val="65000"/>
                    <a:lumOff val="35000"/>
                  </a:prstClr>
                </a:solidFill>
                <a:latin typeface="Century Gothic" panose="020B0502020202020204" pitchFamily="34" charset="0"/>
              </a:rPr>
              <a:t>Escuela Lidera estará </a:t>
            </a:r>
            <a:r>
              <a:rPr lang="es-ES" sz="1050" dirty="0">
                <a:solidFill>
                  <a:prstClr val="black">
                    <a:lumMod val="65000"/>
                    <a:lumOff val="35000"/>
                  </a:prstClr>
                </a:solidFill>
                <a:latin typeface="Century Gothic" panose="020B0502020202020204" pitchFamily="34" charset="0"/>
              </a:rPr>
              <a:t>ubicada dentro de la</a:t>
            </a:r>
            <a:r>
              <a:rPr lang="es-ES" sz="1600" dirty="0">
                <a:solidFill>
                  <a:prstClr val="black">
                    <a:lumMod val="65000"/>
                    <a:lumOff val="35000"/>
                  </a:prstClr>
                </a:solidFill>
                <a:latin typeface="Century Gothic" panose="020B0502020202020204" pitchFamily="34" charset="0"/>
              </a:rPr>
              <a:t> </a:t>
            </a:r>
            <a:r>
              <a:rPr lang="es-ES" sz="1400" dirty="0" smtClean="0">
                <a:latin typeface="Century Gothic" panose="020B0502020202020204" pitchFamily="34" charset="0"/>
              </a:rPr>
              <a:t>Intranet en el apartado de InfoManagement</a:t>
            </a:r>
            <a:r>
              <a:rPr lang="es-ES" sz="1600" dirty="0" smtClean="0">
                <a:solidFill>
                  <a:prstClr val="black">
                    <a:lumMod val="65000"/>
                    <a:lumOff val="35000"/>
                  </a:prstClr>
                </a:solidFill>
                <a:latin typeface="Century Gothic" panose="020B0502020202020204" pitchFamily="34" charset="0"/>
              </a:rPr>
              <a:t>, </a:t>
            </a:r>
            <a:r>
              <a:rPr lang="es-ES" sz="1050" dirty="0">
                <a:solidFill>
                  <a:prstClr val="black">
                    <a:lumMod val="65000"/>
                    <a:lumOff val="35000"/>
                  </a:prstClr>
                </a:solidFill>
                <a:latin typeface="Century Gothic" panose="020B0502020202020204" pitchFamily="34" charset="0"/>
              </a:rPr>
              <a:t>en un espacio especialmente diseñado para que los </a:t>
            </a:r>
            <a:r>
              <a:rPr lang="es-ES" sz="1050" dirty="0" smtClean="0">
                <a:solidFill>
                  <a:prstClr val="black">
                    <a:lumMod val="65000"/>
                    <a:lumOff val="35000"/>
                  </a:prstClr>
                </a:solidFill>
                <a:latin typeface="Century Gothic" panose="020B0502020202020204" pitchFamily="34" charset="0"/>
              </a:rPr>
              <a:t>Responsables </a:t>
            </a:r>
            <a:r>
              <a:rPr lang="es-ES" sz="1050" dirty="0">
                <a:solidFill>
                  <a:prstClr val="black">
                    <a:lumMod val="65000"/>
                    <a:lumOff val="35000"/>
                  </a:prstClr>
                </a:solidFill>
                <a:latin typeface="Century Gothic" panose="020B0502020202020204" pitchFamily="34" charset="0"/>
              </a:rPr>
              <a:t>que participáis en el Proyecto, podáis acceder a ella. </a:t>
            </a: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Desde Recursos Humanos recibirás la </a:t>
            </a:r>
            <a:r>
              <a:rPr lang="es-ES" sz="1400" dirty="0">
                <a:latin typeface="Century Gothic" panose="020B0502020202020204" pitchFamily="34" charset="0"/>
              </a:rPr>
              <a:t>información para acceder a la plataforma </a:t>
            </a:r>
            <a:r>
              <a:rPr lang="es-ES" sz="1050" dirty="0">
                <a:solidFill>
                  <a:prstClr val="black">
                    <a:lumMod val="65000"/>
                    <a:lumOff val="35000"/>
                  </a:prstClr>
                </a:solidFill>
                <a:latin typeface="Century Gothic" panose="020B0502020202020204" pitchFamily="34" charset="0"/>
              </a:rPr>
              <a:t>y podrás conectarte a la misma desde el lugar que desees.</a:t>
            </a:r>
          </a:p>
          <a:p>
            <a:pPr lvl="0" algn="just">
              <a:lnSpc>
                <a:spcPct val="150000"/>
              </a:lnSpc>
              <a:spcBef>
                <a:spcPct val="20000"/>
              </a:spcBef>
              <a:defRPr/>
            </a:pPr>
            <a:endParaRPr lang="es-ES" sz="1050" dirty="0" smtClean="0">
              <a:solidFill>
                <a:prstClr val="black">
                  <a:lumMod val="65000"/>
                  <a:lumOff val="35000"/>
                </a:prstClr>
              </a:solidFill>
              <a:latin typeface="Century Gothic" panose="020B0502020202020204" pitchFamily="34" charset="0"/>
            </a:endParaRPr>
          </a:p>
          <a:p>
            <a:pPr lvl="0" algn="r">
              <a:lnSpc>
                <a:spcPct val="150000"/>
              </a:lnSpc>
              <a:spcBef>
                <a:spcPct val="20000"/>
              </a:spcBef>
              <a:defRPr/>
            </a:pPr>
            <a:endParaRPr lang="es-ES" sz="500" i="1" dirty="0" smtClean="0">
              <a:solidFill>
                <a:prstClr val="black"/>
              </a:solidFill>
              <a:latin typeface="Century Gothic" panose="020B0502020202020204" pitchFamily="34" charset="0"/>
            </a:endParaRPr>
          </a:p>
        </p:txBody>
      </p:sp>
      <p:sp>
        <p:nvSpPr>
          <p:cNvPr id="5" name="CuadroTexto 4"/>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pic>
        <p:nvPicPr>
          <p:cNvPr id="8" name="Picture 6" descr="http://psicoblog.com/wp-content/2010/12/falta-de-tiempo.jpg"/>
          <p:cNvPicPr>
            <a:picLocks noChangeAspect="1" noChangeArrowheads="1"/>
          </p:cNvPicPr>
          <p:nvPr/>
        </p:nvPicPr>
        <p:blipFill rotWithShape="1">
          <a:blip r:embed="rId2">
            <a:extLst>
              <a:ext uri="{28A0092B-C50C-407E-A947-70E740481C1C}">
                <a14:useLocalDpi xmlns:a14="http://schemas.microsoft.com/office/drawing/2010/main" val="0"/>
              </a:ext>
            </a:extLst>
          </a:blip>
          <a:srcRect l="15413" t="12079" r="14550"/>
          <a:stretch/>
        </p:blipFill>
        <p:spPr bwMode="auto">
          <a:xfrm>
            <a:off x="6203803" y="3276727"/>
            <a:ext cx="3702197" cy="348573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29082" y="3276727"/>
            <a:ext cx="6088367" cy="2856936"/>
          </a:xfrm>
          <a:prstGeom prst="rect">
            <a:avLst/>
          </a:prstGeom>
        </p:spPr>
        <p:txBody>
          <a:bodyPr wrap="square">
            <a:spAutoFit/>
          </a:bodyPr>
          <a:lstStyle/>
          <a:p>
            <a:pPr lvl="0" algn="r">
              <a:lnSpc>
                <a:spcPct val="150000"/>
              </a:lnSpc>
              <a:spcBef>
                <a:spcPct val="20000"/>
              </a:spcBef>
              <a:defRPr/>
            </a:pPr>
            <a:endParaRPr lang="es-ES" sz="500" i="1" dirty="0" smtClean="0">
              <a:solidFill>
                <a:prstClr val="black"/>
              </a:solidFill>
              <a:latin typeface="Century Gothic" panose="020B0502020202020204" pitchFamily="34" charset="0"/>
            </a:endParaRPr>
          </a:p>
          <a:p>
            <a:pPr lvl="0" algn="r">
              <a:lnSpc>
                <a:spcPct val="150000"/>
              </a:lnSpc>
              <a:spcBef>
                <a:spcPct val="20000"/>
              </a:spcBef>
              <a:defRPr/>
            </a:pPr>
            <a:r>
              <a:rPr lang="es-ES" i="1" dirty="0" smtClean="0">
                <a:solidFill>
                  <a:srgbClr val="CC00CC"/>
                </a:solidFill>
                <a:latin typeface="Century Gothic" panose="020B0502020202020204" pitchFamily="34" charset="0"/>
              </a:rPr>
              <a:t>Cuál </a:t>
            </a:r>
            <a:r>
              <a:rPr lang="es-ES" i="1" dirty="0">
                <a:solidFill>
                  <a:srgbClr val="CC00CC"/>
                </a:solidFill>
                <a:latin typeface="Century Gothic" panose="020B0502020202020204" pitchFamily="34" charset="0"/>
              </a:rPr>
              <a:t>será el Timing de trabajo…</a:t>
            </a:r>
          </a:p>
          <a:p>
            <a:pPr lvl="0" algn="r">
              <a:lnSpc>
                <a:spcPct val="150000"/>
              </a:lnSpc>
              <a:spcBef>
                <a:spcPct val="20000"/>
              </a:spcBef>
              <a:defRPr/>
            </a:pPr>
            <a:endParaRPr lang="es-ES" sz="500" i="1" dirty="0">
              <a:solidFill>
                <a:prstClr val="black"/>
              </a:solidFill>
              <a:latin typeface="Century Gothic" panose="020B0502020202020204" pitchFamily="34" charset="0"/>
            </a:endParaRPr>
          </a:p>
          <a:p>
            <a:pPr lvl="0" algn="just">
              <a:lnSpc>
                <a:spcPct val="150000"/>
              </a:lnSpc>
              <a:spcBef>
                <a:spcPct val="20000"/>
              </a:spcBef>
              <a:defRPr/>
            </a:pPr>
            <a:r>
              <a:rPr lang="es-ES" sz="1050" dirty="0">
                <a:solidFill>
                  <a:prstClr val="black">
                    <a:lumMod val="65000"/>
                    <a:lumOff val="35000"/>
                  </a:prstClr>
                </a:solidFill>
                <a:latin typeface="Century Gothic" panose="020B0502020202020204" pitchFamily="34" charset="0"/>
              </a:rPr>
              <a:t>Durante el 2014, deberás trabajar los niveles de los que partes en las dos competencias que se identifiquen en tu PDI. Aunque, desde RRHH, se os irá informando de los tiempos que manejaréis para cada competencia, mediante un </a:t>
            </a:r>
            <a:r>
              <a:rPr lang="es-ES" sz="1400" dirty="0">
                <a:solidFill>
                  <a:srgbClr val="CC00CC"/>
                </a:solidFill>
                <a:latin typeface="Century Gothic" panose="020B0502020202020204" pitchFamily="34" charset="0"/>
              </a:rPr>
              <a:t>Timing </a:t>
            </a:r>
            <a:r>
              <a:rPr lang="es-ES" sz="1050" dirty="0">
                <a:solidFill>
                  <a:prstClr val="black">
                    <a:lumMod val="65000"/>
                    <a:lumOff val="35000"/>
                  </a:prstClr>
                </a:solidFill>
                <a:latin typeface="Century Gothic" panose="020B0502020202020204" pitchFamily="34" charset="0"/>
              </a:rPr>
              <a:t>específico, cada</a:t>
            </a:r>
            <a:r>
              <a:rPr lang="es-ES" sz="1600" dirty="0">
                <a:solidFill>
                  <a:prstClr val="black">
                    <a:lumMod val="65000"/>
                    <a:lumOff val="35000"/>
                  </a:prstClr>
                </a:solidFill>
                <a:latin typeface="Century Gothic" panose="020B0502020202020204" pitchFamily="34" charset="0"/>
              </a:rPr>
              <a:t> </a:t>
            </a:r>
            <a:r>
              <a:rPr lang="es-ES" sz="1400" dirty="0" smtClean="0">
                <a:solidFill>
                  <a:srgbClr val="CC00CC"/>
                </a:solidFill>
                <a:latin typeface="Century Gothic" panose="020B0502020202020204" pitchFamily="34" charset="0"/>
              </a:rPr>
              <a:t>Responsable</a:t>
            </a:r>
            <a:r>
              <a:rPr lang="es-ES" sz="1400" dirty="0" smtClean="0">
                <a:solidFill>
                  <a:srgbClr val="00CC00"/>
                </a:solidFill>
                <a:latin typeface="Century Gothic" panose="020B0502020202020204" pitchFamily="34" charset="0"/>
              </a:rPr>
              <a:t> </a:t>
            </a:r>
            <a:r>
              <a:rPr lang="es-ES" sz="1050" dirty="0">
                <a:solidFill>
                  <a:prstClr val="black">
                    <a:lumMod val="65000"/>
                    <a:lumOff val="35000"/>
                  </a:prstClr>
                </a:solidFill>
                <a:latin typeface="Century Gothic" panose="020B0502020202020204" pitchFamily="34" charset="0"/>
              </a:rPr>
              <a:t>será el</a:t>
            </a:r>
            <a:r>
              <a:rPr lang="es-ES" sz="1600" dirty="0">
                <a:solidFill>
                  <a:prstClr val="black">
                    <a:lumMod val="65000"/>
                    <a:lumOff val="35000"/>
                  </a:prstClr>
                </a:solidFill>
                <a:latin typeface="Century Gothic" panose="020B0502020202020204" pitchFamily="34" charset="0"/>
              </a:rPr>
              <a:t> </a:t>
            </a:r>
            <a:r>
              <a:rPr lang="es-ES" sz="1400" dirty="0" smtClean="0">
                <a:solidFill>
                  <a:srgbClr val="CC00CC"/>
                </a:solidFill>
                <a:latin typeface="Century Gothic" panose="020B0502020202020204" pitchFamily="34" charset="0"/>
              </a:rPr>
              <a:t>encargado</a:t>
            </a:r>
            <a:r>
              <a:rPr lang="es-ES" sz="1600" dirty="0" smtClean="0">
                <a:solidFill>
                  <a:prstClr val="black">
                    <a:lumMod val="65000"/>
                    <a:lumOff val="35000"/>
                  </a:prstClr>
                </a:solidFill>
                <a:latin typeface="Century Gothic" panose="020B0502020202020204" pitchFamily="34" charset="0"/>
              </a:rPr>
              <a:t> </a:t>
            </a:r>
            <a:r>
              <a:rPr lang="es-ES" sz="1050" dirty="0">
                <a:solidFill>
                  <a:prstClr val="black">
                    <a:lumMod val="65000"/>
                    <a:lumOff val="35000"/>
                  </a:prstClr>
                </a:solidFill>
                <a:latin typeface="Century Gothic" panose="020B0502020202020204" pitchFamily="34" charset="0"/>
              </a:rPr>
              <a:t>de organizar, priorizar y gestionar los tiempos para realizar </a:t>
            </a:r>
            <a:r>
              <a:rPr lang="es-ES" sz="1050" dirty="0" smtClean="0">
                <a:solidFill>
                  <a:prstClr val="black">
                    <a:lumMod val="65000"/>
                    <a:lumOff val="35000"/>
                  </a:prstClr>
                </a:solidFill>
                <a:latin typeface="Century Gothic" panose="020B0502020202020204" pitchFamily="34" charset="0"/>
              </a:rPr>
              <a:t>las </a:t>
            </a:r>
            <a:r>
              <a:rPr lang="es-ES" sz="1050" dirty="0">
                <a:solidFill>
                  <a:prstClr val="black">
                    <a:lumMod val="65000"/>
                    <a:lumOff val="35000"/>
                  </a:prstClr>
                </a:solidFill>
                <a:latin typeface="Century Gothic" panose="020B0502020202020204" pitchFamily="34" charset="0"/>
              </a:rPr>
              <a:t>acciones de desarrollo totales por competencia. </a:t>
            </a:r>
          </a:p>
          <a:p>
            <a:pPr lvl="0" algn="just">
              <a:lnSpc>
                <a:spcPct val="150000"/>
              </a:lnSpc>
              <a:spcBef>
                <a:spcPct val="20000"/>
              </a:spcBef>
              <a:defRPr/>
            </a:pPr>
            <a:endParaRPr lang="es-ES" sz="1050" dirty="0" smtClean="0">
              <a:solidFill>
                <a:prstClr val="black">
                  <a:lumMod val="65000"/>
                  <a:lumOff val="35000"/>
                </a:prstClr>
              </a:solidFill>
              <a:latin typeface="Century Gothic" panose="020B0502020202020204" pitchFamily="34" charset="0"/>
            </a:endParaRPr>
          </a:p>
          <a:p>
            <a:pPr lvl="0" algn="just">
              <a:lnSpc>
                <a:spcPct val="150000"/>
              </a:lnSpc>
              <a:spcBef>
                <a:spcPct val="20000"/>
              </a:spcBef>
              <a:defRPr/>
            </a:pPr>
            <a:endParaRPr lang="es-ES" sz="1050" dirty="0">
              <a:solidFill>
                <a:prstClr val="black">
                  <a:lumMod val="65000"/>
                  <a:lumOff val="35000"/>
                </a:prstClr>
              </a:solidFill>
              <a:latin typeface="Century Gothic" panose="020B0502020202020204" pitchFamily="34" charset="0"/>
            </a:endParaRPr>
          </a:p>
        </p:txBody>
      </p:sp>
      <p:sp>
        <p:nvSpPr>
          <p:cNvPr id="9" name="8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Preguntas y respuestas</a:t>
            </a:r>
            <a:endParaRPr lang="es-ES" dirty="0">
              <a:solidFill>
                <a:srgbClr val="FF0000"/>
              </a:solidFill>
            </a:endParaRPr>
          </a:p>
        </p:txBody>
      </p:sp>
    </p:spTree>
    <p:extLst>
      <p:ext uri="{BB962C8B-B14F-4D97-AF65-F5344CB8AC3E}">
        <p14:creationId xmlns:p14="http://schemas.microsoft.com/office/powerpoint/2010/main" val="4000826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8 CuadroTexto"/>
          <p:cNvSpPr txBox="1"/>
          <p:nvPr/>
        </p:nvSpPr>
        <p:spPr>
          <a:xfrm>
            <a:off x="224618" y="1111937"/>
            <a:ext cx="6578953" cy="5398401"/>
          </a:xfrm>
          <a:prstGeom prst="rect">
            <a:avLst/>
          </a:prstGeom>
          <a:noFill/>
        </p:spPr>
        <p:txBody>
          <a:bodyPr wrap="square">
            <a:spAutoFit/>
          </a:bodyPr>
          <a:lstStyle/>
          <a:p>
            <a:pPr lvl="0" algn="r">
              <a:spcBef>
                <a:spcPct val="20000"/>
              </a:spcBef>
              <a:defRPr/>
            </a:pPr>
            <a:r>
              <a:rPr lang="es-ES" dirty="0" smtClean="0">
                <a:solidFill>
                  <a:srgbClr val="CC00CC"/>
                </a:solidFill>
                <a:latin typeface="Century Gothic" panose="020B0502020202020204" pitchFamily="34" charset="0"/>
              </a:rPr>
              <a:t>Cómo </a:t>
            </a:r>
            <a:r>
              <a:rPr lang="es-ES" dirty="0">
                <a:solidFill>
                  <a:srgbClr val="CC00CC"/>
                </a:solidFill>
                <a:latin typeface="Century Gothic" panose="020B0502020202020204" pitchFamily="34" charset="0"/>
              </a:rPr>
              <a:t>se </a:t>
            </a:r>
            <a:r>
              <a:rPr lang="es-ES" dirty="0" smtClean="0">
                <a:solidFill>
                  <a:srgbClr val="CC00CC"/>
                </a:solidFill>
                <a:latin typeface="Century Gothic" panose="020B0502020202020204" pitchFamily="34" charset="0"/>
              </a:rPr>
              <a:t>medirá el avance de cada Responsable … </a:t>
            </a:r>
            <a:endParaRPr lang="es-ES" dirty="0">
              <a:solidFill>
                <a:srgbClr val="CC00CC"/>
              </a:solidFill>
              <a:latin typeface="Century Gothic" panose="020B0502020202020204" pitchFamily="34" charset="0"/>
            </a:endParaRPr>
          </a:p>
          <a:p>
            <a:pPr algn="just">
              <a:spcBef>
                <a:spcPct val="20000"/>
              </a:spcBef>
              <a:defRPr/>
            </a:pPr>
            <a:endParaRPr lang="es-ES" sz="800" dirty="0" smtClean="0">
              <a:solidFill>
                <a:schemeClr val="tx1">
                  <a:lumMod val="65000"/>
                  <a:lumOff val="35000"/>
                </a:schemeClr>
              </a:solidFill>
              <a:latin typeface="Century Gothic" panose="020B0502020202020204" pitchFamily="34" charset="0"/>
            </a:endParaRPr>
          </a:p>
          <a:p>
            <a:pPr algn="just">
              <a:spcBef>
                <a:spcPct val="20000"/>
              </a:spcBef>
              <a:defRPr/>
            </a:pPr>
            <a:endParaRPr lang="es-ES" sz="800" dirty="0" smtClean="0">
              <a:solidFill>
                <a:schemeClr val="tx1">
                  <a:lumMod val="65000"/>
                  <a:lumOff val="35000"/>
                </a:schemeClr>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La Escuela Lidera y sus acciones se vincularán con un </a:t>
            </a:r>
            <a:r>
              <a:rPr lang="es-ES" sz="1400" dirty="0">
                <a:solidFill>
                  <a:srgbClr val="CC00CC"/>
                </a:solidFill>
                <a:latin typeface="Century Gothic" panose="020B0502020202020204" pitchFamily="34" charset="0"/>
              </a:rPr>
              <a:t>Sistema de Certificación</a:t>
            </a:r>
            <a:r>
              <a:rPr lang="es-ES" sz="1400" dirty="0" smtClean="0">
                <a:solidFill>
                  <a:schemeClr val="tx1">
                    <a:lumMod val="65000"/>
                    <a:lumOff val="35000"/>
                  </a:schemeClr>
                </a:solidFill>
                <a:latin typeface="Century Gothic" panose="020B0502020202020204" pitchFamily="34" charset="0"/>
              </a:rPr>
              <a:t>,</a:t>
            </a:r>
            <a:r>
              <a:rPr lang="es-ES" sz="1050" dirty="0" smtClean="0">
                <a:solidFill>
                  <a:schemeClr val="tx1">
                    <a:lumMod val="65000"/>
                    <a:lumOff val="35000"/>
                  </a:schemeClr>
                </a:solidFill>
                <a:latin typeface="Century Gothic" panose="020B0502020202020204" pitchFamily="34" charset="0"/>
              </a:rPr>
              <a:t> por el cual, tras la realización de las diferentes acciones de desarrollo, irás obteniendo una serie de créditos.</a:t>
            </a:r>
          </a:p>
          <a:p>
            <a:pPr algn="just">
              <a:spcBef>
                <a:spcPct val="20000"/>
              </a:spcBef>
              <a:defRPr/>
            </a:pPr>
            <a:endParaRPr lang="es-ES" sz="500" dirty="0" smtClean="0">
              <a:solidFill>
                <a:schemeClr val="tx1">
                  <a:lumMod val="65000"/>
                  <a:lumOff val="35000"/>
                </a:schemeClr>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Tu Responsable Directo también te ayudará a conseguir créditos. </a:t>
            </a: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De manera que por cada competencia, podrás obtener un número máximo de créditos, los cuáles te permitirán obtener la </a:t>
            </a:r>
            <a:r>
              <a:rPr lang="es-ES" sz="1050" dirty="0">
                <a:solidFill>
                  <a:schemeClr val="tx1">
                    <a:lumMod val="65000"/>
                    <a:lumOff val="35000"/>
                  </a:schemeClr>
                </a:solidFill>
                <a:latin typeface="Century Gothic" panose="020B0502020202020204" pitchFamily="34" charset="0"/>
              </a:rPr>
              <a:t>Certificación final en cada nivel de competencia que trabajes. </a:t>
            </a:r>
            <a:endParaRPr lang="es-ES" sz="1050" dirty="0" smtClean="0">
              <a:solidFill>
                <a:schemeClr val="tx1">
                  <a:lumMod val="65000"/>
                  <a:lumOff val="35000"/>
                </a:schemeClr>
              </a:solidFill>
              <a:latin typeface="Century Gothic" panose="020B0502020202020204" pitchFamily="34" charset="0"/>
            </a:endParaRPr>
          </a:p>
          <a:p>
            <a:pPr algn="just">
              <a:spcBef>
                <a:spcPct val="20000"/>
              </a:spcBef>
              <a:defRPr/>
            </a:pPr>
            <a:endParaRPr lang="es-ES" sz="500" dirty="0">
              <a:solidFill>
                <a:schemeClr val="tx1">
                  <a:lumMod val="65000"/>
                  <a:lumOff val="35000"/>
                </a:schemeClr>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Contarás por un lado, con un </a:t>
            </a:r>
            <a:r>
              <a:rPr lang="es-ES" sz="1400" dirty="0">
                <a:solidFill>
                  <a:srgbClr val="CC00CC"/>
                </a:solidFill>
                <a:latin typeface="Century Gothic" panose="020B0502020202020204" pitchFamily="34" charset="0"/>
              </a:rPr>
              <a:t>tutor interno de </a:t>
            </a:r>
            <a:r>
              <a:rPr lang="es-ES" sz="1400" dirty="0" smtClean="0">
                <a:solidFill>
                  <a:srgbClr val="CC00CC"/>
                </a:solidFill>
                <a:latin typeface="Century Gothic" panose="020B0502020202020204" pitchFamily="34" charset="0"/>
              </a:rPr>
              <a:t>RRHH </a:t>
            </a:r>
            <a:r>
              <a:rPr lang="es-ES" sz="1050" dirty="0">
                <a:solidFill>
                  <a:schemeClr val="tx1">
                    <a:lumMod val="65000"/>
                    <a:lumOff val="35000"/>
                  </a:schemeClr>
                </a:solidFill>
                <a:latin typeface="Century Gothic" panose="020B0502020202020204" pitchFamily="34" charset="0"/>
              </a:rPr>
              <a:t>que revisará, evaluará y acreditará tus acciones y actividades </a:t>
            </a:r>
            <a:r>
              <a:rPr lang="es-ES" sz="1050" dirty="0" smtClean="0">
                <a:solidFill>
                  <a:schemeClr val="tx1">
                    <a:lumMod val="65000"/>
                    <a:lumOff val="35000"/>
                  </a:schemeClr>
                </a:solidFill>
                <a:latin typeface="Century Gothic" panose="020B0502020202020204" pitchFamily="34" charset="0"/>
              </a:rPr>
              <a:t>y, por otro lado, con un </a:t>
            </a:r>
            <a:r>
              <a:rPr lang="es-ES" sz="1400" dirty="0" smtClean="0">
                <a:solidFill>
                  <a:srgbClr val="CC00CC"/>
                </a:solidFill>
                <a:latin typeface="Century Gothic" panose="020B0502020202020204" pitchFamily="34" charset="0"/>
              </a:rPr>
              <a:t>Gestor de Carrera </a:t>
            </a:r>
            <a:r>
              <a:rPr lang="es-ES" sz="1050" dirty="0">
                <a:solidFill>
                  <a:schemeClr val="tx1">
                    <a:lumMod val="65000"/>
                    <a:lumOff val="35000"/>
                  </a:schemeClr>
                </a:solidFill>
                <a:latin typeface="Century Gothic" panose="020B0502020202020204" pitchFamily="34" charset="0"/>
              </a:rPr>
              <a:t>que </a:t>
            </a:r>
            <a:r>
              <a:rPr lang="es-ES" sz="1050" dirty="0" smtClean="0">
                <a:solidFill>
                  <a:schemeClr val="tx1">
                    <a:lumMod val="65000"/>
                    <a:lumOff val="35000"/>
                  </a:schemeClr>
                </a:solidFill>
                <a:latin typeface="Century Gothic" panose="020B0502020202020204" pitchFamily="34" charset="0"/>
              </a:rPr>
              <a:t>realizará seguimiento de tu evolución, te aportará apoyo y gestionará tus necesidades.</a:t>
            </a:r>
          </a:p>
          <a:p>
            <a:pPr algn="just">
              <a:spcBef>
                <a:spcPct val="20000"/>
              </a:spcBef>
              <a:defRPr/>
            </a:pPr>
            <a:endParaRPr lang="es-ES" sz="500" dirty="0">
              <a:solidFill>
                <a:srgbClr val="CC00CC"/>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Tras realizar cada Acción de Desarrollo,</a:t>
            </a:r>
            <a:r>
              <a:rPr lang="es-ES" sz="1050" dirty="0">
                <a:solidFill>
                  <a:schemeClr val="tx1">
                    <a:lumMod val="65000"/>
                    <a:lumOff val="35000"/>
                  </a:schemeClr>
                </a:solidFill>
                <a:latin typeface="Century Gothic" panose="020B0502020202020204" pitchFamily="34" charset="0"/>
              </a:rPr>
              <a:t> </a:t>
            </a:r>
            <a:r>
              <a:rPr lang="es-ES" sz="1400" dirty="0">
                <a:solidFill>
                  <a:srgbClr val="CC00CC"/>
                </a:solidFill>
                <a:latin typeface="Century Gothic" panose="020B0502020202020204" pitchFamily="34" charset="0"/>
              </a:rPr>
              <a:t>tú</a:t>
            </a:r>
            <a:r>
              <a:rPr lang="es-ES" sz="1050" dirty="0">
                <a:solidFill>
                  <a:schemeClr val="tx1">
                    <a:lumMod val="65000"/>
                    <a:lumOff val="35000"/>
                  </a:schemeClr>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tendrás que descargarte una </a:t>
            </a:r>
            <a:r>
              <a:rPr lang="es-ES" sz="1400" dirty="0">
                <a:solidFill>
                  <a:srgbClr val="CC00CC"/>
                </a:solidFill>
                <a:latin typeface="Century Gothic" panose="020B0502020202020204" pitchFamily="34" charset="0"/>
              </a:rPr>
              <a:t>Ficha de Reflexión</a:t>
            </a:r>
            <a:r>
              <a:rPr lang="es-ES" sz="1400" dirty="0">
                <a:solidFill>
                  <a:srgbClr val="FF9900"/>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que aplicará a esa acción. En ella, </a:t>
            </a:r>
            <a:r>
              <a:rPr lang="es-ES" sz="1050" dirty="0">
                <a:solidFill>
                  <a:schemeClr val="tx1">
                    <a:lumMod val="65000"/>
                    <a:lumOff val="35000"/>
                  </a:schemeClr>
                </a:solidFill>
                <a:latin typeface="Century Gothic" panose="020B0502020202020204" pitchFamily="34" charset="0"/>
              </a:rPr>
              <a:t>encontrarás</a:t>
            </a:r>
            <a:r>
              <a:rPr lang="es-ES" sz="1050" dirty="0" smtClean="0">
                <a:solidFill>
                  <a:schemeClr val="tx1">
                    <a:lumMod val="65000"/>
                    <a:lumOff val="35000"/>
                  </a:schemeClr>
                </a:solidFill>
                <a:latin typeface="Century Gothic" panose="020B0502020202020204" pitchFamily="34" charset="0"/>
              </a:rPr>
              <a:t> una serie de </a:t>
            </a:r>
            <a:r>
              <a:rPr lang="es-ES" sz="1050" dirty="0">
                <a:solidFill>
                  <a:schemeClr val="tx1">
                    <a:lumMod val="65000"/>
                    <a:lumOff val="35000"/>
                  </a:schemeClr>
                </a:solidFill>
                <a:latin typeface="Century Gothic" panose="020B0502020202020204" pitchFamily="34" charset="0"/>
              </a:rPr>
              <a:t>preguntas vinculadas directamente con la ejecución </a:t>
            </a:r>
            <a:r>
              <a:rPr lang="es-ES" sz="1050" dirty="0" smtClean="0">
                <a:solidFill>
                  <a:schemeClr val="tx1">
                    <a:lumMod val="65000"/>
                    <a:lumOff val="35000"/>
                  </a:schemeClr>
                </a:solidFill>
                <a:latin typeface="Century Gothic" panose="020B0502020202020204" pitchFamily="34" charset="0"/>
              </a:rPr>
              <a:t>de esa y su </a:t>
            </a:r>
            <a:r>
              <a:rPr lang="es-ES" sz="1050" dirty="0">
                <a:solidFill>
                  <a:schemeClr val="tx1">
                    <a:lumMod val="65000"/>
                    <a:lumOff val="35000"/>
                  </a:schemeClr>
                </a:solidFill>
                <a:latin typeface="Century Gothic" panose="020B0502020202020204" pitchFamily="34" charset="0"/>
              </a:rPr>
              <a:t>tiempo de cumplimentación </a:t>
            </a:r>
            <a:r>
              <a:rPr lang="es-ES" sz="1050" dirty="0" smtClean="0">
                <a:solidFill>
                  <a:schemeClr val="tx1">
                    <a:lumMod val="65000"/>
                    <a:lumOff val="35000"/>
                  </a:schemeClr>
                </a:solidFill>
                <a:latin typeface="Century Gothic" panose="020B0502020202020204" pitchFamily="34" charset="0"/>
              </a:rPr>
              <a:t>máximo </a:t>
            </a:r>
            <a:r>
              <a:rPr lang="es-ES" sz="1050" dirty="0">
                <a:solidFill>
                  <a:schemeClr val="tx1">
                    <a:lumMod val="65000"/>
                    <a:lumOff val="35000"/>
                  </a:schemeClr>
                </a:solidFill>
                <a:latin typeface="Century Gothic" panose="020B0502020202020204" pitchFamily="34" charset="0"/>
              </a:rPr>
              <a:t>no supondrá para ti más de 30 minutos.  </a:t>
            </a:r>
            <a:endParaRPr lang="es-ES" sz="1050" dirty="0" smtClean="0">
              <a:solidFill>
                <a:schemeClr val="tx1">
                  <a:lumMod val="65000"/>
                  <a:lumOff val="35000"/>
                </a:schemeClr>
              </a:solidFill>
              <a:latin typeface="Century Gothic" panose="020B0502020202020204" pitchFamily="34" charset="0"/>
            </a:endParaRPr>
          </a:p>
          <a:p>
            <a:pPr algn="just">
              <a:spcBef>
                <a:spcPct val="20000"/>
              </a:spcBef>
              <a:defRPr/>
            </a:pPr>
            <a:endParaRPr lang="es-ES" sz="500" dirty="0">
              <a:solidFill>
                <a:schemeClr val="tx1">
                  <a:lumMod val="65000"/>
                  <a:lumOff val="35000"/>
                </a:schemeClr>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Tras su cumplimentación, cada </a:t>
            </a:r>
            <a:r>
              <a:rPr lang="es-ES" sz="1050" dirty="0">
                <a:solidFill>
                  <a:schemeClr val="tx1">
                    <a:lumMod val="65000"/>
                    <a:lumOff val="35000"/>
                  </a:schemeClr>
                </a:solidFill>
                <a:latin typeface="Century Gothic" panose="020B0502020202020204" pitchFamily="34" charset="0"/>
              </a:rPr>
              <a:t>Ficha deberás enviársela a tu Tutor de RRHH. Recuerda que el contenido, nivel de reflexión y esfuerzo que </a:t>
            </a:r>
            <a:r>
              <a:rPr lang="es-ES" sz="1050" dirty="0" smtClean="0">
                <a:solidFill>
                  <a:schemeClr val="tx1">
                    <a:lumMod val="65000"/>
                    <a:lumOff val="35000"/>
                  </a:schemeClr>
                </a:solidFill>
                <a:latin typeface="Century Gothic" panose="020B0502020202020204" pitchFamily="34" charset="0"/>
              </a:rPr>
              <a:t>incorpores en cada ficha, es lo que te permitirá sumar el número máximo de créditos. </a:t>
            </a:r>
          </a:p>
          <a:p>
            <a:pPr algn="just">
              <a:spcBef>
                <a:spcPct val="20000"/>
              </a:spcBef>
              <a:defRPr/>
            </a:pPr>
            <a:endParaRPr lang="es-ES" sz="500" dirty="0" smtClean="0">
              <a:solidFill>
                <a:schemeClr val="tx1">
                  <a:lumMod val="65000"/>
                  <a:lumOff val="35000"/>
                </a:schemeClr>
              </a:solidFill>
              <a:latin typeface="Century Gothic" panose="020B0502020202020204" pitchFamily="34" charset="0"/>
            </a:endParaRPr>
          </a:p>
          <a:p>
            <a:pPr algn="just">
              <a:spcBef>
                <a:spcPct val="20000"/>
              </a:spcBef>
              <a:defRPr/>
            </a:pPr>
            <a:r>
              <a:rPr lang="es-ES" sz="1400" dirty="0">
                <a:solidFill>
                  <a:srgbClr val="CC00CC"/>
                </a:solidFill>
                <a:latin typeface="Century Gothic" panose="020B0502020202020204" pitchFamily="34" charset="0"/>
              </a:rPr>
              <a:t>Tu </a:t>
            </a:r>
            <a:r>
              <a:rPr lang="es-ES" sz="1400" dirty="0" smtClean="0">
                <a:solidFill>
                  <a:srgbClr val="CC00CC"/>
                </a:solidFill>
                <a:latin typeface="Century Gothic" panose="020B0502020202020204" pitchFamily="34" charset="0"/>
              </a:rPr>
              <a:t>Responsable Directo </a:t>
            </a:r>
            <a:r>
              <a:rPr lang="es-ES" sz="1050" dirty="0" smtClean="0">
                <a:solidFill>
                  <a:schemeClr val="tx1">
                    <a:lumMod val="65000"/>
                    <a:lumOff val="35000"/>
                  </a:schemeClr>
                </a:solidFill>
                <a:latin typeface="Century Gothic" panose="020B0502020202020204" pitchFamily="34" charset="0"/>
              </a:rPr>
              <a:t>deberá cumplimentar también una Ficha de Reflexión, en ella se le preguntará sobre la aplicabilidad que has hecho a tu día a día de las acciones </a:t>
            </a:r>
            <a:r>
              <a:rPr lang="es-ES" sz="1050" dirty="0">
                <a:solidFill>
                  <a:schemeClr val="tx1">
                    <a:lumMod val="65000"/>
                    <a:lumOff val="35000"/>
                  </a:schemeClr>
                </a:solidFill>
                <a:latin typeface="Century Gothic" panose="020B0502020202020204" pitchFamily="34" charset="0"/>
              </a:rPr>
              <a:t>O</a:t>
            </a:r>
            <a:r>
              <a:rPr lang="es-ES" sz="1050" dirty="0" smtClean="0">
                <a:solidFill>
                  <a:schemeClr val="tx1">
                    <a:lumMod val="65000"/>
                    <a:lumOff val="35000"/>
                  </a:schemeClr>
                </a:solidFill>
                <a:latin typeface="Century Gothic" panose="020B0502020202020204" pitchFamily="34" charset="0"/>
              </a:rPr>
              <a:t>n the job. Esa ficha se la hará llegar a tu tutor de RRHH.  </a:t>
            </a:r>
          </a:p>
          <a:p>
            <a:pPr algn="just">
              <a:spcBef>
                <a:spcPct val="20000"/>
              </a:spcBef>
              <a:defRPr/>
            </a:pPr>
            <a:endParaRPr lang="es-ES" sz="500" dirty="0" smtClean="0">
              <a:solidFill>
                <a:schemeClr val="tx1">
                  <a:lumMod val="65000"/>
                  <a:lumOff val="35000"/>
                </a:schemeClr>
              </a:solidFill>
              <a:latin typeface="Century Gothic" panose="020B0502020202020204" pitchFamily="34" charset="0"/>
            </a:endParaRPr>
          </a:p>
          <a:p>
            <a:pPr algn="just">
              <a:spcBef>
                <a:spcPct val="20000"/>
              </a:spcBef>
              <a:defRPr/>
            </a:pPr>
            <a:r>
              <a:rPr lang="es-ES" sz="1050" dirty="0" smtClean="0">
                <a:solidFill>
                  <a:schemeClr val="tx1">
                    <a:lumMod val="65000"/>
                    <a:lumOff val="35000"/>
                  </a:schemeClr>
                </a:solidFill>
                <a:latin typeface="Century Gothic" panose="020B0502020202020204" pitchFamily="34" charset="0"/>
              </a:rPr>
              <a:t>Tu tutor de RRHH </a:t>
            </a:r>
            <a:r>
              <a:rPr lang="es-ES" sz="1050" dirty="0">
                <a:solidFill>
                  <a:schemeClr val="tx1">
                    <a:lumMod val="65000"/>
                    <a:lumOff val="35000"/>
                  </a:schemeClr>
                </a:solidFill>
                <a:latin typeface="Century Gothic" panose="020B0502020202020204" pitchFamily="34" charset="0"/>
              </a:rPr>
              <a:t>será el responsable de solucionar </a:t>
            </a:r>
            <a:r>
              <a:rPr lang="es-ES" sz="1050" dirty="0" smtClean="0">
                <a:solidFill>
                  <a:schemeClr val="tx1">
                    <a:lumMod val="65000"/>
                    <a:lumOff val="35000"/>
                  </a:schemeClr>
                </a:solidFill>
                <a:latin typeface="Century Gothic" panose="020B0502020202020204" pitchFamily="34" charset="0"/>
              </a:rPr>
              <a:t>tus dudas</a:t>
            </a:r>
            <a:r>
              <a:rPr lang="es-ES" sz="1050" dirty="0">
                <a:solidFill>
                  <a:schemeClr val="tx1">
                    <a:lumMod val="65000"/>
                    <a:lumOff val="35000"/>
                  </a:schemeClr>
                </a:solidFill>
                <a:latin typeface="Century Gothic" panose="020B0502020202020204" pitchFamily="34" charset="0"/>
              </a:rPr>
              <a:t>, </a:t>
            </a:r>
            <a:r>
              <a:rPr lang="es-ES" sz="1050" dirty="0" smtClean="0">
                <a:solidFill>
                  <a:schemeClr val="tx1">
                    <a:lumMod val="65000"/>
                    <a:lumOff val="35000"/>
                  </a:schemeClr>
                </a:solidFill>
                <a:latin typeface="Century Gothic" panose="020B0502020202020204" pitchFamily="34" charset="0"/>
              </a:rPr>
              <a:t>anticiparte </a:t>
            </a:r>
            <a:r>
              <a:rPr lang="es-ES" sz="1050" dirty="0">
                <a:solidFill>
                  <a:schemeClr val="tx1">
                    <a:lumMod val="65000"/>
                    <a:lumOff val="35000"/>
                  </a:schemeClr>
                </a:solidFill>
                <a:latin typeface="Century Gothic" panose="020B0502020202020204" pitchFamily="34" charset="0"/>
              </a:rPr>
              <a:t>próximos hitos en el Proyecto, recibir </a:t>
            </a:r>
            <a:r>
              <a:rPr lang="es-ES" sz="1050" dirty="0" smtClean="0">
                <a:solidFill>
                  <a:schemeClr val="tx1">
                    <a:lumMod val="65000"/>
                    <a:lumOff val="35000"/>
                  </a:schemeClr>
                </a:solidFill>
                <a:latin typeface="Century Gothic" panose="020B0502020202020204" pitchFamily="34" charset="0"/>
              </a:rPr>
              <a:t>tus </a:t>
            </a:r>
            <a:r>
              <a:rPr lang="es-ES" sz="1050" dirty="0">
                <a:solidFill>
                  <a:schemeClr val="tx1">
                    <a:lumMod val="65000"/>
                    <a:lumOff val="35000"/>
                  </a:schemeClr>
                </a:solidFill>
                <a:latin typeface="Century Gothic" panose="020B0502020202020204" pitchFamily="34" charset="0"/>
              </a:rPr>
              <a:t>fichas de </a:t>
            </a:r>
            <a:r>
              <a:rPr lang="es-ES" sz="1050" dirty="0" smtClean="0">
                <a:solidFill>
                  <a:schemeClr val="tx1">
                    <a:lumMod val="65000"/>
                    <a:lumOff val="35000"/>
                  </a:schemeClr>
                </a:solidFill>
                <a:latin typeface="Century Gothic" panose="020B0502020202020204" pitchFamily="34" charset="0"/>
              </a:rPr>
              <a:t>reflexión, comunicarte </a:t>
            </a:r>
            <a:r>
              <a:rPr lang="es-ES" sz="1050" dirty="0">
                <a:solidFill>
                  <a:schemeClr val="tx1">
                    <a:lumMod val="65000"/>
                    <a:lumOff val="35000"/>
                  </a:schemeClr>
                </a:solidFill>
                <a:latin typeface="Century Gothic" panose="020B0502020202020204" pitchFamily="34" charset="0"/>
              </a:rPr>
              <a:t>los </a:t>
            </a:r>
            <a:r>
              <a:rPr lang="es-ES" sz="1050" dirty="0" smtClean="0">
                <a:solidFill>
                  <a:schemeClr val="tx1">
                    <a:lumMod val="65000"/>
                    <a:lumOff val="35000"/>
                  </a:schemeClr>
                </a:solidFill>
                <a:latin typeface="Century Gothic" panose="020B0502020202020204" pitchFamily="34" charset="0"/>
              </a:rPr>
              <a:t>créditos acumulados, etc., y </a:t>
            </a:r>
            <a:r>
              <a:rPr lang="es-ES" sz="1050" dirty="0">
                <a:solidFill>
                  <a:schemeClr val="tx1">
                    <a:lumMod val="65000"/>
                    <a:lumOff val="35000"/>
                  </a:schemeClr>
                </a:solidFill>
                <a:latin typeface="Century Gothic" panose="020B0502020202020204" pitchFamily="34" charset="0"/>
              </a:rPr>
              <a:t>en definitiva, </a:t>
            </a:r>
            <a:r>
              <a:rPr lang="es-ES" sz="1400" dirty="0" smtClean="0">
                <a:solidFill>
                  <a:srgbClr val="CC00CC"/>
                </a:solidFill>
                <a:latin typeface="Century Gothic" panose="020B0502020202020204" pitchFamily="34" charset="0"/>
              </a:rPr>
              <a:t>acompañarte</a:t>
            </a:r>
            <a:r>
              <a:rPr lang="es-ES" sz="1050" dirty="0" smtClean="0">
                <a:solidFill>
                  <a:schemeClr val="tx1">
                    <a:lumMod val="65000"/>
                    <a:lumOff val="35000"/>
                  </a:schemeClr>
                </a:solidFill>
                <a:latin typeface="Century Gothic" panose="020B0502020202020204" pitchFamily="34" charset="0"/>
              </a:rPr>
              <a:t> </a:t>
            </a:r>
            <a:r>
              <a:rPr lang="es-ES" sz="1050" dirty="0">
                <a:solidFill>
                  <a:schemeClr val="tx1">
                    <a:lumMod val="65000"/>
                    <a:lumOff val="35000"/>
                  </a:schemeClr>
                </a:solidFill>
                <a:latin typeface="Century Gothic" panose="020B0502020202020204" pitchFamily="34" charset="0"/>
              </a:rPr>
              <a:t>durante </a:t>
            </a:r>
            <a:r>
              <a:rPr lang="es-ES" sz="1050" dirty="0" smtClean="0">
                <a:solidFill>
                  <a:schemeClr val="tx1">
                    <a:lumMod val="65000"/>
                    <a:lumOff val="35000"/>
                  </a:schemeClr>
                </a:solidFill>
                <a:latin typeface="Century Gothic" panose="020B0502020202020204" pitchFamily="34" charset="0"/>
              </a:rPr>
              <a:t>todo tu </a:t>
            </a:r>
            <a:r>
              <a:rPr lang="es-ES" sz="1400" dirty="0">
                <a:solidFill>
                  <a:srgbClr val="CC00CC"/>
                </a:solidFill>
                <a:latin typeface="Century Gothic" panose="020B0502020202020204" pitchFamily="34" charset="0"/>
              </a:rPr>
              <a:t>Proceso de Autodesarrollo. </a:t>
            </a:r>
          </a:p>
        </p:txBody>
      </p:sp>
      <p:sp>
        <p:nvSpPr>
          <p:cNvPr id="5" name="CuadroTexto 4"/>
          <p:cNvSpPr txBox="1"/>
          <p:nvPr/>
        </p:nvSpPr>
        <p:spPr>
          <a:xfrm>
            <a:off x="224618" y="246008"/>
            <a:ext cx="9713804" cy="553998"/>
          </a:xfrm>
          <a:prstGeom prst="rect">
            <a:avLst/>
          </a:prstGeom>
          <a:noFill/>
        </p:spPr>
        <p:txBody>
          <a:bodyPr wrap="square" rtlCol="0">
            <a:spAutoFit/>
          </a:bodyPr>
          <a:lstStyle/>
          <a:p>
            <a:r>
              <a:rPr lang="es-ES" sz="3000" dirty="0" smtClean="0">
                <a:solidFill>
                  <a:schemeClr val="bg1"/>
                </a:solidFill>
                <a:latin typeface="Century Gothic" panose="020B0502020202020204" pitchFamily="34" charset="0"/>
              </a:rPr>
              <a:t>Cómo lo vas hacer: </a:t>
            </a:r>
            <a:r>
              <a:rPr lang="es-ES" sz="2200" dirty="0" smtClean="0">
                <a:solidFill>
                  <a:schemeClr val="bg1"/>
                </a:solidFill>
                <a:latin typeface="Century Gothic" panose="020B0502020202020204" pitchFamily="34" charset="0"/>
              </a:rPr>
              <a:t>posibles preguntas qué te pueden surgir</a:t>
            </a:r>
            <a:endParaRPr lang="es-ES" sz="2200" dirty="0">
              <a:solidFill>
                <a:schemeClr val="bg1"/>
              </a:solidFill>
              <a:latin typeface="Century Gothic" panose="020B0502020202020204" pitchFamily="34" charset="0"/>
            </a:endParaRPr>
          </a:p>
        </p:txBody>
      </p:sp>
      <p:pic>
        <p:nvPicPr>
          <p:cNvPr id="3076" name="Picture 4" descr="http://i01.i.aliimg.com/wsphoto/v0/974907695/height-measurement-Giraffe-height-child-real-stickers-wall-stickers-AY862.jpg"/>
          <p:cNvPicPr>
            <a:picLocks noChangeAspect="1" noChangeArrowheads="1"/>
          </p:cNvPicPr>
          <p:nvPr/>
        </p:nvPicPr>
        <p:blipFill rotWithShape="1">
          <a:blip r:embed="rId2">
            <a:extLst>
              <a:ext uri="{28A0092B-C50C-407E-A947-70E740481C1C}">
                <a14:useLocalDpi xmlns:a14="http://schemas.microsoft.com/office/drawing/2010/main" val="0"/>
              </a:ext>
            </a:extLst>
          </a:blip>
          <a:srcRect b="1759"/>
          <a:stretch/>
        </p:blipFill>
        <p:spPr bwMode="auto">
          <a:xfrm>
            <a:off x="7053948" y="897980"/>
            <a:ext cx="2754270" cy="5938251"/>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6008914" y="28972"/>
            <a:ext cx="2429354" cy="369332"/>
          </a:xfrm>
          <a:prstGeom prst="rect">
            <a:avLst/>
          </a:prstGeom>
          <a:noFill/>
        </p:spPr>
        <p:txBody>
          <a:bodyPr wrap="square" rtlCol="0">
            <a:spAutoFit/>
          </a:bodyPr>
          <a:lstStyle/>
          <a:p>
            <a:r>
              <a:rPr lang="es-ES" dirty="0" smtClean="0">
                <a:solidFill>
                  <a:srgbClr val="FF0000"/>
                </a:solidFill>
              </a:rPr>
              <a:t>Preguntas y respuestas</a:t>
            </a:r>
            <a:endParaRPr lang="es-ES" dirty="0">
              <a:solidFill>
                <a:srgbClr val="FF0000"/>
              </a:solidFill>
            </a:endParaRPr>
          </a:p>
        </p:txBody>
      </p:sp>
    </p:spTree>
    <p:extLst>
      <p:ext uri="{BB962C8B-B14F-4D97-AF65-F5344CB8AC3E}">
        <p14:creationId xmlns:p14="http://schemas.microsoft.com/office/powerpoint/2010/main" val="63286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4183</TotalTime>
  <Words>2267</Words>
  <Application>Microsoft Office PowerPoint</Application>
  <PresentationFormat>A4 (210 x 297 mm)</PresentationFormat>
  <Paragraphs>155</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Rosana Sáez</dc:creator>
  <cp:lastModifiedBy>Carlos Gonzalez Aragon</cp:lastModifiedBy>
  <cp:revision>411</cp:revision>
  <dcterms:created xsi:type="dcterms:W3CDTF">2014-02-14T11:19:49Z</dcterms:created>
  <dcterms:modified xsi:type="dcterms:W3CDTF">2014-03-14T10:08:27Z</dcterms:modified>
</cp:coreProperties>
</file>