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sldIdLst>
    <p:sldId id="256" r:id="rId2"/>
    <p:sldId id="285" r:id="rId3"/>
    <p:sldId id="309" r:id="rId4"/>
    <p:sldId id="312" r:id="rId5"/>
    <p:sldId id="319" r:id="rId6"/>
    <p:sldId id="320" r:id="rId7"/>
    <p:sldId id="318" r:id="rId8"/>
    <p:sldId id="321" r:id="rId9"/>
    <p:sldId id="322" r:id="rId10"/>
    <p:sldId id="323" r:id="rId11"/>
    <p:sldId id="324" r:id="rId12"/>
    <p:sldId id="304" r:id="rId13"/>
    <p:sldId id="310" r:id="rId14"/>
    <p:sldId id="306" r:id="rId15"/>
    <p:sldId id="307" r:id="rId16"/>
    <p:sldId id="308" r:id="rId17"/>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59" autoAdjust="0"/>
    <p:restoredTop sz="94660"/>
  </p:normalViewPr>
  <p:slideViewPr>
    <p:cSldViewPr>
      <p:cViewPr>
        <p:scale>
          <a:sx n="71" d="100"/>
          <a:sy n="71" d="100"/>
        </p:scale>
        <p:origin x="-1272" y="-72"/>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340EE6-CCD6-4263-8A4A-51821B8A55C5}" type="datetimeFigureOut">
              <a:rPr lang="es-ES" smtClean="0"/>
              <a:pPr/>
              <a:t>27/03/2014</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1A4E96-1DF8-45FF-A0B2-7B5968C1B68F}" type="slidenum">
              <a:rPr lang="es-ES" smtClean="0"/>
              <a:pPr/>
              <a:t>‹Nº›</a:t>
            </a:fld>
            <a:endParaRPr lang="es-ES"/>
          </a:p>
        </p:txBody>
      </p:sp>
    </p:spTree>
    <p:extLst>
      <p:ext uri="{BB962C8B-B14F-4D97-AF65-F5344CB8AC3E}">
        <p14:creationId xmlns:p14="http://schemas.microsoft.com/office/powerpoint/2010/main" xmlns="" val="755778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D2D8D37D-FF35-4C3B-98F6-EE6B441CA305}" type="datetime1">
              <a:rPr lang="es-ES" smtClean="0"/>
              <a:pPr/>
              <a:t>27/03/2014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0E650BEC-301D-4DF2-97F0-64B5584795DE}" type="slidenum">
              <a:rPr lang="es-ES" smtClean="0"/>
              <a:pPr/>
              <a:t>‹Nº›</a:t>
            </a:fld>
            <a:endParaRPr lang="es-ES"/>
          </a:p>
        </p:txBody>
      </p:sp>
    </p:spTree>
    <p:extLst>
      <p:ext uri="{BB962C8B-B14F-4D97-AF65-F5344CB8AC3E}">
        <p14:creationId xmlns:p14="http://schemas.microsoft.com/office/powerpoint/2010/main" xmlns="" val="573223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48F7A848-C435-4DF8-857D-BC233DB9C014}" type="datetime1">
              <a:rPr lang="es-ES" smtClean="0"/>
              <a:pPr/>
              <a:t>27/03/2014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0E650BEC-301D-4DF2-97F0-64B5584795DE}" type="slidenum">
              <a:rPr lang="es-ES" smtClean="0"/>
              <a:pPr/>
              <a:t>‹Nº›</a:t>
            </a:fld>
            <a:endParaRPr lang="es-ES"/>
          </a:p>
        </p:txBody>
      </p:sp>
    </p:spTree>
    <p:extLst>
      <p:ext uri="{BB962C8B-B14F-4D97-AF65-F5344CB8AC3E}">
        <p14:creationId xmlns:p14="http://schemas.microsoft.com/office/powerpoint/2010/main" xmlns="" val="3199715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5F53E5B4-C849-4A9D-9967-C64692C21E60}" type="datetime1">
              <a:rPr lang="es-ES" smtClean="0"/>
              <a:pPr/>
              <a:t>27/03/2014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0E650BEC-301D-4DF2-97F0-64B5584795DE}" type="slidenum">
              <a:rPr lang="es-ES" smtClean="0"/>
              <a:pPr/>
              <a:t>‹Nº›</a:t>
            </a:fld>
            <a:endParaRPr lang="es-ES"/>
          </a:p>
        </p:txBody>
      </p:sp>
    </p:spTree>
    <p:extLst>
      <p:ext uri="{BB962C8B-B14F-4D97-AF65-F5344CB8AC3E}">
        <p14:creationId xmlns:p14="http://schemas.microsoft.com/office/powerpoint/2010/main" xmlns="" val="599205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57C0CC3E-DA5A-4321-961C-DDE9A58E3FCF}" type="datetime1">
              <a:rPr lang="es-ES" smtClean="0"/>
              <a:pPr/>
              <a:t>27/03/2014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0E650BEC-301D-4DF2-97F0-64B5584795DE}" type="slidenum">
              <a:rPr lang="es-ES" smtClean="0"/>
              <a:pPr/>
              <a:t>‹Nº›</a:t>
            </a:fld>
            <a:endParaRPr lang="es-ES"/>
          </a:p>
        </p:txBody>
      </p:sp>
    </p:spTree>
    <p:extLst>
      <p:ext uri="{BB962C8B-B14F-4D97-AF65-F5344CB8AC3E}">
        <p14:creationId xmlns:p14="http://schemas.microsoft.com/office/powerpoint/2010/main" xmlns="" val="18657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AFA1B75C-C27E-46D7-B8B2-736226A60EDA}" type="datetime1">
              <a:rPr lang="es-ES" smtClean="0"/>
              <a:pPr/>
              <a:t>27/03/2014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0E650BEC-301D-4DF2-97F0-64B5584795DE}" type="slidenum">
              <a:rPr lang="es-ES" smtClean="0"/>
              <a:pPr/>
              <a:t>‹Nº›</a:t>
            </a:fld>
            <a:endParaRPr lang="es-ES"/>
          </a:p>
        </p:txBody>
      </p:sp>
    </p:spTree>
    <p:extLst>
      <p:ext uri="{BB962C8B-B14F-4D97-AF65-F5344CB8AC3E}">
        <p14:creationId xmlns:p14="http://schemas.microsoft.com/office/powerpoint/2010/main" xmlns="" val="1353876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76475EC1-6D5A-4D97-ACF6-B611BC0EE74B}" type="datetime1">
              <a:rPr lang="es-ES" smtClean="0"/>
              <a:pPr/>
              <a:t>27/03/2014</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0E650BEC-301D-4DF2-97F0-64B5584795DE}" type="slidenum">
              <a:rPr lang="es-ES" smtClean="0"/>
              <a:pPr/>
              <a:t>‹Nº›</a:t>
            </a:fld>
            <a:endParaRPr lang="es-ES"/>
          </a:p>
        </p:txBody>
      </p:sp>
    </p:spTree>
    <p:extLst>
      <p:ext uri="{BB962C8B-B14F-4D97-AF65-F5344CB8AC3E}">
        <p14:creationId xmlns:p14="http://schemas.microsoft.com/office/powerpoint/2010/main" xmlns="" val="813799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CAFA5235-89CF-4543-A4CA-4FB210921132}" type="datetime1">
              <a:rPr lang="es-ES" smtClean="0"/>
              <a:pPr/>
              <a:t>27/03/2014</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0E650BEC-301D-4DF2-97F0-64B5584795DE}" type="slidenum">
              <a:rPr lang="es-ES" smtClean="0"/>
              <a:pPr/>
              <a:t>‹Nº›</a:t>
            </a:fld>
            <a:endParaRPr lang="es-ES"/>
          </a:p>
        </p:txBody>
      </p:sp>
    </p:spTree>
    <p:extLst>
      <p:ext uri="{BB962C8B-B14F-4D97-AF65-F5344CB8AC3E}">
        <p14:creationId xmlns:p14="http://schemas.microsoft.com/office/powerpoint/2010/main" xmlns="" val="1173936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9079D24B-E836-46E0-986F-47BE80D2349C}" type="datetime1">
              <a:rPr lang="es-ES" smtClean="0"/>
              <a:pPr/>
              <a:t>27/03/2014</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0E650BEC-301D-4DF2-97F0-64B5584795DE}" type="slidenum">
              <a:rPr lang="es-ES" smtClean="0"/>
              <a:pPr/>
              <a:t>‹Nº›</a:t>
            </a:fld>
            <a:endParaRPr lang="es-ES"/>
          </a:p>
        </p:txBody>
      </p:sp>
    </p:spTree>
    <p:extLst>
      <p:ext uri="{BB962C8B-B14F-4D97-AF65-F5344CB8AC3E}">
        <p14:creationId xmlns:p14="http://schemas.microsoft.com/office/powerpoint/2010/main" xmlns="" val="3017822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A04ADC3A-7386-4244-8A37-834F1C64EDCD}" type="datetime1">
              <a:rPr lang="es-ES" smtClean="0"/>
              <a:pPr/>
              <a:t>27/03/2014</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0E650BEC-301D-4DF2-97F0-64B5584795DE}" type="slidenum">
              <a:rPr lang="es-ES" smtClean="0"/>
              <a:pPr/>
              <a:t>‹Nº›</a:t>
            </a:fld>
            <a:endParaRPr lang="es-ES"/>
          </a:p>
        </p:txBody>
      </p:sp>
    </p:spTree>
    <p:extLst>
      <p:ext uri="{BB962C8B-B14F-4D97-AF65-F5344CB8AC3E}">
        <p14:creationId xmlns:p14="http://schemas.microsoft.com/office/powerpoint/2010/main" xmlns="" val="600225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2121EABC-F651-4F68-81A6-601D7634FF03}" type="datetime1">
              <a:rPr lang="es-ES" smtClean="0"/>
              <a:pPr/>
              <a:t>27/03/2014</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0E650BEC-301D-4DF2-97F0-64B5584795DE}" type="slidenum">
              <a:rPr lang="es-ES" smtClean="0"/>
              <a:pPr/>
              <a:t>‹Nº›</a:t>
            </a:fld>
            <a:endParaRPr lang="es-ES"/>
          </a:p>
        </p:txBody>
      </p:sp>
    </p:spTree>
    <p:extLst>
      <p:ext uri="{BB962C8B-B14F-4D97-AF65-F5344CB8AC3E}">
        <p14:creationId xmlns:p14="http://schemas.microsoft.com/office/powerpoint/2010/main" xmlns="" val="3779781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1D81AFA8-3C17-4934-89D5-C636C494D7D1}" type="datetime1">
              <a:rPr lang="es-ES" smtClean="0"/>
              <a:pPr/>
              <a:t>27/03/2014</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0E650BEC-301D-4DF2-97F0-64B5584795DE}" type="slidenum">
              <a:rPr lang="es-ES" smtClean="0"/>
              <a:pPr/>
              <a:t>‹Nº›</a:t>
            </a:fld>
            <a:endParaRPr lang="es-ES"/>
          </a:p>
        </p:txBody>
      </p:sp>
    </p:spTree>
    <p:extLst>
      <p:ext uri="{BB962C8B-B14F-4D97-AF65-F5344CB8AC3E}">
        <p14:creationId xmlns:p14="http://schemas.microsoft.com/office/powerpoint/2010/main" xmlns="" val="1411395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D9A257-0FEB-4620-842B-E2B8ABB1DF4A}" type="datetime1">
              <a:rPr lang="es-ES" smtClean="0"/>
              <a:pPr/>
              <a:t>27/03/2014</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650BEC-301D-4DF2-97F0-64B5584795DE}" type="slidenum">
              <a:rPr lang="es-ES" smtClean="0"/>
              <a:pPr/>
              <a:t>‹Nº›</a:t>
            </a:fld>
            <a:endParaRPr lang="es-ES"/>
          </a:p>
        </p:txBody>
      </p:sp>
    </p:spTree>
    <p:extLst>
      <p:ext uri="{BB962C8B-B14F-4D97-AF65-F5344CB8AC3E}">
        <p14:creationId xmlns:p14="http://schemas.microsoft.com/office/powerpoint/2010/main" xmlns="" val="2214442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www.datacronos.com/images/Branding/Datacronos_Logo_Horiz.png"/>
          <p:cNvPicPr>
            <a:picLocks noChangeAspect="1" noChangeArrowheads="1"/>
          </p:cNvPicPr>
          <p:nvPr/>
        </p:nvPicPr>
        <p:blipFill>
          <a:blip r:embed="rId2" cstate="print"/>
          <a:srcRect/>
          <a:stretch>
            <a:fillRect/>
          </a:stretch>
        </p:blipFill>
        <p:spPr bwMode="auto">
          <a:xfrm>
            <a:off x="459287" y="5698669"/>
            <a:ext cx="2232247" cy="757520"/>
          </a:xfrm>
          <a:prstGeom prst="rect">
            <a:avLst/>
          </a:prstGeom>
          <a:noFill/>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668344" y="244515"/>
            <a:ext cx="1224136" cy="87984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6" name="5 CuadroTexto"/>
          <p:cNvSpPr txBox="1"/>
          <p:nvPr/>
        </p:nvSpPr>
        <p:spPr>
          <a:xfrm>
            <a:off x="5724128" y="5645024"/>
            <a:ext cx="3038273" cy="830997"/>
          </a:xfrm>
          <a:prstGeom prst="rect">
            <a:avLst/>
          </a:prstGeom>
          <a:noFill/>
        </p:spPr>
        <p:txBody>
          <a:bodyPr wrap="square" rtlCol="0">
            <a:spAutoFit/>
          </a:bodyPr>
          <a:lstStyle/>
          <a:p>
            <a:r>
              <a:rPr lang="es-ES" sz="1200" dirty="0" smtClean="0"/>
              <a:t>Febrero de 2014</a:t>
            </a:r>
          </a:p>
          <a:p>
            <a:r>
              <a:rPr lang="es-ES" sz="1200" dirty="0" smtClean="0"/>
              <a:t>Responsable de la oferta: Fernando Infante</a:t>
            </a:r>
          </a:p>
          <a:p>
            <a:r>
              <a:rPr lang="es-ES" sz="1200" dirty="0" smtClean="0"/>
              <a:t>Fernando.infante@datacronos.es</a:t>
            </a:r>
          </a:p>
          <a:p>
            <a:r>
              <a:rPr lang="es-ES" sz="1200" dirty="0" smtClean="0"/>
              <a:t>Versión: 4</a:t>
            </a:r>
            <a:endParaRPr lang="es-ES" sz="1200" dirty="0"/>
          </a:p>
        </p:txBody>
      </p:sp>
      <p:sp>
        <p:nvSpPr>
          <p:cNvPr id="7" name="6 CuadroTexto"/>
          <p:cNvSpPr txBox="1"/>
          <p:nvPr/>
        </p:nvSpPr>
        <p:spPr>
          <a:xfrm>
            <a:off x="467544" y="2132856"/>
            <a:ext cx="7948779" cy="2062103"/>
          </a:xfrm>
          <a:prstGeom prst="rect">
            <a:avLst/>
          </a:prstGeom>
          <a:noFill/>
        </p:spPr>
        <p:txBody>
          <a:bodyPr wrap="square" rtlCol="0">
            <a:spAutoFit/>
          </a:bodyPr>
          <a:lstStyle/>
          <a:p>
            <a:pPr algn="ctr"/>
            <a:r>
              <a:rPr lang="es-ES" sz="3600" b="1" dirty="0" smtClean="0">
                <a:solidFill>
                  <a:srgbClr val="333399"/>
                </a:solidFill>
                <a:effectLst>
                  <a:outerShdw blurRad="38100" dist="38100" dir="2700000" algn="tl">
                    <a:srgbClr val="000000">
                      <a:alpha val="43137"/>
                    </a:srgbClr>
                  </a:outerShdw>
                </a:effectLst>
              </a:rPr>
              <a:t>Propuesta Funcional y Económica</a:t>
            </a:r>
          </a:p>
          <a:p>
            <a:pPr algn="ctr"/>
            <a:endParaRPr lang="es-ES" sz="3600" b="1" dirty="0" smtClean="0">
              <a:solidFill>
                <a:srgbClr val="333399"/>
              </a:solidFill>
            </a:endParaRPr>
          </a:p>
          <a:p>
            <a:pPr algn="ctr"/>
            <a:r>
              <a:rPr lang="es-ES" sz="2800" b="1" dirty="0" smtClean="0">
                <a:solidFill>
                  <a:srgbClr val="FF6600"/>
                </a:solidFill>
                <a:effectLst>
                  <a:outerShdw blurRad="38100" dist="38100" dir="2700000" algn="tl">
                    <a:srgbClr val="000000">
                      <a:alpha val="43137"/>
                    </a:srgbClr>
                  </a:outerShdw>
                </a:effectLst>
              </a:rPr>
              <a:t>Desarrollo del programa “Lidera” en tecnología </a:t>
            </a:r>
            <a:r>
              <a:rPr lang="es-ES" sz="2800" b="1" dirty="0" err="1" smtClean="0">
                <a:solidFill>
                  <a:srgbClr val="FF6600"/>
                </a:solidFill>
                <a:effectLst>
                  <a:outerShdw blurRad="38100" dist="38100" dir="2700000" algn="tl">
                    <a:srgbClr val="000000">
                      <a:alpha val="43137"/>
                    </a:srgbClr>
                  </a:outerShdw>
                </a:effectLst>
              </a:rPr>
              <a:t>Sharepoint</a:t>
            </a:r>
            <a:r>
              <a:rPr lang="es-ES" sz="2800" b="1" dirty="0" smtClean="0">
                <a:solidFill>
                  <a:srgbClr val="FF6600"/>
                </a:solidFill>
                <a:effectLst>
                  <a:outerShdw blurRad="38100" dist="38100" dir="2700000" algn="tl">
                    <a:srgbClr val="000000">
                      <a:alpha val="43137"/>
                    </a:srgbClr>
                  </a:outerShdw>
                </a:effectLst>
              </a:rPr>
              <a:t> 2013</a:t>
            </a:r>
            <a:endParaRPr lang="es-ES" sz="2800" b="1" dirty="0">
              <a:solidFill>
                <a:srgbClr val="FF66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18099197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número de diapositiva"/>
          <p:cNvSpPr>
            <a:spLocks noGrp="1"/>
          </p:cNvSpPr>
          <p:nvPr>
            <p:ph type="sldNum" sz="quarter" idx="12"/>
          </p:nvPr>
        </p:nvSpPr>
        <p:spPr/>
        <p:txBody>
          <a:bodyPr/>
          <a:lstStyle/>
          <a:p>
            <a:fld id="{0E650BEC-301D-4DF2-97F0-64B5584795DE}" type="slidenum">
              <a:rPr lang="es-ES" smtClean="0"/>
              <a:pPr/>
              <a:t>10</a:t>
            </a:fld>
            <a:endParaRPr lang="es-ES"/>
          </a:p>
        </p:txBody>
      </p:sp>
      <p:sp>
        <p:nvSpPr>
          <p:cNvPr id="3" name="2 Rectángulo redondeado"/>
          <p:cNvSpPr/>
          <p:nvPr/>
        </p:nvSpPr>
        <p:spPr>
          <a:xfrm>
            <a:off x="323528" y="260649"/>
            <a:ext cx="8424936" cy="576064"/>
          </a:xfrm>
          <a:prstGeom prst="roundRect">
            <a:avLst/>
          </a:prstGeom>
          <a:solidFill>
            <a:schemeClr val="tx1">
              <a:lumMod val="75000"/>
              <a:lumOff val="25000"/>
            </a:schemeClr>
          </a:solidFill>
          <a:ln>
            <a:noFill/>
          </a:ln>
        </p:spPr>
        <p:style>
          <a:lnRef idx="2">
            <a:schemeClr val="dk1">
              <a:shade val="50000"/>
            </a:schemeClr>
          </a:lnRef>
          <a:fillRef idx="1">
            <a:schemeClr val="dk1"/>
          </a:fillRef>
          <a:effectRef idx="0">
            <a:schemeClr val="dk1"/>
          </a:effectRef>
          <a:fontRef idx="minor">
            <a:schemeClr val="lt1"/>
          </a:fontRef>
        </p:style>
        <p:txBody>
          <a:bodyPr lIns="180000" rtlCol="0" anchor="ctr"/>
          <a:lstStyle/>
          <a:p>
            <a:r>
              <a:rPr lang="es-ES" sz="2000" b="1" dirty="0"/>
              <a:t>RQ-1400021-01</a:t>
            </a:r>
            <a:r>
              <a:rPr lang="es-ES" sz="2000" b="1" dirty="0" smtClean="0"/>
              <a:t>. Subida </a:t>
            </a:r>
            <a:r>
              <a:rPr lang="es-ES" sz="2000" b="1" dirty="0"/>
              <a:t>de documentos del alumno</a:t>
            </a:r>
          </a:p>
        </p:txBody>
      </p:sp>
      <p:sp>
        <p:nvSpPr>
          <p:cNvPr id="4" name="3 CuadroTexto"/>
          <p:cNvSpPr txBox="1"/>
          <p:nvPr/>
        </p:nvSpPr>
        <p:spPr>
          <a:xfrm>
            <a:off x="386862" y="848002"/>
            <a:ext cx="8280920" cy="6186309"/>
          </a:xfrm>
          <a:prstGeom prst="rect">
            <a:avLst/>
          </a:prstGeom>
          <a:noFill/>
        </p:spPr>
        <p:txBody>
          <a:bodyPr wrap="square" rtlCol="0">
            <a:spAutoFit/>
          </a:bodyPr>
          <a:lstStyle/>
          <a:p>
            <a:r>
              <a:rPr lang="es-ES" dirty="0" smtClean="0"/>
              <a:t>Para cubrir el requerimiento de subida de documentos por parte del alumno y asociarlos a la actividad correspondiente se generará una lista o biblioteca </a:t>
            </a:r>
            <a:r>
              <a:rPr lang="es-ES" dirty="0" err="1" smtClean="0"/>
              <a:t>sharepoint</a:t>
            </a:r>
            <a:r>
              <a:rPr lang="es-ES" dirty="0" smtClean="0"/>
              <a:t> donde se almacenen dichos documentos y se asocien a la relación alumno-actividad con el fin de que todos los documentos queden clasificados y sean accesibles posteriormente.</a:t>
            </a:r>
          </a:p>
          <a:p>
            <a:endParaRPr lang="es-ES" sz="1200" dirty="0"/>
          </a:p>
          <a:p>
            <a:r>
              <a:rPr lang="es-ES" dirty="0" smtClean="0"/>
              <a:t>En esa lista o biblioteca se desarrollará un flujo de trabajo de tal manera que, cuando se suba el documento, automáticamente se enviará un email al tutor asociado a esta competencia y nivel.</a:t>
            </a:r>
          </a:p>
          <a:p>
            <a:endParaRPr lang="es-ES" sz="1200" dirty="0"/>
          </a:p>
          <a:p>
            <a:r>
              <a:rPr lang="es-ES" dirty="0" smtClean="0"/>
              <a:t>Para que el envío de email pueda ser automático se creará una lista que identifique, para cada competencia y nivel, el tutor asignado. Esta lista deberá ser rellenada por los responsables del sitio Lidera antes del inicio del proyecto. Para ello utilizarán la página de gestión de la propia lista en </a:t>
            </a:r>
            <a:r>
              <a:rPr lang="es-ES" dirty="0" err="1" smtClean="0"/>
              <a:t>Sharepoint</a:t>
            </a:r>
            <a:r>
              <a:rPr lang="es-ES" dirty="0" smtClean="0"/>
              <a:t> 2013.</a:t>
            </a:r>
          </a:p>
          <a:p>
            <a:endParaRPr lang="es-ES" dirty="0"/>
          </a:p>
          <a:p>
            <a:r>
              <a:rPr lang="es-ES" dirty="0" smtClean="0"/>
              <a:t>Además, hay que modificar la forma en la que el alumno ve sus actividades para incluir en esa pantalla los siguientes elementos:</a:t>
            </a:r>
          </a:p>
          <a:p>
            <a:pPr marL="285750" indent="-285750">
              <a:buFont typeface="Arial" charset="0"/>
              <a:buChar char="•"/>
            </a:pPr>
            <a:r>
              <a:rPr lang="es-ES" dirty="0" smtClean="0"/>
              <a:t>Un botón que permita subir su actividad una vez haya trabajado sobre ella.</a:t>
            </a:r>
          </a:p>
          <a:p>
            <a:pPr marL="285750" indent="-285750">
              <a:buFont typeface="Arial" charset="0"/>
              <a:buChar char="•"/>
            </a:pPr>
            <a:r>
              <a:rPr lang="es-ES" dirty="0" smtClean="0"/>
              <a:t>Un indicador que le muestre el estado de su actividad para que pueda saber cuando ha sido corregida por su tutor.</a:t>
            </a:r>
          </a:p>
          <a:p>
            <a:pPr marL="285750" indent="-285750">
              <a:buFont typeface="Arial" charset="0"/>
              <a:buChar char="•"/>
            </a:pPr>
            <a:r>
              <a:rPr lang="es-ES" dirty="0" smtClean="0"/>
              <a:t>Una columna donde podrá ver el </a:t>
            </a:r>
            <a:r>
              <a:rPr lang="es-ES" dirty="0" err="1" smtClean="0"/>
              <a:t>feedback</a:t>
            </a:r>
            <a:r>
              <a:rPr lang="es-ES" dirty="0" smtClean="0"/>
              <a:t> del tutor respecto a su trabajo.</a:t>
            </a:r>
          </a:p>
          <a:p>
            <a:pPr marL="285750" indent="-285750">
              <a:buFont typeface="Arial" charset="0"/>
              <a:buChar char="•"/>
            </a:pPr>
            <a:r>
              <a:rPr lang="es-ES" dirty="0" smtClean="0"/>
              <a:t>El número de puntos que el tutor le otorga por su trabajo.</a:t>
            </a:r>
          </a:p>
        </p:txBody>
      </p:sp>
    </p:spTree>
    <p:extLst>
      <p:ext uri="{BB962C8B-B14F-4D97-AF65-F5344CB8AC3E}">
        <p14:creationId xmlns:p14="http://schemas.microsoft.com/office/powerpoint/2010/main" xmlns="" val="32784775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número de diapositiva"/>
          <p:cNvSpPr>
            <a:spLocks noGrp="1"/>
          </p:cNvSpPr>
          <p:nvPr>
            <p:ph type="sldNum" sz="quarter" idx="12"/>
          </p:nvPr>
        </p:nvSpPr>
        <p:spPr/>
        <p:txBody>
          <a:bodyPr/>
          <a:lstStyle/>
          <a:p>
            <a:fld id="{0E650BEC-301D-4DF2-97F0-64B5584795DE}" type="slidenum">
              <a:rPr lang="es-ES" smtClean="0"/>
              <a:pPr/>
              <a:t>11</a:t>
            </a:fld>
            <a:endParaRPr lang="es-ES"/>
          </a:p>
        </p:txBody>
      </p:sp>
      <p:sp>
        <p:nvSpPr>
          <p:cNvPr id="3" name="2 Rectángulo redondeado"/>
          <p:cNvSpPr/>
          <p:nvPr/>
        </p:nvSpPr>
        <p:spPr>
          <a:xfrm>
            <a:off x="323528" y="260649"/>
            <a:ext cx="8424936" cy="576064"/>
          </a:xfrm>
          <a:prstGeom prst="roundRect">
            <a:avLst/>
          </a:prstGeom>
          <a:solidFill>
            <a:schemeClr val="tx1">
              <a:lumMod val="75000"/>
              <a:lumOff val="25000"/>
            </a:schemeClr>
          </a:solidFill>
          <a:ln>
            <a:noFill/>
          </a:ln>
        </p:spPr>
        <p:style>
          <a:lnRef idx="2">
            <a:schemeClr val="dk1">
              <a:shade val="50000"/>
            </a:schemeClr>
          </a:lnRef>
          <a:fillRef idx="1">
            <a:schemeClr val="dk1"/>
          </a:fillRef>
          <a:effectRef idx="0">
            <a:schemeClr val="dk1"/>
          </a:effectRef>
          <a:fontRef idx="minor">
            <a:schemeClr val="lt1"/>
          </a:fontRef>
        </p:style>
        <p:txBody>
          <a:bodyPr lIns="180000" rtlCol="0" anchor="ctr"/>
          <a:lstStyle/>
          <a:p>
            <a:r>
              <a:rPr lang="es-ES" sz="2000" b="1" dirty="0" smtClean="0"/>
              <a:t>RQ-1400021-02. El tutor corrige y puntúa el trabajo de sus alumnos</a:t>
            </a:r>
            <a:endParaRPr lang="es-ES" sz="2000" b="1" dirty="0"/>
          </a:p>
        </p:txBody>
      </p:sp>
      <p:sp>
        <p:nvSpPr>
          <p:cNvPr id="4" name="3 CuadroTexto"/>
          <p:cNvSpPr txBox="1"/>
          <p:nvPr/>
        </p:nvSpPr>
        <p:spPr>
          <a:xfrm>
            <a:off x="386862" y="915237"/>
            <a:ext cx="8280920" cy="4801314"/>
          </a:xfrm>
          <a:prstGeom prst="rect">
            <a:avLst/>
          </a:prstGeom>
          <a:noFill/>
        </p:spPr>
        <p:txBody>
          <a:bodyPr wrap="square" rtlCol="0">
            <a:spAutoFit/>
          </a:bodyPr>
          <a:lstStyle/>
          <a:p>
            <a:r>
              <a:rPr lang="es-ES" dirty="0" smtClean="0"/>
              <a:t>Desde la zona de administración el tutor podrá ver la lista de actividades realizadas por los alumnos que tenga asignados, en función de la competencia y nivel al que pertenecen.</a:t>
            </a:r>
          </a:p>
          <a:p>
            <a:endParaRPr lang="es-ES" dirty="0"/>
          </a:p>
          <a:p>
            <a:r>
              <a:rPr lang="es-ES" dirty="0" smtClean="0"/>
              <a:t>Desde esa lista el tutor podrá abrir y/o descargar los trabajos realizados por sus alumnos y revisarlos, modificarlos y volverlos a subir si fuera necesario.</a:t>
            </a:r>
          </a:p>
          <a:p>
            <a:endParaRPr lang="es-ES" dirty="0"/>
          </a:p>
          <a:p>
            <a:r>
              <a:rPr lang="es-ES" dirty="0" smtClean="0"/>
              <a:t>También podrá indicar el número de créditos obtenidos por el alumno en cada actividad, teniendo en cuenta que dicho número no podrá ser inferior a 0 ni superior al número de créditos máximos de dicha actividad.</a:t>
            </a:r>
          </a:p>
          <a:p>
            <a:endParaRPr lang="es-ES" dirty="0"/>
          </a:p>
          <a:p>
            <a:r>
              <a:rPr lang="es-ES" dirty="0" smtClean="0"/>
              <a:t>Además podrá rellenar un cuadro de texto con su </a:t>
            </a:r>
            <a:r>
              <a:rPr lang="es-ES" dirty="0" err="1" smtClean="0"/>
              <a:t>feedback</a:t>
            </a:r>
            <a:r>
              <a:rPr lang="es-ES" dirty="0" smtClean="0"/>
              <a:t> de tal manera que el alumno pueda leer los comentarios del tutor.</a:t>
            </a:r>
          </a:p>
          <a:p>
            <a:endParaRPr lang="es-ES" dirty="0"/>
          </a:p>
          <a:p>
            <a:r>
              <a:rPr lang="es-ES" dirty="0" smtClean="0"/>
              <a:t>Por último podrá marcar una casilla que indique “Actividad corregida” que, mediante un flujo de trabajo a desarrollar, envíe un email al alumno que le indique este hecho.</a:t>
            </a:r>
          </a:p>
          <a:p>
            <a:endParaRPr lang="es-ES" dirty="0" smtClean="0"/>
          </a:p>
        </p:txBody>
      </p:sp>
    </p:spTree>
    <p:extLst>
      <p:ext uri="{BB962C8B-B14F-4D97-AF65-F5344CB8AC3E}">
        <p14:creationId xmlns:p14="http://schemas.microsoft.com/office/powerpoint/2010/main" xmlns="" val="22607319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www.datacronos.com/images/Branding/Datacronos_Logo_Horiz.png"/>
          <p:cNvPicPr>
            <a:picLocks noChangeAspect="1" noChangeArrowheads="1"/>
          </p:cNvPicPr>
          <p:nvPr/>
        </p:nvPicPr>
        <p:blipFill>
          <a:blip r:embed="rId2" cstate="print"/>
          <a:srcRect/>
          <a:stretch>
            <a:fillRect/>
          </a:stretch>
        </p:blipFill>
        <p:spPr bwMode="auto">
          <a:xfrm>
            <a:off x="459287" y="5698669"/>
            <a:ext cx="2232247" cy="757520"/>
          </a:xfrm>
          <a:prstGeom prst="rect">
            <a:avLst/>
          </a:prstGeom>
          <a:noFill/>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668344" y="244515"/>
            <a:ext cx="1224136" cy="87984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7" name="6 CuadroTexto"/>
          <p:cNvSpPr txBox="1"/>
          <p:nvPr/>
        </p:nvSpPr>
        <p:spPr>
          <a:xfrm>
            <a:off x="442809" y="2420888"/>
            <a:ext cx="7948779" cy="1200329"/>
          </a:xfrm>
          <a:prstGeom prst="rect">
            <a:avLst/>
          </a:prstGeom>
          <a:noFill/>
        </p:spPr>
        <p:txBody>
          <a:bodyPr wrap="square" rtlCol="0">
            <a:spAutoFit/>
          </a:bodyPr>
          <a:lstStyle/>
          <a:p>
            <a:pPr algn="ctr"/>
            <a:r>
              <a:rPr lang="es-ES" sz="3600" b="1" dirty="0" smtClean="0">
                <a:solidFill>
                  <a:srgbClr val="333399"/>
                </a:solidFill>
                <a:effectLst>
                  <a:outerShdw blurRad="38100" dist="38100" dir="2700000" algn="tl">
                    <a:srgbClr val="000000">
                      <a:alpha val="43137"/>
                    </a:srgbClr>
                  </a:outerShdw>
                </a:effectLst>
              </a:rPr>
              <a:t>Propuesta económica</a:t>
            </a:r>
          </a:p>
          <a:p>
            <a:pPr algn="ctr"/>
            <a:endParaRPr lang="es-ES" sz="3600" b="1" dirty="0" smtClean="0">
              <a:solidFill>
                <a:srgbClr val="333399"/>
              </a:solidFill>
            </a:endParaRPr>
          </a:p>
        </p:txBody>
      </p:sp>
    </p:spTree>
    <p:extLst>
      <p:ext uri="{BB962C8B-B14F-4D97-AF65-F5344CB8AC3E}">
        <p14:creationId xmlns:p14="http://schemas.microsoft.com/office/powerpoint/2010/main" xmlns="" val="6797806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18 Rectángulo redondeado"/>
          <p:cNvSpPr/>
          <p:nvPr/>
        </p:nvSpPr>
        <p:spPr>
          <a:xfrm>
            <a:off x="323528" y="116632"/>
            <a:ext cx="8424936" cy="576064"/>
          </a:xfrm>
          <a:prstGeom prst="roundRect">
            <a:avLst/>
          </a:prstGeom>
          <a:solidFill>
            <a:schemeClr val="tx1">
              <a:lumMod val="75000"/>
              <a:lumOff val="25000"/>
            </a:schemeClr>
          </a:solidFill>
          <a:ln>
            <a:noFill/>
          </a:ln>
        </p:spPr>
        <p:style>
          <a:lnRef idx="2">
            <a:schemeClr val="dk1">
              <a:shade val="50000"/>
            </a:schemeClr>
          </a:lnRef>
          <a:fillRef idx="1">
            <a:schemeClr val="dk1"/>
          </a:fillRef>
          <a:effectRef idx="0">
            <a:schemeClr val="dk1"/>
          </a:effectRef>
          <a:fontRef idx="minor">
            <a:schemeClr val="lt1"/>
          </a:fontRef>
        </p:style>
        <p:txBody>
          <a:bodyPr lIns="180000" rtlCol="0" anchor="ctr"/>
          <a:lstStyle/>
          <a:p>
            <a:r>
              <a:rPr lang="es-ES" sz="2000" b="1" dirty="0" smtClean="0"/>
              <a:t>Propuesta económica. </a:t>
            </a:r>
            <a:endParaRPr lang="es-ES" sz="2000" b="1" dirty="0"/>
          </a:p>
        </p:txBody>
      </p:sp>
      <p:sp>
        <p:nvSpPr>
          <p:cNvPr id="2" name="1 Marcador de número de diapositiva"/>
          <p:cNvSpPr>
            <a:spLocks noGrp="1"/>
          </p:cNvSpPr>
          <p:nvPr>
            <p:ph type="sldNum" sz="quarter" idx="12"/>
          </p:nvPr>
        </p:nvSpPr>
        <p:spPr/>
        <p:txBody>
          <a:bodyPr/>
          <a:lstStyle/>
          <a:p>
            <a:fld id="{0E650BEC-301D-4DF2-97F0-64B5584795DE}" type="slidenum">
              <a:rPr lang="es-ES" smtClean="0"/>
              <a:pPr/>
              <a:t>13</a:t>
            </a:fld>
            <a:endParaRPr lang="es-ES"/>
          </a:p>
        </p:txBody>
      </p:sp>
      <p:sp>
        <p:nvSpPr>
          <p:cNvPr id="14" name="13 CuadroTexto"/>
          <p:cNvSpPr txBox="1"/>
          <p:nvPr/>
        </p:nvSpPr>
        <p:spPr>
          <a:xfrm>
            <a:off x="467544" y="761036"/>
            <a:ext cx="8280920" cy="584775"/>
          </a:xfrm>
          <a:prstGeom prst="rect">
            <a:avLst/>
          </a:prstGeom>
          <a:noFill/>
        </p:spPr>
        <p:txBody>
          <a:bodyPr wrap="square" rtlCol="0">
            <a:spAutoFit/>
          </a:bodyPr>
          <a:lstStyle/>
          <a:p>
            <a:r>
              <a:rPr lang="es-ES" sz="1600" dirty="0"/>
              <a:t>Las funcionalidades a desarrollar y las horas necesarias para llevarlo a cabo se relacionan en la siguiente tabla:</a:t>
            </a:r>
          </a:p>
        </p:txBody>
      </p:sp>
      <p:graphicFrame>
        <p:nvGraphicFramePr>
          <p:cNvPr id="3" name="2 Tabla"/>
          <p:cNvGraphicFramePr>
            <a:graphicFrameLocks noGrp="1"/>
          </p:cNvGraphicFramePr>
          <p:nvPr>
            <p:extLst>
              <p:ext uri="{D42A27DB-BD31-4B8C-83A1-F6EECF244321}">
                <p14:modId xmlns:p14="http://schemas.microsoft.com/office/powerpoint/2010/main" xmlns="" val="1734871601"/>
              </p:ext>
            </p:extLst>
          </p:nvPr>
        </p:nvGraphicFramePr>
        <p:xfrm>
          <a:off x="539552" y="1419763"/>
          <a:ext cx="8136904" cy="4499864"/>
        </p:xfrm>
        <a:graphic>
          <a:graphicData uri="http://schemas.openxmlformats.org/drawingml/2006/table">
            <a:tbl>
              <a:tblPr firstRow="1" bandRow="1">
                <a:tableStyleId>{5C22544A-7EE6-4342-B048-85BDC9FD1C3A}</a:tableStyleId>
              </a:tblPr>
              <a:tblGrid>
                <a:gridCol w="6120680"/>
                <a:gridCol w="2016224"/>
              </a:tblGrid>
              <a:tr h="370840">
                <a:tc>
                  <a:txBody>
                    <a:bodyPr/>
                    <a:lstStyle/>
                    <a:p>
                      <a:pPr algn="ctr">
                        <a:lnSpc>
                          <a:spcPct val="150000"/>
                        </a:lnSpc>
                        <a:spcBef>
                          <a:spcPts val="1000"/>
                        </a:spcBef>
                        <a:spcAft>
                          <a:spcPts val="0"/>
                        </a:spcAft>
                      </a:pPr>
                      <a:r>
                        <a:rPr lang="en-US" sz="1400" dirty="0" err="1">
                          <a:effectLst/>
                          <a:latin typeface="Arial"/>
                          <a:ea typeface="Times New Roman"/>
                          <a:cs typeface="Arial"/>
                        </a:rPr>
                        <a:t>Funcionalidad</a:t>
                      </a:r>
                      <a:endParaRPr lang="es-ES" sz="1400" dirty="0">
                        <a:effectLst/>
                        <a:latin typeface="Arial"/>
                        <a:ea typeface="Times New Roman"/>
                        <a:cs typeface="Times New Roman"/>
                      </a:endParaRPr>
                    </a:p>
                  </a:txBody>
                  <a:tcPr marL="44450" marR="44450" marT="0" marB="0" anchor="ctr"/>
                </a:tc>
                <a:tc>
                  <a:txBody>
                    <a:bodyPr/>
                    <a:lstStyle/>
                    <a:p>
                      <a:pPr algn="ctr">
                        <a:lnSpc>
                          <a:spcPct val="150000"/>
                        </a:lnSpc>
                        <a:spcBef>
                          <a:spcPts val="1000"/>
                        </a:spcBef>
                        <a:spcAft>
                          <a:spcPts val="0"/>
                        </a:spcAft>
                      </a:pPr>
                      <a:r>
                        <a:rPr lang="en-US" sz="1400" dirty="0" err="1">
                          <a:effectLst/>
                          <a:latin typeface="Arial"/>
                          <a:ea typeface="Times New Roman"/>
                          <a:cs typeface="Arial"/>
                        </a:rPr>
                        <a:t>Horas</a:t>
                      </a:r>
                      <a:r>
                        <a:rPr lang="en-US" sz="1400" dirty="0">
                          <a:effectLst/>
                          <a:latin typeface="Arial"/>
                          <a:ea typeface="Times New Roman"/>
                          <a:cs typeface="Arial"/>
                        </a:rPr>
                        <a:t> </a:t>
                      </a:r>
                      <a:r>
                        <a:rPr lang="en-US" sz="1400" dirty="0" err="1" smtClean="0">
                          <a:effectLst/>
                          <a:latin typeface="Arial"/>
                          <a:ea typeface="Times New Roman"/>
                          <a:cs typeface="Arial"/>
                        </a:rPr>
                        <a:t>Estimadas</a:t>
                      </a:r>
                      <a:endParaRPr lang="es-ES" sz="1400" dirty="0">
                        <a:effectLst/>
                        <a:latin typeface="Arial"/>
                        <a:ea typeface="Times New Roman"/>
                        <a:cs typeface="Times New Roman"/>
                      </a:endParaRPr>
                    </a:p>
                  </a:txBody>
                  <a:tcPr marL="44450" marR="44450" marT="0" marB="0" anchor="ctr"/>
                </a:tc>
              </a:tr>
              <a:tr h="370840">
                <a:tc>
                  <a:txBody>
                    <a:bodyPr/>
                    <a:lstStyle/>
                    <a:p>
                      <a:pPr>
                        <a:lnSpc>
                          <a:spcPct val="115000"/>
                        </a:lnSpc>
                        <a:spcBef>
                          <a:spcPts val="1000"/>
                        </a:spcBef>
                        <a:spcAft>
                          <a:spcPts val="0"/>
                        </a:spcAft>
                      </a:pPr>
                      <a:r>
                        <a:rPr lang="es-ES" sz="1600" dirty="0" smtClean="0">
                          <a:effectLst/>
                          <a:latin typeface="Arial"/>
                          <a:ea typeface="Times New Roman"/>
                          <a:cs typeface="Arial"/>
                        </a:rPr>
                        <a:t>Desarrollo del programa</a:t>
                      </a:r>
                      <a:r>
                        <a:rPr lang="es-ES" sz="1600" baseline="0" dirty="0" smtClean="0">
                          <a:effectLst/>
                          <a:latin typeface="Arial"/>
                          <a:ea typeface="Times New Roman"/>
                          <a:cs typeface="Arial"/>
                        </a:rPr>
                        <a:t> “Lidera” en tecnología </a:t>
                      </a:r>
                      <a:r>
                        <a:rPr lang="es-ES" sz="1600" baseline="0" dirty="0" err="1" smtClean="0">
                          <a:effectLst/>
                          <a:latin typeface="Arial"/>
                          <a:ea typeface="Times New Roman"/>
                          <a:cs typeface="Arial"/>
                        </a:rPr>
                        <a:t>Sharepoint</a:t>
                      </a:r>
                      <a:r>
                        <a:rPr lang="es-ES" sz="1600" baseline="0" dirty="0" smtClean="0">
                          <a:effectLst/>
                          <a:latin typeface="Arial"/>
                          <a:ea typeface="Times New Roman"/>
                          <a:cs typeface="Arial"/>
                        </a:rPr>
                        <a:t> 2013 tomando como base el programa “Ideas para la innovación”.</a:t>
                      </a:r>
                    </a:p>
                  </a:txBody>
                  <a:tcPr marL="44450" marR="44450" marT="0" marB="0" anchor="ctr"/>
                </a:tc>
                <a:tc>
                  <a:txBody>
                    <a:bodyPr/>
                    <a:lstStyle/>
                    <a:p>
                      <a:pPr algn="ctr">
                        <a:lnSpc>
                          <a:spcPct val="150000"/>
                        </a:lnSpc>
                        <a:spcBef>
                          <a:spcPts val="1000"/>
                        </a:spcBef>
                        <a:spcAft>
                          <a:spcPts val="0"/>
                        </a:spcAft>
                      </a:pPr>
                      <a:r>
                        <a:rPr lang="es-ES" sz="1600" dirty="0" smtClean="0">
                          <a:effectLst/>
                          <a:latin typeface="Arial"/>
                          <a:ea typeface="Times New Roman"/>
                          <a:cs typeface="Arial"/>
                        </a:rPr>
                        <a:t>60</a:t>
                      </a:r>
                      <a:endParaRPr lang="es-ES" sz="1600" dirty="0">
                        <a:effectLst/>
                        <a:latin typeface="Arial"/>
                        <a:ea typeface="Times New Roman"/>
                        <a:cs typeface="Times New Roman"/>
                      </a:endParaRPr>
                    </a:p>
                  </a:txBody>
                  <a:tcPr marL="44450" marR="44450" marT="0" marB="0" anchor="ctr"/>
                </a:tc>
              </a:tr>
              <a:tr h="370840">
                <a:tc>
                  <a:txBody>
                    <a:bodyPr/>
                    <a:lstStyle/>
                    <a:p>
                      <a:pPr>
                        <a:lnSpc>
                          <a:spcPct val="115000"/>
                        </a:lnSpc>
                        <a:spcBef>
                          <a:spcPts val="1000"/>
                        </a:spcBef>
                        <a:spcAft>
                          <a:spcPts val="0"/>
                        </a:spcAft>
                      </a:pPr>
                      <a:r>
                        <a:rPr lang="es-ES" sz="1600" dirty="0" smtClean="0">
                          <a:effectLst/>
                          <a:latin typeface="Arial"/>
                          <a:ea typeface="Times New Roman"/>
                          <a:cs typeface="Arial"/>
                        </a:rPr>
                        <a:t>RQ-1400021-01. Subida de documentos del alumno</a:t>
                      </a:r>
                    </a:p>
                  </a:txBody>
                  <a:tcPr marL="44450" marR="44450" marT="0" marB="0" anchor="ctr"/>
                </a:tc>
                <a:tc>
                  <a:txBody>
                    <a:bodyPr/>
                    <a:lstStyle/>
                    <a:p>
                      <a:pPr algn="ctr">
                        <a:lnSpc>
                          <a:spcPct val="150000"/>
                        </a:lnSpc>
                        <a:spcBef>
                          <a:spcPts val="1000"/>
                        </a:spcBef>
                        <a:spcAft>
                          <a:spcPts val="0"/>
                        </a:spcAft>
                      </a:pPr>
                      <a:r>
                        <a:rPr lang="es-ES" sz="1600" dirty="0" smtClean="0">
                          <a:effectLst/>
                          <a:latin typeface="Arial"/>
                          <a:ea typeface="Times New Roman"/>
                          <a:cs typeface="Times New Roman"/>
                        </a:rPr>
                        <a:t>16</a:t>
                      </a:r>
                      <a:endParaRPr lang="es-ES" sz="1600" dirty="0">
                        <a:effectLst/>
                        <a:latin typeface="Arial"/>
                        <a:ea typeface="Times New Roman"/>
                        <a:cs typeface="Times New Roman"/>
                      </a:endParaRPr>
                    </a:p>
                  </a:txBody>
                  <a:tcPr marL="44450" marR="44450" marT="0" marB="0" anchor="ctr"/>
                </a:tc>
              </a:tr>
              <a:tr h="370840">
                <a:tc>
                  <a:txBody>
                    <a:bodyPr/>
                    <a:lstStyle/>
                    <a:p>
                      <a:pPr>
                        <a:lnSpc>
                          <a:spcPct val="115000"/>
                        </a:lnSpc>
                        <a:spcBef>
                          <a:spcPts val="1000"/>
                        </a:spcBef>
                        <a:spcAft>
                          <a:spcPts val="0"/>
                        </a:spcAft>
                      </a:pPr>
                      <a:r>
                        <a:rPr lang="es-ES" sz="1600" dirty="0" smtClean="0">
                          <a:effectLst/>
                          <a:latin typeface="Arial"/>
                          <a:ea typeface="Times New Roman"/>
                          <a:cs typeface="Arial"/>
                        </a:rPr>
                        <a:t>RQ-1400021-02. El tutor corrige y puntúa el trabajo de sus alumnos</a:t>
                      </a:r>
                    </a:p>
                  </a:txBody>
                  <a:tcPr marL="44450" marR="44450" marT="0" marB="0" anchor="ctr"/>
                </a:tc>
                <a:tc>
                  <a:txBody>
                    <a:bodyPr/>
                    <a:lstStyle/>
                    <a:p>
                      <a:pPr algn="ctr">
                        <a:lnSpc>
                          <a:spcPct val="150000"/>
                        </a:lnSpc>
                        <a:spcBef>
                          <a:spcPts val="1000"/>
                        </a:spcBef>
                        <a:spcAft>
                          <a:spcPts val="0"/>
                        </a:spcAft>
                      </a:pPr>
                      <a:r>
                        <a:rPr lang="es-ES" sz="1600" dirty="0" smtClean="0">
                          <a:effectLst/>
                          <a:latin typeface="Arial"/>
                          <a:ea typeface="Times New Roman"/>
                          <a:cs typeface="Times New Roman"/>
                        </a:rPr>
                        <a:t>16</a:t>
                      </a:r>
                      <a:endParaRPr lang="es-ES" sz="1600" dirty="0">
                        <a:effectLst/>
                        <a:latin typeface="Arial"/>
                        <a:ea typeface="Times New Roman"/>
                        <a:cs typeface="Times New Roman"/>
                      </a:endParaRPr>
                    </a:p>
                  </a:txBody>
                  <a:tcPr marL="44450" marR="44450" marT="0" marB="0" anchor="ctr"/>
                </a:tc>
              </a:tr>
              <a:tr h="370840">
                <a:tc>
                  <a:txBody>
                    <a:bodyPr/>
                    <a:lstStyle/>
                    <a:p>
                      <a:pPr>
                        <a:lnSpc>
                          <a:spcPct val="115000"/>
                        </a:lnSpc>
                        <a:spcBef>
                          <a:spcPts val="1000"/>
                        </a:spcBef>
                        <a:spcAft>
                          <a:spcPts val="0"/>
                        </a:spcAft>
                      </a:pPr>
                      <a:r>
                        <a:rPr lang="es-ES" sz="1600" dirty="0">
                          <a:effectLst/>
                          <a:latin typeface="Arial"/>
                          <a:ea typeface="Times New Roman"/>
                          <a:cs typeface="Arial"/>
                        </a:rPr>
                        <a:t>Pruebas y ajustes</a:t>
                      </a:r>
                      <a:endParaRPr lang="es-ES" sz="1600" dirty="0">
                        <a:effectLst/>
                        <a:latin typeface="Arial"/>
                        <a:ea typeface="Times New Roman"/>
                        <a:cs typeface="Times New Roman"/>
                      </a:endParaRPr>
                    </a:p>
                  </a:txBody>
                  <a:tcPr marL="44450" marR="44450" marT="0" marB="0" anchor="ctr"/>
                </a:tc>
                <a:tc>
                  <a:txBody>
                    <a:bodyPr/>
                    <a:lstStyle/>
                    <a:p>
                      <a:pPr algn="ctr">
                        <a:lnSpc>
                          <a:spcPct val="150000"/>
                        </a:lnSpc>
                        <a:spcBef>
                          <a:spcPts val="1000"/>
                        </a:spcBef>
                        <a:spcAft>
                          <a:spcPts val="0"/>
                        </a:spcAft>
                      </a:pPr>
                      <a:r>
                        <a:rPr lang="es-ES" sz="1600" dirty="0" smtClean="0">
                          <a:effectLst/>
                          <a:latin typeface="Arial"/>
                          <a:ea typeface="Times New Roman"/>
                          <a:cs typeface="Arial"/>
                        </a:rPr>
                        <a:t>24</a:t>
                      </a:r>
                      <a:endParaRPr lang="es-ES" sz="1600" dirty="0">
                        <a:effectLst/>
                        <a:latin typeface="Arial"/>
                        <a:ea typeface="Times New Roman"/>
                        <a:cs typeface="Times New Roman"/>
                      </a:endParaRPr>
                    </a:p>
                  </a:txBody>
                  <a:tcPr marL="44450" marR="44450" marT="0" marB="0" anchor="ctr"/>
                </a:tc>
              </a:tr>
              <a:tr h="370840">
                <a:tc>
                  <a:txBody>
                    <a:bodyPr/>
                    <a:lstStyle/>
                    <a:p>
                      <a:pPr>
                        <a:lnSpc>
                          <a:spcPct val="115000"/>
                        </a:lnSpc>
                        <a:spcBef>
                          <a:spcPts val="1000"/>
                        </a:spcBef>
                        <a:spcAft>
                          <a:spcPts val="0"/>
                        </a:spcAft>
                      </a:pPr>
                      <a:r>
                        <a:rPr lang="es-ES" sz="1600" dirty="0">
                          <a:effectLst/>
                          <a:latin typeface="Arial"/>
                          <a:ea typeface="Times New Roman"/>
                          <a:cs typeface="Arial"/>
                        </a:rPr>
                        <a:t>Despliegue</a:t>
                      </a:r>
                      <a:endParaRPr lang="es-ES" sz="1600" dirty="0">
                        <a:effectLst/>
                        <a:latin typeface="Arial"/>
                        <a:ea typeface="Times New Roman"/>
                        <a:cs typeface="Times New Roman"/>
                      </a:endParaRPr>
                    </a:p>
                  </a:txBody>
                  <a:tcPr marL="44450" marR="44450" marT="0" marB="0" anchor="ctr"/>
                </a:tc>
                <a:tc>
                  <a:txBody>
                    <a:bodyPr/>
                    <a:lstStyle/>
                    <a:p>
                      <a:pPr algn="ctr">
                        <a:lnSpc>
                          <a:spcPct val="150000"/>
                        </a:lnSpc>
                        <a:spcBef>
                          <a:spcPts val="1000"/>
                        </a:spcBef>
                        <a:spcAft>
                          <a:spcPts val="0"/>
                        </a:spcAft>
                      </a:pPr>
                      <a:r>
                        <a:rPr lang="es-ES" sz="1600" dirty="0" smtClean="0">
                          <a:effectLst/>
                          <a:latin typeface="Arial"/>
                          <a:ea typeface="Times New Roman"/>
                          <a:cs typeface="Arial"/>
                        </a:rPr>
                        <a:t>16</a:t>
                      </a:r>
                      <a:endParaRPr lang="es-ES" sz="1600" dirty="0">
                        <a:effectLst/>
                        <a:latin typeface="Arial"/>
                        <a:ea typeface="Times New Roman"/>
                        <a:cs typeface="Times New Roman"/>
                      </a:endParaRPr>
                    </a:p>
                  </a:txBody>
                  <a:tcPr marL="44450" marR="44450" marT="0" marB="0" anchor="ctr"/>
                </a:tc>
              </a:tr>
              <a:tr h="370840">
                <a:tc>
                  <a:txBody>
                    <a:bodyPr/>
                    <a:lstStyle/>
                    <a:p>
                      <a:pPr>
                        <a:lnSpc>
                          <a:spcPct val="115000"/>
                        </a:lnSpc>
                        <a:spcBef>
                          <a:spcPts val="1000"/>
                        </a:spcBef>
                        <a:spcAft>
                          <a:spcPts val="0"/>
                        </a:spcAft>
                      </a:pPr>
                      <a:r>
                        <a:rPr lang="es-ES" sz="1600" dirty="0">
                          <a:effectLst/>
                          <a:latin typeface="Arial"/>
                          <a:ea typeface="Times New Roman"/>
                          <a:cs typeface="Arial"/>
                        </a:rPr>
                        <a:t>Seguimiento del proyecto</a:t>
                      </a:r>
                      <a:endParaRPr lang="es-ES" sz="1600" dirty="0">
                        <a:effectLst/>
                        <a:latin typeface="Arial"/>
                        <a:ea typeface="Times New Roman"/>
                        <a:cs typeface="Times New Roman"/>
                      </a:endParaRPr>
                    </a:p>
                  </a:txBody>
                  <a:tcPr marL="44450" marR="44450" marT="0" marB="0" anchor="ctr"/>
                </a:tc>
                <a:tc>
                  <a:txBody>
                    <a:bodyPr/>
                    <a:lstStyle/>
                    <a:p>
                      <a:pPr algn="ctr">
                        <a:lnSpc>
                          <a:spcPct val="150000"/>
                        </a:lnSpc>
                        <a:spcBef>
                          <a:spcPts val="1000"/>
                        </a:spcBef>
                        <a:spcAft>
                          <a:spcPts val="0"/>
                        </a:spcAft>
                      </a:pPr>
                      <a:r>
                        <a:rPr lang="es-ES" sz="1600" dirty="0" smtClean="0">
                          <a:effectLst/>
                          <a:latin typeface="Arial"/>
                          <a:ea typeface="Times New Roman"/>
                          <a:cs typeface="Arial"/>
                        </a:rPr>
                        <a:t>16</a:t>
                      </a:r>
                      <a:endParaRPr lang="es-ES" sz="1600" dirty="0">
                        <a:effectLst/>
                        <a:latin typeface="Arial"/>
                        <a:ea typeface="Times New Roman"/>
                        <a:cs typeface="Times New Roman"/>
                      </a:endParaRPr>
                    </a:p>
                  </a:txBody>
                  <a:tcPr marL="44450" marR="44450" marT="0" marB="0" anchor="ctr"/>
                </a:tc>
              </a:tr>
              <a:tr h="370840">
                <a:tc>
                  <a:txBody>
                    <a:bodyPr/>
                    <a:lstStyle/>
                    <a:p>
                      <a:pPr>
                        <a:lnSpc>
                          <a:spcPct val="115000"/>
                        </a:lnSpc>
                        <a:spcBef>
                          <a:spcPts val="1000"/>
                        </a:spcBef>
                        <a:spcAft>
                          <a:spcPts val="0"/>
                        </a:spcAft>
                      </a:pPr>
                      <a:endParaRPr lang="es-ES" sz="1600" dirty="0">
                        <a:effectLst/>
                        <a:latin typeface="Arial"/>
                        <a:ea typeface="Times New Roman"/>
                        <a:cs typeface="Times New Roman"/>
                      </a:endParaRPr>
                    </a:p>
                  </a:txBody>
                  <a:tcPr marL="44450" marR="44450" marT="0" marB="0" anchor="ctr"/>
                </a:tc>
                <a:tc>
                  <a:txBody>
                    <a:bodyPr/>
                    <a:lstStyle/>
                    <a:p>
                      <a:pPr algn="ctr">
                        <a:lnSpc>
                          <a:spcPct val="150000"/>
                        </a:lnSpc>
                        <a:spcBef>
                          <a:spcPts val="1000"/>
                        </a:spcBef>
                        <a:spcAft>
                          <a:spcPts val="0"/>
                        </a:spcAft>
                      </a:pPr>
                      <a:endParaRPr lang="es-ES" sz="1600" dirty="0">
                        <a:effectLst/>
                        <a:latin typeface="Arial"/>
                        <a:ea typeface="Times New Roman"/>
                        <a:cs typeface="Times New Roman"/>
                      </a:endParaRPr>
                    </a:p>
                  </a:txBody>
                  <a:tcPr marL="44450" marR="44450" marT="0" marB="0" anchor="ctr"/>
                </a:tc>
              </a:tr>
              <a:tr h="370840">
                <a:tc>
                  <a:txBody>
                    <a:bodyPr/>
                    <a:lstStyle/>
                    <a:p>
                      <a:pPr algn="r">
                        <a:lnSpc>
                          <a:spcPct val="115000"/>
                        </a:lnSpc>
                        <a:spcBef>
                          <a:spcPts val="1000"/>
                        </a:spcBef>
                        <a:spcAft>
                          <a:spcPts val="0"/>
                        </a:spcAft>
                      </a:pPr>
                      <a:r>
                        <a:rPr lang="es-ES" sz="1800" b="1" dirty="0">
                          <a:effectLst/>
                          <a:latin typeface="Arial"/>
                          <a:ea typeface="Times New Roman"/>
                          <a:cs typeface="Arial"/>
                        </a:rPr>
                        <a:t>Horas </a:t>
                      </a:r>
                      <a:r>
                        <a:rPr lang="es-ES" sz="1800" b="1" dirty="0" smtClean="0">
                          <a:effectLst/>
                          <a:latin typeface="Arial"/>
                          <a:ea typeface="Times New Roman"/>
                          <a:cs typeface="Arial"/>
                        </a:rPr>
                        <a:t>estimadas:</a:t>
                      </a:r>
                      <a:endParaRPr lang="es-ES" sz="1100" dirty="0">
                        <a:effectLst/>
                        <a:latin typeface="Arial"/>
                        <a:ea typeface="Times New Roman"/>
                        <a:cs typeface="Times New Roman"/>
                      </a:endParaRPr>
                    </a:p>
                  </a:txBody>
                  <a:tcPr marL="44450" marR="44450" marT="0" marB="0" anchor="ctr"/>
                </a:tc>
                <a:tc>
                  <a:txBody>
                    <a:bodyPr/>
                    <a:lstStyle/>
                    <a:p>
                      <a:pPr algn="ctr">
                        <a:lnSpc>
                          <a:spcPct val="150000"/>
                        </a:lnSpc>
                        <a:spcBef>
                          <a:spcPts val="1000"/>
                        </a:spcBef>
                        <a:spcAft>
                          <a:spcPts val="0"/>
                        </a:spcAft>
                      </a:pPr>
                      <a:r>
                        <a:rPr lang="es-ES" sz="1800" b="1" dirty="0" smtClean="0">
                          <a:effectLst/>
                          <a:latin typeface="Arial"/>
                          <a:ea typeface="Times New Roman"/>
                          <a:cs typeface="Arial"/>
                        </a:rPr>
                        <a:t>148 horas</a:t>
                      </a:r>
                      <a:endParaRPr lang="es-ES" sz="1100" dirty="0">
                        <a:effectLst/>
                        <a:latin typeface="Arial"/>
                        <a:ea typeface="Times New Roman"/>
                        <a:cs typeface="Times New Roman"/>
                      </a:endParaRPr>
                    </a:p>
                  </a:txBody>
                  <a:tcPr marL="44450" marR="44450" marT="0" marB="0" anchor="ctr"/>
                </a:tc>
              </a:tr>
              <a:tr h="370840">
                <a:tc>
                  <a:txBody>
                    <a:bodyPr/>
                    <a:lstStyle/>
                    <a:p>
                      <a:pPr algn="r">
                        <a:lnSpc>
                          <a:spcPct val="115000"/>
                        </a:lnSpc>
                        <a:spcBef>
                          <a:spcPts val="1000"/>
                        </a:spcBef>
                        <a:spcAft>
                          <a:spcPts val="0"/>
                        </a:spcAft>
                      </a:pPr>
                      <a:r>
                        <a:rPr lang="es-ES" sz="1800" b="1" dirty="0" smtClean="0">
                          <a:effectLst/>
                          <a:latin typeface="Arial"/>
                          <a:ea typeface="Times New Roman"/>
                          <a:cs typeface="Arial"/>
                        </a:rPr>
                        <a:t>Coste Analista/Programador </a:t>
                      </a:r>
                      <a:r>
                        <a:rPr lang="es-ES" sz="1800" b="1" dirty="0" err="1" smtClean="0">
                          <a:effectLst/>
                          <a:latin typeface="Arial"/>
                          <a:ea typeface="Times New Roman"/>
                          <a:cs typeface="Arial"/>
                        </a:rPr>
                        <a:t>Sharepoint</a:t>
                      </a:r>
                      <a:r>
                        <a:rPr lang="es-ES" sz="1800" b="1" dirty="0" smtClean="0">
                          <a:effectLst/>
                          <a:latin typeface="Arial"/>
                          <a:ea typeface="Times New Roman"/>
                          <a:cs typeface="Arial"/>
                        </a:rPr>
                        <a:t>:</a:t>
                      </a:r>
                      <a:endParaRPr lang="es-ES" sz="1100" dirty="0">
                        <a:effectLst/>
                        <a:latin typeface="Arial"/>
                        <a:ea typeface="Times New Roman"/>
                        <a:cs typeface="Times New Roman"/>
                      </a:endParaRPr>
                    </a:p>
                  </a:txBody>
                  <a:tcPr marL="44450" marR="44450" marT="0" marB="0" anchor="ctr"/>
                </a:tc>
                <a:tc>
                  <a:txBody>
                    <a:bodyPr/>
                    <a:lstStyle/>
                    <a:p>
                      <a:pPr algn="ctr">
                        <a:lnSpc>
                          <a:spcPct val="150000"/>
                        </a:lnSpc>
                        <a:spcBef>
                          <a:spcPts val="1000"/>
                        </a:spcBef>
                        <a:spcAft>
                          <a:spcPts val="0"/>
                        </a:spcAft>
                      </a:pPr>
                      <a:r>
                        <a:rPr lang="es-ES" sz="1800" b="1" dirty="0">
                          <a:effectLst/>
                          <a:latin typeface="Arial"/>
                          <a:ea typeface="Times New Roman"/>
                          <a:cs typeface="Arial"/>
                        </a:rPr>
                        <a:t>40 €/Hora</a:t>
                      </a:r>
                      <a:endParaRPr lang="es-ES" sz="1100" dirty="0">
                        <a:effectLst/>
                        <a:latin typeface="Arial"/>
                        <a:ea typeface="Times New Roman"/>
                        <a:cs typeface="Times New Roman"/>
                      </a:endParaRPr>
                    </a:p>
                  </a:txBody>
                  <a:tcPr marL="44450" marR="44450" marT="0" marB="0" anchor="ctr"/>
                </a:tc>
              </a:tr>
              <a:tr h="370840">
                <a:tc>
                  <a:txBody>
                    <a:bodyPr/>
                    <a:lstStyle/>
                    <a:p>
                      <a:pPr algn="r">
                        <a:lnSpc>
                          <a:spcPct val="115000"/>
                        </a:lnSpc>
                        <a:spcBef>
                          <a:spcPts val="1000"/>
                        </a:spcBef>
                        <a:spcAft>
                          <a:spcPts val="0"/>
                        </a:spcAft>
                      </a:pPr>
                      <a:r>
                        <a:rPr lang="es-ES" sz="1800" b="1" dirty="0" smtClean="0">
                          <a:effectLst/>
                          <a:latin typeface="Arial"/>
                          <a:ea typeface="Times New Roman"/>
                          <a:cs typeface="Arial"/>
                        </a:rPr>
                        <a:t>Importe:</a:t>
                      </a:r>
                      <a:endParaRPr lang="es-ES" sz="1100" dirty="0">
                        <a:effectLst/>
                        <a:latin typeface="Arial"/>
                        <a:ea typeface="Times New Roman"/>
                        <a:cs typeface="Times New Roman"/>
                      </a:endParaRPr>
                    </a:p>
                  </a:txBody>
                  <a:tcPr marL="44450" marR="44450" marT="0" marB="0" anchor="ctr"/>
                </a:tc>
                <a:tc>
                  <a:txBody>
                    <a:bodyPr/>
                    <a:lstStyle/>
                    <a:p>
                      <a:pPr algn="ctr">
                        <a:lnSpc>
                          <a:spcPct val="150000"/>
                        </a:lnSpc>
                        <a:spcBef>
                          <a:spcPts val="1000"/>
                        </a:spcBef>
                        <a:spcAft>
                          <a:spcPts val="0"/>
                        </a:spcAft>
                      </a:pPr>
                      <a:r>
                        <a:rPr lang="es-ES" sz="1800" b="1" dirty="0" smtClean="0">
                          <a:effectLst/>
                          <a:latin typeface="Arial"/>
                          <a:ea typeface="Times New Roman"/>
                          <a:cs typeface="Arial"/>
                        </a:rPr>
                        <a:t>5.920 </a:t>
                      </a:r>
                      <a:r>
                        <a:rPr lang="es-ES" sz="1800" b="1" dirty="0">
                          <a:effectLst/>
                          <a:latin typeface="Arial"/>
                          <a:ea typeface="Times New Roman"/>
                          <a:cs typeface="Arial"/>
                        </a:rPr>
                        <a:t>€</a:t>
                      </a:r>
                      <a:endParaRPr lang="es-ES" sz="1100" dirty="0">
                        <a:effectLst/>
                        <a:latin typeface="Arial"/>
                        <a:ea typeface="Times New Roman"/>
                        <a:cs typeface="Times New Roman"/>
                      </a:endParaRPr>
                    </a:p>
                  </a:txBody>
                  <a:tcPr marL="44450" marR="44450" marT="0" marB="0" anchor="ctr"/>
                </a:tc>
              </a:tr>
            </a:tbl>
          </a:graphicData>
        </a:graphic>
      </p:graphicFrame>
      <p:sp>
        <p:nvSpPr>
          <p:cNvPr id="4" name="3 Rectángulo"/>
          <p:cNvSpPr/>
          <p:nvPr/>
        </p:nvSpPr>
        <p:spPr>
          <a:xfrm>
            <a:off x="539552" y="6037132"/>
            <a:ext cx="8208912" cy="307777"/>
          </a:xfrm>
          <a:prstGeom prst="rect">
            <a:avLst/>
          </a:prstGeom>
        </p:spPr>
        <p:txBody>
          <a:bodyPr wrap="square">
            <a:spAutoFit/>
          </a:bodyPr>
          <a:lstStyle/>
          <a:p>
            <a:r>
              <a:rPr lang="es-ES" sz="1400" dirty="0"/>
              <a:t>Los precios incluidos en esta propuesta no incluyen IVA, ni ningún otro impuesto o tasa aplicable si lo hubiera.</a:t>
            </a:r>
          </a:p>
        </p:txBody>
      </p:sp>
    </p:spTree>
    <p:extLst>
      <p:ext uri="{BB962C8B-B14F-4D97-AF65-F5344CB8AC3E}">
        <p14:creationId xmlns:p14="http://schemas.microsoft.com/office/powerpoint/2010/main" xmlns="" val="42389153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18 Rectángulo redondeado"/>
          <p:cNvSpPr/>
          <p:nvPr/>
        </p:nvSpPr>
        <p:spPr>
          <a:xfrm>
            <a:off x="323528" y="116632"/>
            <a:ext cx="8424936" cy="576064"/>
          </a:xfrm>
          <a:prstGeom prst="roundRect">
            <a:avLst/>
          </a:prstGeom>
          <a:solidFill>
            <a:schemeClr val="tx1">
              <a:lumMod val="75000"/>
              <a:lumOff val="25000"/>
            </a:schemeClr>
          </a:solidFill>
          <a:ln>
            <a:noFill/>
          </a:ln>
        </p:spPr>
        <p:style>
          <a:lnRef idx="2">
            <a:schemeClr val="dk1">
              <a:shade val="50000"/>
            </a:schemeClr>
          </a:lnRef>
          <a:fillRef idx="1">
            <a:schemeClr val="dk1"/>
          </a:fillRef>
          <a:effectRef idx="0">
            <a:schemeClr val="dk1"/>
          </a:effectRef>
          <a:fontRef idx="minor">
            <a:schemeClr val="lt1"/>
          </a:fontRef>
        </p:style>
        <p:txBody>
          <a:bodyPr lIns="180000" rtlCol="0" anchor="ctr"/>
          <a:lstStyle/>
          <a:p>
            <a:r>
              <a:rPr lang="es-ES" sz="2000" b="1" dirty="0" smtClean="0"/>
              <a:t>Propuesta económica. Ámbito, plazos y forma de pago</a:t>
            </a:r>
            <a:endParaRPr lang="es-ES" sz="2000" b="1" dirty="0"/>
          </a:p>
        </p:txBody>
      </p:sp>
      <p:sp>
        <p:nvSpPr>
          <p:cNvPr id="2" name="1 Marcador de número de diapositiva"/>
          <p:cNvSpPr>
            <a:spLocks noGrp="1"/>
          </p:cNvSpPr>
          <p:nvPr>
            <p:ph type="sldNum" sz="quarter" idx="12"/>
          </p:nvPr>
        </p:nvSpPr>
        <p:spPr/>
        <p:txBody>
          <a:bodyPr/>
          <a:lstStyle/>
          <a:p>
            <a:fld id="{0E650BEC-301D-4DF2-97F0-64B5584795DE}" type="slidenum">
              <a:rPr lang="es-ES" smtClean="0"/>
              <a:pPr/>
              <a:t>14</a:t>
            </a:fld>
            <a:endParaRPr lang="es-ES"/>
          </a:p>
        </p:txBody>
      </p:sp>
      <p:sp>
        <p:nvSpPr>
          <p:cNvPr id="14" name="13 CuadroTexto"/>
          <p:cNvSpPr txBox="1"/>
          <p:nvPr/>
        </p:nvSpPr>
        <p:spPr>
          <a:xfrm>
            <a:off x="395536" y="859705"/>
            <a:ext cx="8280920" cy="5324535"/>
          </a:xfrm>
          <a:prstGeom prst="rect">
            <a:avLst/>
          </a:prstGeom>
          <a:noFill/>
        </p:spPr>
        <p:txBody>
          <a:bodyPr wrap="square" rtlCol="0">
            <a:spAutoFit/>
          </a:bodyPr>
          <a:lstStyle/>
          <a:p>
            <a:pPr marL="342900" indent="-342900">
              <a:buFont typeface="Arial" charset="0"/>
              <a:buChar char="•"/>
            </a:pPr>
            <a:r>
              <a:rPr lang="es-ES" sz="2000" dirty="0" smtClean="0"/>
              <a:t>La </a:t>
            </a:r>
            <a:r>
              <a:rPr lang="es-ES" sz="2000" dirty="0"/>
              <a:t>presente propuesta contempla el desarrollo de las funcionalidades incluidas en este documento tal y como han sido descritas en el mismo. Cualquier cambio funcional o desarrollo no especificado explícitamente se considerará fuera de ámbito y será presupuestado de manera </a:t>
            </a:r>
            <a:r>
              <a:rPr lang="es-ES" sz="2000" dirty="0" smtClean="0"/>
              <a:t>complementaria.</a:t>
            </a:r>
          </a:p>
          <a:p>
            <a:pPr marL="342900" indent="-342900">
              <a:buFont typeface="Arial" charset="0"/>
              <a:buChar char="•"/>
            </a:pPr>
            <a:endParaRPr lang="es-ES" sz="2000" dirty="0" smtClean="0"/>
          </a:p>
          <a:p>
            <a:pPr marL="342900" indent="-342900">
              <a:buFont typeface="Arial" charset="0"/>
              <a:buChar char="•"/>
            </a:pPr>
            <a:r>
              <a:rPr lang="es-ES" sz="2000" dirty="0" smtClean="0"/>
              <a:t>El </a:t>
            </a:r>
            <a:r>
              <a:rPr lang="es-ES" sz="2000" dirty="0"/>
              <a:t>desarrollo del sistema de información especificado en el presente documento tendrá una duración estimada de </a:t>
            </a:r>
            <a:r>
              <a:rPr lang="es-ES" sz="2000" dirty="0" smtClean="0"/>
              <a:t>CINCO SEMANAS </a:t>
            </a:r>
            <a:r>
              <a:rPr lang="es-ES" sz="2000" dirty="0"/>
              <a:t>a partir de la aceptación de la </a:t>
            </a:r>
            <a:r>
              <a:rPr lang="es-ES" sz="2000" dirty="0" smtClean="0"/>
              <a:t>propuesta.</a:t>
            </a:r>
          </a:p>
          <a:p>
            <a:pPr marL="342900" indent="-342900">
              <a:buFont typeface="Arial" charset="0"/>
              <a:buChar char="•"/>
            </a:pPr>
            <a:endParaRPr lang="es-ES" sz="2000" dirty="0" smtClean="0"/>
          </a:p>
          <a:p>
            <a:pPr marL="342900" indent="-342900">
              <a:buFont typeface="Arial" charset="0"/>
              <a:buChar char="•"/>
            </a:pPr>
            <a:r>
              <a:rPr lang="es-ES" sz="2000" dirty="0" smtClean="0"/>
              <a:t> </a:t>
            </a:r>
            <a:r>
              <a:rPr lang="es-ES" sz="2000" dirty="0"/>
              <a:t>El importe total del proyecto será facturado 100% a la entrega del </a:t>
            </a:r>
            <a:r>
              <a:rPr lang="es-ES" sz="2000" dirty="0" smtClean="0"/>
              <a:t>mismo, tras la aceptación del cliente. </a:t>
            </a:r>
          </a:p>
          <a:p>
            <a:pPr marL="342900" indent="-342900">
              <a:buFont typeface="Arial" charset="0"/>
              <a:buChar char="•"/>
            </a:pPr>
            <a:endParaRPr lang="es-ES" sz="2000" dirty="0" smtClean="0"/>
          </a:p>
          <a:p>
            <a:pPr marL="342900" indent="-342900">
              <a:buFont typeface="Arial" charset="0"/>
              <a:buChar char="•"/>
            </a:pPr>
            <a:r>
              <a:rPr lang="es-ES" sz="2000" dirty="0" smtClean="0"/>
              <a:t>La </a:t>
            </a:r>
            <a:r>
              <a:rPr lang="es-ES" sz="2000" dirty="0"/>
              <a:t>forma de pago será la acordada entre las partes (90 días</a:t>
            </a:r>
            <a:r>
              <a:rPr lang="es-ES" sz="2000" dirty="0" smtClean="0"/>
              <a:t>).</a:t>
            </a:r>
          </a:p>
          <a:p>
            <a:pPr marL="342900" indent="-342900">
              <a:buFont typeface="Arial" charset="0"/>
              <a:buChar char="•"/>
            </a:pPr>
            <a:endParaRPr lang="es-ES" sz="2000" dirty="0" smtClean="0"/>
          </a:p>
          <a:p>
            <a:pPr marL="342900" indent="-342900">
              <a:buFont typeface="Arial" charset="0"/>
              <a:buChar char="•"/>
            </a:pPr>
            <a:r>
              <a:rPr lang="es-ES" sz="2000" dirty="0" smtClean="0"/>
              <a:t> </a:t>
            </a:r>
            <a:r>
              <a:rPr lang="es-ES" sz="2000" dirty="0"/>
              <a:t>El modo de pago se realizará mediante transferencia bancaria en la fecha del vencimiento</a:t>
            </a:r>
            <a:r>
              <a:rPr lang="es-ES" sz="2000" dirty="0" smtClean="0"/>
              <a:t>.</a:t>
            </a:r>
            <a:endParaRPr lang="es-ES" sz="2000" dirty="0"/>
          </a:p>
        </p:txBody>
      </p:sp>
    </p:spTree>
    <p:extLst>
      <p:ext uri="{BB962C8B-B14F-4D97-AF65-F5344CB8AC3E}">
        <p14:creationId xmlns:p14="http://schemas.microsoft.com/office/powerpoint/2010/main" xmlns="" val="16032603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18 Rectángulo redondeado"/>
          <p:cNvSpPr/>
          <p:nvPr/>
        </p:nvSpPr>
        <p:spPr>
          <a:xfrm>
            <a:off x="323528" y="116632"/>
            <a:ext cx="8424936" cy="576064"/>
          </a:xfrm>
          <a:prstGeom prst="roundRect">
            <a:avLst/>
          </a:prstGeom>
          <a:solidFill>
            <a:schemeClr val="tx1">
              <a:lumMod val="75000"/>
              <a:lumOff val="25000"/>
            </a:schemeClr>
          </a:solidFill>
          <a:ln>
            <a:noFill/>
          </a:ln>
        </p:spPr>
        <p:style>
          <a:lnRef idx="2">
            <a:schemeClr val="dk1">
              <a:shade val="50000"/>
            </a:schemeClr>
          </a:lnRef>
          <a:fillRef idx="1">
            <a:schemeClr val="dk1"/>
          </a:fillRef>
          <a:effectRef idx="0">
            <a:schemeClr val="dk1"/>
          </a:effectRef>
          <a:fontRef idx="minor">
            <a:schemeClr val="lt1"/>
          </a:fontRef>
        </p:style>
        <p:txBody>
          <a:bodyPr lIns="180000" rtlCol="0" anchor="ctr"/>
          <a:lstStyle/>
          <a:p>
            <a:r>
              <a:rPr lang="es-ES" sz="2000" b="1" dirty="0" smtClean="0"/>
              <a:t>Propuesta económica. </a:t>
            </a:r>
            <a:r>
              <a:rPr lang="es-ES" sz="2000" b="1" smtClean="0"/>
              <a:t>Acuerdo Marco.</a:t>
            </a:r>
            <a:endParaRPr lang="es-ES" sz="2000" b="1" dirty="0"/>
          </a:p>
        </p:txBody>
      </p:sp>
      <p:sp>
        <p:nvSpPr>
          <p:cNvPr id="2" name="1 Marcador de número de diapositiva"/>
          <p:cNvSpPr>
            <a:spLocks noGrp="1"/>
          </p:cNvSpPr>
          <p:nvPr>
            <p:ph type="sldNum" sz="quarter" idx="12"/>
          </p:nvPr>
        </p:nvSpPr>
        <p:spPr/>
        <p:txBody>
          <a:bodyPr/>
          <a:lstStyle/>
          <a:p>
            <a:fld id="{0E650BEC-301D-4DF2-97F0-64B5584795DE}" type="slidenum">
              <a:rPr lang="es-ES" smtClean="0"/>
              <a:pPr/>
              <a:t>15</a:t>
            </a:fld>
            <a:endParaRPr lang="es-ES"/>
          </a:p>
        </p:txBody>
      </p:sp>
      <p:sp>
        <p:nvSpPr>
          <p:cNvPr id="14" name="13 CuadroTexto"/>
          <p:cNvSpPr txBox="1"/>
          <p:nvPr/>
        </p:nvSpPr>
        <p:spPr>
          <a:xfrm>
            <a:off x="395536" y="980728"/>
            <a:ext cx="8280920" cy="5324535"/>
          </a:xfrm>
          <a:prstGeom prst="rect">
            <a:avLst/>
          </a:prstGeom>
          <a:noFill/>
        </p:spPr>
        <p:txBody>
          <a:bodyPr wrap="square" rtlCol="0">
            <a:spAutoFit/>
          </a:bodyPr>
          <a:lstStyle/>
          <a:p>
            <a:r>
              <a:rPr lang="es-ES" sz="2000" dirty="0"/>
              <a:t>La presente oferta de servicios queda vinculada como Anexo V  al Acuerdo Marco referencia </a:t>
            </a:r>
            <a:r>
              <a:rPr lang="es-ES" sz="2000" b="1" dirty="0">
                <a:solidFill>
                  <a:srgbClr val="FF0000"/>
                </a:solidFill>
              </a:rPr>
              <a:t>SDE-B82649047-20130101 con fecha 1 de Enero 2013</a:t>
            </a:r>
            <a:r>
              <a:rPr lang="es-ES" sz="2000" dirty="0"/>
              <a:t>. Ninguna de las condiciones reflejadas en el presente documento podrá contradecir lo acordado entre las partes en el Acuerdo ya mencionado, en caso de que ocurra, dicha cláusula se tendrá por no puesta y/o aceptada, salvo que medie consentimiento expreso y escrito de dicha pervivencia. </a:t>
            </a:r>
            <a:endParaRPr lang="es-ES" sz="2000" dirty="0" smtClean="0"/>
          </a:p>
          <a:p>
            <a:endParaRPr lang="es-ES" sz="2000" dirty="0"/>
          </a:p>
          <a:p>
            <a:endParaRPr lang="es-ES" sz="2000" dirty="0"/>
          </a:p>
          <a:p>
            <a:endParaRPr lang="es-ES" sz="2000" dirty="0"/>
          </a:p>
          <a:p>
            <a:r>
              <a:rPr lang="es-ES" sz="2000" dirty="0" smtClean="0"/>
              <a:t> </a:t>
            </a:r>
            <a:endParaRPr lang="es-ES" sz="2000" dirty="0"/>
          </a:p>
          <a:p>
            <a:r>
              <a:rPr lang="es-ES" sz="2000" dirty="0"/>
              <a:t> </a:t>
            </a:r>
          </a:p>
          <a:p>
            <a:r>
              <a:rPr lang="es-ES" sz="2000" dirty="0"/>
              <a:t> </a:t>
            </a:r>
          </a:p>
          <a:p>
            <a:r>
              <a:rPr lang="es-ES" sz="2000" dirty="0"/>
              <a:t> 	</a:t>
            </a:r>
          </a:p>
          <a:p>
            <a:r>
              <a:rPr lang="es-ES" sz="2000" dirty="0" smtClean="0"/>
              <a:t> </a:t>
            </a:r>
            <a:endParaRPr lang="es-ES" sz="2000" dirty="0"/>
          </a:p>
          <a:p>
            <a:r>
              <a:rPr lang="es-ES" sz="2000" dirty="0"/>
              <a:t> </a:t>
            </a:r>
          </a:p>
          <a:p>
            <a:r>
              <a:rPr lang="es-ES" sz="2000" dirty="0"/>
              <a:t> </a:t>
            </a:r>
          </a:p>
          <a:p>
            <a:endParaRPr lang="es-ES" sz="2000" dirty="0"/>
          </a:p>
        </p:txBody>
      </p:sp>
      <p:graphicFrame>
        <p:nvGraphicFramePr>
          <p:cNvPr id="3" name="2 Tabla"/>
          <p:cNvGraphicFramePr>
            <a:graphicFrameLocks noGrp="1"/>
          </p:cNvGraphicFramePr>
          <p:nvPr>
            <p:extLst>
              <p:ext uri="{D42A27DB-BD31-4B8C-83A1-F6EECF244321}">
                <p14:modId xmlns:p14="http://schemas.microsoft.com/office/powerpoint/2010/main" xmlns="" val="2281598125"/>
              </p:ext>
            </p:extLst>
          </p:nvPr>
        </p:nvGraphicFramePr>
        <p:xfrm>
          <a:off x="429362" y="3086286"/>
          <a:ext cx="8064896" cy="2834640"/>
        </p:xfrm>
        <a:graphic>
          <a:graphicData uri="http://schemas.openxmlformats.org/drawingml/2006/table">
            <a:tbl>
              <a:tblPr firstRow="1" bandRow="1">
                <a:effectLst>
                  <a:outerShdw blurRad="50800" dist="38100" dir="5400000" algn="t" rotWithShape="0">
                    <a:prstClr val="black">
                      <a:alpha val="40000"/>
                    </a:prstClr>
                  </a:outerShdw>
                </a:effectLst>
                <a:tableStyleId>{9D7B26C5-4107-4FEC-AEDC-1716B250A1EF}</a:tableStyleId>
              </a:tblPr>
              <a:tblGrid>
                <a:gridCol w="3854606"/>
                <a:gridCol w="4210290"/>
              </a:tblGrid>
              <a:tr h="370840">
                <a:tc>
                  <a:txBody>
                    <a:bodyPr/>
                    <a:lstStyle/>
                    <a:p>
                      <a:endParaRPr lang="es-ES" sz="1800" dirty="0" smtClean="0"/>
                    </a:p>
                    <a:p>
                      <a:r>
                        <a:rPr lang="es-ES" sz="1800" dirty="0" smtClean="0"/>
                        <a:t>SECURITAS DIRECT 	</a:t>
                      </a:r>
                    </a:p>
                    <a:p>
                      <a:r>
                        <a:rPr lang="es-ES" sz="1800" dirty="0" smtClean="0"/>
                        <a:t>NOMBRE: </a:t>
                      </a:r>
                    </a:p>
                    <a:p>
                      <a:r>
                        <a:rPr lang="es-ES" sz="1800" dirty="0" smtClean="0"/>
                        <a:t>FECHA: </a:t>
                      </a:r>
                    </a:p>
                    <a:p>
                      <a:endParaRPr lang="es-ES" sz="1800" dirty="0" smtClean="0"/>
                    </a:p>
                    <a:p>
                      <a:endParaRPr lang="es-ES" sz="1800" dirty="0" smtClean="0"/>
                    </a:p>
                    <a:p>
                      <a:endParaRPr lang="es-ES" sz="1800" dirty="0" smtClean="0"/>
                    </a:p>
                    <a:p>
                      <a:endParaRPr lang="es-ES" sz="1800" dirty="0" smtClean="0"/>
                    </a:p>
                    <a:p>
                      <a:endParaRPr lang="es-ES" sz="1800" dirty="0" smtClean="0"/>
                    </a:p>
                    <a:p>
                      <a:r>
                        <a:rPr lang="es-ES" sz="1800" dirty="0" smtClean="0"/>
                        <a:t>FIRMA Y SELLO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ES" sz="18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sz="1800" dirty="0" smtClean="0"/>
                        <a:t>DATACRONOS INFORMÁTICA SL</a:t>
                      </a:r>
                    </a:p>
                    <a:p>
                      <a:pPr marL="0" marR="0" indent="0" algn="l" defTabSz="914400" rtl="0" eaLnBrk="1" fontAlgn="auto" latinLnBrk="0" hangingPunct="1">
                        <a:lnSpc>
                          <a:spcPct val="100000"/>
                        </a:lnSpc>
                        <a:spcBef>
                          <a:spcPts val="0"/>
                        </a:spcBef>
                        <a:spcAft>
                          <a:spcPts val="0"/>
                        </a:spcAft>
                        <a:buClrTx/>
                        <a:buSzTx/>
                        <a:buFontTx/>
                        <a:buNone/>
                        <a:tabLst/>
                        <a:defRPr/>
                      </a:pPr>
                      <a:r>
                        <a:rPr lang="es-ES" sz="1800" dirty="0" smtClean="0"/>
                        <a:t>NOMBRE: Fernando Infante Madrid</a:t>
                      </a:r>
                    </a:p>
                    <a:p>
                      <a:r>
                        <a:rPr lang="es-ES" sz="1800" dirty="0" smtClean="0"/>
                        <a:t>FECHA:</a:t>
                      </a:r>
                    </a:p>
                    <a:p>
                      <a:endParaRPr lang="es-ES" sz="1800" dirty="0" smtClean="0"/>
                    </a:p>
                    <a:p>
                      <a:endParaRPr lang="es-ES" sz="1800" dirty="0" smtClean="0"/>
                    </a:p>
                    <a:p>
                      <a:endParaRPr lang="es-ES" sz="1800" dirty="0" smtClean="0"/>
                    </a:p>
                    <a:p>
                      <a:endParaRPr lang="es-ES" sz="1800" dirty="0" smtClean="0"/>
                    </a:p>
                    <a:p>
                      <a:endParaRPr lang="es-ES" sz="1800" dirty="0" smtClean="0"/>
                    </a:p>
                    <a:p>
                      <a:r>
                        <a:rPr lang="es-ES" sz="1800" dirty="0" smtClean="0"/>
                        <a:t>FIRMA Y SELLO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34903283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número de diapositiva"/>
          <p:cNvSpPr>
            <a:spLocks noGrp="1"/>
          </p:cNvSpPr>
          <p:nvPr>
            <p:ph type="sldNum" sz="quarter" idx="12"/>
          </p:nvPr>
        </p:nvSpPr>
        <p:spPr/>
        <p:txBody>
          <a:bodyPr/>
          <a:lstStyle/>
          <a:p>
            <a:fld id="{0E650BEC-301D-4DF2-97F0-64B5584795DE}" type="slidenum">
              <a:rPr lang="es-ES" smtClean="0"/>
              <a:pPr/>
              <a:t>16</a:t>
            </a:fld>
            <a:endParaRPr lang="es-ES"/>
          </a:p>
        </p:txBody>
      </p:sp>
      <p:sp>
        <p:nvSpPr>
          <p:cNvPr id="3" name="2 Título"/>
          <p:cNvSpPr txBox="1">
            <a:spLocks/>
          </p:cNvSpPr>
          <p:nvPr/>
        </p:nvSpPr>
        <p:spPr>
          <a:xfrm>
            <a:off x="493113" y="1988840"/>
            <a:ext cx="8229600" cy="1143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sz="5500" b="1" dirty="0" smtClean="0">
                <a:solidFill>
                  <a:srgbClr val="333399"/>
                </a:solidFill>
                <a:effectLst>
                  <a:outerShdw blurRad="38100" dist="38100" dir="2700000" algn="tl">
                    <a:srgbClr val="000000">
                      <a:alpha val="43137"/>
                    </a:srgbClr>
                  </a:outerShdw>
                </a:effectLst>
              </a:rPr>
              <a:t>¡</a:t>
            </a:r>
            <a:r>
              <a:rPr lang="es-ES" sz="5500" b="1" dirty="0">
                <a:solidFill>
                  <a:srgbClr val="333399"/>
                </a:solidFill>
                <a:effectLst>
                  <a:outerShdw blurRad="38100" dist="38100" dir="2700000" algn="tl">
                    <a:srgbClr val="000000">
                      <a:alpha val="43137"/>
                    </a:srgbClr>
                  </a:outerShdw>
                </a:effectLst>
              </a:rPr>
              <a:t>Gracias por su </a:t>
            </a:r>
            <a:r>
              <a:rPr lang="es-ES" sz="5500" b="1" dirty="0" smtClean="0">
                <a:solidFill>
                  <a:srgbClr val="333399"/>
                </a:solidFill>
                <a:effectLst>
                  <a:outerShdw blurRad="38100" dist="38100" dir="2700000" algn="tl">
                    <a:srgbClr val="000000">
                      <a:alpha val="43137"/>
                    </a:srgbClr>
                  </a:outerShdw>
                </a:effectLst>
              </a:rPr>
              <a:t>tiempo!</a:t>
            </a:r>
            <a:endParaRPr lang="es-ES" sz="5400" dirty="0"/>
          </a:p>
        </p:txBody>
      </p:sp>
      <p:sp>
        <p:nvSpPr>
          <p:cNvPr id="5" name="4 CuadroTexto"/>
          <p:cNvSpPr txBox="1"/>
          <p:nvPr/>
        </p:nvSpPr>
        <p:spPr>
          <a:xfrm>
            <a:off x="2915816" y="3276054"/>
            <a:ext cx="5814319" cy="1754326"/>
          </a:xfrm>
          <a:prstGeom prst="rect">
            <a:avLst/>
          </a:prstGeom>
          <a:noFill/>
        </p:spPr>
        <p:txBody>
          <a:bodyPr wrap="square" rtlCol="0">
            <a:spAutoFit/>
          </a:bodyPr>
          <a:lstStyle/>
          <a:p>
            <a:pPr algn="r"/>
            <a:r>
              <a:rPr lang="es-ES" b="1" dirty="0" smtClean="0">
                <a:solidFill>
                  <a:srgbClr val="FF0000"/>
                </a:solidFill>
              </a:rPr>
              <a:t>Para cualquier consulta no dude en contactar con nosotros</a:t>
            </a:r>
            <a:endParaRPr lang="es-ES" b="1" dirty="0">
              <a:solidFill>
                <a:srgbClr val="FF0000"/>
              </a:solidFill>
            </a:endParaRPr>
          </a:p>
          <a:p>
            <a:pPr algn="r"/>
            <a:r>
              <a:rPr lang="es-ES" b="1" dirty="0">
                <a:solidFill>
                  <a:srgbClr val="002060"/>
                </a:solidFill>
              </a:rPr>
              <a:t>www.datacronos.es</a:t>
            </a:r>
          </a:p>
          <a:p>
            <a:pPr algn="r"/>
            <a:r>
              <a:rPr lang="es-ES" b="1" dirty="0" smtClean="0">
                <a:solidFill>
                  <a:srgbClr val="002060"/>
                </a:solidFill>
              </a:rPr>
              <a:t>C</a:t>
            </a:r>
            <a:r>
              <a:rPr lang="es-ES" b="1" dirty="0">
                <a:solidFill>
                  <a:srgbClr val="002060"/>
                </a:solidFill>
              </a:rPr>
              <a:t>/ Progreso, 2 Oficina 139 - 28906 – Getafe (Madrid)</a:t>
            </a:r>
          </a:p>
          <a:p>
            <a:pPr algn="r"/>
            <a:r>
              <a:rPr lang="es-ES" b="1" dirty="0" smtClean="0">
                <a:solidFill>
                  <a:srgbClr val="002060"/>
                </a:solidFill>
              </a:rPr>
              <a:t>T</a:t>
            </a:r>
            <a:r>
              <a:rPr lang="es-ES" b="1" dirty="0">
                <a:solidFill>
                  <a:srgbClr val="002060"/>
                </a:solidFill>
              </a:rPr>
              <a:t>. 91 </a:t>
            </a:r>
            <a:r>
              <a:rPr lang="es-ES" b="1" dirty="0" smtClean="0">
                <a:solidFill>
                  <a:srgbClr val="002060"/>
                </a:solidFill>
              </a:rPr>
              <a:t>217 93 47</a:t>
            </a:r>
            <a:endParaRPr lang="es-ES" b="1" dirty="0">
              <a:solidFill>
                <a:srgbClr val="002060"/>
              </a:solidFill>
            </a:endParaRPr>
          </a:p>
          <a:p>
            <a:pPr algn="r"/>
            <a:r>
              <a:rPr lang="es-ES" b="1" dirty="0" smtClean="0">
                <a:solidFill>
                  <a:srgbClr val="002060"/>
                </a:solidFill>
              </a:rPr>
              <a:t>Email</a:t>
            </a:r>
            <a:r>
              <a:rPr lang="es-ES" b="1" dirty="0">
                <a:solidFill>
                  <a:srgbClr val="002060"/>
                </a:solidFill>
              </a:rPr>
              <a:t>: comercial@datacronos.es</a:t>
            </a:r>
          </a:p>
          <a:p>
            <a:pPr algn="r"/>
            <a:endParaRPr lang="es-ES" dirty="0"/>
          </a:p>
        </p:txBody>
      </p:sp>
      <p:pic>
        <p:nvPicPr>
          <p:cNvPr id="6" name="Picture 2" descr="http://www.datacronos.com/images/Branding/Datacronos_Logo_Horiz.png"/>
          <p:cNvPicPr>
            <a:picLocks noChangeAspect="1" noChangeArrowheads="1"/>
          </p:cNvPicPr>
          <p:nvPr/>
        </p:nvPicPr>
        <p:blipFill>
          <a:blip r:embed="rId2" cstate="print"/>
          <a:srcRect/>
          <a:stretch>
            <a:fillRect/>
          </a:stretch>
        </p:blipFill>
        <p:spPr bwMode="auto">
          <a:xfrm>
            <a:off x="459287" y="5589240"/>
            <a:ext cx="2232247" cy="757520"/>
          </a:xfrm>
          <a:prstGeom prst="rect">
            <a:avLst/>
          </a:prstGeom>
          <a:noFill/>
        </p:spPr>
      </p:pic>
      <p:pic>
        <p:nvPicPr>
          <p:cNvPr id="7"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668344" y="244515"/>
            <a:ext cx="1224136" cy="87984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4540936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número de diapositiva"/>
          <p:cNvSpPr>
            <a:spLocks noGrp="1"/>
          </p:cNvSpPr>
          <p:nvPr>
            <p:ph type="sldNum" sz="quarter" idx="12"/>
          </p:nvPr>
        </p:nvSpPr>
        <p:spPr/>
        <p:txBody>
          <a:bodyPr/>
          <a:lstStyle/>
          <a:p>
            <a:fld id="{0E650BEC-301D-4DF2-97F0-64B5584795DE}" type="slidenum">
              <a:rPr lang="es-ES" smtClean="0"/>
              <a:pPr/>
              <a:t>2</a:t>
            </a:fld>
            <a:endParaRPr lang="es-ES"/>
          </a:p>
        </p:txBody>
      </p:sp>
      <p:sp>
        <p:nvSpPr>
          <p:cNvPr id="3" name="2 Rectángulo redondeado"/>
          <p:cNvSpPr/>
          <p:nvPr/>
        </p:nvSpPr>
        <p:spPr>
          <a:xfrm>
            <a:off x="323528" y="260649"/>
            <a:ext cx="8424936" cy="576064"/>
          </a:xfrm>
          <a:prstGeom prst="roundRect">
            <a:avLst/>
          </a:prstGeom>
          <a:solidFill>
            <a:schemeClr val="tx1">
              <a:lumMod val="75000"/>
              <a:lumOff val="25000"/>
            </a:schemeClr>
          </a:solidFill>
          <a:ln>
            <a:noFill/>
          </a:ln>
        </p:spPr>
        <p:style>
          <a:lnRef idx="2">
            <a:schemeClr val="dk1">
              <a:shade val="50000"/>
            </a:schemeClr>
          </a:lnRef>
          <a:fillRef idx="1">
            <a:schemeClr val="dk1"/>
          </a:fillRef>
          <a:effectRef idx="0">
            <a:schemeClr val="dk1"/>
          </a:effectRef>
          <a:fontRef idx="minor">
            <a:schemeClr val="lt1"/>
          </a:fontRef>
        </p:style>
        <p:txBody>
          <a:bodyPr lIns="180000" rtlCol="0" anchor="ctr"/>
          <a:lstStyle/>
          <a:p>
            <a:r>
              <a:rPr lang="es-ES" sz="2000" b="1" dirty="0" smtClean="0"/>
              <a:t>Introducción y contexto</a:t>
            </a:r>
            <a:endParaRPr lang="es-ES" sz="2000" b="1" dirty="0"/>
          </a:p>
        </p:txBody>
      </p:sp>
      <p:sp>
        <p:nvSpPr>
          <p:cNvPr id="4" name="3 CuadroTexto"/>
          <p:cNvSpPr txBox="1"/>
          <p:nvPr/>
        </p:nvSpPr>
        <p:spPr>
          <a:xfrm>
            <a:off x="386862" y="1157283"/>
            <a:ext cx="8280920" cy="2031325"/>
          </a:xfrm>
          <a:prstGeom prst="rect">
            <a:avLst/>
          </a:prstGeom>
          <a:noFill/>
        </p:spPr>
        <p:txBody>
          <a:bodyPr wrap="square" rtlCol="0">
            <a:spAutoFit/>
          </a:bodyPr>
          <a:lstStyle/>
          <a:p>
            <a:r>
              <a:rPr lang="es-ES" dirty="0" err="1" smtClean="0"/>
              <a:t>Securitas</a:t>
            </a:r>
            <a:r>
              <a:rPr lang="es-ES" dirty="0" smtClean="0"/>
              <a:t> </a:t>
            </a:r>
            <a:r>
              <a:rPr lang="es-ES" dirty="0" err="1" smtClean="0"/>
              <a:t>Direct</a:t>
            </a:r>
            <a:r>
              <a:rPr lang="es-ES" dirty="0" smtClean="0"/>
              <a:t> tiene la intención de desarrollar un nuevo programa denominado “Lidera” consistente en una escuela de desarrollo para managers y futuros managers de la compañía.</a:t>
            </a:r>
          </a:p>
          <a:p>
            <a:endParaRPr lang="es-ES" dirty="0"/>
          </a:p>
          <a:p>
            <a:r>
              <a:rPr lang="es-ES" dirty="0" smtClean="0"/>
              <a:t>Los miembros del programa “Lidera” serían un subconjunto de usuarios de la compañía que se identificarían como un grupo de usuarios específico en el directorio activo o en un grupo de </a:t>
            </a:r>
            <a:r>
              <a:rPr lang="es-ES" dirty="0" err="1" smtClean="0"/>
              <a:t>sharepoint</a:t>
            </a:r>
            <a:r>
              <a:rPr lang="es-ES" dirty="0" smtClean="0"/>
              <a:t>, si se realizara utilizando dicha tecnología.</a:t>
            </a:r>
          </a:p>
        </p:txBody>
      </p:sp>
      <p:pic>
        <p:nvPicPr>
          <p:cNvPr id="5" name="Picture 2"/>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l="28404" t="32158" r="26491" b="19673"/>
          <a:stretch/>
        </p:blipFill>
        <p:spPr bwMode="auto">
          <a:xfrm>
            <a:off x="4599993" y="3188608"/>
            <a:ext cx="3652800" cy="312071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6" name="5 CuadroTexto"/>
          <p:cNvSpPr txBox="1"/>
          <p:nvPr/>
        </p:nvSpPr>
        <p:spPr>
          <a:xfrm>
            <a:off x="388150" y="3453087"/>
            <a:ext cx="4041122" cy="2308324"/>
          </a:xfrm>
          <a:prstGeom prst="rect">
            <a:avLst/>
          </a:prstGeom>
          <a:noFill/>
        </p:spPr>
        <p:txBody>
          <a:bodyPr wrap="square" rtlCol="0">
            <a:spAutoFit/>
          </a:bodyPr>
          <a:lstStyle/>
          <a:p>
            <a:r>
              <a:rPr lang="es-ES" dirty="0"/>
              <a:t>La Escuela de Managers estará formada por itinerarios de desarrollo asociadas a cada competencia y nivel</a:t>
            </a:r>
            <a:r>
              <a:rPr lang="es-ES" dirty="0" smtClean="0"/>
              <a:t>.</a:t>
            </a:r>
            <a:endParaRPr lang="es-ES" dirty="0"/>
          </a:p>
          <a:p>
            <a:endParaRPr lang="es-ES" dirty="0" smtClean="0"/>
          </a:p>
          <a:p>
            <a:r>
              <a:rPr lang="es-ES" dirty="0" smtClean="0"/>
              <a:t>Cada </a:t>
            </a:r>
            <a:r>
              <a:rPr lang="es-ES" dirty="0"/>
              <a:t>itinerario dispondrá de acciones de formación y desarrollo utilizando diferentes metodologías:</a:t>
            </a:r>
          </a:p>
          <a:p>
            <a:endParaRPr lang="es-ES" dirty="0"/>
          </a:p>
        </p:txBody>
      </p:sp>
    </p:spTree>
    <p:extLst>
      <p:ext uri="{BB962C8B-B14F-4D97-AF65-F5344CB8AC3E}">
        <p14:creationId xmlns:p14="http://schemas.microsoft.com/office/powerpoint/2010/main" xmlns="" val="39763840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www.datacronos.com/images/Branding/Datacronos_Logo_Horiz.png"/>
          <p:cNvPicPr>
            <a:picLocks noChangeAspect="1" noChangeArrowheads="1"/>
          </p:cNvPicPr>
          <p:nvPr/>
        </p:nvPicPr>
        <p:blipFill>
          <a:blip r:embed="rId2" cstate="print"/>
          <a:srcRect/>
          <a:stretch>
            <a:fillRect/>
          </a:stretch>
        </p:blipFill>
        <p:spPr bwMode="auto">
          <a:xfrm>
            <a:off x="459287" y="5698669"/>
            <a:ext cx="2232247" cy="757520"/>
          </a:xfrm>
          <a:prstGeom prst="rect">
            <a:avLst/>
          </a:prstGeom>
          <a:noFill/>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668344" y="244515"/>
            <a:ext cx="1224136" cy="87984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7" name="6 CuadroTexto"/>
          <p:cNvSpPr txBox="1"/>
          <p:nvPr/>
        </p:nvSpPr>
        <p:spPr>
          <a:xfrm>
            <a:off x="442809" y="2420888"/>
            <a:ext cx="7948779" cy="1200329"/>
          </a:xfrm>
          <a:prstGeom prst="rect">
            <a:avLst/>
          </a:prstGeom>
          <a:noFill/>
        </p:spPr>
        <p:txBody>
          <a:bodyPr wrap="square" rtlCol="0">
            <a:spAutoFit/>
          </a:bodyPr>
          <a:lstStyle/>
          <a:p>
            <a:pPr algn="ctr"/>
            <a:r>
              <a:rPr lang="es-ES" sz="3600" b="1" dirty="0" smtClean="0">
                <a:solidFill>
                  <a:srgbClr val="333399"/>
                </a:solidFill>
                <a:effectLst>
                  <a:outerShdw blurRad="38100" dist="38100" dir="2700000" algn="tl">
                    <a:srgbClr val="000000">
                      <a:alpha val="43137"/>
                    </a:srgbClr>
                  </a:outerShdw>
                </a:effectLst>
              </a:rPr>
              <a:t>Descripción funcional</a:t>
            </a:r>
          </a:p>
          <a:p>
            <a:pPr algn="ctr"/>
            <a:endParaRPr lang="es-ES" sz="3600" b="1" dirty="0" smtClean="0">
              <a:solidFill>
                <a:srgbClr val="333399"/>
              </a:solidFill>
            </a:endParaRPr>
          </a:p>
        </p:txBody>
      </p:sp>
    </p:spTree>
    <p:extLst>
      <p:ext uri="{BB962C8B-B14F-4D97-AF65-F5344CB8AC3E}">
        <p14:creationId xmlns:p14="http://schemas.microsoft.com/office/powerpoint/2010/main" xmlns="" val="8323365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número de diapositiva"/>
          <p:cNvSpPr>
            <a:spLocks noGrp="1"/>
          </p:cNvSpPr>
          <p:nvPr>
            <p:ph type="sldNum" sz="quarter" idx="12"/>
          </p:nvPr>
        </p:nvSpPr>
        <p:spPr/>
        <p:txBody>
          <a:bodyPr/>
          <a:lstStyle/>
          <a:p>
            <a:fld id="{0E650BEC-301D-4DF2-97F0-64B5584795DE}" type="slidenum">
              <a:rPr lang="es-ES" smtClean="0"/>
              <a:pPr/>
              <a:t>4</a:t>
            </a:fld>
            <a:endParaRPr lang="es-ES"/>
          </a:p>
        </p:txBody>
      </p:sp>
      <p:sp>
        <p:nvSpPr>
          <p:cNvPr id="3" name="2 Rectángulo redondeado"/>
          <p:cNvSpPr/>
          <p:nvPr/>
        </p:nvSpPr>
        <p:spPr>
          <a:xfrm>
            <a:off x="323528" y="260649"/>
            <a:ext cx="8424936" cy="576064"/>
          </a:xfrm>
          <a:prstGeom prst="roundRect">
            <a:avLst/>
          </a:prstGeom>
          <a:solidFill>
            <a:schemeClr val="tx1">
              <a:lumMod val="75000"/>
              <a:lumOff val="25000"/>
            </a:schemeClr>
          </a:solidFill>
          <a:ln>
            <a:noFill/>
          </a:ln>
        </p:spPr>
        <p:style>
          <a:lnRef idx="2">
            <a:schemeClr val="dk1">
              <a:shade val="50000"/>
            </a:schemeClr>
          </a:lnRef>
          <a:fillRef idx="1">
            <a:schemeClr val="dk1"/>
          </a:fillRef>
          <a:effectRef idx="0">
            <a:schemeClr val="dk1"/>
          </a:effectRef>
          <a:fontRef idx="minor">
            <a:schemeClr val="lt1"/>
          </a:fontRef>
        </p:style>
        <p:txBody>
          <a:bodyPr lIns="180000" rtlCol="0" anchor="ctr"/>
          <a:lstStyle/>
          <a:p>
            <a:r>
              <a:rPr lang="es-ES" sz="2000" b="1" dirty="0" smtClean="0"/>
              <a:t>Descripción funcional. Estructura de itinerarios.</a:t>
            </a:r>
            <a:endParaRPr lang="es-ES" sz="2000" b="1" dirty="0"/>
          </a:p>
        </p:txBody>
      </p:sp>
      <p:sp>
        <p:nvSpPr>
          <p:cNvPr id="4" name="3 CuadroTexto"/>
          <p:cNvSpPr txBox="1"/>
          <p:nvPr/>
        </p:nvSpPr>
        <p:spPr>
          <a:xfrm>
            <a:off x="413720" y="909592"/>
            <a:ext cx="8280920" cy="3754874"/>
          </a:xfrm>
          <a:prstGeom prst="rect">
            <a:avLst/>
          </a:prstGeom>
          <a:noFill/>
        </p:spPr>
        <p:txBody>
          <a:bodyPr wrap="square" rtlCol="0">
            <a:spAutoFit/>
          </a:bodyPr>
          <a:lstStyle/>
          <a:p>
            <a:r>
              <a:rPr lang="es-ES" sz="1400" dirty="0" smtClean="0"/>
              <a:t>El programa “Lidera” estará compuesto por un número indeterminado de itinerarios de desarrollo asociados a cada una de las competencias que se desean desarrollar en los usuarios que formarán parte del programa. </a:t>
            </a:r>
          </a:p>
          <a:p>
            <a:endParaRPr lang="es-ES" sz="1400" dirty="0"/>
          </a:p>
          <a:p>
            <a:r>
              <a:rPr lang="es-ES" sz="1400" dirty="0" smtClean="0"/>
              <a:t>Cada uno de esos itinerarios de desarrollo estarán divididos en un número concreto de niveles. Todos los itinerarios de desarrollo tendrán el mismo número de niveles.</a:t>
            </a:r>
          </a:p>
          <a:p>
            <a:endParaRPr lang="es-ES" sz="1400" dirty="0"/>
          </a:p>
          <a:p>
            <a:r>
              <a:rPr lang="es-ES" sz="1400" dirty="0" smtClean="0"/>
              <a:t>Cada nivel de cada itinerario tendrá asociado, además de características de carácter informativo como son objetivos, descripción, un número variable de actividades formativas a las que se asociarán un valor numérico de créditos otorgados por su realización.</a:t>
            </a:r>
          </a:p>
          <a:p>
            <a:endParaRPr lang="es-ES" sz="1400" dirty="0"/>
          </a:p>
          <a:p>
            <a:r>
              <a:rPr lang="es-ES" sz="1400" dirty="0" smtClean="0"/>
              <a:t>Estas actividades formativas podrán ser de distintos “tipos” (documentos, vídeos, </a:t>
            </a:r>
            <a:r>
              <a:rPr lang="es-ES" sz="1400" dirty="0" err="1" smtClean="0"/>
              <a:t>podcasts</a:t>
            </a:r>
            <a:r>
              <a:rPr lang="es-ES" sz="1400" dirty="0" smtClean="0"/>
              <a:t>, casos de estudio, cuestionarios de evaluación, foros, etc.). El seguimiento que se puede hacer sobre estos tipos de actividades es del tipo “accede-no accede”, “fecha de acceso” y “créditos obtenidos”.</a:t>
            </a:r>
          </a:p>
          <a:p>
            <a:endParaRPr lang="es-ES" sz="1400" dirty="0"/>
          </a:p>
          <a:p>
            <a:r>
              <a:rPr lang="es-ES" sz="1400" dirty="0" smtClean="0"/>
              <a:t>Con el fin de reducir al máximo el coste y tiempo de ejecución del proyecto se puede reutilizar parte del desarrollo realizado para el programa de ideas de tal forma que el procedimiento de gestión y de utilización del programa quedaría como se describe a continuación.</a:t>
            </a:r>
          </a:p>
        </p:txBody>
      </p:sp>
    </p:spTree>
    <p:extLst>
      <p:ext uri="{BB962C8B-B14F-4D97-AF65-F5344CB8AC3E}">
        <p14:creationId xmlns:p14="http://schemas.microsoft.com/office/powerpoint/2010/main" xmlns="" val="33031192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número de diapositiva"/>
          <p:cNvSpPr>
            <a:spLocks noGrp="1"/>
          </p:cNvSpPr>
          <p:nvPr>
            <p:ph type="sldNum" sz="quarter" idx="12"/>
          </p:nvPr>
        </p:nvSpPr>
        <p:spPr/>
        <p:txBody>
          <a:bodyPr/>
          <a:lstStyle/>
          <a:p>
            <a:fld id="{0E650BEC-301D-4DF2-97F0-64B5584795DE}" type="slidenum">
              <a:rPr lang="es-ES" smtClean="0"/>
              <a:pPr/>
              <a:t>5</a:t>
            </a:fld>
            <a:endParaRPr lang="es-ES"/>
          </a:p>
        </p:txBody>
      </p:sp>
      <p:sp>
        <p:nvSpPr>
          <p:cNvPr id="3" name="2 Rectángulo redondeado"/>
          <p:cNvSpPr/>
          <p:nvPr/>
        </p:nvSpPr>
        <p:spPr>
          <a:xfrm>
            <a:off x="323528" y="260649"/>
            <a:ext cx="8424936" cy="576064"/>
          </a:xfrm>
          <a:prstGeom prst="roundRect">
            <a:avLst/>
          </a:prstGeom>
          <a:solidFill>
            <a:schemeClr val="tx1">
              <a:lumMod val="75000"/>
              <a:lumOff val="25000"/>
            </a:schemeClr>
          </a:solidFill>
          <a:ln>
            <a:noFill/>
          </a:ln>
        </p:spPr>
        <p:style>
          <a:lnRef idx="2">
            <a:schemeClr val="dk1">
              <a:shade val="50000"/>
            </a:schemeClr>
          </a:lnRef>
          <a:fillRef idx="1">
            <a:schemeClr val="dk1"/>
          </a:fillRef>
          <a:effectRef idx="0">
            <a:schemeClr val="dk1"/>
          </a:effectRef>
          <a:fontRef idx="minor">
            <a:schemeClr val="lt1"/>
          </a:fontRef>
        </p:style>
        <p:txBody>
          <a:bodyPr lIns="180000" rtlCol="0" anchor="ctr"/>
          <a:lstStyle/>
          <a:p>
            <a:r>
              <a:rPr lang="es-ES" sz="2000" b="1" dirty="0" smtClean="0"/>
              <a:t>Descripción funcional. Parte del administrador</a:t>
            </a:r>
            <a:endParaRPr lang="es-ES" sz="2000" b="1" dirty="0"/>
          </a:p>
        </p:txBody>
      </p:sp>
      <p:sp>
        <p:nvSpPr>
          <p:cNvPr id="4" name="3 CuadroTexto"/>
          <p:cNvSpPr txBox="1"/>
          <p:nvPr/>
        </p:nvSpPr>
        <p:spPr>
          <a:xfrm>
            <a:off x="413720" y="909592"/>
            <a:ext cx="8280920" cy="5478423"/>
          </a:xfrm>
          <a:prstGeom prst="rect">
            <a:avLst/>
          </a:prstGeom>
          <a:noFill/>
        </p:spPr>
        <p:txBody>
          <a:bodyPr wrap="square" rtlCol="0">
            <a:spAutoFit/>
          </a:bodyPr>
          <a:lstStyle/>
          <a:p>
            <a:r>
              <a:rPr lang="es-ES" sz="1400" dirty="0" smtClean="0"/>
              <a:t>Las categorías del programa de ideas se reconvertirán en competencias y la gestión se hará de manera similar.</a:t>
            </a:r>
          </a:p>
          <a:p>
            <a:endParaRPr lang="es-ES" sz="1400" dirty="0"/>
          </a:p>
          <a:p>
            <a:r>
              <a:rPr lang="es-ES" sz="1400" dirty="0" smtClean="0"/>
              <a:t>Las “ideas” se reconvertirán en “actividades formativas” y no podrán ser creadas por los usuarios sino que serán creadas por el administrador antes del inicio del programa.</a:t>
            </a:r>
          </a:p>
          <a:p>
            <a:endParaRPr lang="es-ES" sz="1400" dirty="0"/>
          </a:p>
          <a:p>
            <a:r>
              <a:rPr lang="es-ES" sz="1400" dirty="0" smtClean="0"/>
              <a:t>Cada actividad formativa tendrá una columna para identificar la competencia a la que pertenece y otra para indicar el nivel.  </a:t>
            </a:r>
          </a:p>
          <a:p>
            <a:endParaRPr lang="es-ES" sz="1400" dirty="0"/>
          </a:p>
          <a:p>
            <a:r>
              <a:rPr lang="es-ES" sz="1400" dirty="0" smtClean="0"/>
              <a:t>Las actividades formativas las cargará una persona con permisos de administración en el sitio. Los datos que se pueden indicar por cada actividad son Título, Descripción, Objetivos, Contenidos, Metodología y Créditos por realizar la actividad.</a:t>
            </a:r>
          </a:p>
          <a:p>
            <a:endParaRPr lang="es-ES" sz="1400" dirty="0"/>
          </a:p>
          <a:p>
            <a:r>
              <a:rPr lang="es-ES" sz="1400" dirty="0" smtClean="0"/>
              <a:t>La manera de controlar quién accede a cada actividad formativa será mediante permisos de grupos </a:t>
            </a:r>
            <a:r>
              <a:rPr lang="es-ES" sz="1400" dirty="0" err="1" smtClean="0"/>
              <a:t>Sharepoint</a:t>
            </a:r>
            <a:r>
              <a:rPr lang="es-ES" sz="1400" dirty="0" smtClean="0"/>
              <a:t> de la siguiente forma:</a:t>
            </a:r>
          </a:p>
          <a:p>
            <a:endParaRPr lang="es-ES" sz="1400" dirty="0" smtClean="0"/>
          </a:p>
          <a:p>
            <a:pPr marL="285750" indent="-285750">
              <a:buFont typeface="Arial" charset="0"/>
              <a:buChar char="•"/>
            </a:pPr>
            <a:r>
              <a:rPr lang="es-ES" sz="1400" dirty="0" smtClean="0"/>
              <a:t>El </a:t>
            </a:r>
            <a:r>
              <a:rPr lang="es-ES" sz="1400" dirty="0"/>
              <a:t>programa no estará abierto a todo el mundo sino que </a:t>
            </a:r>
            <a:r>
              <a:rPr lang="es-ES" sz="1400" dirty="0" smtClean="0"/>
              <a:t>los participantes en el mismo estarán incluidos en un grupo </a:t>
            </a:r>
            <a:r>
              <a:rPr lang="es-ES" sz="1400" dirty="0" err="1" smtClean="0"/>
              <a:t>sharepoint</a:t>
            </a:r>
            <a:r>
              <a:rPr lang="es-ES" sz="1400" dirty="0" smtClean="0"/>
              <a:t> que podría llamarse por ejemplo “</a:t>
            </a:r>
            <a:r>
              <a:rPr lang="es-ES" sz="1400" dirty="0" err="1" smtClean="0"/>
              <a:t>ProgramaLidera</a:t>
            </a:r>
            <a:r>
              <a:rPr lang="es-ES" sz="1400" dirty="0" smtClean="0"/>
              <a:t>”.</a:t>
            </a:r>
          </a:p>
          <a:p>
            <a:pPr marL="285750" indent="-285750">
              <a:buFont typeface="Arial" charset="0"/>
              <a:buChar char="•"/>
            </a:pPr>
            <a:endParaRPr lang="es-ES" sz="1400" dirty="0"/>
          </a:p>
          <a:p>
            <a:pPr marL="285750" indent="-285750">
              <a:buFont typeface="Arial" charset="0"/>
              <a:buChar char="•"/>
            </a:pPr>
            <a:r>
              <a:rPr lang="es-ES" sz="1400" dirty="0" smtClean="0"/>
              <a:t>Antes de iniciar el programa se crearán tantos grupos de usuarios </a:t>
            </a:r>
            <a:r>
              <a:rPr lang="es-ES" sz="1400" dirty="0" err="1" smtClean="0"/>
              <a:t>sharepoint</a:t>
            </a:r>
            <a:r>
              <a:rPr lang="es-ES" sz="1400" dirty="0" smtClean="0"/>
              <a:t> como combinaciones competencia-nivel sean necesarias. Un grupo podría ser por ejemplo “FriendlyNivel1”.</a:t>
            </a:r>
          </a:p>
          <a:p>
            <a:pPr marL="285750" indent="-285750">
              <a:buFont typeface="Arial" charset="0"/>
              <a:buChar char="•"/>
            </a:pPr>
            <a:endParaRPr lang="es-ES" sz="1400" dirty="0" smtClean="0"/>
          </a:p>
          <a:p>
            <a:pPr marL="285750" indent="-285750">
              <a:buFont typeface="Arial" charset="0"/>
              <a:buChar char="•"/>
            </a:pPr>
            <a:r>
              <a:rPr lang="es-ES" sz="1400" dirty="0" smtClean="0"/>
              <a:t>Cada usuario, de manera manual y personalizada, se asignará a uno o varios de estos grupos.</a:t>
            </a:r>
          </a:p>
          <a:p>
            <a:pPr marL="285750" indent="-285750">
              <a:buFont typeface="Arial" charset="0"/>
              <a:buChar char="•"/>
            </a:pPr>
            <a:endParaRPr lang="es-ES" sz="1400" dirty="0"/>
          </a:p>
          <a:p>
            <a:pPr marL="285750" indent="-285750">
              <a:buFont typeface="Arial" charset="0"/>
              <a:buChar char="•"/>
            </a:pPr>
            <a:r>
              <a:rPr lang="es-ES" sz="1400" dirty="0" smtClean="0"/>
              <a:t>De igual manera, cada actividad formativa se asignará a uno o varios de estos grupos.</a:t>
            </a:r>
            <a:endParaRPr lang="es-ES" sz="1400" dirty="0"/>
          </a:p>
          <a:p>
            <a:pPr marL="285750" indent="-285750">
              <a:buFont typeface="Arial" charset="0"/>
              <a:buChar char="•"/>
            </a:pPr>
            <a:endParaRPr lang="es-ES" sz="1400" dirty="0"/>
          </a:p>
        </p:txBody>
      </p:sp>
    </p:spTree>
    <p:extLst>
      <p:ext uri="{BB962C8B-B14F-4D97-AF65-F5344CB8AC3E}">
        <p14:creationId xmlns:p14="http://schemas.microsoft.com/office/powerpoint/2010/main" xmlns="" val="6438648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número de diapositiva"/>
          <p:cNvSpPr>
            <a:spLocks noGrp="1"/>
          </p:cNvSpPr>
          <p:nvPr>
            <p:ph type="sldNum" sz="quarter" idx="12"/>
          </p:nvPr>
        </p:nvSpPr>
        <p:spPr/>
        <p:txBody>
          <a:bodyPr/>
          <a:lstStyle/>
          <a:p>
            <a:fld id="{0E650BEC-301D-4DF2-97F0-64B5584795DE}" type="slidenum">
              <a:rPr lang="es-ES" smtClean="0"/>
              <a:pPr/>
              <a:t>6</a:t>
            </a:fld>
            <a:endParaRPr lang="es-ES"/>
          </a:p>
        </p:txBody>
      </p:sp>
      <p:sp>
        <p:nvSpPr>
          <p:cNvPr id="3" name="2 Rectángulo redondeado"/>
          <p:cNvSpPr/>
          <p:nvPr/>
        </p:nvSpPr>
        <p:spPr>
          <a:xfrm>
            <a:off x="323528" y="260649"/>
            <a:ext cx="8424936" cy="576064"/>
          </a:xfrm>
          <a:prstGeom prst="roundRect">
            <a:avLst/>
          </a:prstGeom>
          <a:solidFill>
            <a:schemeClr val="tx1">
              <a:lumMod val="75000"/>
              <a:lumOff val="25000"/>
            </a:schemeClr>
          </a:solidFill>
          <a:ln>
            <a:noFill/>
          </a:ln>
        </p:spPr>
        <p:style>
          <a:lnRef idx="2">
            <a:schemeClr val="dk1">
              <a:shade val="50000"/>
            </a:schemeClr>
          </a:lnRef>
          <a:fillRef idx="1">
            <a:schemeClr val="dk1"/>
          </a:fillRef>
          <a:effectRef idx="0">
            <a:schemeClr val="dk1"/>
          </a:effectRef>
          <a:fontRef idx="minor">
            <a:schemeClr val="lt1"/>
          </a:fontRef>
        </p:style>
        <p:txBody>
          <a:bodyPr lIns="180000" rtlCol="0" anchor="ctr"/>
          <a:lstStyle/>
          <a:p>
            <a:r>
              <a:rPr lang="es-ES" sz="2000" b="1" dirty="0" smtClean="0"/>
              <a:t>Descripción funcional. Parte del usuario</a:t>
            </a:r>
            <a:endParaRPr lang="es-ES" sz="2000" b="1" dirty="0"/>
          </a:p>
        </p:txBody>
      </p:sp>
      <p:sp>
        <p:nvSpPr>
          <p:cNvPr id="4" name="3 CuadroTexto"/>
          <p:cNvSpPr txBox="1"/>
          <p:nvPr/>
        </p:nvSpPr>
        <p:spPr>
          <a:xfrm>
            <a:off x="413720" y="909592"/>
            <a:ext cx="8280920" cy="523220"/>
          </a:xfrm>
          <a:prstGeom prst="rect">
            <a:avLst/>
          </a:prstGeom>
          <a:noFill/>
        </p:spPr>
        <p:txBody>
          <a:bodyPr wrap="square" rtlCol="0">
            <a:spAutoFit/>
          </a:bodyPr>
          <a:lstStyle/>
          <a:p>
            <a:r>
              <a:rPr lang="es-ES" sz="1400" dirty="0"/>
              <a:t>Cuando un usuario acceda al programa, </a:t>
            </a:r>
            <a:r>
              <a:rPr lang="es-ES" sz="1400" b="1" i="1" u="sng" dirty="0">
                <a:solidFill>
                  <a:srgbClr val="FF0000"/>
                </a:solidFill>
              </a:rPr>
              <a:t>¿podrá ver todas las competencias?</a:t>
            </a:r>
            <a:r>
              <a:rPr lang="es-ES" sz="1400" dirty="0">
                <a:solidFill>
                  <a:srgbClr val="FF0000"/>
                </a:solidFill>
              </a:rPr>
              <a:t>, </a:t>
            </a:r>
            <a:r>
              <a:rPr lang="es-ES" sz="1400" dirty="0"/>
              <a:t>y solo accederá a aquella  a las que su grupo tenga permisos</a:t>
            </a:r>
            <a:r>
              <a:rPr lang="es-ES" sz="1400" dirty="0" smtClean="0"/>
              <a:t>.</a:t>
            </a:r>
            <a:endParaRPr lang="es-ES" sz="1400" dirty="0"/>
          </a:p>
        </p:txBody>
      </p:sp>
      <p:pic>
        <p:nvPicPr>
          <p:cNvPr id="3075"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99592" y="1505617"/>
            <a:ext cx="7074942" cy="342486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2" name="11 CuadroTexto"/>
          <p:cNvSpPr txBox="1"/>
          <p:nvPr/>
        </p:nvSpPr>
        <p:spPr>
          <a:xfrm>
            <a:off x="430161" y="5301208"/>
            <a:ext cx="8280920" cy="954107"/>
          </a:xfrm>
          <a:prstGeom prst="rect">
            <a:avLst/>
          </a:prstGeom>
          <a:noFill/>
        </p:spPr>
        <p:txBody>
          <a:bodyPr wrap="square" rtlCol="0">
            <a:spAutoFit/>
          </a:bodyPr>
          <a:lstStyle/>
          <a:p>
            <a:r>
              <a:rPr lang="es-ES" sz="1400" dirty="0" smtClean="0"/>
              <a:t>Al pinchar en una competencia en la que el usuario tiene permiso de acceso, se abrirá una pantalla similar a la pantalla actual de “lista de ideas por categoría”, pero en lugar de las ideas aparecerán las  actividades asociadas al grupo al que pertenece el usuario. Estas actividades aparecerán agrupadas según su tipo (Lecturas, autoevaluación, etc.).</a:t>
            </a:r>
            <a:endParaRPr lang="es-ES" sz="1400" dirty="0"/>
          </a:p>
        </p:txBody>
      </p:sp>
    </p:spTree>
    <p:extLst>
      <p:ext uri="{BB962C8B-B14F-4D97-AF65-F5344CB8AC3E}">
        <p14:creationId xmlns:p14="http://schemas.microsoft.com/office/powerpoint/2010/main" xmlns="" val="27548786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número de diapositiva"/>
          <p:cNvSpPr>
            <a:spLocks noGrp="1"/>
          </p:cNvSpPr>
          <p:nvPr>
            <p:ph type="sldNum" sz="quarter" idx="12"/>
          </p:nvPr>
        </p:nvSpPr>
        <p:spPr/>
        <p:txBody>
          <a:bodyPr/>
          <a:lstStyle/>
          <a:p>
            <a:fld id="{0E650BEC-301D-4DF2-97F0-64B5584795DE}" type="slidenum">
              <a:rPr lang="es-ES" smtClean="0"/>
              <a:pPr/>
              <a:t>7</a:t>
            </a:fld>
            <a:endParaRPr lang="es-ES"/>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79512" y="332657"/>
            <a:ext cx="8782405" cy="468052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 name="2 Rectángulo"/>
          <p:cNvSpPr/>
          <p:nvPr/>
        </p:nvSpPr>
        <p:spPr>
          <a:xfrm>
            <a:off x="323528" y="2132856"/>
            <a:ext cx="1224136"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3 Rectángulo"/>
          <p:cNvSpPr/>
          <p:nvPr/>
        </p:nvSpPr>
        <p:spPr>
          <a:xfrm>
            <a:off x="7740352" y="1628800"/>
            <a:ext cx="936104" cy="2952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4 Rectángulo"/>
          <p:cNvSpPr/>
          <p:nvPr/>
        </p:nvSpPr>
        <p:spPr>
          <a:xfrm>
            <a:off x="1763688" y="3356992"/>
            <a:ext cx="93610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5 CuadroTexto"/>
          <p:cNvSpPr txBox="1"/>
          <p:nvPr/>
        </p:nvSpPr>
        <p:spPr>
          <a:xfrm>
            <a:off x="1763688" y="3717032"/>
            <a:ext cx="1368152" cy="276999"/>
          </a:xfrm>
          <a:prstGeom prst="rect">
            <a:avLst/>
          </a:prstGeom>
          <a:noFill/>
        </p:spPr>
        <p:txBody>
          <a:bodyPr wrap="square" rtlCol="0">
            <a:spAutoFit/>
          </a:bodyPr>
          <a:lstStyle/>
          <a:p>
            <a:r>
              <a:rPr lang="es-ES" sz="1200" dirty="0" smtClean="0"/>
              <a:t>Créditos: XX</a:t>
            </a:r>
            <a:endParaRPr lang="es-ES" sz="1200" dirty="0"/>
          </a:p>
        </p:txBody>
      </p:sp>
      <p:sp>
        <p:nvSpPr>
          <p:cNvPr id="7" name="6 CuadroTexto"/>
          <p:cNvSpPr txBox="1"/>
          <p:nvPr/>
        </p:nvSpPr>
        <p:spPr>
          <a:xfrm>
            <a:off x="1691680" y="3987353"/>
            <a:ext cx="1368152" cy="276999"/>
          </a:xfrm>
          <a:prstGeom prst="rect">
            <a:avLst/>
          </a:prstGeom>
          <a:noFill/>
        </p:spPr>
        <p:txBody>
          <a:bodyPr wrap="square" rtlCol="0">
            <a:spAutoFit/>
          </a:bodyPr>
          <a:lstStyle/>
          <a:p>
            <a:r>
              <a:rPr lang="es-ES" sz="1200" dirty="0" smtClean="0"/>
              <a:t>Estado: Visitada</a:t>
            </a:r>
            <a:endParaRPr lang="es-ES" sz="1200" dirty="0"/>
          </a:p>
        </p:txBody>
      </p:sp>
      <p:sp>
        <p:nvSpPr>
          <p:cNvPr id="8" name="7 CuadroTexto"/>
          <p:cNvSpPr txBox="1"/>
          <p:nvPr/>
        </p:nvSpPr>
        <p:spPr>
          <a:xfrm>
            <a:off x="1709900" y="1727067"/>
            <a:ext cx="1872208" cy="307777"/>
          </a:xfrm>
          <a:prstGeom prst="rect">
            <a:avLst/>
          </a:prstGeom>
          <a:solidFill>
            <a:schemeClr val="bg1"/>
          </a:solidFill>
        </p:spPr>
        <p:txBody>
          <a:bodyPr wrap="square" rtlCol="0">
            <a:spAutoFit/>
          </a:bodyPr>
          <a:lstStyle/>
          <a:p>
            <a:pPr algn="ctr"/>
            <a:r>
              <a:rPr lang="es-ES" sz="1400" dirty="0" smtClean="0"/>
              <a:t>Total Actividades</a:t>
            </a:r>
            <a:endParaRPr lang="es-ES" sz="1400" dirty="0"/>
          </a:p>
        </p:txBody>
      </p:sp>
      <p:sp>
        <p:nvSpPr>
          <p:cNvPr id="10" name="9 CuadroTexto"/>
          <p:cNvSpPr txBox="1"/>
          <p:nvPr/>
        </p:nvSpPr>
        <p:spPr>
          <a:xfrm>
            <a:off x="3694167" y="1722185"/>
            <a:ext cx="1872208" cy="307777"/>
          </a:xfrm>
          <a:prstGeom prst="rect">
            <a:avLst/>
          </a:prstGeom>
          <a:solidFill>
            <a:schemeClr val="bg1"/>
          </a:solidFill>
        </p:spPr>
        <p:txBody>
          <a:bodyPr wrap="square" rtlCol="0">
            <a:spAutoFit/>
          </a:bodyPr>
          <a:lstStyle/>
          <a:p>
            <a:pPr algn="ctr"/>
            <a:r>
              <a:rPr lang="es-ES" sz="1400" dirty="0" smtClean="0"/>
              <a:t>Actividades Visitadas</a:t>
            </a:r>
            <a:endParaRPr lang="es-ES" sz="1400" dirty="0"/>
          </a:p>
        </p:txBody>
      </p:sp>
      <p:sp>
        <p:nvSpPr>
          <p:cNvPr id="11" name="10 CuadroTexto"/>
          <p:cNvSpPr txBox="1"/>
          <p:nvPr/>
        </p:nvSpPr>
        <p:spPr>
          <a:xfrm>
            <a:off x="430161" y="5301208"/>
            <a:ext cx="8280920" cy="954107"/>
          </a:xfrm>
          <a:prstGeom prst="rect">
            <a:avLst/>
          </a:prstGeom>
          <a:noFill/>
        </p:spPr>
        <p:txBody>
          <a:bodyPr wrap="square" rtlCol="0">
            <a:spAutoFit/>
          </a:bodyPr>
          <a:lstStyle/>
          <a:p>
            <a:r>
              <a:rPr lang="es-ES" sz="1400" dirty="0" smtClean="0"/>
              <a:t>Los datos que se guardarían por cada usuario respecto a cada actividad serían:</a:t>
            </a:r>
          </a:p>
          <a:p>
            <a:pPr marL="285750" indent="-285750">
              <a:buFont typeface="Arial" charset="0"/>
              <a:buChar char="•"/>
            </a:pPr>
            <a:r>
              <a:rPr lang="es-ES" sz="1400" dirty="0" smtClean="0"/>
              <a:t>Estado (Realizada o No)</a:t>
            </a:r>
          </a:p>
          <a:p>
            <a:pPr marL="285750" indent="-285750">
              <a:buFont typeface="Arial" charset="0"/>
              <a:buChar char="•"/>
            </a:pPr>
            <a:r>
              <a:rPr lang="es-ES" sz="1400" dirty="0" smtClean="0"/>
              <a:t>Fecha</a:t>
            </a:r>
          </a:p>
          <a:p>
            <a:pPr marL="285750" indent="-285750">
              <a:buFont typeface="Arial" charset="0"/>
              <a:buChar char="•"/>
            </a:pPr>
            <a:r>
              <a:rPr lang="es-ES" sz="1400" dirty="0" smtClean="0"/>
              <a:t>Créditos (0 por no realizar X por realizar la actividad). </a:t>
            </a:r>
            <a:endParaRPr lang="es-ES" sz="1400" dirty="0"/>
          </a:p>
        </p:txBody>
      </p:sp>
      <p:sp>
        <p:nvSpPr>
          <p:cNvPr id="12" name="11 CuadroTexto"/>
          <p:cNvSpPr txBox="1"/>
          <p:nvPr/>
        </p:nvSpPr>
        <p:spPr>
          <a:xfrm>
            <a:off x="5651540" y="1717503"/>
            <a:ext cx="1872208" cy="307777"/>
          </a:xfrm>
          <a:prstGeom prst="rect">
            <a:avLst/>
          </a:prstGeom>
          <a:solidFill>
            <a:schemeClr val="bg1"/>
          </a:solidFill>
        </p:spPr>
        <p:txBody>
          <a:bodyPr wrap="square" rtlCol="0">
            <a:spAutoFit/>
          </a:bodyPr>
          <a:lstStyle/>
          <a:p>
            <a:pPr algn="ctr"/>
            <a:r>
              <a:rPr lang="es-ES" sz="1400" dirty="0" smtClean="0"/>
              <a:t>Total Créditos</a:t>
            </a:r>
            <a:endParaRPr lang="es-ES" sz="1400" dirty="0"/>
          </a:p>
        </p:txBody>
      </p:sp>
    </p:spTree>
    <p:extLst>
      <p:ext uri="{BB962C8B-B14F-4D97-AF65-F5344CB8AC3E}">
        <p14:creationId xmlns:p14="http://schemas.microsoft.com/office/powerpoint/2010/main" xmlns="" val="1783270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número de diapositiva"/>
          <p:cNvSpPr>
            <a:spLocks noGrp="1"/>
          </p:cNvSpPr>
          <p:nvPr>
            <p:ph type="sldNum" sz="quarter" idx="12"/>
          </p:nvPr>
        </p:nvSpPr>
        <p:spPr/>
        <p:txBody>
          <a:bodyPr/>
          <a:lstStyle/>
          <a:p>
            <a:fld id="{0E650BEC-301D-4DF2-97F0-64B5584795DE}" type="slidenum">
              <a:rPr lang="es-ES" smtClean="0"/>
              <a:pPr/>
              <a:t>8</a:t>
            </a:fld>
            <a:endParaRPr lang="es-ES"/>
          </a:p>
        </p:txBody>
      </p:sp>
      <p:sp>
        <p:nvSpPr>
          <p:cNvPr id="3" name="2 Rectángulo redondeado"/>
          <p:cNvSpPr/>
          <p:nvPr/>
        </p:nvSpPr>
        <p:spPr>
          <a:xfrm>
            <a:off x="323528" y="260649"/>
            <a:ext cx="8424936" cy="576064"/>
          </a:xfrm>
          <a:prstGeom prst="roundRect">
            <a:avLst/>
          </a:prstGeom>
          <a:solidFill>
            <a:schemeClr val="tx1">
              <a:lumMod val="75000"/>
              <a:lumOff val="25000"/>
            </a:schemeClr>
          </a:solidFill>
          <a:ln>
            <a:noFill/>
          </a:ln>
        </p:spPr>
        <p:style>
          <a:lnRef idx="2">
            <a:schemeClr val="dk1">
              <a:shade val="50000"/>
            </a:schemeClr>
          </a:lnRef>
          <a:fillRef idx="1">
            <a:schemeClr val="dk1"/>
          </a:fillRef>
          <a:effectRef idx="0">
            <a:schemeClr val="dk1"/>
          </a:effectRef>
          <a:fontRef idx="minor">
            <a:schemeClr val="lt1"/>
          </a:fontRef>
        </p:style>
        <p:txBody>
          <a:bodyPr lIns="180000" rtlCol="0" anchor="ctr"/>
          <a:lstStyle/>
          <a:p>
            <a:r>
              <a:rPr lang="es-ES" sz="2000" b="1" dirty="0" smtClean="0"/>
              <a:t>Descripción funcional. Informes</a:t>
            </a:r>
            <a:endParaRPr lang="es-ES" sz="2000" b="1" dirty="0"/>
          </a:p>
        </p:txBody>
      </p:sp>
      <p:sp>
        <p:nvSpPr>
          <p:cNvPr id="4" name="3 CuadroTexto"/>
          <p:cNvSpPr txBox="1"/>
          <p:nvPr/>
        </p:nvSpPr>
        <p:spPr>
          <a:xfrm>
            <a:off x="413720" y="909592"/>
            <a:ext cx="8280920" cy="1815882"/>
          </a:xfrm>
          <a:prstGeom prst="rect">
            <a:avLst/>
          </a:prstGeom>
          <a:noFill/>
        </p:spPr>
        <p:txBody>
          <a:bodyPr wrap="square" rtlCol="0">
            <a:spAutoFit/>
          </a:bodyPr>
          <a:lstStyle/>
          <a:p>
            <a:r>
              <a:rPr lang="es-ES" sz="1400" dirty="0" smtClean="0"/>
              <a:t>Con el fin de reutilizar al máximo el desarrollo realizado en el programa de ideas el informe “Ranking de usuarios más activos” se convertiría en algo como “Resumen del avance de usuarios” y su imagen sería algo similar a la de la siguiente figura, sustituyendo “Ideas Propuestas” por “Nombre de Competencia”, “Comentarios “ por “Nivel”, “Le Gusta” por “Créditos a alcanzar” y el “Total” mostraría el total de créditos realizados.</a:t>
            </a:r>
          </a:p>
          <a:p>
            <a:endParaRPr lang="es-ES" sz="1400" dirty="0" smtClean="0"/>
          </a:p>
          <a:p>
            <a:r>
              <a:rPr lang="es-ES" sz="1400" dirty="0" smtClean="0"/>
              <a:t>Además de mostrar la información en forma de lista, también se podrá ver en forma de tabla con el fin de exportar un informe a </a:t>
            </a:r>
            <a:r>
              <a:rPr lang="es-ES" sz="1400" dirty="0" err="1" smtClean="0"/>
              <a:t>excel</a:t>
            </a:r>
            <a:r>
              <a:rPr lang="es-ES" sz="1400" dirty="0" smtClean="0"/>
              <a:t>.</a:t>
            </a:r>
            <a:endParaRPr lang="es-ES" sz="1400"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06724" y="2796315"/>
            <a:ext cx="8246740" cy="367572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4 Rectángulo"/>
          <p:cNvSpPr/>
          <p:nvPr/>
        </p:nvSpPr>
        <p:spPr>
          <a:xfrm>
            <a:off x="406724" y="3911348"/>
            <a:ext cx="1356964"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5 Rectángulo"/>
          <p:cNvSpPr/>
          <p:nvPr/>
        </p:nvSpPr>
        <p:spPr>
          <a:xfrm>
            <a:off x="7668344" y="3335284"/>
            <a:ext cx="1026296" cy="30243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xmlns="" val="26621184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número de diapositiva"/>
          <p:cNvSpPr>
            <a:spLocks noGrp="1"/>
          </p:cNvSpPr>
          <p:nvPr>
            <p:ph type="sldNum" sz="quarter" idx="12"/>
          </p:nvPr>
        </p:nvSpPr>
        <p:spPr/>
        <p:txBody>
          <a:bodyPr/>
          <a:lstStyle/>
          <a:p>
            <a:fld id="{0E650BEC-301D-4DF2-97F0-64B5584795DE}" type="slidenum">
              <a:rPr lang="es-ES" smtClean="0"/>
              <a:pPr/>
              <a:t>9</a:t>
            </a:fld>
            <a:endParaRPr lang="es-ES"/>
          </a:p>
        </p:txBody>
      </p:sp>
      <p:sp>
        <p:nvSpPr>
          <p:cNvPr id="3" name="2 Rectángulo redondeado"/>
          <p:cNvSpPr/>
          <p:nvPr/>
        </p:nvSpPr>
        <p:spPr>
          <a:xfrm>
            <a:off x="323528" y="260649"/>
            <a:ext cx="8424936" cy="576064"/>
          </a:xfrm>
          <a:prstGeom prst="roundRect">
            <a:avLst/>
          </a:prstGeom>
          <a:solidFill>
            <a:schemeClr val="tx1">
              <a:lumMod val="75000"/>
              <a:lumOff val="25000"/>
            </a:schemeClr>
          </a:solidFill>
          <a:ln>
            <a:noFill/>
          </a:ln>
        </p:spPr>
        <p:style>
          <a:lnRef idx="2">
            <a:schemeClr val="dk1">
              <a:shade val="50000"/>
            </a:schemeClr>
          </a:lnRef>
          <a:fillRef idx="1">
            <a:schemeClr val="dk1"/>
          </a:fillRef>
          <a:effectRef idx="0">
            <a:schemeClr val="dk1"/>
          </a:effectRef>
          <a:fontRef idx="minor">
            <a:schemeClr val="lt1"/>
          </a:fontRef>
        </p:style>
        <p:txBody>
          <a:bodyPr lIns="180000" rtlCol="0" anchor="ctr"/>
          <a:lstStyle/>
          <a:p>
            <a:r>
              <a:rPr lang="es-ES" sz="2000" b="1" dirty="0" err="1" smtClean="0"/>
              <a:t>Descricpión</a:t>
            </a:r>
            <a:r>
              <a:rPr lang="es-ES" sz="2000" b="1" dirty="0" smtClean="0"/>
              <a:t> funcional. Comunicación alumno- tutor</a:t>
            </a:r>
            <a:endParaRPr lang="es-ES" sz="2000" b="1" dirty="0"/>
          </a:p>
        </p:txBody>
      </p:sp>
      <p:sp>
        <p:nvSpPr>
          <p:cNvPr id="4" name="3 CuadroTexto"/>
          <p:cNvSpPr txBox="1"/>
          <p:nvPr/>
        </p:nvSpPr>
        <p:spPr>
          <a:xfrm>
            <a:off x="386862" y="1157283"/>
            <a:ext cx="8280920" cy="5078313"/>
          </a:xfrm>
          <a:prstGeom prst="rect">
            <a:avLst/>
          </a:prstGeom>
          <a:noFill/>
        </p:spPr>
        <p:txBody>
          <a:bodyPr wrap="square" rtlCol="0">
            <a:spAutoFit/>
          </a:bodyPr>
          <a:lstStyle/>
          <a:p>
            <a:r>
              <a:rPr lang="es-ES" dirty="0" smtClean="0"/>
              <a:t>Además de las funcionalidades descritas anteriormente, surge la necesidad de incluir en el desarrollo funcionalidades que permitan la comunicación entre los alumnos y los tutores a través de la plataforma.</a:t>
            </a:r>
          </a:p>
          <a:p>
            <a:endParaRPr lang="es-ES" dirty="0"/>
          </a:p>
          <a:p>
            <a:r>
              <a:rPr lang="es-ES" dirty="0" smtClean="0"/>
              <a:t>Para incluir esta comunicación en la plataforma se definen los siguientes requerimientos adicionales a las funcionalidades previstas inicialmente:</a:t>
            </a:r>
          </a:p>
          <a:p>
            <a:endParaRPr lang="es-ES" dirty="0" smtClean="0"/>
          </a:p>
          <a:p>
            <a:pPr marL="285750" indent="-285750">
              <a:buFont typeface="Arial" charset="0"/>
              <a:buChar char="•"/>
            </a:pPr>
            <a:r>
              <a:rPr lang="es-ES" b="1" dirty="0" smtClean="0"/>
              <a:t>RQ-1400021-01. </a:t>
            </a:r>
            <a:r>
              <a:rPr lang="es-ES" dirty="0" smtClean="0"/>
              <a:t>El </a:t>
            </a:r>
            <a:r>
              <a:rPr lang="es-ES" dirty="0"/>
              <a:t>alumno no sólo puede abrir un documento de una actividad sino que podrá descargárselo, realizar cambios y subirlo de nuevo para que su tutor pueda </a:t>
            </a:r>
            <a:r>
              <a:rPr lang="es-ES" dirty="0" smtClean="0"/>
              <a:t>corregirlo.</a:t>
            </a:r>
          </a:p>
          <a:p>
            <a:pPr marL="285750" indent="-285750">
              <a:buFont typeface="Arial" charset="0"/>
              <a:buChar char="•"/>
            </a:pPr>
            <a:endParaRPr lang="es-ES" dirty="0" smtClean="0"/>
          </a:p>
          <a:p>
            <a:pPr marL="285750" indent="-285750">
              <a:buFont typeface="Arial" charset="0"/>
              <a:buChar char="•"/>
            </a:pPr>
            <a:r>
              <a:rPr lang="es-ES" b="1" dirty="0" smtClean="0"/>
              <a:t>RQ-1400021-02. </a:t>
            </a:r>
            <a:r>
              <a:rPr lang="es-ES" dirty="0" smtClean="0"/>
              <a:t>El </a:t>
            </a:r>
            <a:r>
              <a:rPr lang="es-ES" dirty="0"/>
              <a:t>tutor, desde la zona de administración, podrá ver los documentos subidos por los usuarios y puntuar el trabajo del mismo en cada actividad</a:t>
            </a:r>
            <a:r>
              <a:rPr lang="es-ES" dirty="0" smtClean="0"/>
              <a:t>. </a:t>
            </a:r>
            <a:r>
              <a:rPr lang="es-ES" dirty="0"/>
              <a:t>El sistema no dará automáticamente los créditos al alumno solo por entrar a la actividad sino que será el tutor el que puntúe el trabajo cuando el alumno lo suba y el tutor lo corrija.</a:t>
            </a:r>
          </a:p>
          <a:p>
            <a:pPr marL="285750" indent="-285750">
              <a:buFont typeface="Arial" charset="0"/>
              <a:buChar char="•"/>
            </a:pPr>
            <a:endParaRPr lang="es-ES" dirty="0"/>
          </a:p>
          <a:p>
            <a:endParaRPr lang="es-ES" dirty="0" smtClean="0"/>
          </a:p>
        </p:txBody>
      </p:sp>
    </p:spTree>
    <p:extLst>
      <p:ext uri="{BB962C8B-B14F-4D97-AF65-F5344CB8AC3E}">
        <p14:creationId xmlns:p14="http://schemas.microsoft.com/office/powerpoint/2010/main" xmlns="" val="361117006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874</TotalTime>
  <Words>1801</Words>
  <Application>Microsoft Office PowerPoint</Application>
  <PresentationFormat>Presentación en pantalla (4:3)</PresentationFormat>
  <Paragraphs>174</Paragraphs>
  <Slides>16</Slides>
  <Notes>0</Notes>
  <HiddenSlides>0</HiddenSlides>
  <MMClips>0</MMClips>
  <ScaleCrop>false</ScaleCrop>
  <HeadingPairs>
    <vt:vector size="4" baseType="variant">
      <vt:variant>
        <vt:lpstr>Tema</vt:lpstr>
      </vt:variant>
      <vt:variant>
        <vt:i4>1</vt:i4>
      </vt:variant>
      <vt:variant>
        <vt:lpstr>Títulos de diapositiva</vt:lpstr>
      </vt:variant>
      <vt:variant>
        <vt:i4>16</vt:i4>
      </vt:variant>
    </vt:vector>
  </HeadingPairs>
  <TitlesOfParts>
    <vt:vector size="17" baseType="lpstr">
      <vt:lpstr>Tema de Office</vt:lpstr>
      <vt:lpstr>Diapositiva 1</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fernando.infante</dc:creator>
  <cp:lastModifiedBy>win7</cp:lastModifiedBy>
  <cp:revision>120</cp:revision>
  <dcterms:created xsi:type="dcterms:W3CDTF">2013-12-27T08:51:32Z</dcterms:created>
  <dcterms:modified xsi:type="dcterms:W3CDTF">2014-03-27T13:17:50Z</dcterms:modified>
</cp:coreProperties>
</file>