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57" r:id="rId5"/>
    <p:sldId id="260" r:id="rId6"/>
    <p:sldId id="261" r:id="rId7"/>
    <p:sldId id="262"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3CE7A-25AC-7458-A0D4-7DA60624DAA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17E7F77-130F-40C8-CC8E-1D1998815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7B7E5A3-4677-1DE2-9309-0EB6DD67BE64}"/>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5" name="Espaço Reservado para Rodapé 4">
            <a:extLst>
              <a:ext uri="{FF2B5EF4-FFF2-40B4-BE49-F238E27FC236}">
                <a16:creationId xmlns:a16="http://schemas.microsoft.com/office/drawing/2014/main" id="{8B60C0B0-A1FD-3E4C-DE75-56B27D666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E80A0C-9613-3A2A-DF49-8A5AC5D9893F}"/>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34666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73867-333B-BBDF-BD16-F7629E793F5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6C1E5CD-196C-318F-F360-8514BA127E6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5E069F-6C4A-010C-3AD4-6FBFCA71B8B7}"/>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5" name="Espaço Reservado para Rodapé 4">
            <a:extLst>
              <a:ext uri="{FF2B5EF4-FFF2-40B4-BE49-F238E27FC236}">
                <a16:creationId xmlns:a16="http://schemas.microsoft.com/office/drawing/2014/main" id="{001B23B2-BB7C-7E55-C036-748EAEF9399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6E7F5D-7731-685B-6EBE-1E7F3A71232C}"/>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355624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9F98001-2782-9C42-FFCF-C31C7BAB5DA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C0ED55B-AC55-C993-C197-D8475EE78A2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6EDACA-7C30-EC40-ADA9-47EFD63970B6}"/>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5" name="Espaço Reservado para Rodapé 4">
            <a:extLst>
              <a:ext uri="{FF2B5EF4-FFF2-40B4-BE49-F238E27FC236}">
                <a16:creationId xmlns:a16="http://schemas.microsoft.com/office/drawing/2014/main" id="{5D6D3C0E-F1A9-CA65-687A-DB22F601B9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A263491-C23C-E9E9-C97D-E22884FCBD5A}"/>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375730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AE64F-EDD4-1CE3-728F-5CB7B7D8443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17B04D9-7FC9-7503-D168-211C40ACF47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B3E2C9-37CB-6F48-D416-5A6BC64EC879}"/>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5" name="Espaço Reservado para Rodapé 4">
            <a:extLst>
              <a:ext uri="{FF2B5EF4-FFF2-40B4-BE49-F238E27FC236}">
                <a16:creationId xmlns:a16="http://schemas.microsoft.com/office/drawing/2014/main" id="{865ABF93-ABC5-A438-DFBD-A600ED8A8AE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CD16490-61A3-6B6E-BC71-FEBFDD42153B}"/>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2407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575B62-36B2-E8C6-0B4A-2202D0FF398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D7442A6-556B-D81C-F549-0D4D2BF4F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E5CAE89-3855-C741-386E-495937FE9634}"/>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5" name="Espaço Reservado para Rodapé 4">
            <a:extLst>
              <a:ext uri="{FF2B5EF4-FFF2-40B4-BE49-F238E27FC236}">
                <a16:creationId xmlns:a16="http://schemas.microsoft.com/office/drawing/2014/main" id="{25B241E6-3434-2E2E-5243-D717CD2C61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71C309-B73F-6961-2C42-CC2361C7EB03}"/>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82951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35F45-BE42-BF3D-AA36-95D5A9317B3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A5AF5CD-0BE8-512B-0532-1EFFAE37BD0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D697DCD-E7CA-ADE0-63B6-6B2861354A2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F8DA315-23BF-15BE-3CA9-1B39EE3CB926}"/>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6" name="Espaço Reservado para Rodapé 5">
            <a:extLst>
              <a:ext uri="{FF2B5EF4-FFF2-40B4-BE49-F238E27FC236}">
                <a16:creationId xmlns:a16="http://schemas.microsoft.com/office/drawing/2014/main" id="{87C9A7AA-62F7-0332-EECC-E0E4898195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AC4219C-77AC-45CF-4003-84FDFD24F2B1}"/>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294368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C08DF-2B61-1121-A9CD-A7CF9DF3C8C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A324EE5-4C49-3972-E54F-6B0A04FDA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0628BEC-885E-8DB3-F9D6-EA5D2B5CAE0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212676D-9BDF-8667-3E64-93DE3F0E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4A922-2410-BB8E-2D7D-320DE7ED197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F286451-3B57-0A47-9A41-44F3211DEA41}"/>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8" name="Espaço Reservado para Rodapé 7">
            <a:extLst>
              <a:ext uri="{FF2B5EF4-FFF2-40B4-BE49-F238E27FC236}">
                <a16:creationId xmlns:a16="http://schemas.microsoft.com/office/drawing/2014/main" id="{D406A454-F249-4C57-27F7-CC2239CF3B8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368B4AC-E78C-8F5B-8709-6053847DBE00}"/>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66422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62FDB-6FCC-AB9A-1C69-DEBFEF9B30A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A0ED747-6C86-4CC7-5BE5-27216AC2B3D3}"/>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4" name="Espaço Reservado para Rodapé 3">
            <a:extLst>
              <a:ext uri="{FF2B5EF4-FFF2-40B4-BE49-F238E27FC236}">
                <a16:creationId xmlns:a16="http://schemas.microsoft.com/office/drawing/2014/main" id="{43E59268-F597-44C3-6F6A-F76FAF71AA0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3E3E5C2-087D-FD35-3BA7-51482DB80009}"/>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55924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58AB0CB-DE85-DB9E-A5EA-40144BF3CB8A}"/>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3" name="Espaço Reservado para Rodapé 2">
            <a:extLst>
              <a:ext uri="{FF2B5EF4-FFF2-40B4-BE49-F238E27FC236}">
                <a16:creationId xmlns:a16="http://schemas.microsoft.com/office/drawing/2014/main" id="{B971A794-BC35-65B8-2AB4-36E6950A4F1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784D8D7-C605-75B6-8F6B-366B72B5457C}"/>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94296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1667B-5A83-ADE1-DB2A-EBD067A2078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8ADB430-36D6-A996-4F78-3EC79A52E3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A8A40F9-2C3A-4610-7CA9-26B4A9CFF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CC54DDF-B033-61BF-8077-D87B60779A6C}"/>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6" name="Espaço Reservado para Rodapé 5">
            <a:extLst>
              <a:ext uri="{FF2B5EF4-FFF2-40B4-BE49-F238E27FC236}">
                <a16:creationId xmlns:a16="http://schemas.microsoft.com/office/drawing/2014/main" id="{BA6E0033-0C96-BA11-D52B-B5CEA8AAAB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50F4928-0A32-143C-8815-395057D7FB67}"/>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47348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4712E-304A-C908-787D-A88E5A10802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6945A6-0F9D-6078-CA88-E1412BEB7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F53BFBA-CAC0-CA3F-7175-E3EC2E4FA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8135916-5E81-62D1-E0BF-CA4303551B7B}"/>
              </a:ext>
            </a:extLst>
          </p:cNvPr>
          <p:cNvSpPr>
            <a:spLocks noGrp="1"/>
          </p:cNvSpPr>
          <p:nvPr>
            <p:ph type="dt" sz="half" idx="10"/>
          </p:nvPr>
        </p:nvSpPr>
        <p:spPr/>
        <p:txBody>
          <a:bodyPr/>
          <a:lstStyle/>
          <a:p>
            <a:fld id="{9BAB7D41-6AC7-40F5-9C5E-DBBBF183DCD2}" type="datetimeFigureOut">
              <a:rPr lang="pt-BR" smtClean="0"/>
              <a:t>01/06/2023</a:t>
            </a:fld>
            <a:endParaRPr lang="pt-BR"/>
          </a:p>
        </p:txBody>
      </p:sp>
      <p:sp>
        <p:nvSpPr>
          <p:cNvPr id="6" name="Espaço Reservado para Rodapé 5">
            <a:extLst>
              <a:ext uri="{FF2B5EF4-FFF2-40B4-BE49-F238E27FC236}">
                <a16:creationId xmlns:a16="http://schemas.microsoft.com/office/drawing/2014/main" id="{A10CFE39-C914-A764-75AE-F60B978E1ED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07F6D14-AAE3-CA89-F29C-48AF2B515BFE}"/>
              </a:ext>
            </a:extLst>
          </p:cNvPr>
          <p:cNvSpPr>
            <a:spLocks noGrp="1"/>
          </p:cNvSpPr>
          <p:nvPr>
            <p:ph type="sldNum" sz="quarter" idx="12"/>
          </p:nvPr>
        </p:nvSpPr>
        <p:spPr/>
        <p:txBody>
          <a:bodyPr/>
          <a:lstStyle/>
          <a:p>
            <a:fld id="{89E66044-655C-41CE-94E2-17D7434B38C6}" type="slidenum">
              <a:rPr lang="pt-BR" smtClean="0"/>
              <a:t>‹nº›</a:t>
            </a:fld>
            <a:endParaRPr lang="pt-BR"/>
          </a:p>
        </p:txBody>
      </p:sp>
    </p:spTree>
    <p:extLst>
      <p:ext uri="{BB962C8B-B14F-4D97-AF65-F5344CB8AC3E}">
        <p14:creationId xmlns:p14="http://schemas.microsoft.com/office/powerpoint/2010/main" val="133186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EF95EB5-D1F6-DCE4-4159-91318226D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B4DDAE4-8B42-7602-5626-3C3C2CFDB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0D8DDB-9BDB-C0DF-3421-81867E517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B7D41-6AC7-40F5-9C5E-DBBBF183DCD2}" type="datetimeFigureOut">
              <a:rPr lang="pt-BR" smtClean="0"/>
              <a:t>01/06/2023</a:t>
            </a:fld>
            <a:endParaRPr lang="pt-BR"/>
          </a:p>
        </p:txBody>
      </p:sp>
      <p:sp>
        <p:nvSpPr>
          <p:cNvPr id="5" name="Espaço Reservado para Rodapé 4">
            <a:extLst>
              <a:ext uri="{FF2B5EF4-FFF2-40B4-BE49-F238E27FC236}">
                <a16:creationId xmlns:a16="http://schemas.microsoft.com/office/drawing/2014/main" id="{EC1A89BD-791C-39DD-ACC1-DEBF9C5DB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9AB92A6-2456-E9D5-9384-AD9E560E9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66044-655C-41CE-94E2-17D7434B38C6}" type="slidenum">
              <a:rPr lang="pt-BR" smtClean="0"/>
              <a:t>‹nº›</a:t>
            </a:fld>
            <a:endParaRPr lang="pt-BR"/>
          </a:p>
        </p:txBody>
      </p:sp>
    </p:spTree>
    <p:extLst>
      <p:ext uri="{BB962C8B-B14F-4D97-AF65-F5344CB8AC3E}">
        <p14:creationId xmlns:p14="http://schemas.microsoft.com/office/powerpoint/2010/main" val="289381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FCFDB004-C289-ED36-EE26-8107331BE455}"/>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08EC382A-AFF5-C10A-E0E9-DFB5FC6509DC}"/>
              </a:ext>
            </a:extLst>
          </p:cNvPr>
          <p:cNvSpPr/>
          <p:nvPr/>
        </p:nvSpPr>
        <p:spPr>
          <a:xfrm>
            <a:off x="2406799" y="2034484"/>
            <a:ext cx="7378401" cy="2789031"/>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400" dirty="0">
                <a:solidFill>
                  <a:schemeClr val="bg1"/>
                </a:solidFill>
              </a:rPr>
              <a:t>Programação orientada a objetos</a:t>
            </a:r>
          </a:p>
        </p:txBody>
      </p:sp>
    </p:spTree>
    <p:extLst>
      <p:ext uri="{BB962C8B-B14F-4D97-AF65-F5344CB8AC3E}">
        <p14:creationId xmlns:p14="http://schemas.microsoft.com/office/powerpoint/2010/main" val="334852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0AE06D69-6F29-1676-C78F-C007D8790492}"/>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7CD2773A-1A0E-839C-AA8C-3991CAD3DA30}"/>
              </a:ext>
            </a:extLst>
          </p:cNvPr>
          <p:cNvSpPr/>
          <p:nvPr/>
        </p:nvSpPr>
        <p:spPr>
          <a:xfrm>
            <a:off x="2854621" y="199266"/>
            <a:ext cx="6482758"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solidFill>
                  <a:schemeClr val="bg1"/>
                </a:solidFill>
              </a:rPr>
              <a:t>O que é programação orientada a objetos</a:t>
            </a:r>
          </a:p>
        </p:txBody>
      </p:sp>
      <p:sp>
        <p:nvSpPr>
          <p:cNvPr id="7" name="CaixaDeTexto 6">
            <a:extLst>
              <a:ext uri="{FF2B5EF4-FFF2-40B4-BE49-F238E27FC236}">
                <a16:creationId xmlns:a16="http://schemas.microsoft.com/office/drawing/2014/main" id="{E176F443-F304-40AA-F7BC-1241D581CFEB}"/>
              </a:ext>
            </a:extLst>
          </p:cNvPr>
          <p:cNvSpPr txBox="1"/>
          <p:nvPr/>
        </p:nvSpPr>
        <p:spPr>
          <a:xfrm>
            <a:off x="810705" y="1357460"/>
            <a:ext cx="5872899" cy="3970318"/>
          </a:xfrm>
          <a:prstGeom prst="rect">
            <a:avLst/>
          </a:prstGeom>
          <a:noFill/>
        </p:spPr>
        <p:txBody>
          <a:bodyPr wrap="square" rtlCol="0">
            <a:spAutoFit/>
          </a:bodyPr>
          <a:lstStyle/>
          <a:p>
            <a:r>
              <a:rPr lang="pt-BR" b="0" i="0" dirty="0">
                <a:solidFill>
                  <a:schemeClr val="bg1"/>
                </a:solidFill>
                <a:effectLst/>
                <a:latin typeface="Source Serif Pro" panose="02040603050405020204" pitchFamily="18" charset="0"/>
              </a:rPr>
              <a:t>A </a:t>
            </a:r>
            <a:r>
              <a:rPr lang="pt-BR" b="0" i="1" dirty="0">
                <a:solidFill>
                  <a:schemeClr val="bg1"/>
                </a:solidFill>
                <a:effectLst/>
                <a:latin typeface="Source Serif Pro" panose="02040603050405020204" pitchFamily="18" charset="0"/>
              </a:rPr>
              <a:t>programação orientada a objetos</a:t>
            </a:r>
            <a:r>
              <a:rPr lang="pt-BR" b="0" i="0" dirty="0">
                <a:solidFill>
                  <a:schemeClr val="bg1"/>
                </a:solidFill>
                <a:effectLst/>
                <a:latin typeface="Source Serif Pro" panose="02040603050405020204" pitchFamily="18"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b="0" i="1" dirty="0">
                <a:solidFill>
                  <a:schemeClr val="bg1"/>
                </a:solidFill>
                <a:effectLst/>
                <a:latin typeface="Source Serif Pro" panose="02040603050405020204" pitchFamily="18" charset="0"/>
              </a:rPr>
              <a:t>C++, Java, C#, </a:t>
            </a:r>
          </a:p>
          <a:p>
            <a:r>
              <a:rPr lang="pt-BR" b="0" i="1" dirty="0" err="1">
                <a:solidFill>
                  <a:schemeClr val="bg1"/>
                </a:solidFill>
                <a:effectLst/>
                <a:latin typeface="Source Serif Pro" panose="02040603050405020204" pitchFamily="18" charset="0"/>
              </a:rPr>
              <a:t>Object</a:t>
            </a:r>
            <a:r>
              <a:rPr lang="pt-BR" i="1" dirty="0">
                <a:solidFill>
                  <a:schemeClr val="bg1"/>
                </a:solidFill>
                <a:latin typeface="Source Serif Pro" panose="02040603050405020204" pitchFamily="18" charset="0"/>
              </a:rPr>
              <a:t> </a:t>
            </a:r>
            <a:r>
              <a:rPr lang="pt-BR" b="0" i="1" dirty="0">
                <a:solidFill>
                  <a:schemeClr val="bg1"/>
                </a:solidFill>
                <a:effectLst/>
                <a:latin typeface="Source Serif Pro" panose="02040603050405020204" pitchFamily="18" charset="0"/>
              </a:rPr>
              <a:t>Pascal, entre outras</a:t>
            </a:r>
            <a:r>
              <a:rPr lang="pt-BR" b="0" i="0" dirty="0">
                <a:solidFill>
                  <a:schemeClr val="bg1"/>
                </a:solidFill>
                <a:effectLst/>
                <a:latin typeface="Source Serif Pro" panose="02040603050405020204" pitchFamily="18"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endParaRPr lang="pt-BR" dirty="0">
              <a:solidFill>
                <a:schemeClr val="bg1"/>
              </a:solidFill>
            </a:endParaRPr>
          </a:p>
        </p:txBody>
      </p:sp>
      <p:pic>
        <p:nvPicPr>
          <p:cNvPr id="9" name="Imagem 8" descr="Interface gráfica do usuário, Aplicativo&#10;&#10;Descrição gerada automaticamente">
            <a:extLst>
              <a:ext uri="{FF2B5EF4-FFF2-40B4-BE49-F238E27FC236}">
                <a16:creationId xmlns:a16="http://schemas.microsoft.com/office/drawing/2014/main" id="{7B5A71C9-CAF1-FAC2-CE72-8F633BBD6EA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204" y="1357461"/>
            <a:ext cx="4226350" cy="3054284"/>
          </a:xfrm>
          <a:prstGeom prst="rect">
            <a:avLst/>
          </a:prstGeom>
        </p:spPr>
      </p:pic>
    </p:spTree>
    <p:extLst>
      <p:ext uri="{BB962C8B-B14F-4D97-AF65-F5344CB8AC3E}">
        <p14:creationId xmlns:p14="http://schemas.microsoft.com/office/powerpoint/2010/main" val="150430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tângulo: Único Canto Recortado 1">
            <a:extLst>
              <a:ext uri="{FF2B5EF4-FFF2-40B4-BE49-F238E27FC236}">
                <a16:creationId xmlns:a16="http://schemas.microsoft.com/office/drawing/2014/main" id="{EFCCC581-28C5-98C9-0456-A09815921A94}"/>
              </a:ext>
            </a:extLst>
          </p:cNvPr>
          <p:cNvSpPr>
            <a:spLocks noGrp="1" noRot="1" noMove="1" noResize="1" noEditPoints="1" noAdjustHandles="1" noChangeArrowheads="1" noChangeShapeType="1"/>
          </p:cNvSpPr>
          <p:nvPr/>
        </p:nvSpPr>
        <p:spPr>
          <a:xfrm>
            <a:off x="3034" y="0"/>
            <a:ext cx="12192000" cy="6858000"/>
          </a:xfrm>
          <a:prstGeom prst="snip1Rect">
            <a:avLst>
              <a:gd name="adj" fmla="val 30413"/>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4" name="Retângulo 53">
            <a:extLst>
              <a:ext uri="{FF2B5EF4-FFF2-40B4-BE49-F238E27FC236}">
                <a16:creationId xmlns:a16="http://schemas.microsoft.com/office/drawing/2014/main" id="{14D9378F-5952-A402-98FD-A7D2CC1F5326}"/>
              </a:ext>
            </a:extLst>
          </p:cNvPr>
          <p:cNvSpPr>
            <a:spLocks/>
          </p:cNvSpPr>
          <p:nvPr/>
        </p:nvSpPr>
        <p:spPr>
          <a:xfrm>
            <a:off x="8688163" y="3608414"/>
            <a:ext cx="475887" cy="391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Paralelogramo 56">
            <a:extLst>
              <a:ext uri="{FF2B5EF4-FFF2-40B4-BE49-F238E27FC236}">
                <a16:creationId xmlns:a16="http://schemas.microsoft.com/office/drawing/2014/main" id="{4D272174-8B74-D4A7-48B8-5A4868EF8F1F}"/>
              </a:ext>
            </a:extLst>
          </p:cNvPr>
          <p:cNvSpPr>
            <a:spLocks/>
          </p:cNvSpPr>
          <p:nvPr/>
        </p:nvSpPr>
        <p:spPr>
          <a:xfrm rot="3368321">
            <a:off x="8781279" y="3716457"/>
            <a:ext cx="280607" cy="585212"/>
          </a:xfrm>
          <a:prstGeom prst="parallelogram">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0" name="Triângulo Retângulo 69">
            <a:extLst>
              <a:ext uri="{FF2B5EF4-FFF2-40B4-BE49-F238E27FC236}">
                <a16:creationId xmlns:a16="http://schemas.microsoft.com/office/drawing/2014/main" id="{AC4D5BCB-5D51-5388-AF78-49C1423C0435}"/>
              </a:ext>
            </a:extLst>
          </p:cNvPr>
          <p:cNvSpPr>
            <a:spLocks/>
          </p:cNvSpPr>
          <p:nvPr/>
        </p:nvSpPr>
        <p:spPr>
          <a:xfrm rot="20067446" flipH="1">
            <a:off x="8665176" y="3834204"/>
            <a:ext cx="383123" cy="80073"/>
          </a:xfrm>
          <a:prstGeom prst="rtTriangl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Paralelogramo 57">
            <a:extLst>
              <a:ext uri="{FF2B5EF4-FFF2-40B4-BE49-F238E27FC236}">
                <a16:creationId xmlns:a16="http://schemas.microsoft.com/office/drawing/2014/main" id="{6D25D1BE-A095-4BD1-B441-A59E6F2094E6}"/>
              </a:ext>
            </a:extLst>
          </p:cNvPr>
          <p:cNvSpPr>
            <a:spLocks/>
          </p:cNvSpPr>
          <p:nvPr/>
        </p:nvSpPr>
        <p:spPr>
          <a:xfrm rot="2195111">
            <a:off x="8616962" y="3939899"/>
            <a:ext cx="307181" cy="467540"/>
          </a:xfrm>
          <a:prstGeom prst="parallelogram">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C5F9541D-D1FF-3A07-AEBD-F5E550EEED63}"/>
              </a:ext>
            </a:extLst>
          </p:cNvPr>
          <p:cNvSpPr>
            <a:spLocks/>
          </p:cNvSpPr>
          <p:nvPr/>
        </p:nvSpPr>
        <p:spPr>
          <a:xfrm>
            <a:off x="8688163" y="3186536"/>
            <a:ext cx="528274" cy="40946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Triângulo Retângulo 50">
            <a:extLst>
              <a:ext uri="{FF2B5EF4-FFF2-40B4-BE49-F238E27FC236}">
                <a16:creationId xmlns:a16="http://schemas.microsoft.com/office/drawing/2014/main" id="{51D8B4A3-4BA2-F6DE-39D9-82E16831B46B}"/>
              </a:ext>
            </a:extLst>
          </p:cNvPr>
          <p:cNvSpPr>
            <a:spLocks/>
          </p:cNvSpPr>
          <p:nvPr/>
        </p:nvSpPr>
        <p:spPr>
          <a:xfrm rot="1595506">
            <a:off x="8614942" y="3079897"/>
            <a:ext cx="567056" cy="193140"/>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Paralelogramo 49">
            <a:extLst>
              <a:ext uri="{FF2B5EF4-FFF2-40B4-BE49-F238E27FC236}">
                <a16:creationId xmlns:a16="http://schemas.microsoft.com/office/drawing/2014/main" id="{53A1211B-1C65-C340-0033-691EF4DAED8C}"/>
              </a:ext>
            </a:extLst>
          </p:cNvPr>
          <p:cNvSpPr>
            <a:spLocks/>
          </p:cNvSpPr>
          <p:nvPr/>
        </p:nvSpPr>
        <p:spPr>
          <a:xfrm rot="16200000">
            <a:off x="8577224" y="2886928"/>
            <a:ext cx="581877" cy="359998"/>
          </a:xfrm>
          <a:prstGeom prst="parallelogram">
            <a:avLst>
              <a:gd name="adj" fmla="val 101471"/>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C1AE8A44-54F5-9F5F-1724-7C66D7BFED03}"/>
              </a:ext>
            </a:extLst>
          </p:cNvPr>
          <p:cNvSpPr>
            <a:spLocks/>
          </p:cNvSpPr>
          <p:nvPr/>
        </p:nvSpPr>
        <p:spPr>
          <a:xfrm>
            <a:off x="9048161" y="3136246"/>
            <a:ext cx="1616075" cy="231263"/>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91DEA096-B0B8-97B6-84A6-5040A59C793C}"/>
              </a:ext>
            </a:extLst>
          </p:cNvPr>
          <p:cNvSpPr>
            <a:spLocks/>
          </p:cNvSpPr>
          <p:nvPr/>
        </p:nvSpPr>
        <p:spPr>
          <a:xfrm>
            <a:off x="9048162" y="3373743"/>
            <a:ext cx="1616075" cy="22331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984A581C-6F41-0785-4551-68CDDF50B557}"/>
              </a:ext>
            </a:extLst>
          </p:cNvPr>
          <p:cNvSpPr>
            <a:spLocks/>
          </p:cNvSpPr>
          <p:nvPr/>
        </p:nvSpPr>
        <p:spPr>
          <a:xfrm>
            <a:off x="6246814" y="3597082"/>
            <a:ext cx="2447108" cy="41054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dirty="0">
                <a:solidFill>
                  <a:schemeClr val="accent3">
                    <a:lumMod val="50000"/>
                  </a:schemeClr>
                </a:solidFill>
                <a:effectLst/>
                <a:latin typeface="Google Sans"/>
              </a:rPr>
              <a:t>Herança</a:t>
            </a:r>
            <a:r>
              <a:rPr lang="pt-BR" b="0" i="0" dirty="0">
                <a:solidFill>
                  <a:srgbClr val="202124"/>
                </a:solidFill>
                <a:effectLst/>
                <a:latin typeface="Google Sans"/>
              </a:rPr>
              <a:t>.</a:t>
            </a:r>
          </a:p>
        </p:txBody>
      </p:sp>
      <p:sp>
        <p:nvSpPr>
          <p:cNvPr id="6" name="Elipse 5">
            <a:extLst>
              <a:ext uri="{FF2B5EF4-FFF2-40B4-BE49-F238E27FC236}">
                <a16:creationId xmlns:a16="http://schemas.microsoft.com/office/drawing/2014/main" id="{A588709A-90B6-5C19-3497-2363E58FD865}"/>
              </a:ext>
            </a:extLst>
          </p:cNvPr>
          <p:cNvSpPr>
            <a:spLocks/>
          </p:cNvSpPr>
          <p:nvPr/>
        </p:nvSpPr>
        <p:spPr>
          <a:xfrm>
            <a:off x="6078241" y="3597083"/>
            <a:ext cx="279918" cy="410547"/>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FF00"/>
              </a:highlight>
            </a:endParaRPr>
          </a:p>
        </p:txBody>
      </p:sp>
      <p:cxnSp>
        <p:nvCxnSpPr>
          <p:cNvPr id="22" name="Conector reto 21">
            <a:extLst>
              <a:ext uri="{FF2B5EF4-FFF2-40B4-BE49-F238E27FC236}">
                <a16:creationId xmlns:a16="http://schemas.microsoft.com/office/drawing/2014/main" id="{60B2B6B0-81F6-008D-F5FF-80F2B904D1D2}"/>
              </a:ext>
            </a:extLst>
          </p:cNvPr>
          <p:cNvCxnSpPr>
            <a:cxnSpLocks/>
          </p:cNvCxnSpPr>
          <p:nvPr/>
        </p:nvCxnSpPr>
        <p:spPr>
          <a:xfrm>
            <a:off x="8691041" y="2773732"/>
            <a:ext cx="360000" cy="368207"/>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8EB0F42D-57E1-8D92-50B7-2C2A3D26D6BB}"/>
              </a:ext>
            </a:extLst>
          </p:cNvPr>
          <p:cNvCxnSpPr>
            <a:cxnSpLocks/>
          </p:cNvCxnSpPr>
          <p:nvPr/>
        </p:nvCxnSpPr>
        <p:spPr>
          <a:xfrm>
            <a:off x="8691041" y="3188793"/>
            <a:ext cx="357118" cy="180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019B70B2-6622-C323-FB97-A51916C54876}"/>
              </a:ext>
            </a:extLst>
          </p:cNvPr>
          <p:cNvCxnSpPr>
            <a:cxnSpLocks/>
          </p:cNvCxnSpPr>
          <p:nvPr/>
        </p:nvCxnSpPr>
        <p:spPr>
          <a:xfrm flipV="1">
            <a:off x="8693922" y="3833916"/>
            <a:ext cx="354237" cy="174794"/>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35507B9E-EF99-9E29-A86B-164A082DAECB}"/>
              </a:ext>
            </a:extLst>
          </p:cNvPr>
          <p:cNvCxnSpPr>
            <a:cxnSpLocks/>
          </p:cNvCxnSpPr>
          <p:nvPr/>
        </p:nvCxnSpPr>
        <p:spPr>
          <a:xfrm>
            <a:off x="8693922" y="3601571"/>
            <a:ext cx="35424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6CE2FF21-37EC-5513-EA8B-A0DF49998FDA}"/>
              </a:ext>
            </a:extLst>
          </p:cNvPr>
          <p:cNvCxnSpPr>
            <a:cxnSpLocks/>
          </p:cNvCxnSpPr>
          <p:nvPr/>
        </p:nvCxnSpPr>
        <p:spPr>
          <a:xfrm flipV="1">
            <a:off x="8693922" y="4068588"/>
            <a:ext cx="354237" cy="34509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12F7C280-AE17-B5C5-3549-C13B65F0476C}"/>
              </a:ext>
            </a:extLst>
          </p:cNvPr>
          <p:cNvCxnSpPr>
            <a:cxnSpLocks/>
          </p:cNvCxnSpPr>
          <p:nvPr/>
        </p:nvCxnSpPr>
        <p:spPr>
          <a:xfrm>
            <a:off x="8691040" y="2768039"/>
            <a:ext cx="360000" cy="368207"/>
          </a:xfrm>
          <a:prstGeom prst="line">
            <a:avLst/>
          </a:prstGeom>
        </p:spPr>
        <p:style>
          <a:lnRef idx="1">
            <a:schemeClr val="dk1"/>
          </a:lnRef>
          <a:fillRef idx="0">
            <a:schemeClr val="dk1"/>
          </a:fillRef>
          <a:effectRef idx="0">
            <a:schemeClr val="dk1"/>
          </a:effectRef>
          <a:fontRef idx="minor">
            <a:schemeClr val="tx1"/>
          </a:fontRef>
        </p:style>
      </p:cxnSp>
      <p:cxnSp>
        <p:nvCxnSpPr>
          <p:cNvPr id="41" name="Conector reto 40">
            <a:extLst>
              <a:ext uri="{FF2B5EF4-FFF2-40B4-BE49-F238E27FC236}">
                <a16:creationId xmlns:a16="http://schemas.microsoft.com/office/drawing/2014/main" id="{84908436-2319-8A4A-872F-17E53C2293C9}"/>
              </a:ext>
            </a:extLst>
          </p:cNvPr>
          <p:cNvCxnSpPr>
            <a:cxnSpLocks/>
          </p:cNvCxnSpPr>
          <p:nvPr/>
        </p:nvCxnSpPr>
        <p:spPr>
          <a:xfrm flipV="1">
            <a:off x="8693922" y="4076539"/>
            <a:ext cx="354237" cy="34509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Retângulo 11">
            <a:extLst>
              <a:ext uri="{FF2B5EF4-FFF2-40B4-BE49-F238E27FC236}">
                <a16:creationId xmlns:a16="http://schemas.microsoft.com/office/drawing/2014/main" id="{FD533A04-0016-E5D0-AE9A-2D99DE5022D9}"/>
              </a:ext>
            </a:extLst>
          </p:cNvPr>
          <p:cNvSpPr>
            <a:spLocks/>
          </p:cNvSpPr>
          <p:nvPr/>
        </p:nvSpPr>
        <p:spPr>
          <a:xfrm>
            <a:off x="6246814" y="4007629"/>
            <a:ext cx="2447108" cy="41054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dirty="0">
                <a:solidFill>
                  <a:srgbClr val="202124"/>
                </a:solidFill>
                <a:effectLst/>
                <a:latin typeface="Google Sans"/>
              </a:rPr>
              <a:t>Polimorfismo.</a:t>
            </a:r>
          </a:p>
        </p:txBody>
      </p:sp>
      <p:sp>
        <p:nvSpPr>
          <p:cNvPr id="14" name="Retângulo 13">
            <a:extLst>
              <a:ext uri="{FF2B5EF4-FFF2-40B4-BE49-F238E27FC236}">
                <a16:creationId xmlns:a16="http://schemas.microsoft.com/office/drawing/2014/main" id="{E194920C-6F8D-87D1-576E-2B66F0D0820B}"/>
              </a:ext>
            </a:extLst>
          </p:cNvPr>
          <p:cNvSpPr>
            <a:spLocks/>
          </p:cNvSpPr>
          <p:nvPr/>
        </p:nvSpPr>
        <p:spPr>
          <a:xfrm>
            <a:off x="9048159" y="3845275"/>
            <a:ext cx="1616075" cy="22677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8779E85B-E840-00A4-BF4C-318C360F544C}"/>
              </a:ext>
            </a:extLst>
          </p:cNvPr>
          <p:cNvSpPr>
            <a:spLocks/>
          </p:cNvSpPr>
          <p:nvPr/>
        </p:nvSpPr>
        <p:spPr>
          <a:xfrm>
            <a:off x="6246813" y="2775989"/>
            <a:ext cx="2447109" cy="410547"/>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dirty="0">
                <a:solidFill>
                  <a:schemeClr val="bg1"/>
                </a:solidFill>
                <a:effectLst/>
                <a:latin typeface="Google Sans"/>
              </a:rPr>
              <a:t>Abstração</a:t>
            </a:r>
            <a:r>
              <a:rPr lang="pt-BR" b="0" i="0" dirty="0">
                <a:solidFill>
                  <a:srgbClr val="202124"/>
                </a:solidFill>
                <a:effectLst/>
                <a:latin typeface="Google Sans"/>
              </a:rPr>
              <a:t>.</a:t>
            </a:r>
          </a:p>
        </p:txBody>
      </p:sp>
      <p:sp>
        <p:nvSpPr>
          <p:cNvPr id="10" name="Retângulo 9">
            <a:extLst>
              <a:ext uri="{FF2B5EF4-FFF2-40B4-BE49-F238E27FC236}">
                <a16:creationId xmlns:a16="http://schemas.microsoft.com/office/drawing/2014/main" id="{A3C4AD38-E46D-970F-0FA0-739173C1328A}"/>
              </a:ext>
            </a:extLst>
          </p:cNvPr>
          <p:cNvSpPr>
            <a:spLocks/>
          </p:cNvSpPr>
          <p:nvPr/>
        </p:nvSpPr>
        <p:spPr>
          <a:xfrm>
            <a:off x="6246814" y="3186536"/>
            <a:ext cx="2447108" cy="41054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solidFill>
                  <a:srgbClr val="202124"/>
                </a:solidFill>
                <a:latin typeface="Google Sans"/>
              </a:rPr>
              <a:t>        </a:t>
            </a:r>
            <a:r>
              <a:rPr lang="pt-BR" b="0" i="0" dirty="0">
                <a:solidFill>
                  <a:schemeClr val="accent3">
                    <a:lumMod val="60000"/>
                    <a:lumOff val="40000"/>
                  </a:schemeClr>
                </a:solidFill>
                <a:effectLst/>
                <a:latin typeface="Google Sans"/>
              </a:rPr>
              <a:t>Encapsulamento</a:t>
            </a:r>
            <a:r>
              <a:rPr lang="pt-BR" b="0" i="0" dirty="0">
                <a:solidFill>
                  <a:srgbClr val="202124"/>
                </a:solidFill>
                <a:effectLst/>
                <a:latin typeface="Google Sans"/>
              </a:rPr>
              <a:t>.</a:t>
            </a:r>
          </a:p>
        </p:txBody>
      </p:sp>
      <p:cxnSp>
        <p:nvCxnSpPr>
          <p:cNvPr id="55" name="Conector reto 54">
            <a:extLst>
              <a:ext uri="{FF2B5EF4-FFF2-40B4-BE49-F238E27FC236}">
                <a16:creationId xmlns:a16="http://schemas.microsoft.com/office/drawing/2014/main" id="{47AAEEB7-9BC8-93BE-D448-B4B7985C734C}"/>
              </a:ext>
            </a:extLst>
          </p:cNvPr>
          <p:cNvCxnSpPr>
            <a:cxnSpLocks/>
          </p:cNvCxnSpPr>
          <p:nvPr/>
        </p:nvCxnSpPr>
        <p:spPr>
          <a:xfrm>
            <a:off x="8693919" y="3596001"/>
            <a:ext cx="35424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to 58">
            <a:extLst>
              <a:ext uri="{FF2B5EF4-FFF2-40B4-BE49-F238E27FC236}">
                <a16:creationId xmlns:a16="http://schemas.microsoft.com/office/drawing/2014/main" id="{A0783A5B-672A-DFAC-E745-5655B492AFF2}"/>
              </a:ext>
            </a:extLst>
          </p:cNvPr>
          <p:cNvCxnSpPr>
            <a:cxnSpLocks/>
          </p:cNvCxnSpPr>
          <p:nvPr/>
        </p:nvCxnSpPr>
        <p:spPr>
          <a:xfrm flipV="1">
            <a:off x="8686449" y="3839288"/>
            <a:ext cx="361708" cy="16723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Elipse 6">
            <a:extLst>
              <a:ext uri="{FF2B5EF4-FFF2-40B4-BE49-F238E27FC236}">
                <a16:creationId xmlns:a16="http://schemas.microsoft.com/office/drawing/2014/main" id="{18F3D81C-133A-A8F3-083A-A74C0E04F9FA}"/>
              </a:ext>
            </a:extLst>
          </p:cNvPr>
          <p:cNvSpPr>
            <a:spLocks/>
          </p:cNvSpPr>
          <p:nvPr/>
        </p:nvSpPr>
        <p:spPr>
          <a:xfrm>
            <a:off x="6078241" y="4007630"/>
            <a:ext cx="279918" cy="410547"/>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FF00"/>
              </a:highlight>
            </a:endParaRPr>
          </a:p>
        </p:txBody>
      </p:sp>
      <p:sp>
        <p:nvSpPr>
          <p:cNvPr id="5" name="Elipse 4">
            <a:extLst>
              <a:ext uri="{FF2B5EF4-FFF2-40B4-BE49-F238E27FC236}">
                <a16:creationId xmlns:a16="http://schemas.microsoft.com/office/drawing/2014/main" id="{26F54386-3FDF-4302-649F-C8380B248AE5}"/>
              </a:ext>
            </a:extLst>
          </p:cNvPr>
          <p:cNvSpPr>
            <a:spLocks/>
          </p:cNvSpPr>
          <p:nvPr/>
        </p:nvSpPr>
        <p:spPr>
          <a:xfrm>
            <a:off x="6090682" y="3186536"/>
            <a:ext cx="279918" cy="410547"/>
          </a:xfrm>
          <a:prstGeom prst="ellips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FF00"/>
              </a:highlight>
            </a:endParaRPr>
          </a:p>
        </p:txBody>
      </p:sp>
      <p:sp>
        <p:nvSpPr>
          <p:cNvPr id="4" name="Elipse 3">
            <a:extLst>
              <a:ext uri="{FF2B5EF4-FFF2-40B4-BE49-F238E27FC236}">
                <a16:creationId xmlns:a16="http://schemas.microsoft.com/office/drawing/2014/main" id="{CA06D261-5D35-D40E-70F0-78AA2D7C48CD}"/>
              </a:ext>
            </a:extLst>
          </p:cNvPr>
          <p:cNvSpPr>
            <a:spLocks/>
          </p:cNvSpPr>
          <p:nvPr/>
        </p:nvSpPr>
        <p:spPr>
          <a:xfrm>
            <a:off x="6078241" y="2775989"/>
            <a:ext cx="279918" cy="41054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7E534850-2DE8-FA69-814E-5EEE7202977E}"/>
              </a:ext>
            </a:extLst>
          </p:cNvPr>
          <p:cNvSpPr>
            <a:spLocks/>
          </p:cNvSpPr>
          <p:nvPr/>
        </p:nvSpPr>
        <p:spPr>
          <a:xfrm>
            <a:off x="10664234" y="3608412"/>
            <a:ext cx="593526" cy="223312"/>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Triângulo Retângulo 66">
            <a:extLst>
              <a:ext uri="{FF2B5EF4-FFF2-40B4-BE49-F238E27FC236}">
                <a16:creationId xmlns:a16="http://schemas.microsoft.com/office/drawing/2014/main" id="{C2FA0961-9D7B-7018-3E9A-C57CAB6A4B37}"/>
              </a:ext>
            </a:extLst>
          </p:cNvPr>
          <p:cNvSpPr>
            <a:spLocks/>
          </p:cNvSpPr>
          <p:nvPr/>
        </p:nvSpPr>
        <p:spPr>
          <a:xfrm flipV="1">
            <a:off x="11257760" y="3609448"/>
            <a:ext cx="281994" cy="222276"/>
          </a:xfrm>
          <a:prstGeom prst="rtTriangl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Retângulo 62">
            <a:extLst>
              <a:ext uri="{FF2B5EF4-FFF2-40B4-BE49-F238E27FC236}">
                <a16:creationId xmlns:a16="http://schemas.microsoft.com/office/drawing/2014/main" id="{89F4DF76-73C1-4471-2869-130ACAC4C514}"/>
              </a:ext>
            </a:extLst>
          </p:cNvPr>
          <p:cNvSpPr>
            <a:spLocks/>
          </p:cNvSpPr>
          <p:nvPr/>
        </p:nvSpPr>
        <p:spPr>
          <a:xfrm>
            <a:off x="10664234" y="3367509"/>
            <a:ext cx="593528" cy="240904"/>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Triângulo Retângulo 59">
            <a:extLst>
              <a:ext uri="{FF2B5EF4-FFF2-40B4-BE49-F238E27FC236}">
                <a16:creationId xmlns:a16="http://schemas.microsoft.com/office/drawing/2014/main" id="{1A5FD5A1-0989-FA8E-03F2-3B9759A98EBC}"/>
              </a:ext>
            </a:extLst>
          </p:cNvPr>
          <p:cNvSpPr>
            <a:spLocks/>
          </p:cNvSpPr>
          <p:nvPr/>
        </p:nvSpPr>
        <p:spPr>
          <a:xfrm>
            <a:off x="10664235" y="2848172"/>
            <a:ext cx="593525" cy="514212"/>
          </a:xfrm>
          <a:prstGeom prst="rtTriangl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Triângulo Retângulo 63">
            <a:extLst>
              <a:ext uri="{FF2B5EF4-FFF2-40B4-BE49-F238E27FC236}">
                <a16:creationId xmlns:a16="http://schemas.microsoft.com/office/drawing/2014/main" id="{CEEDA564-BC0C-C08B-7FEA-4EDD20F3165C}"/>
              </a:ext>
            </a:extLst>
          </p:cNvPr>
          <p:cNvSpPr>
            <a:spLocks/>
          </p:cNvSpPr>
          <p:nvPr/>
        </p:nvSpPr>
        <p:spPr>
          <a:xfrm>
            <a:off x="11257762" y="3375931"/>
            <a:ext cx="281994" cy="232481"/>
          </a:xfrm>
          <a:prstGeom prst="r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Triângulo Retângulo 67">
            <a:extLst>
              <a:ext uri="{FF2B5EF4-FFF2-40B4-BE49-F238E27FC236}">
                <a16:creationId xmlns:a16="http://schemas.microsoft.com/office/drawing/2014/main" id="{16246157-401C-58CB-6610-F3021E084270}"/>
              </a:ext>
            </a:extLst>
          </p:cNvPr>
          <p:cNvSpPr>
            <a:spLocks/>
          </p:cNvSpPr>
          <p:nvPr/>
        </p:nvSpPr>
        <p:spPr>
          <a:xfrm flipV="1">
            <a:off x="10664235" y="3839288"/>
            <a:ext cx="593526" cy="519271"/>
          </a:xfrm>
          <a:prstGeom prst="rtTriangl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0FF3AA18-CF1C-A4BC-BBA0-CD5E38202A1F}"/>
              </a:ext>
            </a:extLst>
          </p:cNvPr>
          <p:cNvSpPr>
            <a:spLocks/>
          </p:cNvSpPr>
          <p:nvPr/>
        </p:nvSpPr>
        <p:spPr>
          <a:xfrm>
            <a:off x="10511837" y="3150950"/>
            <a:ext cx="317794" cy="20409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1" name="Conector reto 90">
            <a:extLst>
              <a:ext uri="{FF2B5EF4-FFF2-40B4-BE49-F238E27FC236}">
                <a16:creationId xmlns:a16="http://schemas.microsoft.com/office/drawing/2014/main" id="{49D3BBFF-207D-265D-7200-6224AE29C4DC}"/>
              </a:ext>
            </a:extLst>
          </p:cNvPr>
          <p:cNvCxnSpPr>
            <a:cxnSpLocks/>
            <a:endCxn id="60" idx="4"/>
          </p:cNvCxnSpPr>
          <p:nvPr/>
        </p:nvCxnSpPr>
        <p:spPr>
          <a:xfrm>
            <a:off x="10450877" y="3355041"/>
            <a:ext cx="806883" cy="7343"/>
          </a:xfrm>
          <a:prstGeom prst="line">
            <a:avLst/>
          </a:prstGeom>
        </p:spPr>
        <p:style>
          <a:lnRef idx="1">
            <a:schemeClr val="dk1"/>
          </a:lnRef>
          <a:fillRef idx="0">
            <a:schemeClr val="dk1"/>
          </a:fillRef>
          <a:effectRef idx="0">
            <a:schemeClr val="dk1"/>
          </a:effectRef>
          <a:fontRef idx="minor">
            <a:schemeClr val="tx1"/>
          </a:fontRef>
        </p:style>
      </p:cxnSp>
      <p:sp>
        <p:nvSpPr>
          <p:cNvPr id="92" name="Retângulo 91">
            <a:extLst>
              <a:ext uri="{FF2B5EF4-FFF2-40B4-BE49-F238E27FC236}">
                <a16:creationId xmlns:a16="http://schemas.microsoft.com/office/drawing/2014/main" id="{1CBD4D33-FD72-7E8E-923A-6EE0041FC832}"/>
              </a:ext>
            </a:extLst>
          </p:cNvPr>
          <p:cNvSpPr>
            <a:spLocks/>
          </p:cNvSpPr>
          <p:nvPr/>
        </p:nvSpPr>
        <p:spPr>
          <a:xfrm>
            <a:off x="11141871" y="3375930"/>
            <a:ext cx="115889" cy="22007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13FA98E9-113A-8F0F-CB2B-04DB42310A5C}"/>
              </a:ext>
            </a:extLst>
          </p:cNvPr>
          <p:cNvSpPr>
            <a:spLocks/>
          </p:cNvSpPr>
          <p:nvPr/>
        </p:nvSpPr>
        <p:spPr>
          <a:xfrm flipH="1">
            <a:off x="9068368" y="3381900"/>
            <a:ext cx="2154510" cy="2066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A8007448-80E6-3A82-9060-EE1D6B0096B8}"/>
              </a:ext>
            </a:extLst>
          </p:cNvPr>
          <p:cNvSpPr>
            <a:spLocks/>
          </p:cNvSpPr>
          <p:nvPr/>
        </p:nvSpPr>
        <p:spPr>
          <a:xfrm>
            <a:off x="9048160" y="3609523"/>
            <a:ext cx="1616075" cy="223312"/>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18A3E475-B4CD-5B6B-5696-20092409EF51}"/>
              </a:ext>
            </a:extLst>
          </p:cNvPr>
          <p:cNvSpPr>
            <a:spLocks/>
          </p:cNvSpPr>
          <p:nvPr/>
        </p:nvSpPr>
        <p:spPr>
          <a:xfrm>
            <a:off x="9068369" y="3614866"/>
            <a:ext cx="2189392" cy="20423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97" name="Conector reto 96">
            <a:extLst>
              <a:ext uri="{FF2B5EF4-FFF2-40B4-BE49-F238E27FC236}">
                <a16:creationId xmlns:a16="http://schemas.microsoft.com/office/drawing/2014/main" id="{3D559B8A-5F9F-8373-3066-48DE4715A723}"/>
              </a:ext>
            </a:extLst>
          </p:cNvPr>
          <p:cNvCxnSpPr>
            <a:cxnSpLocks/>
            <a:stCxn id="64" idx="5"/>
            <a:endCxn id="60" idx="4"/>
          </p:cNvCxnSpPr>
          <p:nvPr/>
        </p:nvCxnSpPr>
        <p:spPr>
          <a:xfrm flipH="1" flipV="1">
            <a:off x="11257760" y="3362384"/>
            <a:ext cx="140999" cy="1297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to 98">
            <a:extLst>
              <a:ext uri="{FF2B5EF4-FFF2-40B4-BE49-F238E27FC236}">
                <a16:creationId xmlns:a16="http://schemas.microsoft.com/office/drawing/2014/main" id="{096D86D2-3C41-3ED5-1932-43A20608505E}"/>
              </a:ext>
            </a:extLst>
          </p:cNvPr>
          <p:cNvCxnSpPr>
            <a:cxnSpLocks/>
            <a:stCxn id="64" idx="0"/>
            <a:endCxn id="64" idx="5"/>
          </p:cNvCxnSpPr>
          <p:nvPr/>
        </p:nvCxnSpPr>
        <p:spPr>
          <a:xfrm>
            <a:off x="11257762" y="3375931"/>
            <a:ext cx="140997" cy="11624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tângulo 102">
            <a:extLst>
              <a:ext uri="{FF2B5EF4-FFF2-40B4-BE49-F238E27FC236}">
                <a16:creationId xmlns:a16="http://schemas.microsoft.com/office/drawing/2014/main" id="{A024A892-47D9-0B97-729A-E29C5DF6BB35}"/>
              </a:ext>
            </a:extLst>
          </p:cNvPr>
          <p:cNvSpPr>
            <a:spLocks/>
          </p:cNvSpPr>
          <p:nvPr/>
        </p:nvSpPr>
        <p:spPr>
          <a:xfrm>
            <a:off x="9068369" y="3859562"/>
            <a:ext cx="1610811" cy="20423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etângulo 2">
            <a:extLst>
              <a:ext uri="{FF2B5EF4-FFF2-40B4-BE49-F238E27FC236}">
                <a16:creationId xmlns:a16="http://schemas.microsoft.com/office/drawing/2014/main" id="{B0DCC966-EF30-C43E-E417-7B75888EFB68}"/>
              </a:ext>
            </a:extLst>
          </p:cNvPr>
          <p:cNvSpPr/>
          <p:nvPr/>
        </p:nvSpPr>
        <p:spPr>
          <a:xfrm>
            <a:off x="3310598" y="422643"/>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solidFill>
                  <a:schemeClr val="bg1"/>
                </a:solidFill>
              </a:rPr>
              <a:t>Os quatro pilares</a:t>
            </a:r>
          </a:p>
        </p:txBody>
      </p:sp>
      <p:sp>
        <p:nvSpPr>
          <p:cNvPr id="27" name="CaixaDeTexto 26">
            <a:extLst>
              <a:ext uri="{FF2B5EF4-FFF2-40B4-BE49-F238E27FC236}">
                <a16:creationId xmlns:a16="http://schemas.microsoft.com/office/drawing/2014/main" id="{C9B97975-9321-E313-FD5B-F0AC9BC1323A}"/>
              </a:ext>
            </a:extLst>
          </p:cNvPr>
          <p:cNvSpPr txBox="1"/>
          <p:nvPr/>
        </p:nvSpPr>
        <p:spPr>
          <a:xfrm>
            <a:off x="875489" y="1677028"/>
            <a:ext cx="4644746" cy="2031325"/>
          </a:xfrm>
          <a:prstGeom prst="rect">
            <a:avLst/>
          </a:prstGeom>
          <a:noFill/>
        </p:spPr>
        <p:txBody>
          <a:bodyPr wrap="square" rtlCol="0">
            <a:spAutoFit/>
          </a:bodyPr>
          <a:lstStyle/>
          <a:p>
            <a:r>
              <a:rPr lang="pt-BR" b="0" i="0" dirty="0">
                <a:solidFill>
                  <a:schemeClr val="bg1"/>
                </a:solidFill>
                <a:effectLst/>
                <a:latin typeface="Source Serif Pro" panose="02040603050405020204" pitchFamily="18" charset="0"/>
              </a:rPr>
              <a:t>Para entendermos exatamente do que se trata a orientação a objetos, vamos entender quais são os requerimentos de uma linguagem para ser considerada nesse paradigma. Para isso, a linguagem precisa atender a quatro tópicos bastante importantes:</a:t>
            </a:r>
            <a:endParaRPr lang="pt-BR" dirty="0">
              <a:solidFill>
                <a:schemeClr val="bg1"/>
              </a:solidFill>
            </a:endParaRPr>
          </a:p>
        </p:txBody>
      </p:sp>
    </p:spTree>
    <p:extLst>
      <p:ext uri="{BB962C8B-B14F-4D97-AF65-F5344CB8AC3E}">
        <p14:creationId xmlns:p14="http://schemas.microsoft.com/office/powerpoint/2010/main" val="33681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F80085C9-4AA7-860C-2FC5-5A41C7F8F797}"/>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7864BC8-BC17-8918-9CD7-048474E43E9B}"/>
              </a:ext>
            </a:extLst>
          </p:cNvPr>
          <p:cNvSpPr/>
          <p:nvPr/>
        </p:nvSpPr>
        <p:spPr>
          <a:xfrm>
            <a:off x="3310598" y="422643"/>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effectLst/>
                <a:latin typeface="Montserrat" panose="020B0604020202020204" pitchFamily="2" charset="0"/>
              </a:rPr>
              <a:t>Abstração</a:t>
            </a:r>
            <a:endParaRPr lang="pt-BR" sz="2800" b="1" i="0" dirty="0">
              <a:solidFill>
                <a:schemeClr val="bg1"/>
              </a:solidFill>
              <a:effectLst/>
              <a:latin typeface="Montserrat" panose="020B0604020202020204" pitchFamily="2" charset="0"/>
            </a:endParaRPr>
          </a:p>
        </p:txBody>
      </p:sp>
      <p:sp>
        <p:nvSpPr>
          <p:cNvPr id="11" name="CaixaDeTexto 10">
            <a:extLst>
              <a:ext uri="{FF2B5EF4-FFF2-40B4-BE49-F238E27FC236}">
                <a16:creationId xmlns:a16="http://schemas.microsoft.com/office/drawing/2014/main" id="{249BFA88-F453-486A-1F4B-C9111A463570}"/>
              </a:ext>
            </a:extLst>
          </p:cNvPr>
          <p:cNvSpPr txBox="1"/>
          <p:nvPr/>
        </p:nvSpPr>
        <p:spPr>
          <a:xfrm>
            <a:off x="875489" y="1677028"/>
            <a:ext cx="4644746" cy="2862322"/>
          </a:xfrm>
          <a:prstGeom prst="rect">
            <a:avLst/>
          </a:prstGeom>
          <a:noFill/>
        </p:spPr>
        <p:txBody>
          <a:bodyPr wrap="square" rtlCol="0">
            <a:spAutoFit/>
          </a:bodyPr>
          <a:lstStyle/>
          <a:p>
            <a:r>
              <a:rPr lang="pt-BR" dirty="0">
                <a:solidFill>
                  <a:schemeClr val="bg1"/>
                </a:solidFill>
                <a:latin typeface="Source Serif Pro" panose="02040603050405020204" pitchFamily="18" charset="0"/>
              </a:rPr>
              <a:t>Abstração seria esconder os processos menores revelando só sua finalidade. Exemplo você sabe usar um computador mais você não necessita saber como cada código e peça funciona.</a:t>
            </a:r>
          </a:p>
          <a:p>
            <a:r>
              <a:rPr lang="pt-BR" b="0" i="0" dirty="0">
                <a:solidFill>
                  <a:schemeClr val="bg1"/>
                </a:solidFill>
                <a:effectLst/>
                <a:latin typeface="Source Serif Pro" panose="02040603050405020204" pitchFamily="18" charset="0"/>
              </a:rPr>
              <a:t>Sendo assim, podemos também dividir internamente problemas complexos em problemas menores, onde resolvemos cada um deles até encontrarmos a solução do problema inteiro.</a:t>
            </a:r>
            <a:r>
              <a:rPr lang="pt-BR" dirty="0">
                <a:solidFill>
                  <a:schemeClr val="bg1"/>
                </a:solidFill>
                <a:latin typeface="Source Serif Pro" panose="02040603050405020204" pitchFamily="18" charset="0"/>
              </a:rPr>
              <a:t> </a:t>
            </a:r>
          </a:p>
        </p:txBody>
      </p:sp>
      <p:pic>
        <p:nvPicPr>
          <p:cNvPr id="15" name="Imagem 14" descr="Uma imagem contendo caminhão&#10;&#10;Descrição gerada automaticamente">
            <a:extLst>
              <a:ext uri="{FF2B5EF4-FFF2-40B4-BE49-F238E27FC236}">
                <a16:creationId xmlns:a16="http://schemas.microsoft.com/office/drawing/2014/main" id="{4489F9DA-9C38-4E83-6711-1C0EC0543C93}"/>
              </a:ext>
            </a:extLst>
          </p:cNvPr>
          <p:cNvPicPr>
            <a:picLocks noChangeAspect="1"/>
          </p:cNvPicPr>
          <p:nvPr/>
        </p:nvPicPr>
        <p:blipFill rotWithShape="1">
          <a:blip r:embed="rId2">
            <a:extLst>
              <a:ext uri="{28A0092B-C50C-407E-A947-70E740481C1C}">
                <a14:useLocalDpi xmlns:a14="http://schemas.microsoft.com/office/drawing/2010/main" val="0"/>
              </a:ext>
            </a:extLst>
          </a:blip>
          <a:srcRect l="16123" t="-1" r="19920" b="111"/>
          <a:stretch/>
        </p:blipFill>
        <p:spPr>
          <a:xfrm>
            <a:off x="7449450" y="1677028"/>
            <a:ext cx="3523350" cy="3555380"/>
          </a:xfrm>
          <a:prstGeom prst="rect">
            <a:avLst/>
          </a:prstGeom>
        </p:spPr>
      </p:pic>
    </p:spTree>
    <p:extLst>
      <p:ext uri="{BB962C8B-B14F-4D97-AF65-F5344CB8AC3E}">
        <p14:creationId xmlns:p14="http://schemas.microsoft.com/office/powerpoint/2010/main" val="318236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7C993234-9B31-14AC-80DA-B9D069C70393}"/>
              </a:ext>
            </a:extLst>
          </p:cNvPr>
          <p:cNvSpPr>
            <a:spLocks noGrp="1" noRot="1" noMove="1" noResize="1" noEditPoints="1" noAdjustHandles="1" noChangeArrowheads="1" noChangeShapeType="1"/>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89D08A5E-0EBD-8BB7-D2A8-A277EE9E31FE}"/>
              </a:ext>
            </a:extLst>
          </p:cNvPr>
          <p:cNvSpPr>
            <a:spLocks noGrp="1" noRot="1" noMove="1" noResize="1" noEditPoints="1" noAdjustHandles="1" noChangeArrowheads="1" noChangeShapeType="1"/>
          </p:cNvSpPr>
          <p:nvPr/>
        </p:nvSpPr>
        <p:spPr>
          <a:xfrm>
            <a:off x="3310598" y="422643"/>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effectLst/>
                <a:latin typeface="Montserrat" panose="020B0604020202020204" pitchFamily="2" charset="0"/>
              </a:rPr>
              <a:t>encapsulamento</a:t>
            </a:r>
            <a:endParaRPr lang="pt-BR" sz="2800" b="1" i="0" dirty="0">
              <a:solidFill>
                <a:schemeClr val="bg1"/>
              </a:solidFill>
              <a:effectLst/>
              <a:latin typeface="Montserrat" panose="020B0604020202020204" pitchFamily="2" charset="0"/>
            </a:endParaRPr>
          </a:p>
        </p:txBody>
      </p:sp>
      <p:sp>
        <p:nvSpPr>
          <p:cNvPr id="6" name="CaixaDeTexto 5">
            <a:extLst>
              <a:ext uri="{FF2B5EF4-FFF2-40B4-BE49-F238E27FC236}">
                <a16:creationId xmlns:a16="http://schemas.microsoft.com/office/drawing/2014/main" id="{8193007B-1F79-5E2E-D34A-E31AB7B30757}"/>
              </a:ext>
            </a:extLst>
          </p:cNvPr>
          <p:cNvSpPr txBox="1"/>
          <p:nvPr/>
        </p:nvSpPr>
        <p:spPr>
          <a:xfrm>
            <a:off x="875489" y="1677028"/>
            <a:ext cx="4644746" cy="2862322"/>
          </a:xfrm>
          <a:prstGeom prst="rect">
            <a:avLst/>
          </a:prstGeom>
          <a:noFill/>
        </p:spPr>
        <p:txBody>
          <a:bodyPr wrap="square" rtlCol="0">
            <a:spAutoFit/>
          </a:bodyPr>
          <a:lstStyle/>
          <a:p>
            <a:r>
              <a:rPr lang="pt-BR" b="0" i="0" dirty="0">
                <a:solidFill>
                  <a:schemeClr val="bg1"/>
                </a:solidFill>
                <a:effectLst/>
                <a:latin typeface="Google Sans"/>
              </a:rPr>
              <a:t>Encapsulamento é um princípio de design de código, geralmente ligado a programação orientada, que nos orienta a esconder as funcionalidades e funcionamento do nosso código dentro de pequenas unidades (normalmente métodos e funções)</a:t>
            </a:r>
          </a:p>
          <a:p>
            <a:r>
              <a:rPr lang="pt-BR" b="0" i="0" dirty="0">
                <a:solidFill>
                  <a:schemeClr val="bg1"/>
                </a:solidFill>
                <a:effectLst/>
                <a:latin typeface="Google Sans"/>
              </a:rPr>
              <a:t>A ideai é tornar o software mais flexível, fácil de modificar e de criar novas implementações. O Encapsulamento serve para controlar o acesso aos atributos e métodos de uma classe.</a:t>
            </a:r>
            <a:endParaRPr lang="pt-BR" dirty="0">
              <a:solidFill>
                <a:schemeClr val="bg1"/>
              </a:solidFill>
              <a:latin typeface="Source Serif Pro" panose="02040603050405020204" pitchFamily="18" charset="0"/>
            </a:endParaRPr>
          </a:p>
        </p:txBody>
      </p:sp>
      <p:pic>
        <p:nvPicPr>
          <p:cNvPr id="3" name="Imagem 2" descr="Diagrama&#10;&#10;Descrição gerada automaticamente com confiança baixa">
            <a:extLst>
              <a:ext uri="{FF2B5EF4-FFF2-40B4-BE49-F238E27FC236}">
                <a16:creationId xmlns:a16="http://schemas.microsoft.com/office/drawing/2014/main" id="{8801D1FF-D3F2-F9F9-2947-4477412AC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289" y="1677028"/>
            <a:ext cx="5088572" cy="2862322"/>
          </a:xfrm>
          <a:prstGeom prst="rect">
            <a:avLst/>
          </a:prstGeom>
        </p:spPr>
      </p:pic>
    </p:spTree>
    <p:extLst>
      <p:ext uri="{BB962C8B-B14F-4D97-AF65-F5344CB8AC3E}">
        <p14:creationId xmlns:p14="http://schemas.microsoft.com/office/powerpoint/2010/main" val="74128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589471BA-A672-1D0C-462C-F59867A0D11C}"/>
              </a:ext>
            </a:extLst>
          </p:cNvPr>
          <p:cNvSpPr>
            <a:spLocks noGrp="1" noRot="1" noMove="1" noResize="1" noEditPoints="1" noAdjustHandles="1" noChangeArrowheads="1" noChangeShapeType="1"/>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4BA2AB4C-6F17-49BC-FCEA-294CE3686760}"/>
              </a:ext>
            </a:extLst>
          </p:cNvPr>
          <p:cNvSpPr/>
          <p:nvPr/>
        </p:nvSpPr>
        <p:spPr>
          <a:xfrm>
            <a:off x="4663751" y="581263"/>
            <a:ext cx="2864498"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0" i="0" dirty="0">
                <a:solidFill>
                  <a:schemeClr val="bg1"/>
                </a:solidFill>
                <a:effectLst/>
                <a:latin typeface="Google Sans"/>
              </a:rPr>
              <a:t>Herança</a:t>
            </a:r>
            <a:r>
              <a:rPr lang="pt-BR" sz="2800" b="0" i="0" dirty="0">
                <a:solidFill>
                  <a:srgbClr val="202124"/>
                </a:solidFill>
                <a:effectLst/>
                <a:latin typeface="Google Sans"/>
              </a:rPr>
              <a:t>.</a:t>
            </a:r>
          </a:p>
        </p:txBody>
      </p:sp>
      <p:sp>
        <p:nvSpPr>
          <p:cNvPr id="6" name="CaixaDeTexto 5">
            <a:extLst>
              <a:ext uri="{FF2B5EF4-FFF2-40B4-BE49-F238E27FC236}">
                <a16:creationId xmlns:a16="http://schemas.microsoft.com/office/drawing/2014/main" id="{7ECE1839-7B3E-4C3D-37B8-C973A33E0B5F}"/>
              </a:ext>
            </a:extLst>
          </p:cNvPr>
          <p:cNvSpPr txBox="1"/>
          <p:nvPr/>
        </p:nvSpPr>
        <p:spPr>
          <a:xfrm>
            <a:off x="875489" y="1677028"/>
            <a:ext cx="4644746" cy="4185761"/>
          </a:xfrm>
          <a:prstGeom prst="rect">
            <a:avLst/>
          </a:prstGeom>
          <a:noFill/>
        </p:spPr>
        <p:txBody>
          <a:bodyPr wrap="square" rtlCol="0">
            <a:spAutoFit/>
          </a:bodyPr>
          <a:lstStyle/>
          <a:p>
            <a:r>
              <a:rPr lang="pt-BR" sz="1400" b="0" i="0" dirty="0">
                <a:solidFill>
                  <a:schemeClr val="bg1"/>
                </a:solidFill>
                <a:effectLst/>
                <a:latin typeface="Source Serif Pro" panose="02040603050405020204" pitchFamily="18"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400" dirty="0">
              <a:solidFill>
                <a:schemeClr val="bg1"/>
              </a:solidFill>
              <a:latin typeface="Source Serif Pro" panose="02040603050405020204" pitchFamily="18" charset="0"/>
            </a:endParaRPr>
          </a:p>
        </p:txBody>
      </p:sp>
      <p:sp>
        <p:nvSpPr>
          <p:cNvPr id="9" name="Retângulo: Cantos Arredondados 8">
            <a:extLst>
              <a:ext uri="{FF2B5EF4-FFF2-40B4-BE49-F238E27FC236}">
                <a16:creationId xmlns:a16="http://schemas.microsoft.com/office/drawing/2014/main" id="{6A437F72-0E45-B83B-08BF-E505EDD53D82}"/>
              </a:ext>
            </a:extLst>
          </p:cNvPr>
          <p:cNvSpPr/>
          <p:nvPr/>
        </p:nvSpPr>
        <p:spPr>
          <a:xfrm>
            <a:off x="8134750" y="2238375"/>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animal</a:t>
            </a:r>
          </a:p>
        </p:txBody>
      </p:sp>
      <p:sp>
        <p:nvSpPr>
          <p:cNvPr id="10" name="Retângulo: Cantos Arredondados 9">
            <a:extLst>
              <a:ext uri="{FF2B5EF4-FFF2-40B4-BE49-F238E27FC236}">
                <a16:creationId xmlns:a16="http://schemas.microsoft.com/office/drawing/2014/main" id="{41B1BAC7-0572-C52C-80CB-FDDEB398B82D}"/>
              </a:ext>
            </a:extLst>
          </p:cNvPr>
          <p:cNvSpPr/>
          <p:nvPr/>
        </p:nvSpPr>
        <p:spPr>
          <a:xfrm>
            <a:off x="9956406" y="2971798"/>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onívoro</a:t>
            </a:r>
          </a:p>
        </p:txBody>
      </p:sp>
      <p:sp>
        <p:nvSpPr>
          <p:cNvPr id="11" name="Retângulo: Cantos Arredondados 10">
            <a:extLst>
              <a:ext uri="{FF2B5EF4-FFF2-40B4-BE49-F238E27FC236}">
                <a16:creationId xmlns:a16="http://schemas.microsoft.com/office/drawing/2014/main" id="{8DA0EE90-2446-451E-3E41-6E07476BD97D}"/>
              </a:ext>
            </a:extLst>
          </p:cNvPr>
          <p:cNvSpPr/>
          <p:nvPr/>
        </p:nvSpPr>
        <p:spPr>
          <a:xfrm>
            <a:off x="8134750" y="2971798"/>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carnívoro</a:t>
            </a:r>
          </a:p>
        </p:txBody>
      </p:sp>
      <p:sp>
        <p:nvSpPr>
          <p:cNvPr id="12" name="Retângulo: Cantos Arredondados 11">
            <a:extLst>
              <a:ext uri="{FF2B5EF4-FFF2-40B4-BE49-F238E27FC236}">
                <a16:creationId xmlns:a16="http://schemas.microsoft.com/office/drawing/2014/main" id="{40F8FDE7-9E91-E1EE-E668-D42BCF03A8FE}"/>
              </a:ext>
            </a:extLst>
          </p:cNvPr>
          <p:cNvSpPr/>
          <p:nvPr/>
        </p:nvSpPr>
        <p:spPr>
          <a:xfrm>
            <a:off x="6333262" y="2971798"/>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herbívoro</a:t>
            </a:r>
          </a:p>
        </p:txBody>
      </p:sp>
      <p:cxnSp>
        <p:nvCxnSpPr>
          <p:cNvPr id="15" name="Conector de Seta Reta 14">
            <a:extLst>
              <a:ext uri="{FF2B5EF4-FFF2-40B4-BE49-F238E27FC236}">
                <a16:creationId xmlns:a16="http://schemas.microsoft.com/office/drawing/2014/main" id="{33D7DCFC-B0D5-1F7C-421D-3D1E8B1F1B49}"/>
              </a:ext>
            </a:extLst>
          </p:cNvPr>
          <p:cNvCxnSpPr>
            <a:cxnSpLocks/>
          </p:cNvCxnSpPr>
          <p:nvPr/>
        </p:nvCxnSpPr>
        <p:spPr>
          <a:xfrm flipV="1">
            <a:off x="7873934" y="2590800"/>
            <a:ext cx="280984" cy="406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FD816D0E-9C15-CE1C-EED0-6A6B84ADEBE7}"/>
              </a:ext>
            </a:extLst>
          </p:cNvPr>
          <p:cNvCxnSpPr>
            <a:stCxn id="11" idx="0"/>
            <a:endCxn id="9" idx="2"/>
          </p:cNvCxnSpPr>
          <p:nvPr/>
        </p:nvCxnSpPr>
        <p:spPr>
          <a:xfrm flipV="1">
            <a:off x="8915800" y="2590800"/>
            <a:ext cx="0" cy="3809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767DCF2C-7319-1287-EEF0-B3C572C122CB}"/>
              </a:ext>
            </a:extLst>
          </p:cNvPr>
          <p:cNvCxnSpPr>
            <a:cxnSpLocks/>
          </p:cNvCxnSpPr>
          <p:nvPr/>
        </p:nvCxnSpPr>
        <p:spPr>
          <a:xfrm flipH="1" flipV="1">
            <a:off x="9676683" y="2590800"/>
            <a:ext cx="317030" cy="3809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tângulo: Cantos Arredondados 25">
            <a:extLst>
              <a:ext uri="{FF2B5EF4-FFF2-40B4-BE49-F238E27FC236}">
                <a16:creationId xmlns:a16="http://schemas.microsoft.com/office/drawing/2014/main" id="{C380F708-F251-973D-5F54-31F2A108EB8E}"/>
              </a:ext>
            </a:extLst>
          </p:cNvPr>
          <p:cNvSpPr/>
          <p:nvPr/>
        </p:nvSpPr>
        <p:spPr>
          <a:xfrm>
            <a:off x="5520235" y="3876141"/>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coelho</a:t>
            </a:r>
          </a:p>
        </p:txBody>
      </p:sp>
      <p:sp>
        <p:nvSpPr>
          <p:cNvPr id="27" name="Retângulo: Cantos Arredondados 26">
            <a:extLst>
              <a:ext uri="{FF2B5EF4-FFF2-40B4-BE49-F238E27FC236}">
                <a16:creationId xmlns:a16="http://schemas.microsoft.com/office/drawing/2014/main" id="{9F2C0FAA-FE4D-D256-20F1-0708B637B271}"/>
              </a:ext>
            </a:extLst>
          </p:cNvPr>
          <p:cNvSpPr/>
          <p:nvPr/>
        </p:nvSpPr>
        <p:spPr>
          <a:xfrm>
            <a:off x="8915800" y="4328019"/>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leão</a:t>
            </a:r>
          </a:p>
        </p:txBody>
      </p:sp>
      <p:sp>
        <p:nvSpPr>
          <p:cNvPr id="28" name="Retângulo: Cantos Arredondados 27">
            <a:extLst>
              <a:ext uri="{FF2B5EF4-FFF2-40B4-BE49-F238E27FC236}">
                <a16:creationId xmlns:a16="http://schemas.microsoft.com/office/drawing/2014/main" id="{FBC8D240-980D-A7EB-E80E-B098561C2920}"/>
              </a:ext>
            </a:extLst>
          </p:cNvPr>
          <p:cNvSpPr/>
          <p:nvPr/>
        </p:nvSpPr>
        <p:spPr>
          <a:xfrm>
            <a:off x="7233376" y="4324744"/>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hiena</a:t>
            </a:r>
          </a:p>
        </p:txBody>
      </p:sp>
      <p:sp>
        <p:nvSpPr>
          <p:cNvPr id="29" name="Retângulo: Cantos Arredondados 28">
            <a:extLst>
              <a:ext uri="{FF2B5EF4-FFF2-40B4-BE49-F238E27FC236}">
                <a16:creationId xmlns:a16="http://schemas.microsoft.com/office/drawing/2014/main" id="{B88D1F3A-F06A-E394-3877-DCD5D830E578}"/>
              </a:ext>
            </a:extLst>
          </p:cNvPr>
          <p:cNvSpPr/>
          <p:nvPr/>
        </p:nvSpPr>
        <p:spPr>
          <a:xfrm>
            <a:off x="10121524" y="3859037"/>
            <a:ext cx="1562100" cy="35242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humano</a:t>
            </a:r>
          </a:p>
        </p:txBody>
      </p:sp>
      <p:cxnSp>
        <p:nvCxnSpPr>
          <p:cNvPr id="31" name="Conector de Seta Reta 30">
            <a:extLst>
              <a:ext uri="{FF2B5EF4-FFF2-40B4-BE49-F238E27FC236}">
                <a16:creationId xmlns:a16="http://schemas.microsoft.com/office/drawing/2014/main" id="{673B57F6-64A7-2FBC-4E30-56C3CE2C1AB9}"/>
              </a:ext>
            </a:extLst>
          </p:cNvPr>
          <p:cNvCxnSpPr>
            <a:cxnSpLocks/>
          </p:cNvCxnSpPr>
          <p:nvPr/>
        </p:nvCxnSpPr>
        <p:spPr>
          <a:xfrm flipV="1">
            <a:off x="6677426" y="3324223"/>
            <a:ext cx="323541" cy="551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A52F3A38-E47F-642D-9BB6-97028EF4974F}"/>
              </a:ext>
            </a:extLst>
          </p:cNvPr>
          <p:cNvCxnSpPr/>
          <p:nvPr/>
        </p:nvCxnSpPr>
        <p:spPr>
          <a:xfrm flipV="1">
            <a:off x="8134750" y="3324223"/>
            <a:ext cx="438151" cy="10005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86621988-C8E9-3263-FE58-01FFE0ABFE5A}"/>
              </a:ext>
            </a:extLst>
          </p:cNvPr>
          <p:cNvCxnSpPr/>
          <p:nvPr/>
        </p:nvCxnSpPr>
        <p:spPr>
          <a:xfrm flipH="1" flipV="1">
            <a:off x="9284990" y="3324223"/>
            <a:ext cx="278511" cy="10005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EF2B2195-9D34-94A0-3660-C77CA8742D5A}"/>
              </a:ext>
            </a:extLst>
          </p:cNvPr>
          <p:cNvCxnSpPr/>
          <p:nvPr/>
        </p:nvCxnSpPr>
        <p:spPr>
          <a:xfrm flipH="1" flipV="1">
            <a:off x="10477900" y="3324223"/>
            <a:ext cx="239388" cy="5348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8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tângulo: Único Canto Recortado 3">
            <a:extLst>
              <a:ext uri="{FF2B5EF4-FFF2-40B4-BE49-F238E27FC236}">
                <a16:creationId xmlns:a16="http://schemas.microsoft.com/office/drawing/2014/main" id="{53FB7D11-DEBD-ED68-2199-7B10218CFD00}"/>
              </a:ext>
            </a:extLst>
          </p:cNvPr>
          <p:cNvSpPr/>
          <p:nvPr/>
        </p:nvSpPr>
        <p:spPr>
          <a:xfrm>
            <a:off x="0" y="0"/>
            <a:ext cx="12192000" cy="6858000"/>
          </a:xfrm>
          <a:prstGeom prst="snip1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32A91199-568D-DCD8-1077-056B6A6F544D}"/>
              </a:ext>
            </a:extLst>
          </p:cNvPr>
          <p:cNvSpPr/>
          <p:nvPr/>
        </p:nvSpPr>
        <p:spPr>
          <a:xfrm>
            <a:off x="3310598" y="422643"/>
            <a:ext cx="5606324" cy="647483"/>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i="1" dirty="0">
                <a:solidFill>
                  <a:schemeClr val="bg1"/>
                </a:solidFill>
                <a:latin typeface="Montserrat" panose="020B0604020202020204" pitchFamily="2" charset="0"/>
              </a:rPr>
              <a:t>polimorfismo</a:t>
            </a:r>
            <a:endParaRPr lang="pt-BR" sz="2800" b="1" i="0" dirty="0">
              <a:solidFill>
                <a:schemeClr val="bg1"/>
              </a:solidFill>
              <a:effectLst/>
              <a:latin typeface="Montserrat" panose="020B0604020202020204" pitchFamily="2" charset="0"/>
            </a:endParaRPr>
          </a:p>
        </p:txBody>
      </p:sp>
      <p:sp>
        <p:nvSpPr>
          <p:cNvPr id="6" name="CaixaDeTexto 5">
            <a:extLst>
              <a:ext uri="{FF2B5EF4-FFF2-40B4-BE49-F238E27FC236}">
                <a16:creationId xmlns:a16="http://schemas.microsoft.com/office/drawing/2014/main" id="{036E05A5-AD4E-6BD3-50C1-D367F126C5D4}"/>
              </a:ext>
            </a:extLst>
          </p:cNvPr>
          <p:cNvSpPr txBox="1"/>
          <p:nvPr/>
        </p:nvSpPr>
        <p:spPr>
          <a:xfrm>
            <a:off x="875489" y="1677028"/>
            <a:ext cx="4644746" cy="4893647"/>
          </a:xfrm>
          <a:prstGeom prst="rect">
            <a:avLst/>
          </a:prstGeom>
          <a:noFill/>
        </p:spPr>
        <p:txBody>
          <a:bodyPr wrap="square" rtlCol="0">
            <a:spAutoFit/>
          </a:bodyPr>
          <a:lstStyle/>
          <a:p>
            <a:pPr algn="l"/>
            <a:r>
              <a:rPr lang="pt-BR" sz="1400" b="1" i="0" dirty="0">
                <a:solidFill>
                  <a:schemeClr val="bg1"/>
                </a:solidFill>
                <a:effectLst/>
                <a:latin typeface="Source Serif Pro" panose="02040603050405020204" pitchFamily="18" charset="0"/>
              </a:rPr>
              <a:t>O Polimorfismo é um mecanismo por meio do qual selecionamos as funcionalidades utilizadas de forma dinâmica por um programa no decorrer de sua execução</a:t>
            </a:r>
            <a:r>
              <a:rPr lang="pt-BR" sz="1400" b="0" i="0" dirty="0">
                <a:solidFill>
                  <a:schemeClr val="bg1"/>
                </a:solidFill>
                <a:effectLst/>
                <a:latin typeface="Source Serif Pro" panose="02040603050405020204" pitchFamily="18" charset="0"/>
              </a:rPr>
              <a:t>.</a:t>
            </a:r>
          </a:p>
          <a:p>
            <a:pPr algn="l"/>
            <a:r>
              <a:rPr lang="pt-BR" sz="1400" b="0" i="0" dirty="0">
                <a:solidFill>
                  <a:schemeClr val="bg1"/>
                </a:solidFill>
                <a:effectLst/>
                <a:latin typeface="Source Serif Pro" panose="02040603050405020204" pitchFamily="18" charset="0"/>
              </a:rPr>
              <a:t>Com o </a:t>
            </a:r>
            <a:r>
              <a:rPr lang="pt-BR" sz="1400" b="1" i="0" dirty="0">
                <a:solidFill>
                  <a:schemeClr val="bg1"/>
                </a:solidFill>
                <a:effectLst/>
                <a:latin typeface="Source Serif Pro" panose="02040603050405020204" pitchFamily="18" charset="0"/>
              </a:rPr>
              <a:t>Polimorfismo</a:t>
            </a:r>
            <a:r>
              <a:rPr lang="pt-BR" sz="1400" b="0" i="0" dirty="0">
                <a:solidFill>
                  <a:schemeClr val="bg1"/>
                </a:solidFill>
                <a:effectLst/>
                <a:latin typeface="Source Serif Pro" panose="02040603050405020204" pitchFamily="18" charset="0"/>
              </a:rPr>
              <a:t>, os mesmos atributos e objetos podem ser utilizados em objetos distintos, porém, com implementações lógicas diferentes.</a:t>
            </a:r>
          </a:p>
          <a:p>
            <a:pPr algn="l"/>
            <a:r>
              <a:rPr lang="pt-BR" sz="1400" b="0" i="0" dirty="0">
                <a:solidFill>
                  <a:schemeClr val="bg1"/>
                </a:solidFill>
                <a:effectLst/>
                <a:latin typeface="Source Serif Pro" panose="02040603050405020204" pitchFamily="18" charset="0"/>
              </a:rPr>
              <a:t>Por exemplo: podemos assumir que uma bola de futebol e uma camisa da seleção brasileira são artigos esportivos, mais que o cálculo deles em uma venda é calculado de formas diferentes.</a:t>
            </a:r>
          </a:p>
          <a:p>
            <a:pPr algn="l"/>
            <a:r>
              <a:rPr lang="pt-BR" sz="1400" b="0" i="0" dirty="0">
                <a:solidFill>
                  <a:schemeClr val="bg1"/>
                </a:solidFill>
                <a:effectLst/>
                <a:latin typeface="Source Serif Pro" panose="02040603050405020204" pitchFamily="18"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p>
          <a:p>
            <a:endParaRPr lang="pt-BR" dirty="0">
              <a:solidFill>
                <a:schemeClr val="bg1"/>
              </a:solidFill>
              <a:latin typeface="Source Serif Pro" panose="02040603050405020204" pitchFamily="18" charset="0"/>
            </a:endParaRPr>
          </a:p>
        </p:txBody>
      </p:sp>
    </p:spTree>
    <p:extLst>
      <p:ext uri="{BB962C8B-B14F-4D97-AF65-F5344CB8AC3E}">
        <p14:creationId xmlns:p14="http://schemas.microsoft.com/office/powerpoint/2010/main" val="161295071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639</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7</vt:i4>
      </vt:variant>
    </vt:vector>
  </HeadingPairs>
  <TitlesOfParts>
    <vt:vector size="14" baseType="lpstr">
      <vt:lpstr>Arial</vt:lpstr>
      <vt:lpstr>Calibri</vt:lpstr>
      <vt:lpstr>Calibri Light</vt:lpstr>
      <vt:lpstr>Google Sans</vt:lpstr>
      <vt:lpstr>Montserrat</vt:lpstr>
      <vt:lpstr>Source Serif Pro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 28</dc:creator>
  <cp:lastModifiedBy>Aluno 28</cp:lastModifiedBy>
  <cp:revision>6</cp:revision>
  <dcterms:created xsi:type="dcterms:W3CDTF">2023-05-30T00:45:22Z</dcterms:created>
  <dcterms:modified xsi:type="dcterms:W3CDTF">2023-06-02T00:42:26Z</dcterms:modified>
</cp:coreProperties>
</file>