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82" r:id="rId7"/>
    <p:sldId id="281" r:id="rId8"/>
    <p:sldId id="258" r:id="rId9"/>
    <p:sldId id="259" r:id="rId10"/>
    <p:sldId id="260" r:id="rId11"/>
    <p:sldId id="261" r:id="rId12"/>
    <p:sldId id="262" r:id="rId13"/>
    <p:sldId id="287" r:id="rId14"/>
    <p:sldId id="289" r:id="rId15"/>
    <p:sldId id="290" r:id="rId16"/>
    <p:sldId id="288" r:id="rId17"/>
    <p:sldId id="291" r:id="rId18"/>
    <p:sldId id="302" r:id="rId19"/>
    <p:sldId id="303" r:id="rId20"/>
    <p:sldId id="304" r:id="rId21"/>
    <p:sldId id="305" r:id="rId22"/>
    <p:sldId id="306" r:id="rId23"/>
    <p:sldId id="286" r:id="rId24"/>
    <p:sldId id="292" r:id="rId25"/>
    <p:sldId id="294" r:id="rId26"/>
    <p:sldId id="293" r:id="rId27"/>
    <p:sldId id="295" r:id="rId28"/>
    <p:sldId id="263" r:id="rId29"/>
    <p:sldId id="264" r:id="rId30"/>
    <p:sldId id="265" r:id="rId31"/>
    <p:sldId id="266" r:id="rId32"/>
    <p:sldId id="267" r:id="rId33"/>
    <p:sldId id="296" r:id="rId34"/>
    <p:sldId id="299" r:id="rId35"/>
    <p:sldId id="297" r:id="rId36"/>
    <p:sldId id="298" r:id="rId37"/>
    <p:sldId id="268" r:id="rId38"/>
    <p:sldId id="269" r:id="rId39"/>
    <p:sldId id="270" r:id="rId40"/>
    <p:sldId id="300" r:id="rId41"/>
    <p:sldId id="301" r:id="rId42"/>
    <p:sldId id="283" r:id="rId43"/>
    <p:sldId id="284" r:id="rId44"/>
    <p:sldId id="285" r:id="rId45"/>
    <p:sldId id="271" r:id="rId46"/>
    <p:sldId id="272" r:id="rId47"/>
    <p:sldId id="273" r:id="rId48"/>
    <p:sldId id="274" r:id="rId49"/>
    <p:sldId id="275" r:id="rId50"/>
    <p:sldId id="276" r:id="rId51"/>
    <p:sldId id="277" r:id="rId52"/>
    <p:sldId id="278" r:id="rId53"/>
    <p:sldId id="279" r:id="rId54"/>
    <p:sldId id="280" r:id="rId55"/>
  </p:sldIdLst>
  <p:sldSz cx="12192000" cy="6858000"/>
  <p:notesSz cx="7772400" cy="10058400"/>
  <p:defaultText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smNativeData" xmlns:pr="smNativeData" xmlns:p15="http://schemas.microsoft.com/office/powerpoint/2012/main" xmlns:p14="http://schemas.microsoft.com/office/powerpoint/2010/main" xmlns:mc="http://schemas.openxmlformats.org/markup-compatibility/2006" dt="1686541227" val="1066" revOS="4"/>
      <pr:smFileRevision xmlns="smNativeData" xmlns:pr="smNativeData" xmlns:p15="http://schemas.microsoft.com/office/powerpoint/2012/main" xmlns:p14="http://schemas.microsoft.com/office/powerpoint/2010/main" xmlns:mc="http://schemas.openxmlformats.org/markup-compatibility/2006" dt="1686541227" val="101"/>
      <pr:guideOptions xmlns="smNativeData" xmlns:pr="smNativeData" xmlns:p15="http://schemas.microsoft.com/office/powerpoint/2012/main" xmlns:p14="http://schemas.microsoft.com/office/powerpoint/2010/main" xmlns:mc="http://schemas.openxmlformats.org/markup-compatibility/2006" dt="1686541227"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6" d="100"/>
        <a:sy n="16" d="100"/>
      </p:scale>
      <p:origin x="0" y="0"/>
    </p:cViewPr>
  </p:sorterViewPr>
  <p:notesViewPr>
    <p:cSldViewPr snapToGrid="0">
      <p:cViewPr>
        <p:scale>
          <a:sx n="75" d="100"/>
          <a:sy n="75" d="100"/>
        </p:scale>
        <p:origin x="378" y="274"/>
      </p:cViewPr>
      <p:guideLst/>
    </p:cSldViewPr>
  </p:notesViewPr>
  <p:gridSpacing cx="71755" cy="71755"/>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7yg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Dpc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Zgx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B16g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h74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QC9H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yh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jK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jl0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V0AA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jK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QC9H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QyQ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yo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CwG9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iqC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h74w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azpA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qc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LwgAAAAAAAA"/>
              </a:ext>
            </a:extLst>
          </p:cNvSpPr>
          <p:nvPr>
            <p:ph type="subTitle" idx="1"/>
          </p:nvPr>
        </p:nvSpPr>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ViIAABAAAAAmAAAACAAAADwgAAAAAAAA"/>
              </a:ext>
            </a:extLst>
          </p:cNvSpPr>
          <p:nvPr>
            <p:ph idx="1"/>
          </p:nvPr>
        </p:nvSpPr>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A/RwAAihUAABAAAAAmAAAACAAAAD0gAAAAAAAA"/>
              </a:ext>
            </a:extLst>
          </p:cNvSpPr>
          <p:nvPr>
            <p:ph idx="1"/>
          </p:nvPr>
        </p:nvSpPr>
        <p:spPr>
          <a:xfrm>
            <a:off x="609600" y="1604645"/>
            <a:ext cx="1097216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wgAAAAAAAA"/>
              </a:ext>
            </a:extLst>
          </p:cNvSpPr>
          <p:nvPr>
            <p:ph type="title"/>
          </p:nvPr>
        </p:nvSpPr>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B8GQAAihUAABAAAAAmAAAACAAAAD0gAAAAAAAA"/>
              </a:ext>
            </a:extLst>
          </p:cNvSpPr>
          <p:nvPr>
            <p:ph idx="6"/>
          </p:nvPr>
        </p:nvSpPr>
        <p:spPr>
          <a:xfrm>
            <a:off x="609600"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N8JAABOMAAAihUAABAAAAAmAAAACAAAAD0gAAAAAAAA"/>
              </a:ext>
            </a:extLst>
          </p:cNvSpPr>
          <p:nvPr>
            <p:ph idx="5"/>
          </p:nvPr>
        </p:nvSpPr>
        <p:spPr>
          <a:xfrm>
            <a:off x="4319905" y="160464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N8JAAAhRwAAihUAABAAAAAmAAAACAAAAD0gAAAAAAAA"/>
              </a:ext>
            </a:extLst>
          </p:cNvSpPr>
          <p:nvPr>
            <p:ph idx="4"/>
          </p:nvPr>
        </p:nvSpPr>
        <p:spPr>
          <a:xfrm>
            <a:off x="8029575" y="160464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6" name="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B8GQAAUiIAABAAAAAmAAAACAAAAD0gAAAAAAAA"/>
              </a:ext>
            </a:extLst>
          </p:cNvSpPr>
          <p:nvPr>
            <p:ph idx="3"/>
          </p:nvPr>
        </p:nvSpPr>
        <p:spPr>
          <a:xfrm>
            <a:off x="609600"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7" name="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oAAKcWAABOMAAAUiIAABAAAAAmAAAACAAAAD0gAAAAAAAA"/>
              </a:ext>
            </a:extLst>
          </p:cNvSpPr>
          <p:nvPr>
            <p:ph idx="2"/>
          </p:nvPr>
        </p:nvSpPr>
        <p:spPr>
          <a:xfrm>
            <a:off x="4319905" y="3682365"/>
            <a:ext cx="3532505" cy="1896745"/>
          </a:xfrm>
        </p:spPr>
        <p:txBody>
          <a:bodyPr vert="horz" wrap="square" lIns="0" tIns="0" rIns="0" bIns="0" numCol="1" spcCol="215900" anchor="t">
            <a:prstTxWarp prst="textNoShape">
              <a:avLst/>
            </a:prstTxWarp>
          </a:bodyPr>
          <a:lstStyle/>
          <a:p>
            <a:pPr>
              <a:defRPr lang="pt-br"/>
            </a:pPr>
            <a:endParaRPr lang="en-us" sz="3200" cap="none"/>
          </a:p>
        </p:txBody>
      </p:sp>
      <p:sp>
        <p:nvSpPr>
          <p:cNvPr id="8" name="PlaceHolder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ZTEAAKcWAAAhRwAAUiIAABAAAAAmAAAACAAAAD0gAAAAAAAA"/>
              </a:ext>
            </a:extLst>
          </p:cNvSpPr>
          <p:nvPr>
            <p:ph idx="1"/>
          </p:nvPr>
        </p:nvSpPr>
        <p:spPr>
          <a:xfrm>
            <a:off x="8029575" y="3682365"/>
            <a:ext cx="353314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ViIAABAAAAAmAAAACAAAAL0gAAAAAAAA"/>
              </a:ext>
            </a:extLst>
          </p:cNvSpPr>
          <p:nvPr>
            <p:ph type="subTitle" idx="1"/>
          </p:nvPr>
        </p:nvSpPr>
        <p:spPr>
          <a:xfrm>
            <a:off x="609600" y="273685"/>
            <a:ext cx="10972165" cy="5307965"/>
          </a:xfrm>
        </p:spPr>
        <p:txBody>
          <a:bodyPr vert="horz" wrap="square" lIns="0" tIns="0" rIns="0" bIns="0" numCol="1" spcCol="215900" anchor="ctr">
            <a:prstTxWarp prst="textNoShape">
              <a:avLst/>
            </a:prstTxWarp>
          </a:bodyPr>
          <a:lstStyle/>
          <a:p>
            <a:pPr algn="ctr">
              <a:defRPr lang="pt-br"/>
            </a:pPr>
            <a:endParaRPr lang="en-us" sz="3200" cap="non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ViIAABAAAAAmAAAACAAAAD0gAAAAAAAA"/>
              </a:ext>
            </a:extLst>
          </p:cNvSpPr>
          <p:nvPr>
            <p:ph idx="1"/>
          </p:nvPr>
        </p:nvSpPr>
        <p:spPr>
          <a:xfrm>
            <a:off x="623189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CwJAAAUiIAABAAAAAmAAAACAAAAD0gAAAAAAAA"/>
              </a:ext>
            </a:extLst>
          </p:cNvSpPr>
          <p:nvPr>
            <p:ph idx="1"/>
          </p:nvPr>
        </p:nvSpPr>
        <p:spPr>
          <a:xfrm>
            <a:off x="60960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ViIAABAAAAAmAAAACAAAAD0gAAAAAAAA"/>
              </a:ext>
            </a:extLst>
          </p:cNvSpPr>
          <p:nvPr>
            <p:ph idx="1"/>
          </p:nvPr>
        </p:nvSpPr>
        <p:spPr>
          <a:xfrm>
            <a:off x="609600" y="1604645"/>
            <a:ext cx="5354320" cy="397700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KcWAABGRwAAUiIAABAAAAAmAAAACAAAAD0gAAAAAAAA"/>
              </a:ext>
            </a:extLst>
          </p:cNvSpPr>
          <p:nvPr>
            <p:ph idx="1"/>
          </p:nvPr>
        </p:nvSpPr>
        <p:spPr>
          <a:xfrm>
            <a:off x="6231890" y="3682365"/>
            <a:ext cx="5354320"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8BAAA/RwAAuggAABAAAAAmAAAACAAAAD0gAAAAAAAA"/>
              </a:ext>
            </a:extLst>
          </p:cNvSpPr>
          <p:nvPr>
            <p:ph type="title"/>
          </p:nvPr>
        </p:nvSpPr>
        <p:spPr>
          <a:xfrm>
            <a:off x="609600" y="273685"/>
            <a:ext cx="10972165" cy="1144905"/>
          </a:xfrm>
        </p:spPr>
        <p:txBody>
          <a:bodyPr vert="horz" wrap="square" lIns="0" tIns="0" rIns="0" bIns="0" numCol="1" spcCol="215900" anchor="ctr">
            <a:prstTxWarp prst="textNoShape">
              <a:avLst/>
            </a:prstTxWarp>
          </a:bodyPr>
          <a:lstStyle/>
          <a:p>
            <a:pPr algn="ctr">
              <a:defRPr lang="pt-br"/>
            </a:pPr>
            <a:endParaRPr lang="en-us" cap="none"/>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8JAACwJAAAihUAABAAAAAmAAAACAAAAD0gAAAAAAAA"/>
              </a:ext>
            </a:extLst>
          </p:cNvSpPr>
          <p:nvPr>
            <p:ph idx="1"/>
          </p:nvPr>
        </p:nvSpPr>
        <p:spPr>
          <a:xfrm>
            <a:off x="60960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4" name="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iYAAN8JAABGRwAAihUAABAAAAAmAAAACAAAAD0gAAAAAAAA"/>
              </a:ext>
            </a:extLst>
          </p:cNvSpPr>
          <p:nvPr>
            <p:ph idx="1"/>
          </p:nvPr>
        </p:nvSpPr>
        <p:spPr>
          <a:xfrm>
            <a:off x="6231890" y="1604645"/>
            <a:ext cx="5354320" cy="1896745"/>
          </a:xfrm>
        </p:spPr>
        <p:txBody>
          <a:bodyPr vert="horz" wrap="square" lIns="0" tIns="0" rIns="0" bIns="0" numCol="1" spcCol="215900" anchor="t">
            <a:prstTxWarp prst="textNoShape">
              <a:avLst/>
            </a:prstTxWarp>
          </a:bodyPr>
          <a:lstStyle/>
          <a:p>
            <a:pPr>
              <a:defRPr lang="pt-br"/>
            </a:pPr>
            <a:endParaRPr lang="en-us" sz="3200" cap="none"/>
          </a:p>
        </p:txBody>
      </p:sp>
      <p:sp>
        <p:nvSpPr>
          <p:cNvPr id="5" name="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cWAAA/RwAAUiIAABAAAAAmAAAACAAAAD0gAAAAAAAA"/>
              </a:ext>
            </a:extLst>
          </p:cNvSpPr>
          <p:nvPr>
            <p:ph idx="1"/>
          </p:nvPr>
        </p:nvSpPr>
        <p:spPr>
          <a:xfrm>
            <a:off x="609600" y="3682365"/>
            <a:ext cx="10972165" cy="1896745"/>
          </a:xfrm>
        </p:spPr>
        <p:txBody>
          <a:bodyPr vert="horz" wrap="square" lIns="0" tIns="0" rIns="0" bIns="0" numCol="1" spcCol="215900" anchor="t">
            <a:prstTxWarp prst="textNoShape">
              <a:avLst/>
            </a:prstTxWarp>
          </a:bodyPr>
          <a:lstStyle/>
          <a:p>
            <a:pPr>
              <a:defRPr lang="pt-br"/>
            </a:pPr>
            <a:endParaRPr lang="en-us" sz="3200" cap="non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QgAABAAAAAmAAAACAAAAL0vAAAAAAAA"/>
              </a:ext>
            </a:extLst>
          </p:cNvSpPr>
          <p:nvPr>
            <p:ph type="title"/>
          </p:nvPr>
        </p:nvSpPr>
        <p:spPr>
          <a:xfrm>
            <a:off x="609600" y="273685"/>
            <a:ext cx="10972165" cy="1144270"/>
          </a:xfrm>
          <a:prstGeom prst="rect">
            <a:avLst/>
          </a:prstGeom>
        </p:spPr>
        <p:txBody>
          <a:bodyPr vert="horz" wrap="square" lIns="0" tIns="0" rIns="0" bIns="0" numCol="1" spcCol="215900" anchor="ctr">
            <a:prstTxWarp prst="textNoShape">
              <a:avLst/>
            </a:prstTxWarp>
          </a:bodyPr>
          <a:lstStyle/>
          <a:p>
            <a:pPr algn="ctr">
              <a:defRPr lang="pt-br"/>
            </a:pPr>
            <a:r>
              <a:rPr lang="en-us" sz="1800" cap="none"/>
              <a:t>Clique para editar o formato do texto do título</a:t>
            </a:r>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QgAABAAAAAmAAAACAAAAL0vAAAAAAAA"/>
              </a:ext>
            </a:extLst>
          </p:cNvSpPr>
          <p:nvPr>
            <p:ph type="title"/>
          </p:nvPr>
        </p:nvSpPr>
        <p:spPr>
          <a:xfrm>
            <a:off x="609600" y="273685"/>
            <a:ext cx="10972165" cy="1144270"/>
          </a:xfrm>
          <a:prstGeom prst="rect">
            <a:avLst/>
          </a:prstGeom>
        </p:spPr>
        <p:txBody>
          <a:bodyPr vert="horz" wrap="square" lIns="0" tIns="0" rIns="0" bIns="0" numCol="1" spcCol="215900" anchor="ctr">
            <a:prstTxWarp prst="textNoShape">
              <a:avLst/>
            </a:prstTxWarp>
          </a:bodyPr>
          <a:lstStyle/>
          <a:p>
            <a:pPr algn="ctr">
              <a:defRPr lang="pt-br"/>
            </a:pPr>
            <a:r>
              <a:rPr lang="en-us" sz="1800" cap="none"/>
              <a:t>Clique para editar o formato do texto do título</a:t>
            </a:r>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lgn="ctr">
              <a:spcBef>
                <a:spcPts val="1415"/>
              </a:spcBef>
              <a:buClr>
                <a:srgbClr val="000000"/>
              </a:buClr>
              <a:buSzPts val="810"/>
              <a:buFont typeface="Wingdings" charset="2"/>
              <a:buChar char=""/>
              <a:defRPr lang="pt-br"/>
            </a:pPr>
            <a:r>
              <a:rPr lang="en-us" sz="1800" cap="none"/>
              <a:t>Clique para editar o formato do texto da estrutura de tópicos</a:t>
            </a:r>
          </a:p>
          <a:p>
            <a:pPr marL="864235" lvl="1" indent="-323850" algn="ctr">
              <a:spcBef>
                <a:spcPts val="1130"/>
              </a:spcBef>
              <a:buClr>
                <a:srgbClr val="000000"/>
              </a:buClr>
              <a:buSzPts val="1350"/>
              <a:buFont typeface="Symbol" pitchFamily="1" charset="2"/>
              <a:buChar char=""/>
              <a:defRPr lang="pt-br"/>
            </a:pPr>
            <a:r>
              <a:rPr lang="en-us" sz="1800" cap="none"/>
              <a:t>2.º nível da estrutura de tópicos</a:t>
            </a:r>
          </a:p>
          <a:p>
            <a:pPr marL="1296035" lvl="2" indent="-288290" algn="ctr">
              <a:spcBef>
                <a:spcPts val="850"/>
              </a:spcBef>
              <a:buClr>
                <a:srgbClr val="000000"/>
              </a:buClr>
              <a:buSzPts val="810"/>
              <a:buFont typeface="Wingdings" charset="2"/>
              <a:buChar char=""/>
              <a:defRPr lang="pt-br"/>
            </a:pPr>
            <a:r>
              <a:rPr lang="en-us" sz="1800" cap="none"/>
              <a:t>3.º nível da estrutura de tópicos</a:t>
            </a:r>
          </a:p>
          <a:p>
            <a:pPr marL="1727835" lvl="3" indent="-215900" algn="ctr">
              <a:spcBef>
                <a:spcPts val="565"/>
              </a:spcBef>
              <a:buClr>
                <a:srgbClr val="000000"/>
              </a:buClr>
              <a:buSzPts val="1350"/>
              <a:buFont typeface="Symbol" pitchFamily="1" charset="2"/>
              <a:buChar char=""/>
              <a:defRPr lang="pt-br"/>
            </a:pPr>
            <a:r>
              <a:rPr lang="en-us" cap="none"/>
              <a:t>4.º nível da estrutura de tópicos</a:t>
            </a:r>
          </a:p>
          <a:p>
            <a:pPr marL="2160270" lvl="4" indent="-215900" algn="ctr">
              <a:spcBef>
                <a:spcPts val="280"/>
              </a:spcBef>
              <a:buClr>
                <a:srgbClr val="000000"/>
              </a:buClr>
              <a:buSzPts val="810"/>
              <a:buFont typeface="Wingdings" charset="2"/>
              <a:buChar char=""/>
              <a:defRPr lang="pt-br"/>
            </a:pPr>
            <a:r>
              <a:rPr lang="en-us" cap="none"/>
              <a:t>5.º nível da estrutura de tópicos</a:t>
            </a:r>
          </a:p>
          <a:p>
            <a:pPr marL="2592070" lvl="5" indent="-215900" algn="ctr">
              <a:spcBef>
                <a:spcPts val="280"/>
              </a:spcBef>
              <a:buClr>
                <a:srgbClr val="000000"/>
              </a:buClr>
              <a:buSzPts val="810"/>
              <a:buFont typeface="Wingdings" charset="2"/>
              <a:buChar char=""/>
              <a:defRPr lang="pt-br"/>
            </a:pPr>
            <a:r>
              <a:rPr lang="en-us" cap="none"/>
              <a:t>6.º nível da estrutura de tópicos</a:t>
            </a:r>
          </a:p>
          <a:p>
            <a:pPr marL="3023870" lvl="6" indent="-215900" algn="ctr">
              <a:spcBef>
                <a:spcPts val="280"/>
              </a:spcBef>
              <a:buClr>
                <a:srgbClr val="000000"/>
              </a:buClr>
              <a:buSzPts val="810"/>
              <a:buFont typeface="Wingdings" charset="2"/>
              <a:buChar char=""/>
              <a:defRPr lang="pt-br"/>
            </a:pPr>
            <a:r>
              <a:rPr lang="en-us" cap="none"/>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ggAABAAAAAmAAAACAAAAL0vAAAAAAAA"/>
              </a:ext>
            </a:extLst>
          </p:cNvSpPr>
          <p:nvPr>
            <p:ph type="title"/>
          </p:nvPr>
        </p:nvSpPr>
        <p:spPr>
          <a:xfrm>
            <a:off x="609600" y="273685"/>
            <a:ext cx="10972165" cy="1144905"/>
          </a:xfrm>
          <a:prstGeom prst="rect">
            <a:avLst/>
          </a:prstGeom>
        </p:spPr>
        <p:txBody>
          <a:bodyPr vert="horz" wrap="square" lIns="0" tIns="0" rIns="0" bIns="0" numCol="1" spcCol="215900" anchor="ctr">
            <a:prstTxWarp prst="textNoShape">
              <a:avLst/>
            </a:prstTxWarp>
          </a:bodyPr>
          <a:lstStyle/>
          <a:p>
            <a:pPr algn="ctr">
              <a:defRPr lang="pt-br"/>
            </a:pPr>
            <a:r>
              <a:rPr lang="en-us" cap="none"/>
              <a:t>Clique para editar o formato do texto do título</a:t>
            </a:r>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K8BAAA/RwAAuggAABAAAAAmAAAACAAAAL0vAAAAAAAA"/>
              </a:ext>
            </a:extLst>
          </p:cNvSpPr>
          <p:nvPr>
            <p:ph type="title"/>
          </p:nvPr>
        </p:nvSpPr>
        <p:spPr>
          <a:xfrm>
            <a:off x="609600" y="273685"/>
            <a:ext cx="10972165" cy="1144905"/>
          </a:xfrm>
          <a:prstGeom prst="rect">
            <a:avLst/>
          </a:prstGeom>
        </p:spPr>
        <p:txBody>
          <a:bodyPr vert="horz" wrap="square" lIns="0" tIns="0" rIns="0" bIns="0" numCol="1" spcCol="215900" anchor="ctr">
            <a:prstTxWarp prst="textNoShape">
              <a:avLst/>
            </a:prstTxWarp>
          </a:bodyPr>
          <a:lstStyle/>
          <a:p>
            <a:pPr algn="ctr">
              <a:defRPr lang="pt-br"/>
            </a:pPr>
            <a:r>
              <a:rPr lang="en-us" cap="none"/>
              <a:t>Clique para editar o formato do texto do título</a:t>
            </a:r>
          </a:p>
        </p:txBody>
      </p:sp>
      <p:sp>
        <p:nvSpPr>
          <p:cNvPr id="3" name="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MAAN8JAAA/RwAAViIAABAAAAAmAAAACAAAAD0vAAAAAAAA"/>
              </a:ext>
            </a:extLst>
          </p:cNvSpPr>
          <p:nvPr>
            <p:ph type="body"/>
          </p:nvPr>
        </p:nvSpPr>
        <p:spPr>
          <a:xfrm>
            <a:off x="609600" y="1604645"/>
            <a:ext cx="10972165" cy="3977005"/>
          </a:xfrm>
          <a:prstGeom prst="rect">
            <a:avLst/>
          </a:prstGeom>
        </p:spPr>
        <p:txBody>
          <a:bodyPr vert="horz" wrap="square" lIns="0" tIns="0" rIns="0" bIns="0" numCol="1" spcCol="215900" anchor="t">
            <a:prstTxWarp prst="textNoShape">
              <a:avLst/>
            </a:prstTxWarp>
          </a:bodyPr>
          <a:lstStyle/>
          <a:p>
            <a:pPr marL="431800" indent="-323850">
              <a:spcBef>
                <a:spcPts val="1415"/>
              </a:spcBef>
              <a:buClr>
                <a:srgbClr val="000000"/>
              </a:buClr>
              <a:buSzPts val="1440"/>
              <a:buFont typeface="Wingdings" charset="2"/>
              <a:buChar char=""/>
              <a:defRPr lang="pt-br"/>
            </a:pPr>
            <a:r>
              <a:rPr lang="en-us" sz="3200" cap="none"/>
              <a:t>Clique para editar o formato do texto da estrutura de tópicos</a:t>
            </a:r>
          </a:p>
          <a:p>
            <a:pPr marL="864235" lvl="1" indent="-323850">
              <a:spcBef>
                <a:spcPts val="1130"/>
              </a:spcBef>
              <a:buClr>
                <a:srgbClr val="000000"/>
              </a:buClr>
              <a:buSzPts val="2100"/>
              <a:buFont typeface="Symbol" pitchFamily="1" charset="2"/>
              <a:buChar char=""/>
              <a:defRPr lang="pt-br"/>
            </a:pPr>
            <a:r>
              <a:rPr lang="en-us" sz="2800" cap="none"/>
              <a:t>2.º nível da estrutura de tópicos</a:t>
            </a:r>
          </a:p>
          <a:p>
            <a:pPr marL="1296035" lvl="2" indent="-288290">
              <a:spcBef>
                <a:spcPts val="850"/>
              </a:spcBef>
              <a:buClr>
                <a:srgbClr val="000000"/>
              </a:buClr>
              <a:buSzPts val="1080"/>
              <a:buFont typeface="Wingdings" charset="2"/>
              <a:buChar char=""/>
              <a:defRPr lang="pt-br"/>
            </a:pPr>
            <a:r>
              <a:rPr lang="en-us" sz="2400" cap="none"/>
              <a:t>3.º nível da estrutura de tópicos</a:t>
            </a:r>
          </a:p>
          <a:p>
            <a:pPr marL="1727835" lvl="3" indent="-215900">
              <a:spcBef>
                <a:spcPts val="565"/>
              </a:spcBef>
              <a:buClr>
                <a:srgbClr val="000000"/>
              </a:buClr>
              <a:buSzPts val="1500"/>
              <a:buFont typeface="Symbol" pitchFamily="1" charset="2"/>
              <a:buChar char=""/>
              <a:defRPr lang="pt-br"/>
            </a:pPr>
            <a:r>
              <a:rPr lang="en-us" sz="2000" cap="none"/>
              <a:t>4.º nível da estrutura de tópicos</a:t>
            </a:r>
          </a:p>
          <a:p>
            <a:pPr marL="2160270" lvl="4" indent="-215900">
              <a:spcBef>
                <a:spcPts val="280"/>
              </a:spcBef>
              <a:buClr>
                <a:srgbClr val="000000"/>
              </a:buClr>
              <a:buSzPts val="900"/>
              <a:buFont typeface="Wingdings" charset="2"/>
              <a:buChar char=""/>
              <a:defRPr lang="pt-br"/>
            </a:pPr>
            <a:r>
              <a:rPr lang="en-us" sz="2000" cap="none"/>
              <a:t>5.º nível da estrutura de tópicos</a:t>
            </a:r>
          </a:p>
          <a:p>
            <a:pPr marL="2592070" lvl="5" indent="-215900">
              <a:spcBef>
                <a:spcPts val="280"/>
              </a:spcBef>
              <a:buClr>
                <a:srgbClr val="000000"/>
              </a:buClr>
              <a:buSzPts val="900"/>
              <a:buFont typeface="Wingdings" charset="2"/>
              <a:buChar char=""/>
              <a:defRPr lang="pt-br"/>
            </a:pPr>
            <a:r>
              <a:rPr lang="en-us" sz="2000" cap="none"/>
              <a:t>6.º nível da estrutura de tópicos</a:t>
            </a:r>
          </a:p>
          <a:p>
            <a:pPr marL="3023870" lvl="6" indent="-215900">
              <a:spcBef>
                <a:spcPts val="280"/>
              </a:spcBef>
              <a:buClr>
                <a:srgbClr val="000000"/>
              </a:buClr>
              <a:buSzPts val="900"/>
              <a:buFont typeface="Wingdings" charset="2"/>
              <a:buChar char=""/>
              <a:defRPr lang="pt-br"/>
            </a:pPr>
            <a:r>
              <a:rPr lang="en-us" sz="2000" cap="none"/>
              <a:t>7.º nível da estrutura de tópicos</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marL="0" marR="0" indent="0" algn="l" defTabSz="914400">
        <a:lnSpc>
          <a:spcPct val="90000"/>
        </a:lnSpc>
        <a:spcBef>
          <a:spcPts val="0"/>
        </a:spcBef>
        <a:spcAft>
          <a:spcPts val="0"/>
        </a:spcAft>
        <a:buNone/>
        <a:tabLst/>
        <a:defRPr lang="pt-br" sz="44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pt-br" sz="2800" b="0" i="0" u="none" strike="noStrike" kern="1" cap="none" spc="0" baseline="0">
          <a:solidFill>
            <a:schemeClr val="tx1"/>
          </a:solidFill>
          <a:effectLst/>
          <a:latin typeface="Arial" pitchFamily="2" charset="0"/>
          <a:ea typeface="DejaVu Sans" charset="0"/>
          <a:cs typeface="DejaVu Sans" charset="0"/>
        </a:defRPr>
      </a:lvl1pPr>
      <a:lvl2pPr marL="685800" marR="0" indent="-228600" algn="l" defTabSz="914400">
        <a:lnSpc>
          <a:spcPct val="90000"/>
        </a:lnSpc>
        <a:spcBef>
          <a:spcPts val="500"/>
        </a:spcBef>
        <a:spcAft>
          <a:spcPts val="0"/>
        </a:spcAft>
        <a:buClrTx/>
        <a:buSzTx/>
        <a:buFont typeface="Arial" pitchFamily="2" charset="0"/>
        <a:buChar char="•"/>
        <a:tabLst/>
        <a:defRPr lang="pt-br" sz="2400" b="0" i="0" u="none" strike="noStrike" kern="1" cap="none" spc="0" baseline="0">
          <a:solidFill>
            <a:schemeClr val="tx1"/>
          </a:solidFill>
          <a:effectLst/>
          <a:latin typeface="Arial" pitchFamily="2" charset="0"/>
          <a:ea typeface="DejaVu Sans" charset="0"/>
          <a:cs typeface="DejaVu Sans" charset="0"/>
        </a:defRPr>
      </a:lvl2pPr>
      <a:lvl3pPr marL="1143000" marR="0" indent="-228600" algn="l" defTabSz="914400">
        <a:lnSpc>
          <a:spcPct val="90000"/>
        </a:lnSpc>
        <a:spcBef>
          <a:spcPts val="500"/>
        </a:spcBef>
        <a:spcAft>
          <a:spcPts val="0"/>
        </a:spcAft>
        <a:buClrTx/>
        <a:buSzTx/>
        <a:buFont typeface="Arial" pitchFamily="2" charset="0"/>
        <a:buChar char="•"/>
        <a:tabLst/>
        <a:defRPr lang="pt-br" sz="2000" b="0" i="0" u="none" strike="noStrike" kern="1" cap="none" spc="0" baseline="0">
          <a:solidFill>
            <a:schemeClr val="tx1"/>
          </a:solidFill>
          <a:effectLst/>
          <a:latin typeface="Arial" pitchFamily="2" charset="0"/>
          <a:ea typeface="DejaVu Sans" charset="0"/>
          <a:cs typeface="DejaVu Sans" charset="0"/>
        </a:defRPr>
      </a:lvl3pPr>
      <a:lvl4pPr marL="1600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4pPr>
      <a:lvl5pPr marL="20574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5146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9718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4290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886200" marR="0" indent="-228600" algn="l" defTabSz="914400">
        <a:lnSpc>
          <a:spcPct val="90000"/>
        </a:lnSpc>
        <a:spcBef>
          <a:spcPts val="500"/>
        </a:spcBef>
        <a:spcAft>
          <a:spcPts val="0"/>
        </a:spcAft>
        <a:buClrTx/>
        <a:buSzTx/>
        <a:buFont typeface="Arial" pitchFamily="2" charset="0"/>
        <a:buChar char="•"/>
        <a:tabLst/>
        <a:defRPr lang="pt-br" sz="1800" b="0" i="0" u="none" strike="noStrike" kern="1" cap="none" spc="0" baseline="0">
          <a:solidFill>
            <a:schemeClr val="tx1"/>
          </a:solidFill>
          <a:effectLst/>
          <a:latin typeface="Arial" pitchFamily="2" charset="0"/>
          <a:ea typeface="DejaVu Sans" charset="0"/>
          <a:cs typeface="DejaVu Sans" charset="0"/>
        </a:defRPr>
      </a:lvl9pPr>
    </p:bodyStyle>
    <p:otherStyle>
      <a:lvl1pPr marL="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1pPr>
      <a:lvl2pPr marL="457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2pPr>
      <a:lvl3pPr marL="914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3pPr>
      <a:lvl4pPr marL="1371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4pPr>
      <a:lvl5pPr marL="18288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5pPr>
      <a:lvl6pPr marL="22860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6pPr>
      <a:lvl7pPr marL="27432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7pPr>
      <a:lvl8pPr marL="32004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8pPr>
      <a:lvl9pPr marL="3657600" marR="0" indent="0" algn="l" defTabSz="914400">
        <a:lnSpc>
          <a:spcPct val="100000"/>
        </a:lnSpc>
        <a:spcBef>
          <a:spcPts val="0"/>
        </a:spcBef>
        <a:spcAft>
          <a:spcPts val="0"/>
        </a:spcAft>
        <a:buNone/>
        <a:tabLst/>
        <a:defRPr lang="pt-br" sz="1800" b="0" i="0" u="none" strike="noStrike" kern="1" cap="none" spc="0" baseline="0">
          <a:solidFill>
            <a:schemeClr val="tx1"/>
          </a:solidFill>
          <a:effectLst/>
          <a:latin typeface="Arial" pitchFamily="2" charset="0"/>
          <a:ea typeface="DejaVu Sans" charset="0"/>
          <a:cs typeface="DejaVu Sans"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5.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zg4AAIQMAAAxPAAAqx0AABAAAAAmAAAACAAAAP//////////"/>
              </a:ext>
            </a:extLst>
          </p:cNvSpPr>
          <p:nvPr/>
        </p:nvSpPr>
        <p:spPr>
          <a:xfrm>
            <a:off x="2406650" y="2034540"/>
            <a:ext cx="7378065" cy="27882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5400" b="1" cap="none">
                <a:solidFill>
                  <a:srgbClr val="FFFFFF"/>
                </a:solidFill>
                <a:latin typeface="Calibri" pitchFamily="2" charset="0"/>
                <a:ea typeface="DejaVu Sans" charset="0"/>
                <a:cs typeface="DejaVu Sans" charset="0"/>
              </a:rPr>
              <a:t>Programação orientada a objetos</a:t>
            </a:r>
            <a:endParaRPr lang="pt-br" sz="5400" b="1" cap="non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F8552484-59E6-0003-FBDE-EB340A001CE0}"/>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3D16D592-4FC3-A43A-C22E-695A7056D46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142088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rPr>
              <a:t>O que são métodos na programação orientada a objetos?</a:t>
            </a:r>
          </a:p>
        </p:txBody>
      </p:sp>
      <p:sp>
        <p:nvSpPr>
          <p:cNvPr id="6" name="CaixaDeTexto 5">
            <a:extLst>
              <a:ext uri="{FF2B5EF4-FFF2-40B4-BE49-F238E27FC236}">
                <a16:creationId xmlns:a16="http://schemas.microsoft.com/office/drawing/2014/main" id="{CA91E834-6601-09F2-EFB0-1B2393DEB000}"/>
              </a:ext>
            </a:extLst>
          </p:cNvPr>
          <p:cNvSpPr txBox="1"/>
          <p:nvPr/>
        </p:nvSpPr>
        <p:spPr>
          <a:xfrm>
            <a:off x="500884" y="2088420"/>
            <a:ext cx="11236414" cy="3970318"/>
          </a:xfrm>
          <a:prstGeom prst="rect">
            <a:avLst/>
          </a:prstGeom>
          <a:noFill/>
        </p:spPr>
        <p:txBody>
          <a:bodyPr wrap="square" rtlCol="0">
            <a:spAutoFit/>
          </a:bodyPr>
          <a:lstStyle/>
          <a:p>
            <a:r>
              <a:rPr lang="pt-BR" sz="2800" b="0" i="0" dirty="0">
                <a:solidFill>
                  <a:schemeClr val="bg1"/>
                </a:solidFill>
                <a:effectLst/>
                <a:latin typeface="avenir-lt-w01_35-light1475496"/>
              </a:rPr>
              <a:t>Métodos são uma parte fundamental da programação orientada a objetos. É por meio deles que alteramos e consultamos atributos dos nossos objetos.</a:t>
            </a:r>
          </a:p>
          <a:p>
            <a:endParaRPr lang="pt-BR" sz="2800" dirty="0">
              <a:solidFill>
                <a:schemeClr val="bg1"/>
              </a:solidFill>
              <a:latin typeface="avenir-lt-w01_35-light1475496"/>
            </a:endParaRPr>
          </a:p>
          <a:p>
            <a:r>
              <a:rPr lang="pt-BR" sz="2800" b="0" i="0" dirty="0">
                <a:solidFill>
                  <a:schemeClr val="bg1"/>
                </a:solidFill>
                <a:effectLst/>
                <a:latin typeface="avenir-lt-w01_35-light1475496"/>
              </a:rPr>
              <a:t>Métodos são o meio que utilizamos para ler, modificar e definir os atributos de um objeto. Estão sempre associados a uma classe e, desta forma, podem ter seu escopo definido para poderem ser acessíveis a diferentes níveis: podemos definir métodos que somente podem ser acessados internamente naquela classe, métodos que não podem ser acessados diretamente e métodos que podem ser acessados de qualquer parte do nosso projeto.</a:t>
            </a:r>
            <a:endParaRPr lang="pt-BR" sz="2800" dirty="0">
              <a:solidFill>
                <a:schemeClr val="bg1"/>
              </a:solidFill>
            </a:endParaRPr>
          </a:p>
        </p:txBody>
      </p:sp>
    </p:spTree>
    <p:extLst>
      <p:ext uri="{BB962C8B-B14F-4D97-AF65-F5344CB8AC3E}">
        <p14:creationId xmlns:p14="http://schemas.microsoft.com/office/powerpoint/2010/main" val="103560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0846A26-9C2C-AB2B-512A-9372AFFA3503}"/>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CCF14AEE-193F-45B1-69D8-ADBEFBD44AED}"/>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latin typeface="playfairdisplay-bold"/>
              </a:rPr>
              <a:t>Motivos para se utilizar métodos:</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226CFA30-8421-BA9D-4909-5BB3B2F3102D}"/>
              </a:ext>
            </a:extLst>
          </p:cNvPr>
          <p:cNvSpPr txBox="1"/>
          <p:nvPr/>
        </p:nvSpPr>
        <p:spPr>
          <a:xfrm>
            <a:off x="644077" y="1602998"/>
            <a:ext cx="5298065" cy="4832092"/>
          </a:xfrm>
          <a:prstGeom prst="rect">
            <a:avLst/>
          </a:prstGeom>
          <a:noFill/>
        </p:spPr>
        <p:txBody>
          <a:bodyPr wrap="square" rtlCol="0">
            <a:spAutoFit/>
          </a:bodyPr>
          <a:lstStyle/>
          <a:p>
            <a:r>
              <a:rPr lang="pt-BR" sz="2800" b="0" i="0" dirty="0">
                <a:solidFill>
                  <a:schemeClr val="bg1"/>
                </a:solidFill>
                <a:effectLst/>
                <a:latin typeface="Inter"/>
              </a:rPr>
              <a:t>usando a analogia do carro, sabemos que ele possui atributos e métodos, ou seja, características e comportamentos. Os métodos do carro, como acelerar, podem usar atributos e outros métodos do carro como o tanque de gasolina e o mecanismo de injeção de combustível, respectivamente, uma vez que acelerar gasta combustível.</a:t>
            </a:r>
            <a:endParaRPr lang="pt-BR" sz="2800" dirty="0">
              <a:solidFill>
                <a:schemeClr val="bg1"/>
              </a:solidFill>
            </a:endParaRPr>
          </a:p>
        </p:txBody>
      </p:sp>
      <p:pic>
        <p:nvPicPr>
          <p:cNvPr id="8" name="Imagem 7" descr="Diagrama, Texto&#10;&#10;Descrição gerada automaticamente">
            <a:extLst>
              <a:ext uri="{FF2B5EF4-FFF2-40B4-BE49-F238E27FC236}">
                <a16:creationId xmlns:a16="http://schemas.microsoft.com/office/drawing/2014/main" id="{0CF6D7F4-8A8E-3D8A-94D5-E1C851494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582" y="2330419"/>
            <a:ext cx="4920615" cy="3377249"/>
          </a:xfrm>
          <a:prstGeom prst="rect">
            <a:avLst/>
          </a:prstGeom>
        </p:spPr>
      </p:pic>
    </p:spTree>
    <p:extLst>
      <p:ext uri="{BB962C8B-B14F-4D97-AF65-F5344CB8AC3E}">
        <p14:creationId xmlns:p14="http://schemas.microsoft.com/office/powerpoint/2010/main" val="20875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0846A26-9C2C-AB2B-512A-9372AFFA3503}"/>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CCF14AEE-193F-45B1-69D8-ADBEFBD44AED}"/>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latin typeface="playfairdisplay-bold"/>
              </a:rPr>
              <a:t>Motivos para se utilizar métodos:</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226CFA30-8421-BA9D-4909-5BB3B2F3102D}"/>
              </a:ext>
            </a:extLst>
          </p:cNvPr>
          <p:cNvSpPr txBox="1"/>
          <p:nvPr/>
        </p:nvSpPr>
        <p:spPr>
          <a:xfrm>
            <a:off x="313625" y="1404294"/>
            <a:ext cx="6650806" cy="5262979"/>
          </a:xfrm>
          <a:prstGeom prst="rect">
            <a:avLst/>
          </a:prstGeom>
          <a:noFill/>
        </p:spPr>
        <p:txBody>
          <a:bodyPr wrap="square" rtlCol="0">
            <a:spAutoFit/>
          </a:bodyPr>
          <a:lstStyle/>
          <a:p>
            <a:r>
              <a:rPr lang="pt-BR" sz="2400" b="0" i="0" dirty="0">
                <a:solidFill>
                  <a:schemeClr val="bg1"/>
                </a:solidFill>
                <a:effectLst/>
                <a:latin typeface="Inter"/>
              </a:rPr>
              <a:t>No entanto, se alguns desses atributos ou métodos forem facilmente visíveis e modificáveis, como o mecanismo de aceleração do carro, isso pode dar liberdade para que alterações sejam feitas, resultando em efeitos colaterais imprevisíveis. Nessa analogia, uma pessoa pode não estar satisfeita com a aceleração do carro e modifica a forma como ela ocorre, criando efeitos colaterais que podem fazer o carro nem andar, por exemplo.</a:t>
            </a:r>
          </a:p>
          <a:p>
            <a:r>
              <a:rPr lang="pt-BR" sz="2400" b="0" i="0" dirty="0">
                <a:solidFill>
                  <a:schemeClr val="bg1"/>
                </a:solidFill>
                <a:effectLst/>
                <a:latin typeface="Inter"/>
              </a:rPr>
              <a:t>Dizemos, nesse caso, que o método de aceleração do seu carro não é visível por fora do próprio carro. Na POO, um atributo ou método que não é visível de fora do próprio objeto é chamado de "privado" e quando é visível, é chamado de "público".</a:t>
            </a:r>
            <a:endParaRPr lang="pt-BR" sz="2400" dirty="0">
              <a:solidFill>
                <a:schemeClr val="bg1"/>
              </a:solidFill>
            </a:endParaRPr>
          </a:p>
        </p:txBody>
      </p:sp>
      <p:pic>
        <p:nvPicPr>
          <p:cNvPr id="9" name="Imagem 8">
            <a:extLst>
              <a:ext uri="{FF2B5EF4-FFF2-40B4-BE49-F238E27FC236}">
                <a16:creationId xmlns:a16="http://schemas.microsoft.com/office/drawing/2014/main" id="{B9CAF65E-FF86-6AE9-7971-1242D74FA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431" y="2521022"/>
            <a:ext cx="4552560" cy="3029522"/>
          </a:xfrm>
          <a:prstGeom prst="rect">
            <a:avLst/>
          </a:prstGeom>
        </p:spPr>
      </p:pic>
    </p:spTree>
    <p:extLst>
      <p:ext uri="{BB962C8B-B14F-4D97-AF65-F5344CB8AC3E}">
        <p14:creationId xmlns:p14="http://schemas.microsoft.com/office/powerpoint/2010/main" val="5803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A39D098-31BD-8E85-664F-FC38591E318C}"/>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ED3CFD43-B543-F4FB-508A-97A7B61560BB}"/>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latin typeface="playfairdisplay-bold"/>
              </a:rPr>
              <a:t>Motivos para se utilizar métodos:</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0882318B-EE3C-2798-B093-039B74FF78F8}"/>
              </a:ext>
            </a:extLst>
          </p:cNvPr>
          <p:cNvSpPr txBox="1"/>
          <p:nvPr/>
        </p:nvSpPr>
        <p:spPr>
          <a:xfrm rot="10800000" flipV="1">
            <a:off x="473318" y="1619738"/>
            <a:ext cx="6764391" cy="4832092"/>
          </a:xfrm>
          <a:prstGeom prst="rect">
            <a:avLst/>
          </a:prstGeom>
          <a:noFill/>
        </p:spPr>
        <p:txBody>
          <a:bodyPr wrap="square" rtlCol="0">
            <a:spAutoFit/>
          </a:bodyPr>
          <a:lstStyle/>
          <a:p>
            <a:r>
              <a:rPr lang="pt-BR" sz="2800" b="0" i="0" dirty="0">
                <a:solidFill>
                  <a:schemeClr val="bg1"/>
                </a:solidFill>
                <a:effectLst/>
                <a:latin typeface="avenir-lt-w01_35-light1475496"/>
              </a:rPr>
              <a:t>Utilizamos os métodos para fazer esses acessos aos objetos por questões de segurança e integridade do objeto em si e da aplicação como um todo, temos que pensar que em uma aplicação completa, os dados dos objetos são armazenados em um banco de dados, não é interessante (não é uma boa prática) a gente permitir o acesso direto a essas informações, nem mesmo que seja apenas para consulta.</a:t>
            </a:r>
          </a:p>
          <a:p>
            <a:endParaRPr lang="pt-BR" sz="2800" dirty="0">
              <a:solidFill>
                <a:schemeClr val="bg1"/>
              </a:solidFill>
            </a:endParaRPr>
          </a:p>
        </p:txBody>
      </p:sp>
      <p:pic>
        <p:nvPicPr>
          <p:cNvPr id="10" name="Imagem 9" descr="Diagrama&#10;&#10;Descrição gerada automaticamente">
            <a:extLst>
              <a:ext uri="{FF2B5EF4-FFF2-40B4-BE49-F238E27FC236}">
                <a16:creationId xmlns:a16="http://schemas.microsoft.com/office/drawing/2014/main" id="{0F94388E-423B-34DB-4704-D6011578D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7709" y="2262923"/>
            <a:ext cx="4724442" cy="3545721"/>
          </a:xfrm>
          <a:prstGeom prst="rect">
            <a:avLst/>
          </a:prstGeom>
        </p:spPr>
      </p:pic>
    </p:spTree>
    <p:extLst>
      <p:ext uri="{BB962C8B-B14F-4D97-AF65-F5344CB8AC3E}">
        <p14:creationId xmlns:p14="http://schemas.microsoft.com/office/powerpoint/2010/main" val="366860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A39D098-31BD-8E85-664F-FC38591E318C}"/>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ED3CFD43-B543-F4FB-508A-97A7B61560B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latin typeface="playfairdisplay-bold"/>
              </a:rPr>
              <a:t>Motivos para se utilizar métodos:</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0882318B-EE3C-2798-B093-039B74FF78F8}"/>
              </a:ext>
            </a:extLst>
          </p:cNvPr>
          <p:cNvSpPr txBox="1"/>
          <p:nvPr/>
        </p:nvSpPr>
        <p:spPr>
          <a:xfrm rot="10800000" flipV="1">
            <a:off x="2730948" y="1637113"/>
            <a:ext cx="6764391" cy="4832092"/>
          </a:xfrm>
          <a:prstGeom prst="rect">
            <a:avLst/>
          </a:prstGeom>
          <a:noFill/>
        </p:spPr>
        <p:txBody>
          <a:bodyPr wrap="square" rtlCol="0">
            <a:spAutoFit/>
          </a:bodyPr>
          <a:lstStyle/>
          <a:p>
            <a:r>
              <a:rPr lang="pt-BR" sz="2800" b="0" i="0" dirty="0">
                <a:solidFill>
                  <a:schemeClr val="bg1"/>
                </a:solidFill>
                <a:effectLst/>
                <a:latin typeface="Inter"/>
              </a:rPr>
              <a:t>Esse </a:t>
            </a:r>
            <a:r>
              <a:rPr lang="pt-BR" sz="2800" b="0" i="1" dirty="0">
                <a:solidFill>
                  <a:schemeClr val="bg1"/>
                </a:solidFill>
                <a:effectLst/>
                <a:latin typeface="Inter"/>
              </a:rPr>
              <a:t>encapsulamento</a:t>
            </a:r>
            <a:r>
              <a:rPr lang="pt-BR" sz="2800" b="0" i="0" dirty="0">
                <a:solidFill>
                  <a:schemeClr val="bg1"/>
                </a:solidFill>
                <a:effectLst/>
                <a:latin typeface="Inter"/>
              </a:rPr>
              <a:t> de atributos e métodos impede o chamado </a:t>
            </a:r>
            <a:r>
              <a:rPr lang="pt-BR" sz="2800" b="0" i="1" dirty="0">
                <a:solidFill>
                  <a:schemeClr val="bg1"/>
                </a:solidFill>
                <a:effectLst/>
                <a:latin typeface="Inter"/>
              </a:rPr>
              <a:t>vazamento de escopo</a:t>
            </a:r>
            <a:r>
              <a:rPr lang="pt-BR" sz="2800" b="0" i="0" dirty="0">
                <a:solidFill>
                  <a:schemeClr val="bg1"/>
                </a:solidFill>
                <a:effectLst/>
                <a:latin typeface="Inter"/>
              </a:rPr>
              <a:t>, onde um atributo ou método é visível por alguém que não deveria vê-lo, como outro objeto ou classe. Isso evita a confusão do uso de variáveis globais no programa, deixando mais fácil de identificar em qual estado cada variável vai estar a cada momento do programa, já que a restrição de acesso nos permite identificar quem consegue modificá-la.</a:t>
            </a:r>
            <a:endParaRPr lang="pt-BR" sz="2800" dirty="0">
              <a:solidFill>
                <a:schemeClr val="bg1"/>
              </a:solidFill>
            </a:endParaRPr>
          </a:p>
        </p:txBody>
      </p:sp>
    </p:spTree>
    <p:extLst>
      <p:ext uri="{BB962C8B-B14F-4D97-AF65-F5344CB8AC3E}">
        <p14:creationId xmlns:p14="http://schemas.microsoft.com/office/powerpoint/2010/main" val="26909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A39D098-31BD-8E85-664F-FC38591E318C}"/>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ED3CFD43-B543-F4FB-508A-97A7B61560B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rPr>
              <a:t>Métodos </a:t>
            </a:r>
            <a:r>
              <a:rPr lang="pt-BR" sz="2800" b="1" i="0" dirty="0" err="1">
                <a:solidFill>
                  <a:schemeClr val="bg1"/>
                </a:solidFill>
                <a:effectLst/>
              </a:rPr>
              <a:t>public</a:t>
            </a:r>
            <a:r>
              <a:rPr lang="pt-BR" sz="2800" b="1" i="0" dirty="0">
                <a:solidFill>
                  <a:schemeClr val="bg1"/>
                </a:solidFill>
                <a:effectLst/>
              </a:rPr>
              <a:t>, </a:t>
            </a:r>
            <a:r>
              <a:rPr lang="pt-BR" sz="2800" b="1" i="0" dirty="0" err="1">
                <a:solidFill>
                  <a:schemeClr val="bg1"/>
                </a:solidFill>
                <a:effectLst/>
              </a:rPr>
              <a:t>private</a:t>
            </a:r>
            <a:r>
              <a:rPr lang="pt-BR" sz="2800" b="1" i="0" dirty="0">
                <a:solidFill>
                  <a:schemeClr val="bg1"/>
                </a:solidFill>
                <a:effectLst/>
              </a:rPr>
              <a:t> e </a:t>
            </a:r>
            <a:r>
              <a:rPr lang="pt-BR" sz="2800" b="1" i="0" dirty="0" err="1">
                <a:solidFill>
                  <a:schemeClr val="bg1"/>
                </a:solidFill>
                <a:effectLst/>
              </a:rPr>
              <a:t>protected</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0882318B-EE3C-2798-B093-039B74FF78F8}"/>
              </a:ext>
            </a:extLst>
          </p:cNvPr>
          <p:cNvSpPr txBox="1"/>
          <p:nvPr/>
        </p:nvSpPr>
        <p:spPr>
          <a:xfrm rot="10800000" flipV="1">
            <a:off x="2209837" y="1404294"/>
            <a:ext cx="8202523" cy="5262979"/>
          </a:xfrm>
          <a:prstGeom prst="rect">
            <a:avLst/>
          </a:prstGeom>
          <a:noFill/>
        </p:spPr>
        <p:txBody>
          <a:bodyPr wrap="square" rtlCol="0">
            <a:spAutoFit/>
          </a:bodyPr>
          <a:lstStyle/>
          <a:p>
            <a:r>
              <a:rPr lang="pt-BR" sz="2800" dirty="0">
                <a:solidFill>
                  <a:schemeClr val="bg1"/>
                </a:solidFill>
                <a:latin typeface="Inter"/>
              </a:rPr>
              <a:t>Em resumo, nós temos três tipos de métodos, sendo eles: público, privado e protegido.</a:t>
            </a:r>
          </a:p>
          <a:p>
            <a:pPr algn="l"/>
            <a:r>
              <a:rPr lang="pt-BR" sz="2800" dirty="0">
                <a:solidFill>
                  <a:schemeClr val="bg1"/>
                </a:solidFill>
                <a:latin typeface="Inter"/>
              </a:rPr>
              <a:t>- No público, todo mundo tem acesso. Ou seja, o método pode ser utilizado em qualquer parte do nosso código.</a:t>
            </a:r>
          </a:p>
          <a:p>
            <a:pPr algn="l"/>
            <a:r>
              <a:rPr lang="pt-BR" sz="2800" dirty="0">
                <a:solidFill>
                  <a:schemeClr val="bg1"/>
                </a:solidFill>
                <a:latin typeface="Inter"/>
              </a:rPr>
              <a:t>- O privado só pode ser utilizado na classe em que foi criado.</a:t>
            </a:r>
          </a:p>
          <a:p>
            <a:pPr algn="l"/>
            <a:r>
              <a:rPr lang="pt-BR" sz="2800" dirty="0">
                <a:solidFill>
                  <a:schemeClr val="bg1"/>
                </a:solidFill>
                <a:latin typeface="Inter"/>
              </a:rPr>
              <a:t>- Já o protegido é menos rígido do que o privado mas não livre quanto o público. Ele permite que possamos acessar dentro da classe - semelhante ao privado, mas também permite que classes herdeiras possam utilizar os métodos. </a:t>
            </a:r>
          </a:p>
        </p:txBody>
      </p:sp>
    </p:spTree>
    <p:extLst>
      <p:ext uri="{BB962C8B-B14F-4D97-AF65-F5344CB8AC3E}">
        <p14:creationId xmlns:p14="http://schemas.microsoft.com/office/powerpoint/2010/main" val="222408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A39D098-31BD-8E85-664F-FC38591E318C}"/>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ED3CFD43-B543-F4FB-508A-97A7B61560B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rPr>
              <a:t>Métodos </a:t>
            </a:r>
            <a:r>
              <a:rPr lang="pt-BR" sz="2800" b="1" i="0" dirty="0" err="1">
                <a:solidFill>
                  <a:schemeClr val="bg1"/>
                </a:solidFill>
                <a:effectLst/>
              </a:rPr>
              <a:t>public</a:t>
            </a:r>
            <a:r>
              <a:rPr lang="pt-BR" sz="2800" b="1" i="0" dirty="0">
                <a:solidFill>
                  <a:schemeClr val="bg1"/>
                </a:solidFill>
                <a:effectLst/>
              </a:rPr>
              <a:t>, </a:t>
            </a:r>
            <a:r>
              <a:rPr lang="pt-BR" sz="2800" b="1" i="0" dirty="0" err="1">
                <a:solidFill>
                  <a:schemeClr val="bg1"/>
                </a:solidFill>
                <a:effectLst/>
              </a:rPr>
              <a:t>private</a:t>
            </a:r>
            <a:r>
              <a:rPr lang="pt-BR" sz="2800" b="1" i="0" dirty="0">
                <a:solidFill>
                  <a:schemeClr val="bg1"/>
                </a:solidFill>
                <a:effectLst/>
              </a:rPr>
              <a:t> e </a:t>
            </a:r>
            <a:r>
              <a:rPr lang="pt-BR" sz="2800" b="1" i="0" dirty="0" err="1">
                <a:solidFill>
                  <a:schemeClr val="bg1"/>
                </a:solidFill>
                <a:effectLst/>
              </a:rPr>
              <a:t>protected</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0882318B-EE3C-2798-B093-039B74FF78F8}"/>
              </a:ext>
            </a:extLst>
          </p:cNvPr>
          <p:cNvSpPr txBox="1"/>
          <p:nvPr/>
        </p:nvSpPr>
        <p:spPr>
          <a:xfrm rot="10800000" flipV="1">
            <a:off x="2209837" y="1404294"/>
            <a:ext cx="8202523" cy="5262979"/>
          </a:xfrm>
          <a:prstGeom prst="rect">
            <a:avLst/>
          </a:prstGeom>
          <a:noFill/>
        </p:spPr>
        <p:txBody>
          <a:bodyPr wrap="square" rtlCol="0">
            <a:spAutoFit/>
          </a:bodyPr>
          <a:lstStyle/>
          <a:p>
            <a:r>
              <a:rPr lang="pt-BR" sz="2800" dirty="0">
                <a:solidFill>
                  <a:schemeClr val="bg1"/>
                </a:solidFill>
                <a:latin typeface="Inter"/>
              </a:rPr>
              <a:t>Em resumo, nós temos três tipos de métodos, sendo eles: público, privado e protegido.</a:t>
            </a:r>
          </a:p>
          <a:p>
            <a:pPr algn="l"/>
            <a:r>
              <a:rPr lang="pt-BR" sz="2800" dirty="0">
                <a:solidFill>
                  <a:schemeClr val="bg1"/>
                </a:solidFill>
                <a:latin typeface="Inter"/>
              </a:rPr>
              <a:t>- No público, todo mundo tem acesso. Ou seja, o método pode ser utilizado em qualquer parte do nosso código.</a:t>
            </a:r>
          </a:p>
          <a:p>
            <a:pPr algn="l"/>
            <a:r>
              <a:rPr lang="pt-BR" sz="2800" dirty="0">
                <a:solidFill>
                  <a:schemeClr val="bg1"/>
                </a:solidFill>
                <a:latin typeface="Inter"/>
              </a:rPr>
              <a:t>- O privado só pode ser utilizado na classe em que foi criado.</a:t>
            </a:r>
          </a:p>
          <a:p>
            <a:pPr algn="l"/>
            <a:r>
              <a:rPr lang="pt-BR" sz="2800" dirty="0">
                <a:solidFill>
                  <a:schemeClr val="bg1"/>
                </a:solidFill>
                <a:latin typeface="Inter"/>
              </a:rPr>
              <a:t>- Já o protegido é menos rígido do que o privado mas não livre quanto o público. Ele permite que possamos acessar dentro da classe - semelhante ao privado, mas também permite que classes herdeiras possam utilizar os métodos. </a:t>
            </a:r>
          </a:p>
        </p:txBody>
      </p:sp>
    </p:spTree>
    <p:extLst>
      <p:ext uri="{BB962C8B-B14F-4D97-AF65-F5344CB8AC3E}">
        <p14:creationId xmlns:p14="http://schemas.microsoft.com/office/powerpoint/2010/main" val="3504057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A39D098-31BD-8E85-664F-FC38591E318C}"/>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ED3CFD43-B543-F4FB-508A-97A7B61560B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rPr>
              <a:t>Métodos </a:t>
            </a:r>
            <a:r>
              <a:rPr lang="pt-BR" sz="2800" b="1" i="0" dirty="0" err="1">
                <a:solidFill>
                  <a:schemeClr val="bg1"/>
                </a:solidFill>
                <a:effectLst/>
              </a:rPr>
              <a:t>public</a:t>
            </a:r>
            <a:r>
              <a:rPr lang="pt-BR" sz="2800" b="1" i="0" dirty="0">
                <a:solidFill>
                  <a:schemeClr val="bg1"/>
                </a:solidFill>
                <a:effectLst/>
              </a:rPr>
              <a:t>, </a:t>
            </a:r>
            <a:r>
              <a:rPr lang="pt-BR" sz="2800" b="1" i="0" dirty="0" err="1">
                <a:solidFill>
                  <a:schemeClr val="bg1"/>
                </a:solidFill>
                <a:effectLst/>
              </a:rPr>
              <a:t>private</a:t>
            </a:r>
            <a:r>
              <a:rPr lang="pt-BR" sz="2800" b="1" i="0" dirty="0">
                <a:solidFill>
                  <a:schemeClr val="bg1"/>
                </a:solidFill>
                <a:effectLst/>
              </a:rPr>
              <a:t> e </a:t>
            </a:r>
            <a:r>
              <a:rPr lang="pt-BR" sz="2800" b="1" i="0" dirty="0" err="1">
                <a:solidFill>
                  <a:schemeClr val="bg1"/>
                </a:solidFill>
                <a:effectLst/>
              </a:rPr>
              <a:t>protected</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0882318B-EE3C-2798-B093-039B74FF78F8}"/>
              </a:ext>
            </a:extLst>
          </p:cNvPr>
          <p:cNvSpPr txBox="1"/>
          <p:nvPr/>
        </p:nvSpPr>
        <p:spPr>
          <a:xfrm rot="10800000" flipV="1">
            <a:off x="451060" y="1853116"/>
            <a:ext cx="5605779" cy="3539430"/>
          </a:xfrm>
          <a:prstGeom prst="rect">
            <a:avLst/>
          </a:prstGeom>
          <a:noFill/>
        </p:spPr>
        <p:txBody>
          <a:bodyPr wrap="square" rtlCol="0">
            <a:spAutoFit/>
          </a:bodyPr>
          <a:lstStyle/>
          <a:p>
            <a:pPr marL="514350" indent="-514350">
              <a:buAutoNum type="arabicPeriod"/>
            </a:pPr>
            <a:r>
              <a:rPr lang="pt-BR" sz="2800" dirty="0">
                <a:solidFill>
                  <a:schemeClr val="bg1"/>
                </a:solidFill>
                <a:latin typeface="Inter"/>
              </a:rPr>
              <a:t>Membro Privado</a:t>
            </a:r>
          </a:p>
          <a:p>
            <a:pPr marL="514350" indent="-514350">
              <a:buAutoNum type="arabicPeriod"/>
            </a:pPr>
            <a:endParaRPr lang="pt-BR" sz="2800" dirty="0">
              <a:solidFill>
                <a:schemeClr val="bg1"/>
              </a:solidFill>
              <a:latin typeface="Inter"/>
            </a:endParaRPr>
          </a:p>
          <a:p>
            <a:r>
              <a:rPr lang="pt-BR" sz="2800" dirty="0">
                <a:solidFill>
                  <a:schemeClr val="bg1"/>
                </a:solidFill>
                <a:latin typeface="Inter"/>
              </a:rPr>
              <a:t>Neste exemplo, #membroPrivado é um membro privado da classe Exemplo. Ele só pode ser acessado e modificado dentro da classe. Tentar acessá-lo fora da classe resultará em um erro de sintaxe.</a:t>
            </a:r>
          </a:p>
        </p:txBody>
      </p:sp>
      <p:pic>
        <p:nvPicPr>
          <p:cNvPr id="3" name="Imagem 2">
            <a:extLst>
              <a:ext uri="{FF2B5EF4-FFF2-40B4-BE49-F238E27FC236}">
                <a16:creationId xmlns:a16="http://schemas.microsoft.com/office/drawing/2014/main" id="{8F6EAD98-D179-C35F-0C58-25B19556C271}"/>
              </a:ext>
            </a:extLst>
          </p:cNvPr>
          <p:cNvPicPr>
            <a:picLocks noChangeAspect="1"/>
          </p:cNvPicPr>
          <p:nvPr/>
        </p:nvPicPr>
        <p:blipFill>
          <a:blip r:embed="rId2"/>
          <a:stretch>
            <a:fillRect/>
          </a:stretch>
        </p:blipFill>
        <p:spPr>
          <a:xfrm>
            <a:off x="5938684" y="2284002"/>
            <a:ext cx="6073666" cy="2918713"/>
          </a:xfrm>
          <a:prstGeom prst="rect">
            <a:avLst/>
          </a:prstGeom>
        </p:spPr>
      </p:pic>
    </p:spTree>
    <p:extLst>
      <p:ext uri="{BB962C8B-B14F-4D97-AF65-F5344CB8AC3E}">
        <p14:creationId xmlns:p14="http://schemas.microsoft.com/office/powerpoint/2010/main" val="342505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A39D098-31BD-8E85-664F-FC38591E318C}"/>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ED3CFD43-B543-F4FB-508A-97A7B61560B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rPr>
              <a:t>Métodos </a:t>
            </a:r>
            <a:r>
              <a:rPr lang="pt-BR" sz="2800" b="1" i="0" dirty="0" err="1">
                <a:solidFill>
                  <a:schemeClr val="bg1"/>
                </a:solidFill>
                <a:effectLst/>
              </a:rPr>
              <a:t>public</a:t>
            </a:r>
            <a:r>
              <a:rPr lang="pt-BR" sz="2800" b="1" i="0" dirty="0">
                <a:solidFill>
                  <a:schemeClr val="bg1"/>
                </a:solidFill>
                <a:effectLst/>
              </a:rPr>
              <a:t>, </a:t>
            </a:r>
            <a:r>
              <a:rPr lang="pt-BR" sz="2800" b="1" i="0" dirty="0" err="1">
                <a:solidFill>
                  <a:schemeClr val="bg1"/>
                </a:solidFill>
                <a:effectLst/>
              </a:rPr>
              <a:t>private</a:t>
            </a:r>
            <a:r>
              <a:rPr lang="pt-BR" sz="2800" b="1" i="0" dirty="0">
                <a:solidFill>
                  <a:schemeClr val="bg1"/>
                </a:solidFill>
                <a:effectLst/>
              </a:rPr>
              <a:t> e </a:t>
            </a:r>
            <a:r>
              <a:rPr lang="pt-BR" sz="2800" b="1" i="0" dirty="0" err="1">
                <a:solidFill>
                  <a:schemeClr val="bg1"/>
                </a:solidFill>
                <a:effectLst/>
              </a:rPr>
              <a:t>protected</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0882318B-EE3C-2798-B093-039B74FF78F8}"/>
              </a:ext>
            </a:extLst>
          </p:cNvPr>
          <p:cNvSpPr txBox="1"/>
          <p:nvPr/>
        </p:nvSpPr>
        <p:spPr>
          <a:xfrm rot="10800000" flipV="1">
            <a:off x="451060" y="2068559"/>
            <a:ext cx="5605779" cy="3108543"/>
          </a:xfrm>
          <a:prstGeom prst="rect">
            <a:avLst/>
          </a:prstGeom>
          <a:noFill/>
        </p:spPr>
        <p:txBody>
          <a:bodyPr wrap="square" rtlCol="0">
            <a:spAutoFit/>
          </a:bodyPr>
          <a:lstStyle/>
          <a:p>
            <a:pPr marL="514350" indent="-514350">
              <a:buAutoNum type="arabicPeriod"/>
            </a:pPr>
            <a:r>
              <a:rPr lang="pt-BR" sz="2800" dirty="0">
                <a:solidFill>
                  <a:schemeClr val="bg1"/>
                </a:solidFill>
                <a:latin typeface="Inter"/>
              </a:rPr>
              <a:t>Membro Protegido</a:t>
            </a:r>
          </a:p>
          <a:p>
            <a:pPr marL="514350" indent="-514350">
              <a:buAutoNum type="arabicPeriod"/>
            </a:pPr>
            <a:endParaRPr lang="pt-BR" sz="2800" dirty="0">
              <a:solidFill>
                <a:schemeClr val="bg1"/>
              </a:solidFill>
              <a:latin typeface="Inter"/>
            </a:endParaRPr>
          </a:p>
          <a:p>
            <a:r>
              <a:rPr lang="pt-BR" sz="2800" dirty="0">
                <a:solidFill>
                  <a:schemeClr val="bg1"/>
                </a:solidFill>
                <a:latin typeface="Inter"/>
              </a:rPr>
              <a:t>Neste exemplo, _nome é um membro protegido da classe Pessoa. Ele pode ser acessado tanto dentro da classe base quanto em suas subclasses, como a classe Aluno.</a:t>
            </a:r>
          </a:p>
        </p:txBody>
      </p:sp>
      <p:pic>
        <p:nvPicPr>
          <p:cNvPr id="7" name="Imagem 6">
            <a:extLst>
              <a:ext uri="{FF2B5EF4-FFF2-40B4-BE49-F238E27FC236}">
                <a16:creationId xmlns:a16="http://schemas.microsoft.com/office/drawing/2014/main" id="{D39EDEE0-A3C3-3A97-B7FE-49FF210DA99E}"/>
              </a:ext>
            </a:extLst>
          </p:cNvPr>
          <p:cNvPicPr>
            <a:picLocks noChangeAspect="1"/>
          </p:cNvPicPr>
          <p:nvPr/>
        </p:nvPicPr>
        <p:blipFill>
          <a:blip r:embed="rId2"/>
          <a:stretch>
            <a:fillRect/>
          </a:stretch>
        </p:blipFill>
        <p:spPr>
          <a:xfrm>
            <a:off x="5768761" y="1637113"/>
            <a:ext cx="6423239" cy="4661898"/>
          </a:xfrm>
          <a:prstGeom prst="rect">
            <a:avLst/>
          </a:prstGeom>
        </p:spPr>
      </p:pic>
    </p:spTree>
    <p:extLst>
      <p:ext uri="{BB962C8B-B14F-4D97-AF65-F5344CB8AC3E}">
        <p14:creationId xmlns:p14="http://schemas.microsoft.com/office/powerpoint/2010/main" val="1845213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4A39D098-31BD-8E85-664F-FC38591E318C}"/>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5" name="CustomShape 2">
            <a:extLst>
              <a:ext uri="{FF2B5EF4-FFF2-40B4-BE49-F238E27FC236}">
                <a16:creationId xmlns:a16="http://schemas.microsoft.com/office/drawing/2014/main" id="{ED3CFD43-B543-F4FB-508A-97A7B61560B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293110" y="422910"/>
            <a:ext cx="5605780" cy="791293"/>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r>
              <a:rPr lang="pt-BR" sz="2800" b="1" i="0" dirty="0">
                <a:solidFill>
                  <a:schemeClr val="bg1"/>
                </a:solidFill>
                <a:effectLst/>
              </a:rPr>
              <a:t>Métodos </a:t>
            </a:r>
            <a:r>
              <a:rPr lang="pt-BR" sz="2800" b="1" i="0" dirty="0" err="1">
                <a:solidFill>
                  <a:schemeClr val="bg1"/>
                </a:solidFill>
                <a:effectLst/>
              </a:rPr>
              <a:t>public</a:t>
            </a:r>
            <a:r>
              <a:rPr lang="pt-BR" sz="2800" b="1" i="0" dirty="0">
                <a:solidFill>
                  <a:schemeClr val="bg1"/>
                </a:solidFill>
                <a:effectLst/>
              </a:rPr>
              <a:t>, </a:t>
            </a:r>
            <a:r>
              <a:rPr lang="pt-BR" sz="2800" b="1" i="0" dirty="0" err="1">
                <a:solidFill>
                  <a:schemeClr val="bg1"/>
                </a:solidFill>
                <a:effectLst/>
              </a:rPr>
              <a:t>private</a:t>
            </a:r>
            <a:r>
              <a:rPr lang="pt-BR" sz="2800" b="1" i="0" dirty="0">
                <a:solidFill>
                  <a:schemeClr val="bg1"/>
                </a:solidFill>
                <a:effectLst/>
              </a:rPr>
              <a:t> e </a:t>
            </a:r>
            <a:r>
              <a:rPr lang="pt-BR" sz="2800" b="1" i="0" dirty="0" err="1">
                <a:solidFill>
                  <a:schemeClr val="bg1"/>
                </a:solidFill>
                <a:effectLst/>
              </a:rPr>
              <a:t>protected</a:t>
            </a:r>
            <a:endParaRPr lang="pt-BR" sz="2800" b="1" i="0" dirty="0">
              <a:solidFill>
                <a:schemeClr val="bg1"/>
              </a:solidFill>
              <a:effectLst/>
            </a:endParaRPr>
          </a:p>
        </p:txBody>
      </p:sp>
      <p:sp>
        <p:nvSpPr>
          <p:cNvPr id="6" name="CaixaDeTexto 5">
            <a:extLst>
              <a:ext uri="{FF2B5EF4-FFF2-40B4-BE49-F238E27FC236}">
                <a16:creationId xmlns:a16="http://schemas.microsoft.com/office/drawing/2014/main" id="{0882318B-EE3C-2798-B093-039B74FF78F8}"/>
              </a:ext>
            </a:extLst>
          </p:cNvPr>
          <p:cNvSpPr txBox="1"/>
          <p:nvPr/>
        </p:nvSpPr>
        <p:spPr>
          <a:xfrm rot="10800000" flipV="1">
            <a:off x="451060" y="2044152"/>
            <a:ext cx="4467630" cy="3539430"/>
          </a:xfrm>
          <a:prstGeom prst="rect">
            <a:avLst/>
          </a:prstGeom>
          <a:noFill/>
        </p:spPr>
        <p:txBody>
          <a:bodyPr wrap="square" rtlCol="0">
            <a:spAutoFit/>
          </a:bodyPr>
          <a:lstStyle/>
          <a:p>
            <a:pPr marL="514350" indent="-514350">
              <a:buAutoNum type="arabicPeriod"/>
            </a:pPr>
            <a:r>
              <a:rPr lang="pt-BR" sz="2800" dirty="0">
                <a:solidFill>
                  <a:schemeClr val="bg1"/>
                </a:solidFill>
                <a:latin typeface="Inter"/>
              </a:rPr>
              <a:t>Membro Global</a:t>
            </a:r>
          </a:p>
          <a:p>
            <a:pPr marL="514350" indent="-514350">
              <a:buAutoNum type="arabicPeriod"/>
            </a:pPr>
            <a:endParaRPr lang="pt-BR" sz="2800" dirty="0">
              <a:solidFill>
                <a:schemeClr val="bg1"/>
              </a:solidFill>
              <a:latin typeface="Inter"/>
            </a:endParaRPr>
          </a:p>
          <a:p>
            <a:r>
              <a:rPr lang="pt-BR" sz="2800" dirty="0">
                <a:solidFill>
                  <a:schemeClr val="bg1"/>
                </a:solidFill>
                <a:latin typeface="Inter"/>
              </a:rPr>
              <a:t>Neste exemplo, </a:t>
            </a:r>
            <a:r>
              <a:rPr lang="pt-BR" sz="2800" dirty="0" err="1">
                <a:solidFill>
                  <a:schemeClr val="bg1"/>
                </a:solidFill>
                <a:latin typeface="Inter"/>
              </a:rPr>
              <a:t>variavelGlobal</a:t>
            </a:r>
            <a:r>
              <a:rPr lang="pt-BR" sz="2800" dirty="0">
                <a:solidFill>
                  <a:schemeClr val="bg1"/>
                </a:solidFill>
                <a:latin typeface="Inter"/>
              </a:rPr>
              <a:t> é uma variável global que pode ser acessada de qualquer lugar no programa, incluindo dentro da classe Exemplo.</a:t>
            </a:r>
          </a:p>
        </p:txBody>
      </p:sp>
      <p:pic>
        <p:nvPicPr>
          <p:cNvPr id="3" name="Imagem 2">
            <a:extLst>
              <a:ext uri="{FF2B5EF4-FFF2-40B4-BE49-F238E27FC236}">
                <a16:creationId xmlns:a16="http://schemas.microsoft.com/office/drawing/2014/main" id="{7B2806FB-93ED-C356-387A-D5DB1765CFB8}"/>
              </a:ext>
            </a:extLst>
          </p:cNvPr>
          <p:cNvPicPr>
            <a:picLocks noChangeAspect="1"/>
          </p:cNvPicPr>
          <p:nvPr/>
        </p:nvPicPr>
        <p:blipFill>
          <a:blip r:embed="rId2"/>
          <a:stretch>
            <a:fillRect/>
          </a:stretch>
        </p:blipFill>
        <p:spPr>
          <a:xfrm>
            <a:off x="4918690" y="2497372"/>
            <a:ext cx="7135924" cy="3183312"/>
          </a:xfrm>
          <a:prstGeom prst="rect">
            <a:avLst/>
          </a:prstGeom>
        </p:spPr>
      </p:pic>
    </p:spTree>
    <p:extLst>
      <p:ext uri="{BB962C8B-B14F-4D97-AF65-F5344CB8AC3E}">
        <p14:creationId xmlns:p14="http://schemas.microsoft.com/office/powerpoint/2010/main" val="402285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jxEAAMYBAABwOQAAwQUAAAAAAAAmAAAACAAAAP//////////"/>
              </a:ext>
            </a:extLst>
          </p:cNvSpPr>
          <p:nvPr/>
        </p:nvSpPr>
        <p:spPr>
          <a:xfrm>
            <a:off x="2854325" y="288290"/>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Calibri" pitchFamily="2" charset="0"/>
                <a:ea typeface="DejaVu Sans" charset="0"/>
                <a:cs typeface="DejaVu Sans" charset="0"/>
              </a:rPr>
              <a:t>Paradigmas de Programação</a:t>
            </a:r>
            <a:endParaRPr lang="pt-br" sz="2800" b="1"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g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cAgAANgJAAD3JQAAXycAAAAAAAAmAAAACAAAAP//////////"/>
              </a:ext>
            </a:extLst>
          </p:cNvSpPr>
          <p:nvPr/>
        </p:nvSpPr>
        <p:spPr>
          <a:xfrm>
            <a:off x="1371600" y="1600200"/>
            <a:ext cx="4799965" cy="4799965"/>
          </a:xfrm>
          <a:prstGeom prst="rect">
            <a:avLst/>
          </a:prstGeom>
          <a:noFill/>
          <a:ln>
            <a:noFill/>
          </a:ln>
          <a:effectLst/>
        </p:spPr>
        <p:txBody>
          <a:bodyPr vert="horz" wrap="square" lIns="0" tIns="0" rIns="0" bIns="0" numCol="1" spcCol="215900" anchor="t"/>
          <a:lstStyle/>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DejaVu Sans" charset="0"/>
                <a:cs typeface="DejaVu Sans" charset="0"/>
              </a:rPr>
              <a:t>Conforme programas de computador eram criados antigamente, e ficavam cada vez mais complexos, linguagens de programação e boas práticas evoluíram para atender as necessidades dos programadores. Finalmente, essas evoluções criaram o que chamamos de paradigmas de programação.</a:t>
            </a:r>
          </a:p>
          <a:p>
            <a:pPr>
              <a:lnSpc>
                <a:spcPct val="100000"/>
              </a:lnSpc>
              <a:defRPr lang="pt-br" cap="none">
                <a:latin typeface="Arial" pitchFamily="2" charset="0"/>
                <a:ea typeface="DejaVu Sans" charset="0"/>
                <a:cs typeface="DejaVu Sans" charset="0"/>
              </a:defRPr>
            </a:pPr>
            <a:endParaRPr lang="pt-br" cap="none" dirty="0">
              <a:solidFill>
                <a:srgbClr val="FFFFFF"/>
              </a:solidFill>
              <a:latin typeface="Source Serif Pro"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Um paradigma de programação é um estilo específico de organizar e escrever programas com o objetivo de aumentar a organização, menos bugs e melhorar a manutenção do código.</a:t>
            </a: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AAAAAAAAAAAAAAAAA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CcAANgJAAAfSQAAXycAABAAAAAmAAAACAAAAP//////////"/>
              </a:ext>
            </a:extLst>
          </p:cNvSpPr>
          <p:nvPr/>
        </p:nvSpPr>
        <p:spPr>
          <a:xfrm>
            <a:off x="6400800" y="1600200"/>
            <a:ext cx="5485765" cy="4799965"/>
          </a:xfrm>
          <a:prstGeom prst="rect">
            <a:avLst/>
          </a:prstGeom>
          <a:noFill/>
          <a:ln>
            <a:noFill/>
          </a:ln>
          <a:effectLst/>
        </p:spPr>
        <p:txBody>
          <a:bodyPr vert="horz" wrap="square" lIns="0" tIns="0" rIns="0" bIns="0" numCol="1" spcCol="215900" anchor="t"/>
          <a:lstStyle/>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dirty="0">
                <a:solidFill>
                  <a:srgbClr val="FFFFFF"/>
                </a:solidFill>
                <a:latin typeface="Source Serif Pro" charset="0"/>
                <a:ea typeface="DejaVu Sans" charset="0"/>
                <a:cs typeface="DejaVu Sans" charset="0"/>
              </a:rPr>
              <a:t>É um padrão conceitual que orienta soluções de projeto e implementação</a:t>
            </a:r>
          </a:p>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dirty="0">
                <a:solidFill>
                  <a:srgbClr val="FFFFFF"/>
                </a:solidFill>
                <a:latin typeface="Source Serif Pro" charset="0"/>
                <a:ea typeface="DejaVu Sans" charset="0"/>
                <a:cs typeface="DejaVu Sans" charset="0"/>
              </a:rPr>
              <a:t>Paradigmas explicam como os elementos que compõem um programa são organizados e como interagem entre si</a:t>
            </a:r>
          </a:p>
          <a:p>
            <a:pPr marL="215900" indent="-215900">
              <a:lnSpc>
                <a:spcPct val="100000"/>
              </a:lnSpc>
              <a:buClrTx/>
              <a:buFont typeface="Wingdings" charset="2"/>
              <a:buChar char=""/>
              <a:defRPr lang="pt-br" cap="none">
                <a:latin typeface="Arial" pitchFamily="2" charset="0"/>
                <a:ea typeface="DejaVu Sans" charset="0"/>
                <a:cs typeface="DejaVu Sans" charset="0"/>
              </a:defRPr>
            </a:pPr>
            <a:r>
              <a:rPr lang="pt-br" cap="none" dirty="0">
                <a:solidFill>
                  <a:srgbClr val="FFFFFF"/>
                </a:solidFill>
                <a:latin typeface="Source Serif Pro" charset="0"/>
                <a:ea typeface="DejaVu Sans" charset="0"/>
                <a:cs typeface="DejaVu Sans" charset="0"/>
              </a:rPr>
              <a:t>Exemplos de paradigmas:</a:t>
            </a:r>
          </a:p>
          <a:p>
            <a:pPr>
              <a:lnSpc>
                <a:spcPct val="100000"/>
              </a:lnSpc>
              <a:defRPr lang="pt-br" cap="none">
                <a:latin typeface="Arial" pitchFamily="2" charset="0"/>
                <a:ea typeface="DejaVu Sans" charset="0"/>
                <a:cs typeface="DejaVu Sans" charset="0"/>
              </a:defRPr>
            </a:pPr>
            <a:endParaRPr lang="pt-br" cap="none" dirty="0">
              <a:solidFill>
                <a:srgbClr val="FFFFFF"/>
              </a:solidFill>
              <a:latin typeface="Source Serif Pro"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Procedural</a:t>
            </a: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a:t>
            </a:r>
            <a:r>
              <a:rPr lang="pt-br" sz="1200" cap="none" dirty="0">
                <a:solidFill>
                  <a:srgbClr val="FFFFFF"/>
                </a:solidFill>
                <a:latin typeface="Source Serif Pro" charset="0"/>
                <a:ea typeface="游ゴシック" charset="0"/>
                <a:cs typeface="DejaVu Sans" charset="0"/>
              </a:rPr>
              <a:t>Sequência de instruções modificando o estado.</a:t>
            </a:r>
            <a:endParaRPr lang="pt-br" sz="1200" cap="none" dirty="0"/>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Orientado a Objetos</a:t>
            </a: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a:t>
            </a:r>
            <a:r>
              <a:rPr lang="pt-br" sz="1200" cap="none" dirty="0">
                <a:solidFill>
                  <a:srgbClr val="FFFFFF"/>
                </a:solidFill>
                <a:latin typeface="Source Serif Pro" charset="0"/>
                <a:ea typeface="游ゴシック" charset="0"/>
                <a:cs typeface="DejaVu Sans" charset="0"/>
              </a:rPr>
              <a:t>Organizado em torno de objetos com propriedades e comportamentos.</a:t>
            </a:r>
            <a:endParaRPr lang="pt-br" sz="1200" cap="none" dirty="0"/>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Funcional</a:t>
            </a:r>
          </a:p>
          <a:p>
            <a:pPr>
              <a:lnSpc>
                <a:spcPct val="100000"/>
              </a:lnSpc>
              <a:defRPr lang="pt-br" cap="none">
                <a:latin typeface="Arial" pitchFamily="2" charset="0"/>
                <a:ea typeface="DejaVu Sans" charset="0"/>
                <a:cs typeface="DejaVu Sans" charset="0"/>
              </a:defRPr>
            </a:pPr>
            <a:r>
              <a:rPr lang="pt-br" cap="none" dirty="0">
                <a:solidFill>
                  <a:srgbClr val="FFFFFF"/>
                </a:solidFill>
                <a:latin typeface="Source Serif Pro" charset="0"/>
                <a:ea typeface="游ゴシック" charset="0"/>
                <a:cs typeface="DejaVu Sans" charset="0"/>
              </a:rPr>
              <a:t>	</a:t>
            </a:r>
            <a:r>
              <a:rPr lang="pt-br" sz="1200" cap="none" dirty="0">
                <a:solidFill>
                  <a:srgbClr val="FFFFFF"/>
                </a:solidFill>
                <a:latin typeface="Source Serif Pro" charset="0"/>
                <a:ea typeface="游ゴシック" charset="0"/>
                <a:cs typeface="DejaVu Sans" charset="0"/>
              </a:rPr>
              <a:t>Baseado em funções puras e evita a mudança de estado.</a:t>
            </a:r>
            <a:endParaRPr lang="pt-br" sz="1200" cap="none" dirty="0"/>
          </a:p>
          <a:p>
            <a:pPr>
              <a:lnSpc>
                <a:spcPct val="100000"/>
              </a:lnSpc>
              <a:defRPr lang="pt-br" cap="none">
                <a:latin typeface="Arial" pitchFamily="2" charset="0"/>
                <a:ea typeface="DejaVu Sans" charset="0"/>
                <a:cs typeface="DejaVu Sans" charset="0"/>
              </a:defRPr>
            </a:pPr>
            <a:endParaRPr lang="pt-br" sz="1200" cap="non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6" name="CustomShape 2">
            <a:extLst>
              <a:ext uri="{FF2B5EF4-FFF2-40B4-BE49-F238E27FC236}">
                <a16:creationId xmlns:a16="http://schemas.microsoft.com/office/drawing/2014/main" id="{65F84365-D839-EED2-323B-2737B0CEAB2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cap="none" dirty="0">
                <a:solidFill>
                  <a:srgbClr val="FFFFFF"/>
                </a:solidFill>
                <a:latin typeface="Montserrat" charset="0"/>
                <a:ea typeface="DejaVu Sans" charset="0"/>
                <a:cs typeface="DejaVu Sans" charset="0"/>
              </a:rPr>
              <a:t> </a:t>
            </a:r>
            <a:r>
              <a:rPr lang="pt-br" sz="2800" b="1" cap="none" dirty="0" err="1">
                <a:solidFill>
                  <a:srgbClr val="FFFFFF"/>
                </a:solidFill>
                <a:latin typeface="Montserrat" charset="0"/>
                <a:ea typeface="DejaVu Sans" charset="0"/>
                <a:cs typeface="DejaVu Sans" charset="0"/>
              </a:rPr>
              <a:t>Getters</a:t>
            </a:r>
            <a:r>
              <a:rPr lang="pt-br" sz="2800" b="1" cap="none" dirty="0">
                <a:solidFill>
                  <a:srgbClr val="FFFFFF"/>
                </a:solidFill>
                <a:latin typeface="Montserrat" charset="0"/>
                <a:ea typeface="DejaVu Sans" charset="0"/>
                <a:cs typeface="DejaVu Sans" charset="0"/>
              </a:rPr>
              <a:t> e </a:t>
            </a:r>
            <a:r>
              <a:rPr lang="pt-br" sz="2800" b="1" cap="none" dirty="0" err="1">
                <a:solidFill>
                  <a:srgbClr val="FFFFFF"/>
                </a:solidFill>
                <a:latin typeface="Montserrat" charset="0"/>
                <a:ea typeface="DejaVu Sans" charset="0"/>
                <a:cs typeface="DejaVu Sans" charset="0"/>
              </a:rPr>
              <a:t>Setters</a:t>
            </a:r>
            <a:endParaRPr lang="pt-br" sz="2800" cap="none" dirty="0"/>
          </a:p>
        </p:txBody>
      </p:sp>
      <p:sp>
        <p:nvSpPr>
          <p:cNvPr id="7" name="CaixaDeTexto 6">
            <a:extLst>
              <a:ext uri="{FF2B5EF4-FFF2-40B4-BE49-F238E27FC236}">
                <a16:creationId xmlns:a16="http://schemas.microsoft.com/office/drawing/2014/main" id="{78B7BD12-6E4F-233F-B11D-8F0B2D0D14C1}"/>
              </a:ext>
            </a:extLst>
          </p:cNvPr>
          <p:cNvSpPr txBox="1"/>
          <p:nvPr/>
        </p:nvSpPr>
        <p:spPr>
          <a:xfrm>
            <a:off x="858505" y="1492378"/>
            <a:ext cx="4378018" cy="5632311"/>
          </a:xfrm>
          <a:prstGeom prst="rect">
            <a:avLst/>
          </a:prstGeom>
          <a:noFill/>
        </p:spPr>
        <p:txBody>
          <a:bodyPr wrap="square" rtlCol="0">
            <a:spAutoFit/>
          </a:bodyPr>
          <a:lstStyle/>
          <a:p>
            <a:pPr fontAlgn="base"/>
            <a:r>
              <a:rPr lang="pt-BR" sz="2400" dirty="0" err="1">
                <a:solidFill>
                  <a:schemeClr val="bg1"/>
                </a:solidFill>
                <a:latin typeface="Lato" panose="020F0502020204030203" pitchFamily="34" charset="0"/>
              </a:rPr>
              <a:t>G</a:t>
            </a:r>
            <a:r>
              <a:rPr lang="pt-BR" sz="2400" b="0" i="0" dirty="0" err="1">
                <a:solidFill>
                  <a:schemeClr val="bg1"/>
                </a:solidFill>
                <a:effectLst/>
                <a:latin typeface="Lato" panose="020F0502020204030203" pitchFamily="34" charset="0"/>
              </a:rPr>
              <a:t>etters</a:t>
            </a:r>
            <a:r>
              <a:rPr lang="pt-BR" sz="2400" b="0" i="0" dirty="0">
                <a:solidFill>
                  <a:schemeClr val="bg1"/>
                </a:solidFill>
                <a:effectLst/>
                <a:latin typeface="Lato" panose="020F0502020204030203" pitchFamily="34" charset="0"/>
              </a:rPr>
              <a:t> e </a:t>
            </a:r>
            <a:r>
              <a:rPr lang="pt-BR" sz="2400" dirty="0" err="1">
                <a:solidFill>
                  <a:schemeClr val="bg1"/>
                </a:solidFill>
                <a:latin typeface="Lato" panose="020F0502020204030203" pitchFamily="34" charset="0"/>
              </a:rPr>
              <a:t>S</a:t>
            </a:r>
            <a:r>
              <a:rPr lang="pt-BR" sz="2400" b="0" i="0" dirty="0" err="1">
                <a:solidFill>
                  <a:schemeClr val="bg1"/>
                </a:solidFill>
                <a:effectLst/>
                <a:latin typeface="Lato" panose="020F0502020204030203" pitchFamily="34" charset="0"/>
              </a:rPr>
              <a:t>etters</a:t>
            </a:r>
            <a:r>
              <a:rPr lang="pt-BR" sz="2400" b="0" i="0" dirty="0">
                <a:solidFill>
                  <a:schemeClr val="bg1"/>
                </a:solidFill>
                <a:effectLst/>
                <a:latin typeface="Lato" panose="020F0502020204030203" pitchFamily="34" charset="0"/>
              </a:rPr>
              <a:t> são conhecidos como métodos de </a:t>
            </a:r>
            <a:r>
              <a:rPr lang="pt-BR" sz="2400" b="0" i="1" dirty="0">
                <a:solidFill>
                  <a:schemeClr val="bg1"/>
                </a:solidFill>
                <a:effectLst/>
                <a:latin typeface="inherit"/>
              </a:rPr>
              <a:t>acesso</a:t>
            </a:r>
            <a:r>
              <a:rPr lang="pt-BR" sz="2400" b="0" i="0" dirty="0">
                <a:solidFill>
                  <a:schemeClr val="bg1"/>
                </a:solidFill>
                <a:effectLst/>
                <a:latin typeface="Lato" panose="020F0502020204030203" pitchFamily="34" charset="0"/>
              </a:rPr>
              <a:t> e de </a:t>
            </a:r>
            <a:r>
              <a:rPr lang="pt-BR" sz="2400" b="0" i="1" dirty="0">
                <a:solidFill>
                  <a:schemeClr val="bg1"/>
                </a:solidFill>
                <a:effectLst/>
                <a:latin typeface="inherit"/>
              </a:rPr>
              <a:t>modificação</a:t>
            </a:r>
            <a:r>
              <a:rPr lang="pt-BR" sz="2400" b="0" i="0" dirty="0">
                <a:solidFill>
                  <a:schemeClr val="bg1"/>
                </a:solidFill>
                <a:effectLst/>
                <a:latin typeface="Lato" panose="020F0502020204030203" pitchFamily="34" charset="0"/>
              </a:rPr>
              <a:t>, respectivamente, </a:t>
            </a:r>
            <a:r>
              <a:rPr lang="pt-BR" sz="2400" dirty="0">
                <a:solidFill>
                  <a:schemeClr val="bg1"/>
                </a:solidFill>
                <a:latin typeface="Lato" panose="020F0502020204030203" pitchFamily="34" charset="0"/>
              </a:rPr>
              <a:t>eles </a:t>
            </a:r>
            <a:r>
              <a:rPr lang="pt-BR" sz="2400" b="0" i="0" dirty="0">
                <a:solidFill>
                  <a:schemeClr val="bg1"/>
                </a:solidFill>
                <a:effectLst/>
                <a:latin typeface="Lato" panose="020F0502020204030203" pitchFamily="34" charset="0"/>
              </a:rPr>
              <a:t>são usados para proteger seus dados, especialmente na criação de classes.</a:t>
            </a:r>
          </a:p>
          <a:p>
            <a:pPr algn="l" fontAlgn="base"/>
            <a:r>
              <a:rPr lang="pt-BR" sz="2400" b="0" i="0" dirty="0">
                <a:solidFill>
                  <a:schemeClr val="bg1"/>
                </a:solidFill>
                <a:effectLst/>
                <a:latin typeface="Lato" panose="020F0502020204030203" pitchFamily="34" charset="0"/>
              </a:rPr>
              <a:t>Por convenção, </a:t>
            </a:r>
            <a:r>
              <a:rPr lang="pt-BR" sz="2400" b="0" i="0" dirty="0" err="1">
                <a:solidFill>
                  <a:schemeClr val="bg1"/>
                </a:solidFill>
                <a:effectLst/>
                <a:latin typeface="Lato" panose="020F0502020204030203" pitchFamily="34" charset="0"/>
              </a:rPr>
              <a:t>getters</a:t>
            </a:r>
            <a:r>
              <a:rPr lang="pt-BR" sz="2400" b="0" i="0" dirty="0">
                <a:solidFill>
                  <a:schemeClr val="bg1"/>
                </a:solidFill>
                <a:effectLst/>
                <a:latin typeface="Lato" panose="020F0502020204030203" pitchFamily="34" charset="0"/>
              </a:rPr>
              <a:t> começam com a palavra "</a:t>
            </a:r>
            <a:r>
              <a:rPr lang="pt-BR" sz="2400" b="0" i="0" dirty="0" err="1">
                <a:solidFill>
                  <a:schemeClr val="bg1"/>
                </a:solidFill>
                <a:effectLst/>
                <a:latin typeface="Lato" panose="020F0502020204030203" pitchFamily="34" charset="0"/>
              </a:rPr>
              <a:t>get</a:t>
            </a:r>
            <a:r>
              <a:rPr lang="pt-BR" sz="2400" b="0" i="0" dirty="0">
                <a:solidFill>
                  <a:schemeClr val="bg1"/>
                </a:solidFill>
                <a:effectLst/>
                <a:latin typeface="Lato" panose="020F0502020204030203" pitchFamily="34" charset="0"/>
              </a:rPr>
              <a:t>" e </a:t>
            </a:r>
            <a:r>
              <a:rPr lang="pt-BR" sz="2400" b="0" i="0" dirty="0" err="1">
                <a:solidFill>
                  <a:schemeClr val="bg1"/>
                </a:solidFill>
                <a:effectLst/>
                <a:latin typeface="Lato" panose="020F0502020204030203" pitchFamily="34" charset="0"/>
              </a:rPr>
              <a:t>setters</a:t>
            </a:r>
            <a:r>
              <a:rPr lang="pt-BR" sz="2400" b="0" i="0" dirty="0">
                <a:solidFill>
                  <a:schemeClr val="bg1"/>
                </a:solidFill>
                <a:effectLst/>
                <a:latin typeface="Lato" panose="020F0502020204030203" pitchFamily="34" charset="0"/>
              </a:rPr>
              <a:t> com a palavra "set", seguidos de um nome de variável. Em ambos os casos, a primeira letra do nome da variável será maiúscula:</a:t>
            </a:r>
          </a:p>
          <a:p>
            <a:endParaRPr lang="pt-BR" sz="2400" dirty="0"/>
          </a:p>
        </p:txBody>
      </p:sp>
      <p:pic>
        <p:nvPicPr>
          <p:cNvPr id="9" name="Imagem 8" descr="Forma&#10;&#10;Descrição gerada automaticamente com confiança baixa">
            <a:extLst>
              <a:ext uri="{FF2B5EF4-FFF2-40B4-BE49-F238E27FC236}">
                <a16:creationId xmlns:a16="http://schemas.microsoft.com/office/drawing/2014/main" id="{97EB989D-4A7D-907B-6D47-B4DE369EA6B2}"/>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55478" y="1808813"/>
            <a:ext cx="3810000" cy="3810000"/>
          </a:xfrm>
          <a:prstGeom prst="rect">
            <a:avLst/>
          </a:prstGeom>
        </p:spPr>
      </p:pic>
    </p:spTree>
    <p:extLst>
      <p:ext uri="{BB962C8B-B14F-4D97-AF65-F5344CB8AC3E}">
        <p14:creationId xmlns:p14="http://schemas.microsoft.com/office/powerpoint/2010/main" val="4191005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6" name="CustomShape 2">
            <a:extLst>
              <a:ext uri="{FF2B5EF4-FFF2-40B4-BE49-F238E27FC236}">
                <a16:creationId xmlns:a16="http://schemas.microsoft.com/office/drawing/2014/main" id="{65F84365-D839-EED2-323B-2737B0CEAB27}"/>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cap="none" dirty="0">
                <a:solidFill>
                  <a:srgbClr val="FFFFFF"/>
                </a:solidFill>
                <a:latin typeface="Montserrat" charset="0"/>
                <a:ea typeface="DejaVu Sans" charset="0"/>
                <a:cs typeface="DejaVu Sans" charset="0"/>
              </a:rPr>
              <a:t> </a:t>
            </a:r>
            <a:r>
              <a:rPr lang="pt-br" sz="2800" b="1" cap="none" dirty="0" err="1">
                <a:solidFill>
                  <a:srgbClr val="FFFFFF"/>
                </a:solidFill>
                <a:latin typeface="Montserrat" charset="0"/>
                <a:ea typeface="DejaVu Sans" charset="0"/>
                <a:cs typeface="DejaVu Sans" charset="0"/>
              </a:rPr>
              <a:t>Getters</a:t>
            </a:r>
            <a:r>
              <a:rPr lang="pt-br" sz="2800" b="1" cap="none" dirty="0">
                <a:solidFill>
                  <a:srgbClr val="FFFFFF"/>
                </a:solidFill>
                <a:latin typeface="Montserrat" charset="0"/>
                <a:ea typeface="DejaVu Sans" charset="0"/>
                <a:cs typeface="DejaVu Sans" charset="0"/>
              </a:rPr>
              <a:t> </a:t>
            </a:r>
            <a:endParaRPr lang="pt-br" sz="2800" cap="none" dirty="0"/>
          </a:p>
        </p:txBody>
      </p:sp>
      <p:sp>
        <p:nvSpPr>
          <p:cNvPr id="7" name="CaixaDeTexto 6">
            <a:extLst>
              <a:ext uri="{FF2B5EF4-FFF2-40B4-BE49-F238E27FC236}">
                <a16:creationId xmlns:a16="http://schemas.microsoft.com/office/drawing/2014/main" id="{78B7BD12-6E4F-233F-B11D-8F0B2D0D14C1}"/>
              </a:ext>
            </a:extLst>
          </p:cNvPr>
          <p:cNvSpPr txBox="1"/>
          <p:nvPr/>
        </p:nvSpPr>
        <p:spPr>
          <a:xfrm>
            <a:off x="851393" y="2579744"/>
            <a:ext cx="5244607" cy="2677656"/>
          </a:xfrm>
          <a:prstGeom prst="rect">
            <a:avLst/>
          </a:prstGeom>
          <a:noFill/>
        </p:spPr>
        <p:txBody>
          <a:bodyPr wrap="square" rtlCol="0">
            <a:spAutoFit/>
          </a:bodyPr>
          <a:lstStyle/>
          <a:p>
            <a:pPr algn="l" fontAlgn="base"/>
            <a:r>
              <a:rPr lang="pt-BR" sz="2400" dirty="0" err="1">
                <a:solidFill>
                  <a:srgbClr val="D1D5DB"/>
                </a:solidFill>
                <a:latin typeface="Söhne"/>
              </a:rPr>
              <a:t>G</a:t>
            </a:r>
            <a:r>
              <a:rPr lang="pt-BR" sz="2400" b="0" i="0" dirty="0" err="1">
                <a:solidFill>
                  <a:srgbClr val="D1D5DB"/>
                </a:solidFill>
                <a:effectLst/>
                <a:latin typeface="Söhne"/>
              </a:rPr>
              <a:t>etter</a:t>
            </a:r>
            <a:r>
              <a:rPr lang="pt-BR" sz="2400" b="0" i="0" dirty="0">
                <a:solidFill>
                  <a:srgbClr val="D1D5DB"/>
                </a:solidFill>
                <a:effectLst/>
                <a:latin typeface="Söhne"/>
              </a:rPr>
              <a:t> é um método ou função que retorna o valor de um atributo de um objeto. Ele fornece acesso de leitura aos dados encapsulados dentro de uma classe ou estrutura, permitindo que outros trechos de código obtenham o valor atual de um atributo específico.</a:t>
            </a:r>
            <a:endParaRPr lang="pt-BR" sz="2400" dirty="0"/>
          </a:p>
        </p:txBody>
      </p:sp>
      <p:pic>
        <p:nvPicPr>
          <p:cNvPr id="3" name="Imagem 2" descr="Uma imagem contendo Texto&#10;&#10;Descrição gerada automaticamente">
            <a:extLst>
              <a:ext uri="{FF2B5EF4-FFF2-40B4-BE49-F238E27FC236}">
                <a16:creationId xmlns:a16="http://schemas.microsoft.com/office/drawing/2014/main" id="{4A83B178-B47C-C164-B1A1-97473726226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875" b="95125" l="10000" r="90000">
                        <a14:foregroundMark x1="53333" y1="7000" x2="53333" y2="7000"/>
                        <a14:foregroundMark x1="53333" y1="7000" x2="53333" y2="7000"/>
                        <a14:foregroundMark x1="56778" y1="6625" x2="56778" y2="6625"/>
                        <a14:foregroundMark x1="42889" y1="90625" x2="42889" y2="90625"/>
                        <a14:foregroundMark x1="42333" y1="93875" x2="42333" y2="93875"/>
                        <a14:foregroundMark x1="64000" y1="94500" x2="64000" y2="94500"/>
                        <a14:foregroundMark x1="43111" y1="95125" x2="43111" y2="95125"/>
                        <a14:foregroundMark x1="50333" y1="9875" x2="50333" y2="9875"/>
                        <a14:foregroundMark x1="50333" y1="9625" x2="50333" y2="9625"/>
                        <a14:foregroundMark x1="50333" y1="9000" x2="50333" y2="9000"/>
                        <a14:foregroundMark x1="50889" y1="9250" x2="50889" y2="9250"/>
                        <a14:foregroundMark x1="47222" y1="10750" x2="47222" y2="10750"/>
                        <a14:foregroundMark x1="50111" y1="9000" x2="50111" y2="9000"/>
                        <a14:foregroundMark x1="52778" y1="4875" x2="52778" y2="4875"/>
                        <a14:foregroundMark x1="47556" y1="9500" x2="47556" y2="9500"/>
                        <a14:foregroundMark x1="57111" y1="21375" x2="57111" y2="21375"/>
                        <a14:foregroundMark x1="48333" y1="22375" x2="48333" y2="22375"/>
                        <a14:backgroundMark x1="49111" y1="21000" x2="49111" y2="21000"/>
                        <a14:backgroundMark x1="49333" y1="21000" x2="49333" y2="21000"/>
                        <a14:backgroundMark x1="49667" y1="21000" x2="49667" y2="21000"/>
                        <a14:backgroundMark x1="49778" y1="20875" x2="49889" y2="20875"/>
                        <a14:backgroundMark x1="49333" y1="21250" x2="49333" y2="21250"/>
                        <a14:backgroundMark x1="49111" y1="21250" x2="49111" y2="21250"/>
                        <a14:backgroundMark x1="48556" y1="21375" x2="48556" y2="21375"/>
                        <a14:backgroundMark x1="48444" y1="21375" x2="48444" y2="21375"/>
                        <a14:backgroundMark x1="48000" y1="21375" x2="49111" y2="21125"/>
                        <a14:backgroundMark x1="49667" y1="21125" x2="49667" y2="21125"/>
                      </a14:backgroundRemoval>
                    </a14:imgEffect>
                  </a14:imgLayer>
                </a14:imgProps>
              </a:ext>
              <a:ext uri="{28A0092B-C50C-407E-A947-70E740481C1C}">
                <a14:useLocalDpi xmlns:a14="http://schemas.microsoft.com/office/drawing/2010/main" val="0"/>
              </a:ext>
            </a:extLst>
          </a:blip>
          <a:stretch>
            <a:fillRect/>
          </a:stretch>
        </p:blipFill>
        <p:spPr>
          <a:xfrm>
            <a:off x="6349523" y="1452174"/>
            <a:ext cx="5605780" cy="4982916"/>
          </a:xfrm>
          <a:prstGeom prst="rect">
            <a:avLst/>
          </a:prstGeom>
        </p:spPr>
      </p:pic>
    </p:spTree>
    <p:extLst>
      <p:ext uri="{BB962C8B-B14F-4D97-AF65-F5344CB8AC3E}">
        <p14:creationId xmlns:p14="http://schemas.microsoft.com/office/powerpoint/2010/main" val="2650280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6" name="CustomShape 2">
            <a:extLst>
              <a:ext uri="{FF2B5EF4-FFF2-40B4-BE49-F238E27FC236}">
                <a16:creationId xmlns:a16="http://schemas.microsoft.com/office/drawing/2014/main" id="{65F84365-D839-EED2-323B-2737B0CEAB2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cap="none" dirty="0">
                <a:solidFill>
                  <a:srgbClr val="FFFFFF"/>
                </a:solidFill>
                <a:latin typeface="Montserrat" charset="0"/>
                <a:ea typeface="DejaVu Sans" charset="0"/>
                <a:cs typeface="DejaVu Sans" charset="0"/>
              </a:rPr>
              <a:t> </a:t>
            </a:r>
            <a:r>
              <a:rPr lang="pt-br" sz="2800" b="1" cap="none" dirty="0" err="1">
                <a:solidFill>
                  <a:srgbClr val="FFFFFF"/>
                </a:solidFill>
                <a:latin typeface="Montserrat" charset="0"/>
                <a:ea typeface="DejaVu Sans" charset="0"/>
                <a:cs typeface="DejaVu Sans" charset="0"/>
              </a:rPr>
              <a:t>Getters</a:t>
            </a:r>
            <a:r>
              <a:rPr lang="pt-br" sz="2800" b="1" cap="none" dirty="0">
                <a:solidFill>
                  <a:srgbClr val="FFFFFF"/>
                </a:solidFill>
                <a:latin typeface="Montserrat" charset="0"/>
                <a:ea typeface="DejaVu Sans" charset="0"/>
                <a:cs typeface="DejaVu Sans" charset="0"/>
              </a:rPr>
              <a:t> </a:t>
            </a:r>
            <a:endParaRPr lang="pt-br" sz="2800" cap="none" dirty="0"/>
          </a:p>
        </p:txBody>
      </p:sp>
      <p:pic>
        <p:nvPicPr>
          <p:cNvPr id="5" name="Imagem 4" descr="Texto&#10;&#10;Descrição gerada automaticamente">
            <a:extLst>
              <a:ext uri="{FF2B5EF4-FFF2-40B4-BE49-F238E27FC236}">
                <a16:creationId xmlns:a16="http://schemas.microsoft.com/office/drawing/2014/main" id="{1650A083-9529-FC94-6121-6FE9A5D70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569" y="1510329"/>
            <a:ext cx="4410932" cy="5110870"/>
          </a:xfrm>
          <a:prstGeom prst="rect">
            <a:avLst/>
          </a:prstGeom>
        </p:spPr>
      </p:pic>
      <p:sp>
        <p:nvSpPr>
          <p:cNvPr id="8" name="CaixaDeTexto 7">
            <a:extLst>
              <a:ext uri="{FF2B5EF4-FFF2-40B4-BE49-F238E27FC236}">
                <a16:creationId xmlns:a16="http://schemas.microsoft.com/office/drawing/2014/main" id="{0E7C88CC-E447-0F37-6DB1-652454F063AB}"/>
              </a:ext>
            </a:extLst>
          </p:cNvPr>
          <p:cNvSpPr txBox="1"/>
          <p:nvPr/>
        </p:nvSpPr>
        <p:spPr>
          <a:xfrm>
            <a:off x="385087" y="1582022"/>
            <a:ext cx="5957857" cy="5293757"/>
          </a:xfrm>
          <a:prstGeom prst="rect">
            <a:avLst/>
          </a:prstGeom>
          <a:noFill/>
        </p:spPr>
        <p:txBody>
          <a:bodyPr wrap="square" rtlCol="0">
            <a:spAutoFit/>
          </a:bodyPr>
          <a:lstStyle/>
          <a:p>
            <a:pPr algn="l"/>
            <a:r>
              <a:rPr lang="pt-BR" sz="2000" b="0" i="0" dirty="0">
                <a:solidFill>
                  <a:srgbClr val="D1D5DB"/>
                </a:solidFill>
                <a:effectLst/>
                <a:latin typeface="Söhne"/>
              </a:rPr>
              <a:t>Neste exemplo, temos a classe "Pessoa" que possui os atributos "nome" e "idade". O construtor da classe é responsável por receber o nome e a idade como parâmetros e atribuí-los aos atributos correspondentes.</a:t>
            </a:r>
          </a:p>
          <a:p>
            <a:pPr algn="l"/>
            <a:r>
              <a:rPr lang="pt-BR" sz="2000" b="0" i="0" dirty="0">
                <a:solidFill>
                  <a:srgbClr val="D1D5DB"/>
                </a:solidFill>
                <a:effectLst/>
                <a:latin typeface="Söhne"/>
              </a:rPr>
              <a:t>Em seguida, temos dois métodos </a:t>
            </a:r>
            <a:r>
              <a:rPr lang="pt-BR" sz="2000" b="0" i="0" dirty="0" err="1">
                <a:solidFill>
                  <a:srgbClr val="D1D5DB"/>
                </a:solidFill>
                <a:effectLst/>
                <a:latin typeface="Söhne"/>
              </a:rPr>
              <a:t>getter</a:t>
            </a:r>
            <a:r>
              <a:rPr lang="pt-BR" sz="2000" b="0" i="0" dirty="0">
                <a:solidFill>
                  <a:srgbClr val="D1D5DB"/>
                </a:solidFill>
                <a:effectLst/>
                <a:latin typeface="Söhne"/>
              </a:rPr>
              <a:t>: "</a:t>
            </a:r>
            <a:r>
              <a:rPr lang="pt-BR" sz="2000" b="0" i="0" dirty="0" err="1">
                <a:solidFill>
                  <a:srgbClr val="D1D5DB"/>
                </a:solidFill>
                <a:effectLst/>
                <a:latin typeface="Söhne"/>
              </a:rPr>
              <a:t>getNome</a:t>
            </a:r>
            <a:r>
              <a:rPr lang="pt-BR" sz="2000" b="0" i="0" dirty="0">
                <a:solidFill>
                  <a:srgbClr val="D1D5DB"/>
                </a:solidFill>
                <a:effectLst/>
                <a:latin typeface="Söhne"/>
              </a:rPr>
              <a:t>()" e "</a:t>
            </a:r>
            <a:r>
              <a:rPr lang="pt-BR" sz="2000" b="0" i="0" dirty="0" err="1">
                <a:solidFill>
                  <a:srgbClr val="D1D5DB"/>
                </a:solidFill>
                <a:effectLst/>
                <a:latin typeface="Söhne"/>
              </a:rPr>
              <a:t>getIdade</a:t>
            </a:r>
            <a:r>
              <a:rPr lang="pt-BR" sz="2000" b="0" i="0" dirty="0">
                <a:solidFill>
                  <a:srgbClr val="D1D5DB"/>
                </a:solidFill>
                <a:effectLst/>
                <a:latin typeface="Söhne"/>
              </a:rPr>
              <a:t>()". Esses métodos permitem acessar os valores do nome e da idade de uma instância da classe "Pessoa".</a:t>
            </a:r>
          </a:p>
          <a:p>
            <a:pPr algn="l"/>
            <a:r>
              <a:rPr lang="pt-BR" sz="2000" b="0" i="0" dirty="0">
                <a:solidFill>
                  <a:srgbClr val="D1D5DB"/>
                </a:solidFill>
                <a:effectLst/>
                <a:latin typeface="Söhne"/>
              </a:rPr>
              <a:t>No exemplo, criamos um objeto "pessoa" com nome "João" e idade 25 usando o construtor da classe. Em seguida, utilizamos os </a:t>
            </a:r>
            <a:r>
              <a:rPr lang="pt-BR" sz="2000" b="0" i="0" dirty="0" err="1">
                <a:solidFill>
                  <a:srgbClr val="D1D5DB"/>
                </a:solidFill>
                <a:effectLst/>
                <a:latin typeface="Söhne"/>
              </a:rPr>
              <a:t>getters</a:t>
            </a:r>
            <a:r>
              <a:rPr lang="pt-BR" sz="2000" b="0" i="0" dirty="0">
                <a:solidFill>
                  <a:srgbClr val="D1D5DB"/>
                </a:solidFill>
                <a:effectLst/>
                <a:latin typeface="Söhne"/>
              </a:rPr>
              <a:t> para obter e exibir o nome e a idade da pessoa no console.</a:t>
            </a:r>
          </a:p>
          <a:p>
            <a:pPr algn="l"/>
            <a:r>
              <a:rPr lang="pt-BR" sz="2000" b="0" i="0" dirty="0">
                <a:solidFill>
                  <a:srgbClr val="D1D5DB"/>
                </a:solidFill>
                <a:effectLst/>
                <a:latin typeface="Söhne"/>
              </a:rPr>
              <a:t>Ao executar o código, a saída será:</a:t>
            </a:r>
          </a:p>
          <a:p>
            <a:pPr algn="l"/>
            <a:endParaRPr lang="pt-BR" sz="2000" dirty="0">
              <a:solidFill>
                <a:srgbClr val="D1D5DB"/>
              </a:solidFill>
              <a:latin typeface="Söhne"/>
            </a:endParaRPr>
          </a:p>
          <a:p>
            <a:pPr algn="l"/>
            <a:r>
              <a:rPr lang="pt-BR" sz="2000" b="0" i="0" dirty="0">
                <a:solidFill>
                  <a:srgbClr val="FFFFFF"/>
                </a:solidFill>
                <a:effectLst/>
                <a:latin typeface="Söhne Mono"/>
              </a:rPr>
              <a:t>Nome: João</a:t>
            </a:r>
          </a:p>
          <a:p>
            <a:pPr algn="l"/>
            <a:r>
              <a:rPr lang="pt-BR" sz="2000" b="0" i="0" dirty="0">
                <a:solidFill>
                  <a:srgbClr val="FFFFFF"/>
                </a:solidFill>
                <a:effectLst/>
                <a:latin typeface="Söhne Mono"/>
              </a:rPr>
              <a:t> Idade: 25</a:t>
            </a:r>
            <a:endParaRPr lang="pt-BR" sz="2000" b="0" i="0" dirty="0">
              <a:solidFill>
                <a:srgbClr val="D1D5DB"/>
              </a:solidFill>
              <a:effectLst/>
              <a:latin typeface="Söhne"/>
            </a:endParaRPr>
          </a:p>
          <a:p>
            <a:endParaRPr lang="pt-BR" dirty="0"/>
          </a:p>
        </p:txBody>
      </p:sp>
    </p:spTree>
    <p:extLst>
      <p:ext uri="{BB962C8B-B14F-4D97-AF65-F5344CB8AC3E}">
        <p14:creationId xmlns:p14="http://schemas.microsoft.com/office/powerpoint/2010/main" val="231947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6" name="CustomShape 2">
            <a:extLst>
              <a:ext uri="{FF2B5EF4-FFF2-40B4-BE49-F238E27FC236}">
                <a16:creationId xmlns:a16="http://schemas.microsoft.com/office/drawing/2014/main" id="{65F84365-D839-EED2-323B-2737B0CEAB2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dirty="0">
                <a:solidFill>
                  <a:srgbClr val="FFFFFF"/>
                </a:solidFill>
                <a:latin typeface="Montserrat" charset="0"/>
              </a:rPr>
              <a:t> </a:t>
            </a:r>
            <a:r>
              <a:rPr lang="pt-br" sz="2800" b="1" cap="none" dirty="0" err="1">
                <a:solidFill>
                  <a:srgbClr val="FFFFFF"/>
                </a:solidFill>
                <a:latin typeface="Montserrat" charset="0"/>
                <a:ea typeface="DejaVu Sans" charset="0"/>
                <a:cs typeface="DejaVu Sans" charset="0"/>
              </a:rPr>
              <a:t>Setters</a:t>
            </a:r>
            <a:endParaRPr lang="pt-br" sz="2800" cap="none" dirty="0"/>
          </a:p>
        </p:txBody>
      </p:sp>
      <p:sp>
        <p:nvSpPr>
          <p:cNvPr id="7" name="CaixaDeTexto 6">
            <a:extLst>
              <a:ext uri="{FF2B5EF4-FFF2-40B4-BE49-F238E27FC236}">
                <a16:creationId xmlns:a16="http://schemas.microsoft.com/office/drawing/2014/main" id="{78B7BD12-6E4F-233F-B11D-8F0B2D0D14C1}"/>
              </a:ext>
            </a:extLst>
          </p:cNvPr>
          <p:cNvSpPr txBox="1"/>
          <p:nvPr/>
        </p:nvSpPr>
        <p:spPr>
          <a:xfrm>
            <a:off x="868539" y="2357604"/>
            <a:ext cx="4883432" cy="3416320"/>
          </a:xfrm>
          <a:prstGeom prst="rect">
            <a:avLst/>
          </a:prstGeom>
          <a:noFill/>
        </p:spPr>
        <p:txBody>
          <a:bodyPr wrap="square" rtlCol="0">
            <a:spAutoFit/>
          </a:bodyPr>
          <a:lstStyle/>
          <a:p>
            <a:pPr algn="l" fontAlgn="base"/>
            <a:r>
              <a:rPr lang="pt-BR" sz="2400" b="0" i="0" dirty="0" err="1">
                <a:solidFill>
                  <a:srgbClr val="D1D5DB"/>
                </a:solidFill>
                <a:effectLst/>
                <a:latin typeface="Söhne"/>
              </a:rPr>
              <a:t>Setter</a:t>
            </a:r>
            <a:r>
              <a:rPr lang="pt-BR" sz="2400" b="0" i="0" dirty="0">
                <a:solidFill>
                  <a:srgbClr val="D1D5DB"/>
                </a:solidFill>
                <a:effectLst/>
                <a:latin typeface="Söhne"/>
              </a:rPr>
              <a:t> é uma convenção de nomenclatura usada em muitas linguagens de programação para denotar um método ou função que é usado para atribuir um valor a um atributo de um objeto. Em outras palavras, um "</a:t>
            </a:r>
            <a:r>
              <a:rPr lang="pt-BR" sz="2400" b="0" i="0" dirty="0" err="1">
                <a:solidFill>
                  <a:srgbClr val="D1D5DB"/>
                </a:solidFill>
                <a:effectLst/>
                <a:latin typeface="Söhne"/>
              </a:rPr>
              <a:t>setter</a:t>
            </a:r>
            <a:r>
              <a:rPr lang="pt-BR" sz="2400" b="0" i="0" dirty="0">
                <a:solidFill>
                  <a:srgbClr val="D1D5DB"/>
                </a:solidFill>
                <a:effectLst/>
                <a:latin typeface="Söhne"/>
              </a:rPr>
              <a:t>" é usado para definir o valor de uma variável dentro de uma classe ou estrutura.</a:t>
            </a:r>
            <a:endParaRPr lang="pt-BR" sz="2400" dirty="0"/>
          </a:p>
        </p:txBody>
      </p:sp>
      <p:pic>
        <p:nvPicPr>
          <p:cNvPr id="8" name="Imagem 7" descr="Desenho animado para crianças&#10;&#10;Descrição gerada automaticamente">
            <a:extLst>
              <a:ext uri="{FF2B5EF4-FFF2-40B4-BE49-F238E27FC236}">
                <a16:creationId xmlns:a16="http://schemas.microsoft.com/office/drawing/2014/main" id="{8B7CCB4C-0A7B-0B4A-3912-ADF518D901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0427" y="1964006"/>
            <a:ext cx="4471084" cy="4471084"/>
          </a:xfrm>
          <a:prstGeom prst="rect">
            <a:avLst/>
          </a:prstGeom>
        </p:spPr>
      </p:pic>
    </p:spTree>
    <p:extLst>
      <p:ext uri="{BB962C8B-B14F-4D97-AF65-F5344CB8AC3E}">
        <p14:creationId xmlns:p14="http://schemas.microsoft.com/office/powerpoint/2010/main" val="914308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8E89C5A3-074E-463B-7E78-1AE607CE302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17462"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6" name="CustomShape 2">
            <a:extLst>
              <a:ext uri="{FF2B5EF4-FFF2-40B4-BE49-F238E27FC236}">
                <a16:creationId xmlns:a16="http://schemas.microsoft.com/office/drawing/2014/main" id="{65F84365-D839-EED2-323B-2737B0CEAB27}"/>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851254"/>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 </a:t>
            </a:r>
            <a:r>
              <a:rPr lang="pt-BR" sz="2800" b="1" cap="none" dirty="0">
                <a:solidFill>
                  <a:srgbClr val="FFFFFF"/>
                </a:solidFill>
                <a:latin typeface="Montserrat" charset="0"/>
                <a:ea typeface="DejaVu Sans" charset="0"/>
                <a:cs typeface="DejaVu Sans" charset="0"/>
              </a:rPr>
              <a:t>–</a:t>
            </a:r>
            <a:r>
              <a:rPr lang="pt-br" sz="2800" b="1" dirty="0">
                <a:solidFill>
                  <a:srgbClr val="FFFFFF"/>
                </a:solidFill>
                <a:latin typeface="Montserrat" charset="0"/>
              </a:rPr>
              <a:t> </a:t>
            </a:r>
            <a:r>
              <a:rPr lang="pt-br" sz="2800" b="1" cap="none" dirty="0" err="1">
                <a:solidFill>
                  <a:srgbClr val="FFFFFF"/>
                </a:solidFill>
                <a:latin typeface="Montserrat" charset="0"/>
                <a:ea typeface="DejaVu Sans" charset="0"/>
                <a:cs typeface="DejaVu Sans" charset="0"/>
              </a:rPr>
              <a:t>Setters</a:t>
            </a:r>
            <a:endParaRPr lang="pt-br" sz="2800" cap="none" dirty="0"/>
          </a:p>
        </p:txBody>
      </p:sp>
      <p:pic>
        <p:nvPicPr>
          <p:cNvPr id="3" name="Imagem 2" descr="Tela de computador com texto preto sobre fundo branco&#10;&#10;Descrição gerada automaticamente">
            <a:extLst>
              <a:ext uri="{FF2B5EF4-FFF2-40B4-BE49-F238E27FC236}">
                <a16:creationId xmlns:a16="http://schemas.microsoft.com/office/drawing/2014/main" id="{87C489F6-84CF-D19E-9E35-CAE2C39F9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2787" y="1436359"/>
            <a:ext cx="4681624" cy="5258811"/>
          </a:xfrm>
          <a:prstGeom prst="rect">
            <a:avLst/>
          </a:prstGeom>
        </p:spPr>
      </p:pic>
      <p:sp>
        <p:nvSpPr>
          <p:cNvPr id="5" name="CaixaDeTexto 4">
            <a:extLst>
              <a:ext uri="{FF2B5EF4-FFF2-40B4-BE49-F238E27FC236}">
                <a16:creationId xmlns:a16="http://schemas.microsoft.com/office/drawing/2014/main" id="{4AAFA22B-C57B-1796-035C-3D653A8499BB}"/>
              </a:ext>
            </a:extLst>
          </p:cNvPr>
          <p:cNvSpPr txBox="1"/>
          <p:nvPr/>
        </p:nvSpPr>
        <p:spPr>
          <a:xfrm>
            <a:off x="306243" y="1371763"/>
            <a:ext cx="6008024" cy="5878532"/>
          </a:xfrm>
          <a:prstGeom prst="rect">
            <a:avLst/>
          </a:prstGeom>
          <a:noFill/>
        </p:spPr>
        <p:txBody>
          <a:bodyPr wrap="square" rtlCol="0">
            <a:spAutoFit/>
          </a:bodyPr>
          <a:lstStyle/>
          <a:p>
            <a:pPr algn="l"/>
            <a:r>
              <a:rPr lang="pt-BR" sz="2000" b="0" i="0" dirty="0">
                <a:solidFill>
                  <a:srgbClr val="D1D5DB"/>
                </a:solidFill>
                <a:effectLst/>
                <a:latin typeface="Söhne"/>
              </a:rPr>
              <a:t>Neste exemplo, temos a classe "Pessoa" com um atributo "nome". O construtor da classe é responsável por receber o nome como parâmetro e atribuí-lo ao atributo "_nome".</a:t>
            </a:r>
          </a:p>
          <a:p>
            <a:pPr algn="l"/>
            <a:r>
              <a:rPr lang="pt-BR" sz="2000" b="0" i="0" dirty="0">
                <a:solidFill>
                  <a:srgbClr val="D1D5DB"/>
                </a:solidFill>
                <a:effectLst/>
                <a:latin typeface="Söhne"/>
              </a:rPr>
              <a:t>Em seguida, temos o </a:t>
            </a:r>
            <a:r>
              <a:rPr lang="pt-BR" sz="2000" b="0" i="0" dirty="0" err="1">
                <a:solidFill>
                  <a:srgbClr val="D1D5DB"/>
                </a:solidFill>
                <a:effectLst/>
                <a:latin typeface="Söhne"/>
              </a:rPr>
              <a:t>getter</a:t>
            </a:r>
            <a:r>
              <a:rPr lang="pt-BR" sz="2000" b="0" i="0" dirty="0">
                <a:solidFill>
                  <a:srgbClr val="D1D5DB"/>
                </a:solidFill>
                <a:effectLst/>
                <a:latin typeface="Söhne"/>
              </a:rPr>
              <a:t> "nome" que retorna o valor do atributo "_nome". E temos o </a:t>
            </a:r>
            <a:r>
              <a:rPr lang="pt-BR" sz="2000" b="0" i="0" dirty="0" err="1">
                <a:solidFill>
                  <a:srgbClr val="D1D5DB"/>
                </a:solidFill>
                <a:effectLst/>
                <a:latin typeface="Söhne"/>
              </a:rPr>
              <a:t>setter</a:t>
            </a:r>
            <a:r>
              <a:rPr lang="pt-BR" sz="2000" b="0" i="0" dirty="0">
                <a:solidFill>
                  <a:srgbClr val="D1D5DB"/>
                </a:solidFill>
                <a:effectLst/>
                <a:latin typeface="Söhne"/>
              </a:rPr>
              <a:t> "nome" que recebe um novo nome como parâmetro e atualiza o valor do atributo "_nome".</a:t>
            </a:r>
          </a:p>
          <a:p>
            <a:pPr algn="l"/>
            <a:r>
              <a:rPr lang="pt-BR" sz="2000" b="0" i="0" dirty="0">
                <a:solidFill>
                  <a:srgbClr val="D1D5DB"/>
                </a:solidFill>
                <a:effectLst/>
                <a:latin typeface="Söhne"/>
              </a:rPr>
              <a:t>No exemplo, criamos um objeto "pessoa" com nome "João" usando o construtor da classe. Em seguida, utilizamos o </a:t>
            </a:r>
            <a:r>
              <a:rPr lang="pt-BR" sz="2000" b="0" i="0" dirty="0" err="1">
                <a:solidFill>
                  <a:srgbClr val="D1D5DB"/>
                </a:solidFill>
                <a:effectLst/>
                <a:latin typeface="Söhne"/>
              </a:rPr>
              <a:t>setter</a:t>
            </a:r>
            <a:r>
              <a:rPr lang="pt-BR" sz="2000" b="0" i="0" dirty="0">
                <a:solidFill>
                  <a:srgbClr val="D1D5DB"/>
                </a:solidFill>
                <a:effectLst/>
                <a:latin typeface="Söhne"/>
              </a:rPr>
              <a:t> para atualizar o nome para "Maria".</a:t>
            </a:r>
          </a:p>
          <a:p>
            <a:pPr algn="l"/>
            <a:r>
              <a:rPr lang="pt-BR" sz="2000" b="0" i="0" dirty="0">
                <a:solidFill>
                  <a:srgbClr val="D1D5DB"/>
                </a:solidFill>
                <a:effectLst/>
                <a:latin typeface="Söhne"/>
              </a:rPr>
              <a:t>Por fim, exibimos o valor atualizado do nome da pessoa no console.</a:t>
            </a:r>
          </a:p>
          <a:p>
            <a:pPr algn="l"/>
            <a:r>
              <a:rPr lang="pt-BR" sz="2000" b="0" i="0" dirty="0">
                <a:solidFill>
                  <a:srgbClr val="D1D5DB"/>
                </a:solidFill>
                <a:effectLst/>
                <a:latin typeface="Söhne"/>
              </a:rPr>
              <a:t>Ao executar o código, a saída será:</a:t>
            </a:r>
            <a:endParaRPr lang="pt-BR" sz="2000" dirty="0">
              <a:solidFill>
                <a:srgbClr val="D1D5DB"/>
              </a:solidFill>
              <a:latin typeface="Söhne"/>
            </a:endParaRPr>
          </a:p>
          <a:p>
            <a:pPr algn="l"/>
            <a:endParaRPr lang="pt-BR" sz="2000" b="0" i="0" dirty="0">
              <a:solidFill>
                <a:srgbClr val="D1D5DB"/>
              </a:solidFill>
              <a:effectLst/>
              <a:latin typeface="Söhne"/>
            </a:endParaRPr>
          </a:p>
          <a:p>
            <a:pPr algn="l"/>
            <a:r>
              <a:rPr lang="pt-BR" sz="2000" b="0" i="0" dirty="0">
                <a:solidFill>
                  <a:srgbClr val="D1D5DB"/>
                </a:solidFill>
                <a:effectLst/>
                <a:latin typeface="Söhne"/>
              </a:rPr>
              <a:t>Nome inicial: João</a:t>
            </a:r>
          </a:p>
          <a:p>
            <a:pPr algn="l"/>
            <a:r>
              <a:rPr lang="pt-BR" sz="2000" b="0" i="0" dirty="0">
                <a:solidFill>
                  <a:srgbClr val="D1D5DB"/>
                </a:solidFill>
                <a:effectLst/>
                <a:latin typeface="Söhne"/>
              </a:rPr>
              <a:t>Nome atualizado: Maria</a:t>
            </a:r>
          </a:p>
          <a:p>
            <a:pPr algn="l"/>
            <a:endParaRPr lang="pt-BR" b="0" i="0" dirty="0">
              <a:solidFill>
                <a:srgbClr val="D1D5DB"/>
              </a:solidFill>
              <a:effectLst/>
              <a:latin typeface="Söhne"/>
            </a:endParaRPr>
          </a:p>
          <a:p>
            <a:endParaRPr lang="pt-BR" dirty="0"/>
          </a:p>
        </p:txBody>
      </p:sp>
    </p:spTree>
    <p:extLst>
      <p:ext uri="{BB962C8B-B14F-4D97-AF65-F5344CB8AC3E}">
        <p14:creationId xmlns:p14="http://schemas.microsoft.com/office/powerpoint/2010/main" val="2778691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XSfI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sRwAAD0BAABOLgAAOAUAABAAAAAmAAAACAAAAP//////////"/>
              </a:ext>
            </a:extLst>
          </p:cNvSpPr>
          <p:nvPr/>
        </p:nvSpPr>
        <p:spPr>
          <a:xfrm>
            <a:off x="4664075" y="201295"/>
            <a:ext cx="28632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Google Sans" charset="0"/>
                <a:ea typeface="DejaVu Sans" charset="0"/>
                <a:cs typeface="DejaVu Sans" charset="0"/>
              </a:rPr>
              <a:t>Herança</a:t>
            </a:r>
            <a:r>
              <a:rPr lang="pt-br" sz="2800" cap="none">
                <a:solidFill>
                  <a:srgbClr val="202124"/>
                </a:solidFill>
                <a:latin typeface="Google Sans" charset="0"/>
                <a:ea typeface="DejaVu Sans" charset="0"/>
                <a:cs typeface="DejaVu Sans" charset="0"/>
              </a:rPr>
              <a:t>.</a:t>
            </a:r>
            <a:endParaRPr lang="pt-br" sz="2800"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gUAAA8HAAA/IgAAjCgAABAgAAAmAAAACAAAAP//////////"/>
              </a:ext>
            </a:extLst>
          </p:cNvSpPr>
          <p:nvPr/>
        </p:nvSpPr>
        <p:spPr>
          <a:xfrm>
            <a:off x="923290" y="1147445"/>
            <a:ext cx="4643755" cy="544385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A herança é um mecanismo da Orientação a Objeto que permite criar novas classes a partir de classes já existentes, aproveitando-se das características existentes na classe a ser estendida. Este mecanismo é muito interessante, pois promove um grande reuso e reaproveitamento de código existente.  Com a herança é possível criar classes derivadas, subclasses, a partir de classes bases, superclasses. As subclasses são mais especializadas do que as suas superclasses, mais genéricas. As subclasses herdam todas as características de suas superclasses, como suas variáveis e métodos. A linguagem Java permite o uso de herança simples, mas não permite a implementação de herança múltipla. Para superar essa limitação o Java faz uso de interfaces, o qual pode ser visto como uma que certos métodos com características previamente estabelecidas serão implementados, usando inclusive a palavra reservada implements para garantir esta implementação. </a:t>
            </a:r>
            <a:endParaRPr lang="pt-br" sz="1600" cap="none"/>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vJml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CzIAAMUNAACmOwAA7w8AABAAAAAmAAAACAAAAP//////////"/>
              </a:ext>
            </a:extLst>
          </p:cNvSpPr>
          <p:nvPr/>
        </p:nvSpPr>
        <p:spPr>
          <a:xfrm>
            <a:off x="8134985" y="2238375"/>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animal</a:t>
            </a:r>
          </a:p>
        </p:txBody>
      </p:sp>
      <p:sp>
        <p:nvSpPr>
          <p:cNvPr id="6" name="CustomShape 5"/>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Z5xl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QD0AAEgSAADaRgAAchQAABAAAAAmAAAACAAAAP//////////"/>
              </a:ext>
            </a:extLst>
          </p:cNvSpPr>
          <p:nvPr/>
        </p:nvSpPr>
        <p:spPr>
          <a:xfrm>
            <a:off x="9956800" y="2971800"/>
            <a:ext cx="1560830"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onívoro</a:t>
            </a:r>
          </a:p>
        </p:txBody>
      </p:sp>
      <p:sp>
        <p:nvSpPr>
          <p:cNvPr id="7" name="CustomShape 6"/>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MEyjX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CzIAAEgSAACmOwAAchQAABAAAAAmAAAACAAAAP//////////"/>
              </a:ext>
            </a:extLst>
          </p:cNvSpPr>
          <p:nvPr/>
        </p:nvSpPr>
        <p:spPr>
          <a:xfrm>
            <a:off x="8134985" y="297180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carnívoro</a:t>
            </a:r>
          </a:p>
        </p:txBody>
      </p:sp>
      <p:sp>
        <p:nvSpPr>
          <p:cNvPr id="8" name="CustomShape 7"/>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qm/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9SYAAEgSAACQMAAAchQAABAAAAAmAAAACAAAAP//////////"/>
              </a:ext>
            </a:extLst>
          </p:cNvSpPr>
          <p:nvPr/>
        </p:nvSpPr>
        <p:spPr>
          <a:xfrm>
            <a:off x="6332855" y="297180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herbívoro</a:t>
            </a:r>
          </a:p>
        </p:txBody>
      </p:sp>
      <p:sp>
        <p:nvSpPr>
          <p:cNvPr id="9" name="CustomShape 8"/>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cDAAAO8PAAAqMgAAb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DAAAO8PAAAqMgAAbhIAABAAAAAmAAAACAAAAP//////////"/>
              </a:ext>
            </a:extLst>
          </p:cNvSpPr>
          <p:nvPr/>
        </p:nvSpPr>
        <p:spPr>
          <a:xfrm flipV="1">
            <a:off x="7874000" y="2590165"/>
            <a:ext cx="280670" cy="405765"/>
          </a:xfrm>
          <a:custGeom>
            <a:avLst/>
            <a:gdLst/>
            <a:ahLst/>
            <a:cxnLst/>
            <a:rect l="0" t="0" r="280670" b="405765"/>
            <a:pathLst>
              <a:path w="280670" h="405765">
                <a:moveTo>
                  <a:pt x="0" y="0"/>
                </a:moveTo>
                <a:lnTo>
                  <a:pt x="280670" y="405765"/>
                </a:lnTo>
              </a:path>
            </a:pathLst>
          </a:custGeom>
          <a:noFill/>
          <a:ln w="9525" cap="flat" cmpd="sng" algn="ctr">
            <a:solidFill>
              <a:schemeClr val="bg1"/>
            </a:solidFill>
            <a:prstDash val="solid"/>
            <a:headEnd type="none"/>
            <a:tailEnd type="triangle" w="med" len="med"/>
          </a:ln>
          <a:effectLst/>
        </p:spPr>
      </p:sp>
      <p:sp>
        <p:nvSpPr>
          <p:cNvPr id="10" name="CustomShape 9"/>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2TYAAO8PAADZNgAAR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ltbm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2TYAAO8PAADZNgAARhIAABAAAAAmAAAACAAAAP//////////"/>
              </a:ext>
            </a:extLst>
          </p:cNvSpPr>
          <p:nvPr/>
        </p:nvSpPr>
        <p:spPr>
          <a:xfrm flipV="1">
            <a:off x="8916035" y="2590165"/>
            <a:ext cx="0" cy="380365"/>
          </a:xfrm>
          <a:custGeom>
            <a:avLst/>
            <a:gdLst/>
            <a:ahLst/>
            <a:cxnLst/>
            <a:rect l="0" t="0" r="0" b="380365"/>
            <a:pathLst>
              <a:path h="380365">
                <a:moveTo>
                  <a:pt x="0" y="0"/>
                </a:moveTo>
                <a:lnTo>
                  <a:pt x="0" y="380365"/>
                </a:lnTo>
              </a:path>
            </a:pathLst>
          </a:custGeom>
          <a:noFill/>
          <a:ln w="9525" cap="flat" cmpd="sng" algn="ctr">
            <a:solidFill>
              <a:schemeClr val="bg1"/>
            </a:solidFill>
            <a:prstDash val="solid"/>
            <a:headEnd type="none"/>
            <a:tailEnd type="triangle" w="med" len="med"/>
          </a:ln>
          <a:effectLst/>
        </p:spPr>
      </p:sp>
      <p:sp>
        <p:nvSpPr>
          <p:cNvPr id="11" name="CustomShape 10"/>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hjsAAO8PAAB4PQAARhI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BkAc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hjsAAO8PAAB4PQAARhIAABAAAAAmAAAACAAAAP//////////"/>
              </a:ext>
            </a:extLst>
          </p:cNvSpPr>
          <p:nvPr/>
        </p:nvSpPr>
        <p:spPr>
          <a:xfrm flipH="1" flipV="1">
            <a:off x="9676130" y="2590165"/>
            <a:ext cx="316230" cy="380365"/>
          </a:xfrm>
          <a:custGeom>
            <a:avLst/>
            <a:gdLst/>
            <a:ahLst/>
            <a:cxnLst/>
            <a:rect l="0" t="0" r="316230" b="380365"/>
            <a:pathLst>
              <a:path w="316230" h="380365">
                <a:moveTo>
                  <a:pt x="0" y="0"/>
                </a:moveTo>
                <a:lnTo>
                  <a:pt x="316230" y="380365"/>
                </a:lnTo>
              </a:path>
            </a:pathLst>
          </a:custGeom>
          <a:noFill/>
          <a:ln w="9525" cap="flat" cmpd="sng" algn="ctr">
            <a:solidFill>
              <a:schemeClr val="bg1"/>
            </a:solidFill>
            <a:prstDash val="solid"/>
            <a:headEnd type="none"/>
            <a:tailEnd type="triangle" w="med" len="med"/>
          </a:ln>
          <a:effectLst/>
        </p:spPr>
      </p:sp>
      <p:sp>
        <p:nvSpPr>
          <p:cNvPr id="12" name="CustomShape 1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I4I6s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9SEAANgXAACQKwAAAhoAABAAAAAmAAAACAAAAP//////////"/>
              </a:ext>
            </a:extLst>
          </p:cNvSpPr>
          <p:nvPr/>
        </p:nvSpPr>
        <p:spPr>
          <a:xfrm>
            <a:off x="5520055" y="3876040"/>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coelho</a:t>
            </a:r>
          </a:p>
        </p:txBody>
      </p:sp>
      <p:sp>
        <p:nvSpPr>
          <p:cNvPr id="13" name="CustomShape 1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2TYAAKAaAABzQAAAyhwAABAAAAAmAAAACAAAAP//////////"/>
              </a:ext>
            </a:extLst>
          </p:cNvSpPr>
          <p:nvPr/>
        </p:nvSpPr>
        <p:spPr>
          <a:xfrm>
            <a:off x="8916035" y="4328160"/>
            <a:ext cx="1560830"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leão</a:t>
            </a:r>
          </a:p>
        </p:txBody>
      </p:sp>
      <p:sp>
        <p:nvSpPr>
          <p:cNvPr id="14" name="CustomShape 1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fywAAJsaAAAaNgAAxBwAABAAAAAmAAAACAAAAP//////////"/>
              </a:ext>
            </a:extLst>
          </p:cNvSpPr>
          <p:nvPr/>
        </p:nvSpPr>
        <p:spPr>
          <a:xfrm>
            <a:off x="7233285" y="4324985"/>
            <a:ext cx="1561465" cy="351155"/>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hiena</a:t>
            </a:r>
          </a:p>
        </p:txBody>
      </p:sp>
      <p:sp>
        <p:nvSpPr>
          <p:cNvPr id="15" name="CustomShape 1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QAAAA0AAAAAjgAAAEcAAACOAAAARwAAAAAAAAABAAAAAAAAAAEAAABQAAAAhbacS3FV1T8AAAAAAADwvwAAAAAAAOA/AAAAAAAA4D8AAAAAAADgPwAAAAAAAOA/AAAAAAAA4D8AAAAAAADgPwAAAAAAAOA/AAAAAAAA4D8CAAAAjAAAAAEAAAAAAAAARFRqC////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dR6U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FRqBP///wEAAAAAAAAAAAAAAAAAAAAAAAAAAAAAAAAAAAAAAAAAAP///wF/f38A5+bmA8zMzADAwP8Af39/AAAAAAAAAAAAAAAAAAAAAAAAAAAAIQAAABgAAAAUAAAAQz4AAL0XAADeRwAA5xkAABAAAAAmAAAACAAAAP//////////"/>
              </a:ext>
            </a:extLst>
          </p:cNvSpPr>
          <p:nvPr/>
        </p:nvSpPr>
        <p:spPr>
          <a:xfrm>
            <a:off x="10121265" y="3858895"/>
            <a:ext cx="1561465" cy="351790"/>
          </a:xfrm>
          <a:prstGeom prst="roundRect">
            <a:avLst>
              <a:gd name="adj" fmla="val 16667"/>
            </a:avLst>
          </a:prstGeom>
          <a:solidFill>
            <a:schemeClr val="tx2"/>
          </a:solidFill>
          <a:ln w="25400" cap="flat" cmpd="sng" algn="ctr">
            <a:solidFill>
              <a:schemeClr val="bg1"/>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cap="none">
                <a:solidFill>
                  <a:srgbClr val="FFFFFF"/>
                </a:solidFill>
                <a:latin typeface="Calibri" pitchFamily="2" charset="0"/>
                <a:ea typeface="DejaVu Sans" charset="0"/>
                <a:cs typeface="DejaVu Sans" charset="0"/>
              </a:rPr>
              <a:t>humano</a:t>
            </a:r>
          </a:p>
        </p:txBody>
      </p:sp>
      <p:sp>
        <p:nvSpPr>
          <p:cNvPr id="16" name="CustomShape 15"/>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EykAAHIUAAAQKwAA1hc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LGgJ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EykAAHIUAAAQKwAA1hcAABAAAAAmAAAACAAAAP//////////"/>
              </a:ext>
            </a:extLst>
          </p:cNvSpPr>
          <p:nvPr/>
        </p:nvSpPr>
        <p:spPr>
          <a:xfrm flipV="1">
            <a:off x="6677025" y="3323590"/>
            <a:ext cx="323215" cy="551180"/>
          </a:xfrm>
          <a:custGeom>
            <a:avLst/>
            <a:gdLst/>
            <a:ahLst/>
            <a:cxnLst/>
            <a:rect l="0" t="0" r="323215" b="551180"/>
            <a:pathLst>
              <a:path w="323215" h="551180">
                <a:moveTo>
                  <a:pt x="0" y="0"/>
                </a:moveTo>
                <a:lnTo>
                  <a:pt x="323215" y="551180"/>
                </a:lnTo>
              </a:path>
            </a:pathLst>
          </a:custGeom>
          <a:noFill/>
          <a:ln w="9525" cap="flat" cmpd="sng" algn="ctr">
            <a:solidFill>
              <a:schemeClr val="bg1"/>
            </a:solidFill>
            <a:prstDash val="solid"/>
            <a:headEnd type="none"/>
            <a:tailEnd type="triangle" w="med" len="med"/>
          </a:ln>
          <a:effectLst/>
        </p:spPr>
      </p:sp>
      <p:sp>
        <p:nvSpPr>
          <p:cNvPr id="17" name="CustomShape 16"/>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CzIAAHIUAAC8NAAAmBo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LI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zIAAHIUAAC8NAAAmBoAABAAAAAmAAAACAAAAP//////////"/>
              </a:ext>
            </a:extLst>
          </p:cNvSpPr>
          <p:nvPr/>
        </p:nvSpPr>
        <p:spPr>
          <a:xfrm flipV="1">
            <a:off x="8134985" y="3323590"/>
            <a:ext cx="437515" cy="999490"/>
          </a:xfrm>
          <a:custGeom>
            <a:avLst/>
            <a:gdLst/>
            <a:ahLst/>
            <a:cxnLst/>
            <a:rect l="0" t="0" r="437515" b="999490"/>
            <a:pathLst>
              <a:path w="437515" h="999490">
                <a:moveTo>
                  <a:pt x="0" y="0"/>
                </a:moveTo>
                <a:lnTo>
                  <a:pt x="437515" y="999490"/>
                </a:lnTo>
              </a:path>
            </a:pathLst>
          </a:custGeom>
          <a:noFill/>
          <a:ln w="9525" cap="flat" cmpd="sng" algn="ctr">
            <a:solidFill>
              <a:schemeClr val="bg1"/>
            </a:solidFill>
            <a:prstDash val="solid"/>
            <a:headEnd type="none"/>
            <a:tailEnd type="triangle" w="med" len="med"/>
          </a:ln>
          <a:effectLst/>
        </p:spPr>
      </p:sp>
      <p:sp>
        <p:nvSpPr>
          <p:cNvPr id="18" name="CustomShape 17"/>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HTkAAHIUAADTOgAAmBo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HTkAAHIUAADTOgAAmBoAABAAAAAmAAAACAAAAP//////////"/>
              </a:ext>
            </a:extLst>
          </p:cNvSpPr>
          <p:nvPr/>
        </p:nvSpPr>
        <p:spPr>
          <a:xfrm flipH="1" flipV="1">
            <a:off x="9284335" y="3323590"/>
            <a:ext cx="278130" cy="999490"/>
          </a:xfrm>
          <a:custGeom>
            <a:avLst/>
            <a:gdLst/>
            <a:ahLst/>
            <a:cxnLst/>
            <a:rect l="0" t="0" r="278130" b="999490"/>
            <a:pathLst>
              <a:path w="278130" h="999490">
                <a:moveTo>
                  <a:pt x="0" y="0"/>
                </a:moveTo>
                <a:lnTo>
                  <a:pt x="278130" y="999490"/>
                </a:lnTo>
              </a:path>
            </a:pathLst>
          </a:custGeom>
          <a:noFill/>
          <a:ln w="9525" cap="flat" cmpd="sng" algn="ctr">
            <a:solidFill>
              <a:schemeClr val="bg1"/>
            </a:solidFill>
            <a:prstDash val="solid"/>
            <a:headEnd type="none"/>
            <a:tailEnd type="triangle" w="med" len="med"/>
          </a:ln>
          <a:effectLst/>
        </p:spPr>
      </p:sp>
      <p:sp>
        <p:nvSpPr>
          <p:cNvPr id="19" name="CustomShape 18"/>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wAAAA0AAAAAc0AAAHIUAADrQQAAuxcAAAAAAAAAAAAAAg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P///wgPAAAAAQAAABQAAAAUAAAAFAAAAAEAAAAAAAAAZAAAAGQAAAAC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H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P///wF/f38A5+bmA8zMzADAwP8Af39/AAAAAAAAAAAAAAAAAAAAAAAAAAAAIQAAABgAAAAUAAAAc0AAAHIUAADrQQAAuxcAABAAAAAmAAAACAAAAP//////////"/>
              </a:ext>
            </a:extLst>
          </p:cNvSpPr>
          <p:nvPr/>
        </p:nvSpPr>
        <p:spPr>
          <a:xfrm flipH="1" flipV="1">
            <a:off x="10476865" y="3323590"/>
            <a:ext cx="238760" cy="534035"/>
          </a:xfrm>
          <a:custGeom>
            <a:avLst/>
            <a:gdLst/>
            <a:ahLst/>
            <a:cxnLst/>
            <a:rect l="0" t="0" r="238760" b="534035"/>
            <a:pathLst>
              <a:path w="238760" h="534035">
                <a:moveTo>
                  <a:pt x="0" y="0"/>
                </a:moveTo>
                <a:lnTo>
                  <a:pt x="238760" y="534035"/>
                </a:lnTo>
              </a:path>
            </a:pathLst>
          </a:custGeom>
          <a:noFill/>
          <a:ln w="9525" cap="flat" cmpd="sng" algn="ctr">
            <a:solidFill>
              <a:schemeClr val="bg1"/>
            </a:solidFill>
            <a:prstDash val="solid"/>
            <a:headEnd type="none"/>
            <a:tailEnd type="triangle" w="med" len="med"/>
          </a:ln>
          <a:effectLst/>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E+Vy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Polimorfismo</a:t>
            </a:r>
            <a:endParaRPr lang="pt-br" sz="2800"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UAAOQGAAD0IQAAYCsAABAgAAAmAAAACAAAAP//////////"/>
              </a:ext>
            </a:extLst>
          </p:cNvSpPr>
          <p:nvPr/>
        </p:nvSpPr>
        <p:spPr>
          <a:xfrm>
            <a:off x="875665" y="1120140"/>
            <a:ext cx="4643755" cy="593090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O Polimorfismo é um mecanismo por meio do qual selecionamos as funcionalidades utilizadas de forma dinâmica por um programa no decorrer de sua execução.</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Com o Polimorfismo, os mesmos atributos e objetos podem ser utilizados em objetos distintos, porém, com implementações lógicas diferentes.</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Por exemplo: podemos assumir que uma bola de futebol e uma camisa da seleção brasileira são artigos esportivos, mais que o cálculo deles em uma venda é calculado de formas diferentes.</a:t>
            </a:r>
            <a:endParaRPr lang="pt-br" sz="1600" cap="none"/>
          </a:p>
          <a:p>
            <a:pPr>
              <a:lnSpc>
                <a:spcPct val="100000"/>
              </a:lnSpc>
              <a:defRPr lang="pt-br" cap="none">
                <a:latin typeface="Arial" pitchFamily="2" charset="0"/>
                <a:ea typeface="DejaVu Sans" charset="0"/>
                <a:cs typeface="DejaVu Sans" charset="0"/>
              </a:defRPr>
            </a:pPr>
            <a:r>
              <a:rPr lang="pt-br" sz="1600" cap="none">
                <a:solidFill>
                  <a:srgbClr val="FFFFFF"/>
                </a:solidFill>
                <a:latin typeface="Source Serif Pro" charset="0"/>
                <a:ea typeface="DejaVu Sans" charset="0"/>
                <a:cs typeface="DejaVu Sans" charset="0"/>
              </a:rPr>
              <a:t>Outro exemplo: podemos dizer que uma classe chamada Vendedor e outra chamada Diretor podem ter como base uma classe chamada Pessoa, com um método chamado Calcular Vendas. Se este método (definido na classe base) se comportar de maneira diferente para as chamadas feitas a partir de uma instância de Vendedor e para as chamadas feitas a partir de uma instância de Diretor, ele será considerado um método polimórfico, ou seja, um método de várias formas.</a:t>
            </a:r>
            <a:endParaRPr lang="pt-br" sz="1600" cap="none"/>
          </a:p>
          <a:p>
            <a:pPr>
              <a:lnSpc>
                <a:spcPct val="100000"/>
              </a:lnSpc>
              <a:defRPr lang="pt-br" cap="none">
                <a:latin typeface="Arial" pitchFamily="2" charset="0"/>
                <a:ea typeface="DejaVu Sans" charset="0"/>
                <a:cs typeface="DejaVu Sans" charset="0"/>
              </a:defRPr>
            </a:pPr>
            <a:endParaRPr lang="pt-br" sz="1600" cap="none"/>
          </a:p>
        </p:txBody>
      </p:sp>
      <p:pic>
        <p:nvPicPr>
          <p:cNvPr id="5" name="Imagem 6" descr="Diagrama&#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gnAACUCgAAPEQAAJsfAAAQAAAAJgAAAAgAAAD//////////w=="/>
              </a:ext>
            </a:extLst>
          </p:cNvPicPr>
          <p:nvPr/>
        </p:nvPicPr>
        <p:blipFill>
          <a:blip r:embed="rId2"/>
          <a:stretch>
            <a:fillRect/>
          </a:stretch>
        </p:blipFill>
        <p:spPr>
          <a:xfrm>
            <a:off x="6395720" y="1719580"/>
            <a:ext cx="4696460" cy="3418205"/>
          </a:xfrm>
          <a:prstGeom prst="rect">
            <a:avLst/>
          </a:prstGeom>
          <a:noFill/>
          <a:ln>
            <a:noFill/>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KAuj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E6pUj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2AEAADYJAAAfKAAAoiYAABAgAAAmAAAACAAAAP//////////"/>
              </a:ext>
            </a:extLst>
          </p:cNvSpPr>
          <p:nvPr/>
        </p:nvSpPr>
        <p:spPr>
          <a:xfrm>
            <a:off x="299720" y="1497330"/>
            <a:ext cx="6222365" cy="478282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800" cap="none">
                <a:solidFill>
                  <a:srgbClr val="D1D5DB"/>
                </a:solidFill>
                <a:latin typeface="Söhne" charset="0"/>
                <a:ea typeface="DejaVu Sans" charset="0"/>
                <a:cs typeface="DejaVu Sans" charset="0"/>
              </a:rPr>
              <a:t>O polimorfismo é um conceito amplo na programação orientada a objetos que envolve a capacidade de objetos de diferentes classes responderem de maneira diferente a uma mesma chamada de método. O polimorfismo pode ser alcançado por meio de duas técnicas: sobrecarga (overloading) e sobreposição (overriding).</a:t>
            </a:r>
            <a:endParaRPr lang="pt-br" sz="2800" cap="none"/>
          </a:p>
        </p:txBody>
      </p:sp>
      <p:pic>
        <p:nvPicPr>
          <p:cNvPr id="4" name="Imagem 8" descr="Gráfico de radar&#10;&#10;Descrição gerada automaticamente com confiança baixa"/>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AoAACJCwAAHkoAAKceAAAQAAAAJgAAAAgAAAD//////////w=="/>
              </a:ext>
            </a:extLst>
          </p:cNvPicPr>
          <p:nvPr/>
        </p:nvPicPr>
        <p:blipFill>
          <a:blip r:embed="rId2"/>
          <a:stretch>
            <a:fillRect/>
          </a:stretch>
        </p:blipFill>
        <p:spPr>
          <a:xfrm>
            <a:off x="6522720" y="1875155"/>
            <a:ext cx="5525770" cy="3107690"/>
          </a:xfrm>
          <a:prstGeom prst="rect">
            <a:avLst/>
          </a:prstGeom>
          <a:noFill/>
          <a:ln>
            <a:noFill/>
          </a:ln>
          <a:effectLst/>
        </p:spPr>
      </p:pic>
      <p:sp>
        <p:nvSpPr>
          <p:cNvPr id="5"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6QYAABAAAAAmAAAACAAAAP//////////"/>
              </a:ext>
            </a:extLst>
          </p:cNvSpPr>
          <p:nvPr/>
        </p:nvSpPr>
        <p:spPr>
          <a:xfrm>
            <a:off x="3293110" y="208915"/>
            <a:ext cx="5605145" cy="91440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 e Sobreposição</a:t>
            </a:r>
            <a:endParaRPr lang="pt-br" sz="2800" i="1" cap="none"/>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Da1Ft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D8CAADXRQAAZQoAABAAAAAmAAAACAAAAP//////////"/>
              </a:ext>
            </a:extLst>
          </p:cNvSpPr>
          <p:nvPr/>
        </p:nvSpPr>
        <p:spPr>
          <a:xfrm>
            <a:off x="838200" y="3651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UWFh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Ag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JgEAAFMGAAAvKgAA7SkAABAgAAAmAAAACAAAAP//////////"/>
              </a:ext>
            </a:extLst>
          </p:cNvSpPr>
          <p:nvPr/>
        </p:nvSpPr>
        <p:spPr>
          <a:xfrm>
            <a:off x="186690" y="1028065"/>
            <a:ext cx="6670675" cy="578739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200" cap="none">
                <a:solidFill>
                  <a:srgbClr val="D1D5DB"/>
                </a:solidFill>
                <a:latin typeface="Söhne" charset="0"/>
                <a:ea typeface="DejaVu Sans" charset="0"/>
                <a:cs typeface="DejaVu Sans" charset="0"/>
              </a:rPr>
              <a:t>Sobrecarga (Overloading): A sobrecarga ocorre quando uma classe possui vários métodos com o mesmo nome, mas com diferentes assinaturas (parâmetros). Esses métodos podem ter um número diferente de parâmetros ou tipos de parâmetros diferentes. A decisão sobre qual método executar é baseada nos parâmetros passados na chamada do método.</a:t>
            </a:r>
            <a:endParaRPr lang="pt-br" sz="2200" cap="none"/>
          </a:p>
          <a:p>
            <a:pPr>
              <a:lnSpc>
                <a:spcPct val="100000"/>
              </a:lnSpc>
              <a:defRPr lang="pt-br" cap="none">
                <a:latin typeface="Arial" pitchFamily="2" charset="0"/>
                <a:ea typeface="DejaVu Sans" charset="0"/>
                <a:cs typeface="DejaVu Sans" charset="0"/>
              </a:defRPr>
            </a:pPr>
            <a:endParaRPr lang="pt-br" sz="2200" cap="none"/>
          </a:p>
          <a:p>
            <a:pPr>
              <a:lnSpc>
                <a:spcPct val="100000"/>
              </a:lnSpc>
              <a:defRPr lang="pt-br" cap="none">
                <a:latin typeface="Arial" pitchFamily="2" charset="0"/>
                <a:ea typeface="DejaVu Sans" charset="0"/>
                <a:cs typeface="DejaVu Sans" charset="0"/>
              </a:defRPr>
            </a:pPr>
            <a:r>
              <a:rPr lang="pt-br" sz="2200" cap="none">
                <a:solidFill>
                  <a:srgbClr val="D1D5DB"/>
                </a:solidFill>
                <a:latin typeface="Söhne" charset="0"/>
                <a:ea typeface="DejaVu Sans" charset="0"/>
                <a:cs typeface="DejaVu Sans" charset="0"/>
              </a:rPr>
              <a:t>A sobrecarga permite que uma classe ofereça diferentes versões de um método, cada uma adaptada para diferentes conjuntos de parâmetros. Dessa forma, os métodos podem ter o mesmo nome, mas se comportam de maneira diferente com base nos argumentos.</a:t>
            </a:r>
            <a:endParaRPr lang="pt-br" sz="2200" cap="none"/>
          </a:p>
          <a:p>
            <a:pPr>
              <a:lnSpc>
                <a:spcPct val="100000"/>
              </a:lnSpc>
              <a:defRPr lang="pt-br" cap="none">
                <a:latin typeface="Arial" pitchFamily="2" charset="0"/>
                <a:ea typeface="DejaVu Sans" charset="0"/>
                <a:cs typeface="DejaVu Sans" charset="0"/>
              </a:defRPr>
            </a:pPr>
            <a:endParaRPr lang="pt-br" sz="2200" cap="none"/>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v///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pic>
        <p:nvPicPr>
          <p:cNvPr id="6" name="Espaço Reservado para Conteúdo 10" descr="Diagrama&#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YrAAB7CwAAEEgAALQeAAAQAAAAJgAAAAgAAAD//////////w=="/>
              </a:ext>
            </a:extLst>
          </p:cNvPicPr>
          <p:nvPr/>
        </p:nvPicPr>
        <p:blipFill>
          <a:blip r:embed="rId2"/>
          <a:stretch>
            <a:fillRect/>
          </a:stretch>
        </p:blipFill>
        <p:spPr>
          <a:xfrm>
            <a:off x="7095490" y="1866265"/>
            <a:ext cx="4618990" cy="3124835"/>
          </a:xfrm>
          <a:prstGeom prst="rect">
            <a:avLst/>
          </a:prstGeom>
          <a:noFill/>
          <a:ln>
            <a:noFill/>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pic>
        <p:nvPicPr>
          <p:cNvPr id="3" name="Imagem 5" descr="Diagrama&#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D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MUAACCDgAAvTYAAG4fAAAQAAAAJgAAAAgAAAD//////////w=="/>
              </a:ext>
            </a:extLst>
          </p:cNvPicPr>
          <p:nvPr/>
        </p:nvPicPr>
        <p:blipFill>
          <a:blip r:embed="rId2"/>
          <a:stretch>
            <a:fillRect/>
          </a:stretch>
        </p:blipFill>
        <p:spPr>
          <a:xfrm>
            <a:off x="3293745" y="2358390"/>
            <a:ext cx="5604510" cy="2750820"/>
          </a:xfrm>
          <a:prstGeom prst="rect">
            <a:avLst/>
          </a:prstGeom>
          <a:noFill/>
          <a:ln>
            <a:noFill/>
          </a:ln>
          <a:effectLst/>
        </p:spPr>
      </p:pic>
      <p:sp>
        <p:nvSpPr>
          <p:cNvPr id="4"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718820" y="1200785"/>
            <a:ext cx="2100580" cy="706755"/>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4000" cap="none">
                <a:solidFill>
                  <a:schemeClr val="bg1"/>
                </a:solidFill>
                <a:latin typeface="Calibri" pitchFamily="2" charset="0"/>
                <a:ea typeface="DejaVu Sans" charset="0"/>
                <a:cs typeface="DejaVu Sans" charset="0"/>
              </a:rPr>
              <a:t>Exemplo:</a:t>
            </a:r>
            <a:endParaRPr lang="pt-br" sz="4000" cap="none">
              <a:solidFill>
                <a:schemeClr val="bg1"/>
              </a:solidFill>
            </a:endParaRPr>
          </a:p>
        </p:txBody>
      </p:sp>
      <p:sp>
        <p:nvSpPr>
          <p:cNvPr id="5"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jxEAAMYBAABwOQAAwQUAAAAAAAAmAAAACAAAAP//////////"/>
              </a:ext>
            </a:extLst>
          </p:cNvSpPr>
          <p:nvPr/>
        </p:nvSpPr>
        <p:spPr>
          <a:xfrm>
            <a:off x="2854325" y="288290"/>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Calibri" pitchFamily="2" charset="0"/>
                <a:ea typeface="DejaVu Sans" charset="0"/>
                <a:cs typeface="DejaVu Sans" charset="0"/>
              </a:rPr>
              <a:t>Quando nasceu a orientação a objetos</a:t>
            </a:r>
          </a:p>
        </p:txBody>
      </p:sp>
      <p:sp>
        <p:nvSpPr>
          <p:cNvPr id="4" name="CaixaTexto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Uh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IAAHIGAADDJgAAEicAAAAgAAAmAAAACAAAAP//////////"/>
              </a:ext>
            </a:extLst>
          </p:cNvSpPr>
          <p:nvPr/>
        </p:nvSpPr>
        <p:spPr>
          <a:xfrm>
            <a:off x="447675" y="1047750"/>
            <a:ext cx="5853430" cy="5303520"/>
          </a:xfrm>
          <a:prstGeom prst="rect">
            <a:avLst/>
          </a:prstGeom>
          <a:noFill/>
          <a:ln>
            <a:noFill/>
          </a:ln>
          <a:effectLst/>
        </p:spPr>
        <p:txBody>
          <a:bodyPr vert="horz" wrap="square" numCol="1" spcCol="215900" anchor="t"/>
          <a:lstStyle/>
          <a:p>
            <a:pPr>
              <a:defRPr lang="pt-br" cap="none">
                <a:solidFill>
                  <a:schemeClr val="bg1"/>
                </a:solidFill>
              </a:defRPr>
            </a:pPr>
            <a:r>
              <a:rPr dirty="0"/>
              <a:t>	Com dados bibliográficos, os conceitos da programação orientada a objetos (POO) surgiram no final da década de 1960, quando a linguagem Simula-68 introduziu os conceitos de objetos e troca de mensagens para construção de programas.</a:t>
            </a:r>
          </a:p>
          <a:p>
            <a:pPr>
              <a:defRPr lang="pt-br" cap="none">
                <a:solidFill>
                  <a:schemeClr val="bg1"/>
                </a:solidFill>
              </a:defRPr>
            </a:pPr>
            <a:r>
              <a:rPr dirty="0"/>
              <a:t>	Tais conceitos foram posteriormente amadurecidos e aprimorados durante a década de 1970 pela linguagem de programação </a:t>
            </a:r>
            <a:r>
              <a:rPr dirty="0" err="1"/>
              <a:t>Smalltalk</a:t>
            </a:r>
            <a:r>
              <a:rPr dirty="0"/>
              <a:t>, desenvolvida no laboratório de pesquisa da Xerox, nos Estados Unidos. Entretanto, a popularização da POO só se deu ao longo da década de 80 e 90, com as linguagens C++ e Java.</a:t>
            </a:r>
          </a:p>
          <a:p>
            <a:pPr>
              <a:defRPr lang="pt-br" cap="none">
                <a:solidFill>
                  <a:schemeClr val="bg1"/>
                </a:solidFill>
              </a:defRPr>
            </a:pPr>
            <a:r>
              <a:rPr dirty="0"/>
              <a:t>	Um dos principais pesquisadores que introduziu os conceitos de POO, foi o cientista Alan Kay </a:t>
            </a:r>
          </a:p>
          <a:p>
            <a:pPr>
              <a:defRPr lang="pt-br" cap="none">
                <a:solidFill>
                  <a:schemeClr val="bg1"/>
                </a:solidFill>
              </a:defRPr>
            </a:pPr>
            <a:r>
              <a:rPr dirty="0"/>
              <a:t>um dos criadores da linguagem </a:t>
            </a:r>
            <a:r>
              <a:rPr dirty="0" err="1"/>
              <a:t>Smalltalk</a:t>
            </a:r>
            <a:r>
              <a:rPr dirty="0"/>
              <a:t>. Durante suas pesquisas, Alan desenvolveu a ideia de que poderíamos construir um programa usando conceitos e abstrações do mundo real, como objetos, troca de mensagens. </a:t>
            </a:r>
          </a:p>
        </p:txBody>
      </p:sp>
      <p:pic>
        <p:nvPicPr>
          <p:cNvPr id="5" name="Imagem1"/>
          <p:cNvPicPr>
            <a:picLocks noChangeAspect="1"/>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C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An+U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4rAAAbBwAAt0QAANAbAAAAAAAAJgAAAAgAAAD//////////w=="/>
              </a:ext>
            </a:extLst>
          </p:cNvPicPr>
          <p:nvPr/>
        </p:nvPicPr>
        <p:blipFill>
          <a:blip r:embed="rId2"/>
          <a:stretch>
            <a:fillRect/>
          </a:stretch>
        </p:blipFill>
        <p:spPr>
          <a:xfrm>
            <a:off x="7131050" y="1155065"/>
            <a:ext cx="4039235" cy="3366135"/>
          </a:xfrm>
          <a:prstGeom prst="rect">
            <a:avLst/>
          </a:prstGeom>
          <a:noFill/>
          <a:ln>
            <a:noFill/>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718820" y="1200785"/>
            <a:ext cx="2100580" cy="706755"/>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4000" cap="none">
                <a:solidFill>
                  <a:schemeClr val="bg1"/>
                </a:solidFill>
                <a:latin typeface="Calibri" pitchFamily="2" charset="0"/>
                <a:ea typeface="DejaVu Sans" charset="0"/>
                <a:cs typeface="DejaVu Sans" charset="0"/>
              </a:rPr>
              <a:t>Exemplo:</a:t>
            </a:r>
            <a:endParaRPr lang="pt-br" sz="4000" cap="none">
              <a:solidFill>
                <a:schemeClr val="bg1"/>
              </a:solidFill>
            </a:endParaRPr>
          </a:p>
        </p:txBody>
      </p:sp>
      <p:sp>
        <p:nvSpPr>
          <p:cNvPr id="5"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pic>
        <p:nvPicPr>
          <p:cNvPr id="7" name="Imagem 6">
            <a:extLst>
              <a:ext uri="{FF2B5EF4-FFF2-40B4-BE49-F238E27FC236}">
                <a16:creationId xmlns:a16="http://schemas.microsoft.com/office/drawing/2014/main" id="{16F0D651-D6FD-5C58-5DC6-52D57CBD6694}"/>
              </a:ext>
            </a:extLst>
          </p:cNvPr>
          <p:cNvPicPr>
            <a:picLocks noChangeAspect="1"/>
          </p:cNvPicPr>
          <p:nvPr/>
        </p:nvPicPr>
        <p:blipFill>
          <a:blip r:embed="rId2"/>
          <a:stretch>
            <a:fillRect/>
          </a:stretch>
        </p:blipFill>
        <p:spPr>
          <a:xfrm>
            <a:off x="2819400" y="934638"/>
            <a:ext cx="6136790" cy="4473250"/>
          </a:xfrm>
          <a:prstGeom prst="rect">
            <a:avLst/>
          </a:prstGeom>
        </p:spPr>
      </p:pic>
      <p:pic>
        <p:nvPicPr>
          <p:cNvPr id="9" name="Imagem 8">
            <a:extLst>
              <a:ext uri="{FF2B5EF4-FFF2-40B4-BE49-F238E27FC236}">
                <a16:creationId xmlns:a16="http://schemas.microsoft.com/office/drawing/2014/main" id="{D15DD4CA-3D1A-C776-4619-0D7630D39B11}"/>
              </a:ext>
            </a:extLst>
          </p:cNvPr>
          <p:cNvPicPr>
            <a:picLocks noChangeAspect="1"/>
          </p:cNvPicPr>
          <p:nvPr/>
        </p:nvPicPr>
        <p:blipFill>
          <a:blip r:embed="rId3"/>
          <a:stretch>
            <a:fillRect/>
          </a:stretch>
        </p:blipFill>
        <p:spPr>
          <a:xfrm>
            <a:off x="5181857" y="5071608"/>
            <a:ext cx="6073666" cy="1577477"/>
          </a:xfrm>
          <a:prstGeom prst="rect">
            <a:avLst/>
          </a:prstGeom>
        </p:spPr>
      </p:pic>
    </p:spTree>
    <p:extLst>
      <p:ext uri="{BB962C8B-B14F-4D97-AF65-F5344CB8AC3E}">
        <p14:creationId xmlns:p14="http://schemas.microsoft.com/office/powerpoint/2010/main" val="2056988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699155" y="855980"/>
            <a:ext cx="9683709" cy="4885383"/>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600" cap="none" dirty="0">
                <a:solidFill>
                  <a:schemeClr val="bg1"/>
                </a:solidFill>
                <a:latin typeface="Calibri" pitchFamily="2" charset="0"/>
                <a:ea typeface="DejaVu Sans" charset="0"/>
                <a:cs typeface="DejaVu Sans" charset="0"/>
              </a:rPr>
              <a:t>Já </a:t>
            </a:r>
            <a:r>
              <a:rPr lang="pt-BR" sz="2600" dirty="0">
                <a:solidFill>
                  <a:schemeClr val="bg1"/>
                </a:solidFill>
                <a:latin typeface="Calibri" pitchFamily="2" charset="0"/>
              </a:rPr>
              <a:t>e</a:t>
            </a:r>
            <a:r>
              <a:rPr lang="pt-BR" sz="2600" cap="none" dirty="0">
                <a:solidFill>
                  <a:schemeClr val="bg1"/>
                </a:solidFill>
                <a:latin typeface="Calibri" pitchFamily="2" charset="0"/>
                <a:ea typeface="DejaVu Sans" charset="0"/>
                <a:cs typeface="DejaVu Sans" charset="0"/>
              </a:rPr>
              <a:t>m </a:t>
            </a:r>
            <a:r>
              <a:rPr lang="pt-BR" sz="2600" cap="none" dirty="0" err="1">
                <a:solidFill>
                  <a:schemeClr val="bg1"/>
                </a:solidFill>
                <a:latin typeface="Calibri" pitchFamily="2" charset="0"/>
                <a:ea typeface="DejaVu Sans" charset="0"/>
                <a:cs typeface="DejaVu Sans" charset="0"/>
              </a:rPr>
              <a:t>JavaScript</a:t>
            </a:r>
            <a:r>
              <a:rPr lang="pt-BR" sz="2600" cap="none" dirty="0">
                <a:solidFill>
                  <a:schemeClr val="bg1"/>
                </a:solidFill>
                <a:latin typeface="Calibri" pitchFamily="2" charset="0"/>
                <a:ea typeface="DejaVu Sans" charset="0"/>
                <a:cs typeface="DejaVu Sans" charset="0"/>
              </a:rPr>
              <a:t>, não há suporte nativo para a </a:t>
            </a:r>
          </a:p>
          <a:p>
            <a:pPr>
              <a:lnSpc>
                <a:spcPct val="100000"/>
              </a:lnSpc>
              <a:defRPr lang="pt-br" cap="none">
                <a:latin typeface="Arial" pitchFamily="2" charset="0"/>
                <a:ea typeface="DejaVu Sans" charset="0"/>
                <a:cs typeface="DejaVu Sans" charset="0"/>
              </a:defRPr>
            </a:pPr>
            <a:r>
              <a:rPr lang="pt-BR" sz="2600" cap="none" dirty="0">
                <a:solidFill>
                  <a:schemeClr val="bg1"/>
                </a:solidFill>
                <a:latin typeface="Calibri" pitchFamily="2" charset="0"/>
                <a:ea typeface="DejaVu Sans" charset="0"/>
                <a:cs typeface="DejaVu Sans" charset="0"/>
              </a:rPr>
              <a:t>sobrecarga de métodos como em outras linguagens orientadas a objetos. </a:t>
            </a:r>
          </a:p>
          <a:p>
            <a:pPr>
              <a:lnSpc>
                <a:spcPct val="100000"/>
              </a:lnSpc>
              <a:defRPr lang="pt-br" cap="none">
                <a:latin typeface="Arial" pitchFamily="2" charset="0"/>
                <a:ea typeface="DejaVu Sans" charset="0"/>
                <a:cs typeface="DejaVu Sans" charset="0"/>
              </a:defRPr>
            </a:pPr>
            <a:r>
              <a:rPr lang="pt-BR" sz="2600" cap="none" dirty="0">
                <a:solidFill>
                  <a:schemeClr val="bg1"/>
                </a:solidFill>
                <a:latin typeface="Calibri" pitchFamily="2" charset="0"/>
                <a:ea typeface="DejaVu Sans" charset="0"/>
                <a:cs typeface="DejaVu Sans" charset="0"/>
              </a:rPr>
              <a:t>No entanto, você pode simular a sobrecarga de métodos </a:t>
            </a:r>
          </a:p>
          <a:p>
            <a:pPr>
              <a:lnSpc>
                <a:spcPct val="100000"/>
              </a:lnSpc>
              <a:defRPr lang="pt-br" cap="none">
                <a:latin typeface="Arial" pitchFamily="2" charset="0"/>
                <a:ea typeface="DejaVu Sans" charset="0"/>
                <a:cs typeface="DejaVu Sans" charset="0"/>
              </a:defRPr>
            </a:pPr>
            <a:r>
              <a:rPr lang="pt-BR" sz="2600" cap="none" dirty="0">
                <a:solidFill>
                  <a:schemeClr val="bg1"/>
                </a:solidFill>
                <a:latin typeface="Calibri" pitchFamily="2" charset="0"/>
                <a:ea typeface="DejaVu Sans" charset="0"/>
                <a:cs typeface="DejaVu Sans" charset="0"/>
              </a:rPr>
              <a:t>usando diferentes abordagens. </a:t>
            </a:r>
          </a:p>
          <a:p>
            <a:pPr>
              <a:lnSpc>
                <a:spcPct val="100000"/>
              </a:lnSpc>
              <a:defRPr lang="pt-br" cap="none">
                <a:latin typeface="Arial" pitchFamily="2" charset="0"/>
                <a:ea typeface="DejaVu Sans" charset="0"/>
                <a:cs typeface="DejaVu Sans" charset="0"/>
              </a:defRPr>
            </a:pPr>
            <a:r>
              <a:rPr lang="pt-BR" sz="2600" cap="none" dirty="0">
                <a:solidFill>
                  <a:schemeClr val="bg1"/>
                </a:solidFill>
                <a:latin typeface="Calibri" pitchFamily="2" charset="0"/>
                <a:ea typeface="DejaVu Sans" charset="0"/>
                <a:cs typeface="DejaVu Sans" charset="0"/>
              </a:rPr>
              <a:t>Vou apresentar duas maneiras comuns de realizar isso em </a:t>
            </a:r>
            <a:r>
              <a:rPr lang="pt-BR" sz="2600" cap="none" dirty="0" err="1">
                <a:solidFill>
                  <a:schemeClr val="bg1"/>
                </a:solidFill>
                <a:latin typeface="Calibri" pitchFamily="2" charset="0"/>
                <a:ea typeface="DejaVu Sans" charset="0"/>
                <a:cs typeface="DejaVu Sans" charset="0"/>
              </a:rPr>
              <a:t>JavaScript</a:t>
            </a:r>
            <a:r>
              <a:rPr lang="pt-BR" sz="2600" dirty="0">
                <a:solidFill>
                  <a:schemeClr val="bg1"/>
                </a:solidFill>
                <a:latin typeface="Calibri" pitchFamily="2" charset="0"/>
              </a:rPr>
              <a:t>:</a:t>
            </a:r>
          </a:p>
          <a:p>
            <a:pPr>
              <a:lnSpc>
                <a:spcPct val="100000"/>
              </a:lnSpc>
              <a:defRPr lang="pt-br" cap="none">
                <a:latin typeface="Arial" pitchFamily="2" charset="0"/>
                <a:ea typeface="DejaVu Sans" charset="0"/>
                <a:cs typeface="DejaVu Sans" charset="0"/>
              </a:defRPr>
            </a:pPr>
            <a:endParaRPr lang="pt-BR" sz="2600" cap="none" dirty="0">
              <a:solidFill>
                <a:schemeClr val="bg1"/>
              </a:solidFill>
              <a:latin typeface="Calibri" pitchFamily="2" charset="0"/>
              <a:ea typeface="DejaVu Sans" charset="0"/>
              <a:cs typeface="DejaVu Sans" charset="0"/>
            </a:endParaRPr>
          </a:p>
          <a:p>
            <a:pPr marL="514350" indent="-514350">
              <a:lnSpc>
                <a:spcPct val="100000"/>
              </a:lnSpc>
              <a:buAutoNum type="arabicPeriod"/>
              <a:defRPr lang="pt-br" cap="none">
                <a:latin typeface="Arial" pitchFamily="2" charset="0"/>
                <a:ea typeface="DejaVu Sans" charset="0"/>
                <a:cs typeface="DejaVu Sans" charset="0"/>
              </a:defRPr>
            </a:pPr>
            <a:r>
              <a:rPr lang="pt-BR" sz="2600" dirty="0">
                <a:solidFill>
                  <a:schemeClr val="bg1"/>
                </a:solidFill>
                <a:latin typeface="Calibri" pitchFamily="2" charset="0"/>
              </a:rPr>
              <a:t>Verificando os tipos dos parâmetros: </a:t>
            </a:r>
          </a:p>
          <a:p>
            <a:pPr>
              <a:lnSpc>
                <a:spcPct val="100000"/>
              </a:lnSpc>
              <a:defRPr lang="pt-br" cap="none">
                <a:latin typeface="Arial" pitchFamily="2" charset="0"/>
                <a:ea typeface="DejaVu Sans" charset="0"/>
                <a:cs typeface="DejaVu Sans" charset="0"/>
              </a:defRPr>
            </a:pPr>
            <a:r>
              <a:rPr lang="pt-BR" sz="2600" dirty="0">
                <a:solidFill>
                  <a:schemeClr val="bg1"/>
                </a:solidFill>
                <a:latin typeface="Calibri" pitchFamily="2" charset="0"/>
              </a:rPr>
              <a:t>Você pode verificar os tipos dos parâmetros dentro de um único método e </a:t>
            </a:r>
          </a:p>
          <a:p>
            <a:pPr>
              <a:lnSpc>
                <a:spcPct val="100000"/>
              </a:lnSpc>
              <a:defRPr lang="pt-br" cap="none">
                <a:latin typeface="Arial" pitchFamily="2" charset="0"/>
                <a:ea typeface="DejaVu Sans" charset="0"/>
                <a:cs typeface="DejaVu Sans" charset="0"/>
              </a:defRPr>
            </a:pPr>
            <a:r>
              <a:rPr lang="pt-BR" sz="2600" dirty="0">
                <a:solidFill>
                  <a:schemeClr val="bg1"/>
                </a:solidFill>
                <a:latin typeface="Calibri" pitchFamily="2" charset="0"/>
              </a:rPr>
              <a:t>executar o comportamento adequado com base nos tipos fornecidos.</a:t>
            </a:r>
            <a:r>
              <a:rPr lang="pt-br" sz="2600" dirty="0">
                <a:solidFill>
                  <a:schemeClr val="bg1"/>
                </a:solidFill>
                <a:latin typeface="Calibri" pitchFamily="2" charset="0"/>
              </a:rPr>
              <a:t> </a:t>
            </a:r>
          </a:p>
          <a:p>
            <a:pPr>
              <a:lnSpc>
                <a:spcPct val="100000"/>
              </a:lnSpc>
              <a:defRPr lang="pt-br" cap="none">
                <a:latin typeface="Arial" pitchFamily="2" charset="0"/>
                <a:ea typeface="DejaVu Sans" charset="0"/>
                <a:cs typeface="DejaVu Sans" charset="0"/>
              </a:defRPr>
            </a:pPr>
            <a:endParaRPr lang="pt-BR" sz="2600" dirty="0">
              <a:solidFill>
                <a:schemeClr val="bg1"/>
              </a:solidFill>
              <a:latin typeface="Calibri" pitchFamily="2" charset="0"/>
            </a:endParaRPr>
          </a:p>
          <a:p>
            <a:pPr>
              <a:lnSpc>
                <a:spcPct val="100000"/>
              </a:lnSpc>
              <a:defRPr lang="pt-br" cap="none">
                <a:latin typeface="Arial" pitchFamily="2" charset="0"/>
                <a:ea typeface="DejaVu Sans" charset="0"/>
                <a:cs typeface="DejaVu Sans" charset="0"/>
              </a:defRPr>
            </a:pPr>
            <a:r>
              <a:rPr lang="pt-BR" sz="2600" dirty="0">
                <a:solidFill>
                  <a:schemeClr val="bg1"/>
                </a:solidFill>
                <a:latin typeface="Calibri" pitchFamily="2" charset="0"/>
              </a:rPr>
              <a:t>2.   Usando argumentos variáveis:</a:t>
            </a:r>
          </a:p>
          <a:p>
            <a:pPr>
              <a:lnSpc>
                <a:spcPct val="100000"/>
              </a:lnSpc>
              <a:defRPr lang="pt-br" cap="none">
                <a:latin typeface="Arial" pitchFamily="2" charset="0"/>
                <a:ea typeface="DejaVu Sans" charset="0"/>
                <a:cs typeface="DejaVu Sans" charset="0"/>
              </a:defRPr>
            </a:pPr>
            <a:r>
              <a:rPr lang="pt-BR" sz="2600" dirty="0">
                <a:solidFill>
                  <a:schemeClr val="bg1"/>
                </a:solidFill>
                <a:latin typeface="Calibri" pitchFamily="2" charset="0"/>
              </a:rPr>
              <a:t>Você pode usar a propriedade ‘</a:t>
            </a:r>
            <a:r>
              <a:rPr lang="pt-BR" sz="2600" dirty="0" err="1">
                <a:solidFill>
                  <a:schemeClr val="bg1"/>
                </a:solidFill>
                <a:latin typeface="Calibri" pitchFamily="2" charset="0"/>
              </a:rPr>
              <a:t>arguments</a:t>
            </a:r>
            <a:r>
              <a:rPr lang="pt-BR" sz="2600" dirty="0">
                <a:solidFill>
                  <a:schemeClr val="bg1"/>
                </a:solidFill>
                <a:latin typeface="Calibri" pitchFamily="2" charset="0"/>
              </a:rPr>
              <a:t>’ disponível em todas as funções em</a:t>
            </a:r>
          </a:p>
          <a:p>
            <a:pPr>
              <a:lnSpc>
                <a:spcPct val="100000"/>
              </a:lnSpc>
              <a:defRPr lang="pt-br" cap="none">
                <a:latin typeface="Arial" pitchFamily="2" charset="0"/>
                <a:ea typeface="DejaVu Sans" charset="0"/>
                <a:cs typeface="DejaVu Sans" charset="0"/>
              </a:defRPr>
            </a:pPr>
            <a:r>
              <a:rPr lang="pt-BR" sz="2600" dirty="0">
                <a:solidFill>
                  <a:schemeClr val="bg1"/>
                </a:solidFill>
                <a:latin typeface="Calibri" pitchFamily="2" charset="0"/>
              </a:rPr>
              <a:t> </a:t>
            </a:r>
            <a:r>
              <a:rPr lang="pt-BR" sz="2600" dirty="0" err="1">
                <a:solidFill>
                  <a:schemeClr val="bg1"/>
                </a:solidFill>
                <a:latin typeface="Calibri" pitchFamily="2" charset="0"/>
              </a:rPr>
              <a:t>JavaScript</a:t>
            </a:r>
            <a:r>
              <a:rPr lang="pt-BR" sz="2600" dirty="0">
                <a:solidFill>
                  <a:schemeClr val="bg1"/>
                </a:solidFill>
                <a:latin typeface="Calibri" pitchFamily="2" charset="0"/>
              </a:rPr>
              <a:t> para trabalhar com um número variável de parâmetros. </a:t>
            </a:r>
          </a:p>
          <a:p>
            <a:pPr>
              <a:lnSpc>
                <a:spcPct val="100000"/>
              </a:lnSpc>
              <a:defRPr lang="pt-br" cap="none">
                <a:latin typeface="Arial" pitchFamily="2" charset="0"/>
                <a:ea typeface="DejaVu Sans" charset="0"/>
                <a:cs typeface="DejaVu Sans" charset="0"/>
              </a:defRPr>
            </a:pPr>
            <a:endParaRPr lang="pt-BR" sz="2600" dirty="0">
              <a:solidFill>
                <a:schemeClr val="bg1"/>
              </a:solidFill>
              <a:latin typeface="Calibri" pitchFamily="2" charset="0"/>
            </a:endParaRPr>
          </a:p>
          <a:p>
            <a:pPr>
              <a:lnSpc>
                <a:spcPct val="100000"/>
              </a:lnSpc>
              <a:defRPr lang="pt-br" cap="none">
                <a:latin typeface="Arial" pitchFamily="2" charset="0"/>
                <a:ea typeface="DejaVu Sans" charset="0"/>
                <a:cs typeface="DejaVu Sans" charset="0"/>
              </a:defRPr>
            </a:pPr>
            <a:r>
              <a:rPr lang="pt-BR" sz="2600" dirty="0">
                <a:solidFill>
                  <a:schemeClr val="bg1"/>
                </a:solidFill>
                <a:latin typeface="Calibri" pitchFamily="2" charset="0"/>
              </a:rPr>
              <a:t>Veja os exemplos:</a:t>
            </a:r>
            <a:endParaRPr lang="pt-br" sz="2600" dirty="0">
              <a:solidFill>
                <a:schemeClr val="bg1"/>
              </a:solidFill>
              <a:latin typeface="Calibri" pitchFamily="2" charset="0"/>
            </a:endParaRPr>
          </a:p>
        </p:txBody>
      </p:sp>
      <p:sp>
        <p:nvSpPr>
          <p:cNvPr id="5"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spTree>
    <p:extLst>
      <p:ext uri="{BB962C8B-B14F-4D97-AF65-F5344CB8AC3E}">
        <p14:creationId xmlns:p14="http://schemas.microsoft.com/office/powerpoint/2010/main" val="977533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718820" y="1200785"/>
            <a:ext cx="2100580" cy="706755"/>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4000" cap="none">
                <a:solidFill>
                  <a:schemeClr val="bg1"/>
                </a:solidFill>
                <a:latin typeface="Calibri" pitchFamily="2" charset="0"/>
                <a:ea typeface="DejaVu Sans" charset="0"/>
                <a:cs typeface="DejaVu Sans" charset="0"/>
              </a:rPr>
              <a:t>Exemplo:</a:t>
            </a:r>
            <a:endParaRPr lang="pt-br" sz="4000" cap="none">
              <a:solidFill>
                <a:schemeClr val="bg1"/>
              </a:solidFill>
            </a:endParaRPr>
          </a:p>
        </p:txBody>
      </p:sp>
      <p:sp>
        <p:nvSpPr>
          <p:cNvPr id="5"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pic>
        <p:nvPicPr>
          <p:cNvPr id="6" name="Imagem 5">
            <a:extLst>
              <a:ext uri="{FF2B5EF4-FFF2-40B4-BE49-F238E27FC236}">
                <a16:creationId xmlns:a16="http://schemas.microsoft.com/office/drawing/2014/main" id="{FC7F69C0-F18B-3B65-D2B1-FA99D7E94551}"/>
              </a:ext>
            </a:extLst>
          </p:cNvPr>
          <p:cNvPicPr>
            <a:picLocks noChangeAspect="1"/>
          </p:cNvPicPr>
          <p:nvPr/>
        </p:nvPicPr>
        <p:blipFill>
          <a:blip r:embed="rId2"/>
          <a:stretch>
            <a:fillRect/>
          </a:stretch>
        </p:blipFill>
        <p:spPr>
          <a:xfrm>
            <a:off x="3057135" y="1551945"/>
            <a:ext cx="7277555" cy="4180262"/>
          </a:xfrm>
          <a:prstGeom prst="rect">
            <a:avLst/>
          </a:prstGeom>
        </p:spPr>
      </p:pic>
    </p:spTree>
    <p:extLst>
      <p:ext uri="{BB962C8B-B14F-4D97-AF65-F5344CB8AC3E}">
        <p14:creationId xmlns:p14="http://schemas.microsoft.com/office/powerpoint/2010/main" val="4196456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I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bAQAAGMHAABYEQAAvAsAABAgAAAmAAAACAAAAP//////////"/>
              </a:ext>
            </a:extLst>
          </p:cNvSpPr>
          <p:nvPr/>
        </p:nvSpPr>
        <p:spPr>
          <a:xfrm>
            <a:off x="718820" y="1200785"/>
            <a:ext cx="2100580" cy="706755"/>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4000" cap="none">
                <a:solidFill>
                  <a:schemeClr val="bg1"/>
                </a:solidFill>
                <a:latin typeface="Calibri" pitchFamily="2" charset="0"/>
                <a:ea typeface="DejaVu Sans" charset="0"/>
                <a:cs typeface="DejaVu Sans" charset="0"/>
              </a:rPr>
              <a:t>Exemplo:</a:t>
            </a:r>
            <a:endParaRPr lang="pt-br" sz="4000" cap="none">
              <a:solidFill>
                <a:schemeClr val="bg1"/>
              </a:solidFill>
            </a:endParaRPr>
          </a:p>
        </p:txBody>
      </p:sp>
      <p:sp>
        <p:nvSpPr>
          <p:cNvPr id="5"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Sobrecarga</a:t>
            </a:r>
            <a:endParaRPr lang="pt-br" sz="2800" cap="none"/>
          </a:p>
        </p:txBody>
      </p:sp>
      <p:pic>
        <p:nvPicPr>
          <p:cNvPr id="7" name="Imagem 6">
            <a:extLst>
              <a:ext uri="{FF2B5EF4-FFF2-40B4-BE49-F238E27FC236}">
                <a16:creationId xmlns:a16="http://schemas.microsoft.com/office/drawing/2014/main" id="{5501A017-21FC-B9D1-D4A1-8E04DDC29415}"/>
              </a:ext>
            </a:extLst>
          </p:cNvPr>
          <p:cNvPicPr>
            <a:picLocks noChangeAspect="1"/>
          </p:cNvPicPr>
          <p:nvPr/>
        </p:nvPicPr>
        <p:blipFill>
          <a:blip r:embed="rId2"/>
          <a:stretch>
            <a:fillRect/>
          </a:stretch>
        </p:blipFill>
        <p:spPr>
          <a:xfrm>
            <a:off x="961102" y="2056765"/>
            <a:ext cx="10562059" cy="4226880"/>
          </a:xfrm>
          <a:prstGeom prst="rect">
            <a:avLst/>
          </a:prstGeom>
        </p:spPr>
      </p:pic>
    </p:spTree>
    <p:extLst>
      <p:ext uri="{BB962C8B-B14F-4D97-AF65-F5344CB8AC3E}">
        <p14:creationId xmlns:p14="http://schemas.microsoft.com/office/powerpoint/2010/main" val="3345220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JhGCV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ICAg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hIAAKcIAAAPOwAAGSkAABAgAAAmAAAACAAAAP//////////"/>
              </a:ext>
            </a:extLst>
          </p:cNvSpPr>
          <p:nvPr/>
        </p:nvSpPr>
        <p:spPr>
          <a:xfrm>
            <a:off x="2962910" y="1406525"/>
            <a:ext cx="6637655" cy="52743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000" cap="none">
                <a:solidFill>
                  <a:srgbClr val="D1D5DB"/>
                </a:solidFill>
                <a:latin typeface="Söhne" charset="0"/>
                <a:ea typeface="DejaVu Sans" charset="0"/>
                <a:cs typeface="DejaVu Sans" charset="0"/>
              </a:rPr>
              <a:t>Sobreposição (Overriding): A sobreposição ocorre quando uma classe derivada (subclasse) substitui um método da classe base (superclasse) com a mesma assinatura (nome e parâmetros). A classe derivada fornece uma implementação diferente do método, que é específica para a própria classe derivada. A sobreposição permite que a classe derivada modifique ou estenda o comportamento do método herdado da classe base.</a:t>
            </a:r>
            <a:endParaRPr lang="pt-br" sz="2000" cap="none"/>
          </a:p>
          <a:p>
            <a:pPr>
              <a:lnSpc>
                <a:spcPct val="100000"/>
              </a:lnSpc>
              <a:defRPr lang="pt-br" cap="none">
                <a:latin typeface="Arial" pitchFamily="2" charset="0"/>
                <a:ea typeface="DejaVu Sans" charset="0"/>
                <a:cs typeface="DejaVu Sans" charset="0"/>
              </a:defRPr>
            </a:pPr>
            <a:r>
              <a:rPr lang="pt-br" sz="2000" cap="none">
                <a:solidFill>
                  <a:srgbClr val="D1D5DB"/>
                </a:solidFill>
                <a:latin typeface="Söhne" charset="0"/>
                <a:ea typeface="DejaVu Sans" charset="0"/>
                <a:cs typeface="DejaVu Sans" charset="0"/>
              </a:rPr>
              <a:t>Quando um método é chamado em um objeto da classe derivada, a implementação do método na classe derivada é executada em vez da implementação na classe base. Isso permite que objetos de diferentes classes respondam de maneira diferente à mesma chamada de método, dependendo da classe real do objeto.</a:t>
            </a:r>
            <a:endParaRPr lang="pt-br" sz="2000" cap="none"/>
          </a:p>
          <a:p>
            <a:pPr>
              <a:lnSpc>
                <a:spcPct val="100000"/>
              </a:lnSpc>
              <a:defRPr lang="pt-br" cap="none">
                <a:latin typeface="Arial" pitchFamily="2" charset="0"/>
                <a:ea typeface="DejaVu Sans" charset="0"/>
                <a:cs typeface="DejaVu Sans" charset="0"/>
              </a:defRPr>
            </a:pPr>
            <a:endParaRPr lang="pt-br" sz="2000" cap="none"/>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BcXFx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Sobreposição</a:t>
            </a:r>
            <a:endParaRPr lang="pt-br" sz="2800" cap="non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CCgq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Polimorfismo - Sobreposição</a:t>
            </a:r>
            <a:endParaRPr lang="pt-br" sz="2800" cap="none"/>
          </a:p>
        </p:txBody>
      </p:sp>
      <p:pic>
        <p:nvPicPr>
          <p:cNvPr id="4" name="Imagem 11" descr="Texto&#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sWAABbBwAAxDQAAPkmAAAQAAAAJgAAAAgAAAD//////////w=="/>
              </a:ext>
            </a:extLst>
          </p:cNvPicPr>
          <p:nvPr/>
        </p:nvPicPr>
        <p:blipFill>
          <a:blip r:embed="rId2"/>
          <a:stretch>
            <a:fillRect/>
          </a:stretch>
        </p:blipFill>
        <p:spPr>
          <a:xfrm>
            <a:off x="3613785" y="1195705"/>
            <a:ext cx="4963795" cy="5139690"/>
          </a:xfrm>
          <a:prstGeom prst="rect">
            <a:avLst/>
          </a:prstGeom>
          <a:noFill/>
          <a:ln>
            <a:noFill/>
          </a:ln>
          <a:effectLst/>
        </p:spPr>
      </p:pic>
      <p:sp>
        <p:nvSpPr>
          <p:cNvPr id="5" name="CaixaDeTexto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B/f38A5+bmA8zMzADAwP8Af39/AAAAAAAAAAAAAAAAAAAAAAAAAAAAIQAAABgAAAAUAAAAYwQAAFsHAADYEQAAtgsAABAgAAAmAAAACAAAAP//////////"/>
              </a:ext>
            </a:extLst>
          </p:cNvSpPr>
          <p:nvPr/>
        </p:nvSpPr>
        <p:spPr>
          <a:xfrm>
            <a:off x="713105" y="1195705"/>
            <a:ext cx="2187575" cy="708025"/>
          </a:xfrm>
          <a:prstGeom prst="rect">
            <a:avLst/>
          </a:prstGeom>
          <a:noFill/>
          <a:ln>
            <a:noFill/>
          </a:ln>
          <a:effectLst/>
        </p:spPr>
        <p:txBody>
          <a:bodyPr vert="horz" wrap="square" lIns="91440" tIns="45720" rIns="91440" bIns="45720" numCol="1" spcCol="215900" anchor="t"/>
          <a:lstStyle/>
          <a:p>
            <a:pPr>
              <a:defRPr lang="pt-br"/>
            </a:pPr>
            <a:r>
              <a:rPr lang="pt-br" sz="4000" cap="none">
                <a:solidFill>
                  <a:schemeClr val="bg1"/>
                </a:solidFill>
                <a:latin typeface="Calibri" pitchFamily="2" charset="0"/>
                <a:ea typeface="DejaVu Sans" charset="0"/>
                <a:cs typeface="DejaVu Sans" charset="0"/>
              </a:rPr>
              <a:t>Exemplo:</a:t>
            </a:r>
            <a:endParaRPr lang="pt-br" sz="4000" cap="non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600"/>
            <a:ext cx="6637655" cy="447929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endParaRPr dirty="0"/>
          </a:p>
          <a:p>
            <a:pPr>
              <a:lnSpc>
                <a:spcPct val="100000"/>
              </a:lnSpc>
              <a:defRPr lang="pt-br" cap="none">
                <a:latin typeface="Arial" pitchFamily="2" charset="0"/>
                <a:ea typeface="DejaVu Sans" charset="0"/>
                <a:cs typeface="DejaVu Sans" charset="0"/>
              </a:defRPr>
            </a:pPr>
            <a:r>
              <a:rPr lang="pt-br" cap="none" dirty="0">
                <a:solidFill>
                  <a:srgbClr val="D1D5DB"/>
                </a:solidFill>
                <a:latin typeface="Söhne" charset="0"/>
                <a:ea typeface="DejaVu Sans" charset="0"/>
                <a:cs typeface="DejaVu Sans" charset="0"/>
              </a:rPr>
              <a:t>Objetos estáticos em </a:t>
            </a:r>
            <a:r>
              <a:rPr lang="pt-br" cap="none" dirty="0" err="1">
                <a:solidFill>
                  <a:srgbClr val="D1D5DB"/>
                </a:solidFill>
                <a:latin typeface="Söhne" charset="0"/>
                <a:ea typeface="DejaVu Sans" charset="0"/>
                <a:cs typeface="DejaVu Sans" charset="0"/>
              </a:rPr>
              <a:t>JavaScript</a:t>
            </a:r>
            <a:r>
              <a:rPr lang="pt-br" cap="none" dirty="0">
                <a:solidFill>
                  <a:srgbClr val="D1D5DB"/>
                </a:solidFill>
                <a:latin typeface="Söhne" charset="0"/>
                <a:ea typeface="DejaVu Sans" charset="0"/>
                <a:cs typeface="DejaVu Sans" charset="0"/>
              </a:rPr>
              <a:t> são membros de uma classe que pertencem à própria classe e não a instâncias individuais. Eles podem ser acessados diretamente usando o nome da classe e são compartilhados por todas as instâncias. São usados para dados ou funções compartilhadas. </a:t>
            </a:r>
          </a:p>
          <a:p>
            <a:pPr>
              <a:lnSpc>
                <a:spcPct val="100000"/>
              </a:lnSpc>
              <a:defRPr lang="pt-br" cap="none">
                <a:latin typeface="Arial" pitchFamily="2" charset="0"/>
                <a:ea typeface="DejaVu Sans" charset="0"/>
                <a:cs typeface="DejaVu Sans" charset="0"/>
              </a:defRPr>
            </a:pPr>
            <a:endParaRPr lang="pt-br" cap="none" dirty="0">
              <a:solidFill>
                <a:srgbClr val="D1D5DB"/>
              </a:solidFill>
              <a:latin typeface="Söhne" charset="0"/>
              <a:ea typeface="DejaVu Sans" charset="0"/>
              <a:cs typeface="DejaVu Sans" charset="0"/>
            </a:endParaRPr>
          </a:p>
          <a:p>
            <a:pPr>
              <a:lnSpc>
                <a:spcPct val="100000"/>
              </a:lnSpc>
              <a:defRPr lang="pt-br" cap="none">
                <a:latin typeface="Arial" pitchFamily="2" charset="0"/>
                <a:ea typeface="DejaVu Sans" charset="0"/>
                <a:cs typeface="DejaVu Sans" charset="0"/>
              </a:defRPr>
            </a:pPr>
            <a:r>
              <a:rPr lang="pt-br" cap="none" dirty="0">
                <a:solidFill>
                  <a:srgbClr val="D1D5DB"/>
                </a:solidFill>
                <a:latin typeface="Söhne" charset="0"/>
                <a:ea typeface="DejaVu Sans" charset="0"/>
                <a:cs typeface="DejaVu Sans" charset="0"/>
              </a:rPr>
              <a:t>Neste exemplo, contador é um objeto estático que conta o número de vezes que o método </a:t>
            </a:r>
            <a:r>
              <a:rPr lang="pt-br" cap="none" dirty="0" err="1">
                <a:solidFill>
                  <a:srgbClr val="D1D5DB"/>
                </a:solidFill>
                <a:latin typeface="Söhne" charset="0"/>
                <a:ea typeface="DejaVu Sans" charset="0"/>
                <a:cs typeface="DejaVu Sans" charset="0"/>
              </a:rPr>
              <a:t>incrementarContador</a:t>
            </a:r>
            <a:r>
              <a:rPr lang="pt-br" cap="none" dirty="0">
                <a:solidFill>
                  <a:srgbClr val="D1D5DB"/>
                </a:solidFill>
                <a:latin typeface="Söhne" charset="0"/>
                <a:ea typeface="DejaVu Sans" charset="0"/>
                <a:cs typeface="DejaVu Sans" charset="0"/>
              </a:rPr>
              <a:t>() é chamado. O método </a:t>
            </a:r>
            <a:r>
              <a:rPr lang="pt-br" cap="none" dirty="0" err="1">
                <a:solidFill>
                  <a:srgbClr val="D1D5DB"/>
                </a:solidFill>
                <a:latin typeface="Söhne" charset="0"/>
                <a:ea typeface="DejaVu Sans" charset="0"/>
                <a:cs typeface="DejaVu Sans" charset="0"/>
              </a:rPr>
              <a:t>getContador</a:t>
            </a:r>
            <a:r>
              <a:rPr lang="pt-br" cap="none" dirty="0">
                <a:solidFill>
                  <a:srgbClr val="D1D5DB"/>
                </a:solidFill>
                <a:latin typeface="Söhne" charset="0"/>
                <a:ea typeface="DejaVu Sans" charset="0"/>
                <a:cs typeface="DejaVu Sans" charset="0"/>
              </a:rPr>
              <a:t>() retorna o valor atual do contador. O acesso aos membros estáticos é feito diretamente usando o nome da classe, sem a necessidade de criar instâncias da classe.</a:t>
            </a:r>
          </a:p>
          <a:p>
            <a:pPr>
              <a:lnSpc>
                <a:spcPct val="100000"/>
              </a:lnSpc>
              <a:defRPr lang="pt-br" cap="none">
                <a:latin typeface="Arial" pitchFamily="2" charset="0"/>
                <a:ea typeface="DejaVu Sans" charset="0"/>
                <a:cs typeface="DejaVu Sans" charset="0"/>
              </a:defRPr>
            </a:pPr>
            <a:endParaRPr lang="pt-br" cap="none" dirty="0">
              <a:solidFill>
                <a:srgbClr val="D1D5DB"/>
              </a:solidFill>
              <a:latin typeface="Söhne" charset="0"/>
              <a:ea typeface="DejaVu Sans" charset="0"/>
              <a:cs typeface="DejaVu Sans" charset="0"/>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pic>
        <p:nvPicPr>
          <p:cNvPr id="6" name="Imagem 227"/>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coAAAjCgAAH0kAAFcgAAAQAAAAJgAAAAgAAAD//////////w=="/>
              </a:ext>
            </a:extLst>
          </p:cNvPicPr>
          <p:nvPr/>
        </p:nvPicPr>
        <p:blipFill>
          <a:blip r:embed="rId2"/>
          <a:stretch>
            <a:fillRect/>
          </a:stretch>
        </p:blipFill>
        <p:spPr>
          <a:xfrm>
            <a:off x="6649085" y="1647825"/>
            <a:ext cx="5237480" cy="3609340"/>
          </a:xfrm>
          <a:prstGeom prst="rect">
            <a:avLst/>
          </a:prstGeom>
          <a:noFill/>
          <a:ln>
            <a:noFill/>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5370492" y="855980"/>
            <a:ext cx="6637655" cy="5052654"/>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endParaRPr dirty="0"/>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Compartilhamento de dados: Evitar duplicação e permitir acesso centralizado aos dados.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Implementação de funcionalidades comuns: Métodos relevantes à classe acessíveis diretamente.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Criação de utilitários: Classes auxiliares para funcionalidades adicionais reutilizáveis.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Contagem de instâncias: Rastrear o número de instâncias criadas da classe.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Melhoria de desempenho: Inicialização única e compartilhamento de objetos para melhor desempenho.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Organização do código: Agrupar funcionalidades relacionadas em um único local.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Acesso a constantes e propriedades globais: Acesso direto a constantes e propriedades globais relevantes.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Evitar acoplamento excessivo: Uso cuidadoso para evitar dependências excessivas.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Flexibilidade e </a:t>
            </a:r>
            <a:r>
              <a:rPr lang="pt-BR" dirty="0" err="1">
                <a:solidFill>
                  <a:srgbClr val="D1D5DB"/>
                </a:solidFill>
                <a:latin typeface="Söhne" charset="0"/>
              </a:rPr>
              <a:t>testabilidade</a:t>
            </a:r>
            <a:r>
              <a:rPr lang="pt-BR" dirty="0">
                <a:solidFill>
                  <a:srgbClr val="D1D5DB"/>
                </a:solidFill>
                <a:latin typeface="Söhne" charset="0"/>
              </a:rPr>
              <a:t>: Manter a flexibilidade e facilitar os testes unitários. </a:t>
            </a:r>
          </a:p>
          <a:p>
            <a:pPr marL="285750" indent="-285750">
              <a:lnSpc>
                <a:spcPct val="100000"/>
              </a:lnSpc>
              <a:buFontTx/>
              <a:buChar char="-"/>
              <a:defRPr lang="pt-br" cap="none">
                <a:latin typeface="Arial" pitchFamily="2" charset="0"/>
                <a:ea typeface="DejaVu Sans" charset="0"/>
                <a:cs typeface="DejaVu Sans" charset="0"/>
              </a:defRPr>
            </a:pPr>
            <a:r>
              <a:rPr lang="pt-BR" dirty="0">
                <a:solidFill>
                  <a:srgbClr val="D1D5DB"/>
                </a:solidFill>
                <a:latin typeface="Söhne" charset="0"/>
              </a:rPr>
              <a:t>Facilitar a manutenção do código: Código mais legível e de fácil manutenção.</a:t>
            </a:r>
            <a:endParaRPr lang="pt-br" dirty="0">
              <a:solidFill>
                <a:srgbClr val="D1D5DB"/>
              </a:solidFill>
              <a:latin typeface="Söhne" charset="0"/>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sp>
        <p:nvSpPr>
          <p:cNvPr id="7" name="CustomShape 3">
            <a:extLst>
              <a:ext uri="{FF2B5EF4-FFF2-40B4-BE49-F238E27FC236}">
                <a16:creationId xmlns:a16="http://schemas.microsoft.com/office/drawing/2014/main" id="{C246BC5E-0364-E4AC-A75A-9D90AABB232C}"/>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631344" y="2158088"/>
            <a:ext cx="4739148" cy="4129323"/>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dirty="0">
                <a:solidFill>
                  <a:srgbClr val="D1D5DB"/>
                </a:solidFill>
                <a:latin typeface="Söhne" charset="0"/>
              </a:rPr>
              <a:t>Os objetos estáticos são úteis em várias situações na programação. Eles permitem armazenar dados ou implementar funcionalidades que pertencem à classe como um todo, em vez de pertencerem a instâncias individuais da classe. Aqui estão algumas das principais utilidades dos objetos estáticos:</a:t>
            </a:r>
          </a:p>
          <a:p>
            <a:pPr>
              <a:lnSpc>
                <a:spcPct val="100000"/>
              </a:lnSpc>
              <a:defRPr lang="pt-br" cap="none">
                <a:latin typeface="Arial" pitchFamily="2" charset="0"/>
                <a:ea typeface="DejaVu Sans" charset="0"/>
                <a:cs typeface="DejaVu Sans" charset="0"/>
              </a:defRPr>
            </a:pPr>
            <a:endParaRPr lang="pt-br" dirty="0">
              <a:solidFill>
                <a:srgbClr val="D1D5DB"/>
              </a:solidFill>
              <a:latin typeface="Söhne" charset="0"/>
            </a:endParaRPr>
          </a:p>
        </p:txBody>
      </p:sp>
    </p:spTree>
    <p:extLst>
      <p:ext uri="{BB962C8B-B14F-4D97-AF65-F5344CB8AC3E}">
        <p14:creationId xmlns:p14="http://schemas.microsoft.com/office/powerpoint/2010/main" val="3711783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917273" y="1313413"/>
            <a:ext cx="10863444" cy="13246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dirty="0">
                <a:solidFill>
                  <a:srgbClr val="D1D5DB"/>
                </a:solidFill>
                <a:latin typeface="Söhne" charset="0"/>
              </a:rPr>
              <a:t>Alguns exemplos:</a:t>
            </a:r>
          </a:p>
          <a:p>
            <a:pPr>
              <a:lnSpc>
                <a:spcPct val="100000"/>
              </a:lnSpc>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Classe </a:t>
            </a:r>
            <a:r>
              <a:rPr lang="pt-BR" dirty="0" err="1">
                <a:solidFill>
                  <a:srgbClr val="D1D5DB"/>
                </a:solidFill>
                <a:latin typeface="Söhne" charset="0"/>
              </a:rPr>
              <a:t>Math</a:t>
            </a:r>
            <a:r>
              <a:rPr lang="pt-BR" dirty="0">
                <a:solidFill>
                  <a:srgbClr val="D1D5DB"/>
                </a:solidFill>
                <a:latin typeface="Söhne" charset="0"/>
              </a:rPr>
              <a:t>:</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err="1">
                <a:solidFill>
                  <a:srgbClr val="D1D5DB"/>
                </a:solidFill>
                <a:latin typeface="Söhne" charset="0"/>
              </a:rPr>
              <a:t>Math.random</a:t>
            </a:r>
            <a:r>
              <a:rPr lang="pt-BR" dirty="0">
                <a:solidFill>
                  <a:srgbClr val="D1D5DB"/>
                </a:solidFill>
                <a:latin typeface="Söhne" charset="0"/>
              </a:rPr>
              <a:t> que utilizamos para conseguir um número aleatório é também um exemplo de método estático.</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Classe console:</a:t>
            </a:r>
            <a:br>
              <a:rPr lang="pt-BR" dirty="0">
                <a:solidFill>
                  <a:srgbClr val="D1D5DB"/>
                </a:solidFill>
                <a:latin typeface="Söhne" charset="0"/>
              </a:rPr>
            </a:br>
            <a:br>
              <a:rPr lang="pt-BR" dirty="0">
                <a:solidFill>
                  <a:srgbClr val="D1D5DB"/>
                </a:solidFill>
                <a:latin typeface="Söhne" charset="0"/>
              </a:rPr>
            </a:b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Outro exemplo que usamos diariamente e constantemente, o objeto console em </a:t>
            </a:r>
            <a:r>
              <a:rPr lang="pt-BR" dirty="0" err="1">
                <a:solidFill>
                  <a:srgbClr val="D1D5DB"/>
                </a:solidFill>
                <a:latin typeface="Söhne" charset="0"/>
              </a:rPr>
              <a:t>JavaScript</a:t>
            </a:r>
            <a:r>
              <a:rPr lang="pt-BR" dirty="0">
                <a:solidFill>
                  <a:srgbClr val="D1D5DB"/>
                </a:solidFill>
                <a:latin typeface="Söhne" charset="0"/>
              </a:rPr>
              <a:t> contém métodos estáticos para exibir mensagens no console do navegador ou ambiente de execução. Os métodos mais comuns são log() para mensagens de log, </a:t>
            </a:r>
            <a:r>
              <a:rPr lang="pt-BR" dirty="0" err="1">
                <a:solidFill>
                  <a:srgbClr val="D1D5DB"/>
                </a:solidFill>
                <a:latin typeface="Söhne" charset="0"/>
              </a:rPr>
              <a:t>error</a:t>
            </a:r>
            <a:r>
              <a:rPr lang="pt-BR" dirty="0">
                <a:solidFill>
                  <a:srgbClr val="D1D5DB"/>
                </a:solidFill>
                <a:latin typeface="Söhne" charset="0"/>
              </a:rPr>
              <a:t>() para mensagens de erro e </a:t>
            </a:r>
            <a:r>
              <a:rPr lang="pt-BR" dirty="0" err="1">
                <a:solidFill>
                  <a:srgbClr val="D1D5DB"/>
                </a:solidFill>
                <a:latin typeface="Söhne" charset="0"/>
              </a:rPr>
              <a:t>warn</a:t>
            </a:r>
            <a:r>
              <a:rPr lang="pt-BR" dirty="0">
                <a:solidFill>
                  <a:srgbClr val="D1D5DB"/>
                </a:solidFill>
                <a:latin typeface="Söhne" charset="0"/>
              </a:rPr>
              <a:t>() para mensagens de aviso.</a:t>
            </a:r>
          </a:p>
          <a:p>
            <a:pPr>
              <a:lnSpc>
                <a:spcPct val="100000"/>
              </a:lnSpc>
              <a:defRPr lang="pt-br" cap="none">
                <a:latin typeface="Arial" pitchFamily="2" charset="0"/>
                <a:ea typeface="DejaVu Sans" charset="0"/>
                <a:cs typeface="DejaVu Sans" charset="0"/>
              </a:defRPr>
            </a:pPr>
            <a:endParaRPr lang="pt-BR" dirty="0">
              <a:solidFill>
                <a:srgbClr val="D1D5DB"/>
              </a:solidFill>
              <a:latin typeface="Söhne" charset="0"/>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sp>
        <p:nvSpPr>
          <p:cNvPr id="7" name="CustomShape 3">
            <a:extLst>
              <a:ext uri="{FF2B5EF4-FFF2-40B4-BE49-F238E27FC236}">
                <a16:creationId xmlns:a16="http://schemas.microsoft.com/office/drawing/2014/main" id="{C246BC5E-0364-E4AC-A75A-9D90AABB232C}"/>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631344" y="2158088"/>
            <a:ext cx="4739148" cy="4129323"/>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endParaRPr lang="pt-br" dirty="0">
              <a:solidFill>
                <a:srgbClr val="D1D5DB"/>
              </a:solidFill>
              <a:latin typeface="Söhne" charset="0"/>
            </a:endParaRPr>
          </a:p>
        </p:txBody>
      </p:sp>
      <p:pic>
        <p:nvPicPr>
          <p:cNvPr id="8" name="Imagem 7">
            <a:extLst>
              <a:ext uri="{FF2B5EF4-FFF2-40B4-BE49-F238E27FC236}">
                <a16:creationId xmlns:a16="http://schemas.microsoft.com/office/drawing/2014/main" id="{BF146C3B-5CEF-FCA3-2ECF-E741ECBAFBAA}"/>
              </a:ext>
            </a:extLst>
          </p:cNvPr>
          <p:cNvPicPr>
            <a:picLocks noChangeAspect="1"/>
          </p:cNvPicPr>
          <p:nvPr/>
        </p:nvPicPr>
        <p:blipFill>
          <a:blip r:embed="rId2"/>
          <a:stretch>
            <a:fillRect/>
          </a:stretch>
        </p:blipFill>
        <p:spPr>
          <a:xfrm>
            <a:off x="2393680" y="2260146"/>
            <a:ext cx="6111770" cy="967824"/>
          </a:xfrm>
          <a:prstGeom prst="rect">
            <a:avLst/>
          </a:prstGeom>
        </p:spPr>
      </p:pic>
      <p:pic>
        <p:nvPicPr>
          <p:cNvPr id="10" name="Imagem 9">
            <a:extLst>
              <a:ext uri="{FF2B5EF4-FFF2-40B4-BE49-F238E27FC236}">
                <a16:creationId xmlns:a16="http://schemas.microsoft.com/office/drawing/2014/main" id="{99053018-C645-C03F-6D4F-4812378D0120}"/>
              </a:ext>
            </a:extLst>
          </p:cNvPr>
          <p:cNvPicPr>
            <a:picLocks noChangeAspect="1"/>
          </p:cNvPicPr>
          <p:nvPr/>
        </p:nvPicPr>
        <p:blipFill>
          <a:blip r:embed="rId3"/>
          <a:stretch>
            <a:fillRect/>
          </a:stretch>
        </p:blipFill>
        <p:spPr>
          <a:xfrm>
            <a:off x="3954779" y="4151050"/>
            <a:ext cx="2629128" cy="891617"/>
          </a:xfrm>
          <a:prstGeom prst="rect">
            <a:avLst/>
          </a:prstGeom>
        </p:spPr>
      </p:pic>
    </p:spTree>
    <p:extLst>
      <p:ext uri="{BB962C8B-B14F-4D97-AF65-F5344CB8AC3E}">
        <p14:creationId xmlns:p14="http://schemas.microsoft.com/office/powerpoint/2010/main" val="310528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599"/>
            <a:ext cx="5605145" cy="4852219"/>
          </a:xfrm>
          <a:prstGeom prst="rect">
            <a:avLst/>
          </a:prstGeom>
          <a:noFill/>
          <a:ln>
            <a:noFill/>
          </a:ln>
          <a:effectLst/>
        </p:spPr>
        <p:txBody>
          <a:bodyPr vert="horz" wrap="square" lIns="90170" tIns="45085" rIns="90170" bIns="45085" numCol="1" spcCol="215900" anchor="t"/>
          <a:lstStyle/>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Em </a:t>
            </a:r>
            <a:r>
              <a:rPr lang="pt-BR" dirty="0" err="1">
                <a:solidFill>
                  <a:srgbClr val="D1D5DB"/>
                </a:solidFill>
                <a:latin typeface="Söhne" charset="0"/>
              </a:rPr>
              <a:t>JavaScript</a:t>
            </a:r>
            <a:r>
              <a:rPr lang="pt-BR" dirty="0">
                <a:solidFill>
                  <a:srgbClr val="D1D5DB"/>
                </a:solidFill>
                <a:latin typeface="Söhne" charset="0"/>
              </a:rPr>
              <a:t>, a palavra-chave "</a:t>
            </a:r>
            <a:r>
              <a:rPr lang="pt-BR" dirty="0" err="1">
                <a:solidFill>
                  <a:srgbClr val="D1D5DB"/>
                </a:solidFill>
                <a:latin typeface="Söhne" charset="0"/>
              </a:rPr>
              <a:t>this</a:t>
            </a:r>
            <a:r>
              <a:rPr lang="pt-BR" dirty="0">
                <a:solidFill>
                  <a:srgbClr val="D1D5DB"/>
                </a:solidFill>
                <a:latin typeface="Söhne" charset="0"/>
              </a:rPr>
              <a:t>" é como uma referência especial que indica o objeto atual em uso. Imagine que você está em uma conversa e alguém pergunta: "Quem está falando agora?". A resposta seria "eu", pois você é a pessoa atualmente envolvida na conversa.</a:t>
            </a:r>
          </a:p>
          <a:p>
            <a:pPr>
              <a:defRPr lang="pt-br" cap="none">
                <a:latin typeface="Arial" pitchFamily="2" charset="0"/>
                <a:ea typeface="DejaVu Sans" charset="0"/>
                <a:cs typeface="DejaVu Sans" charset="0"/>
              </a:defRPr>
            </a:pPr>
            <a:r>
              <a:rPr lang="pt-BR" dirty="0">
                <a:solidFill>
                  <a:srgbClr val="D1D5DB"/>
                </a:solidFill>
                <a:latin typeface="Söhne" charset="0"/>
              </a:rPr>
              <a:t>Da mesma forma, em </a:t>
            </a:r>
            <a:r>
              <a:rPr lang="pt-BR" dirty="0" err="1">
                <a:solidFill>
                  <a:srgbClr val="D1D5DB"/>
                </a:solidFill>
                <a:latin typeface="Söhne" charset="0"/>
              </a:rPr>
              <a:t>JavaScript</a:t>
            </a:r>
            <a:r>
              <a:rPr lang="pt-BR" dirty="0">
                <a:solidFill>
                  <a:srgbClr val="D1D5DB"/>
                </a:solidFill>
                <a:latin typeface="Söhne" charset="0"/>
              </a:rPr>
              <a:t>, "</a:t>
            </a:r>
            <a:r>
              <a:rPr lang="pt-BR" dirty="0" err="1">
                <a:solidFill>
                  <a:srgbClr val="D1D5DB"/>
                </a:solidFill>
                <a:latin typeface="Söhne" charset="0"/>
              </a:rPr>
              <a:t>this</a:t>
            </a:r>
            <a:r>
              <a:rPr lang="pt-BR" dirty="0">
                <a:solidFill>
                  <a:srgbClr val="D1D5DB"/>
                </a:solidFill>
                <a:latin typeface="Söhne" charset="0"/>
              </a:rPr>
              <a:t>" é usado para se referir ao objeto atual em um determinado momento. Pode ser o objeto em que um método está sendo executado ou o objeto global, dependendo de como e onde "</a:t>
            </a:r>
            <a:r>
              <a:rPr lang="pt-BR" dirty="0" err="1">
                <a:solidFill>
                  <a:srgbClr val="D1D5DB"/>
                </a:solidFill>
                <a:latin typeface="Söhne" charset="0"/>
              </a:rPr>
              <a:t>this</a:t>
            </a:r>
            <a:r>
              <a:rPr lang="pt-BR" dirty="0">
                <a:solidFill>
                  <a:srgbClr val="D1D5DB"/>
                </a:solidFill>
                <a:latin typeface="Söhne" charset="0"/>
              </a:rPr>
              <a:t>" é usado.</a:t>
            </a:r>
          </a:p>
          <a:p>
            <a:pPr>
              <a:defRPr lang="pt-br" cap="none">
                <a:latin typeface="Arial" pitchFamily="2" charset="0"/>
                <a:ea typeface="DejaVu Sans" charset="0"/>
                <a:cs typeface="DejaVu Sans" charset="0"/>
              </a:defRPr>
            </a:pPr>
            <a:r>
              <a:rPr lang="pt-BR" dirty="0">
                <a:solidFill>
                  <a:srgbClr val="D1D5DB"/>
                </a:solidFill>
                <a:latin typeface="Söhne" charset="0"/>
              </a:rPr>
              <a:t>Em resumo, "</a:t>
            </a:r>
            <a:r>
              <a:rPr lang="pt-BR" dirty="0" err="1">
                <a:solidFill>
                  <a:srgbClr val="D1D5DB"/>
                </a:solidFill>
                <a:latin typeface="Söhne" charset="0"/>
              </a:rPr>
              <a:t>this</a:t>
            </a:r>
            <a:r>
              <a:rPr lang="pt-BR" dirty="0">
                <a:solidFill>
                  <a:srgbClr val="D1D5DB"/>
                </a:solidFill>
                <a:latin typeface="Söhne" charset="0"/>
              </a:rPr>
              <a:t>" é como uma maneira de se referir ao próprio objeto em que um pedaço de código está sendo executado. É útil para acessar propriedades e métodos desse objeto específico.</a:t>
            </a:r>
            <a:r>
              <a:rPr lang="pt-BR" b="0" i="0" dirty="0">
                <a:solidFill>
                  <a:srgbClr val="374151"/>
                </a:solidFill>
                <a:effectLst/>
                <a:latin typeface="Söhne"/>
              </a:rPr>
              <a:t>.</a:t>
            </a:r>
          </a:p>
          <a:p>
            <a:pPr>
              <a:defRPr lang="pt-br" cap="none">
                <a:latin typeface="Arial" pitchFamily="2" charset="0"/>
                <a:ea typeface="DejaVu Sans" charset="0"/>
                <a:cs typeface="DejaVu Sans" charset="0"/>
              </a:defRPr>
            </a:pPr>
            <a:endParaRPr lang="pt-BR" dirty="0">
              <a:solidFill>
                <a:srgbClr val="374151"/>
              </a:solidFill>
              <a:latin typeface="Söhne"/>
            </a:endParaRP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dirty="0">
                <a:solidFill>
                  <a:srgbClr val="FFFFFF"/>
                </a:solidFill>
                <a:latin typeface="Montserrat" charset="0"/>
                <a:ea typeface="DejaVu Sans" charset="0"/>
                <a:cs typeface="DejaVu Sans" charset="0"/>
              </a:rPr>
              <a:t>Entendendo “</a:t>
            </a:r>
            <a:r>
              <a:rPr lang="pt-br" sz="2800" b="1" i="1" cap="none" dirty="0" err="1">
                <a:solidFill>
                  <a:srgbClr val="FFFFFF"/>
                </a:solidFill>
                <a:latin typeface="Montserrat" charset="0"/>
                <a:ea typeface="DejaVu Sans" charset="0"/>
                <a:cs typeface="DejaVu Sans" charset="0"/>
              </a:rPr>
              <a:t>This</a:t>
            </a:r>
            <a:r>
              <a:rPr lang="pt-br" sz="2800" b="1" i="1" cap="none" dirty="0">
                <a:solidFill>
                  <a:srgbClr val="FFFFFF"/>
                </a:solidFill>
                <a:latin typeface="Montserrat" charset="0"/>
                <a:ea typeface="DejaVu Sans" charset="0"/>
                <a:cs typeface="DejaVu Sans" charset="0"/>
              </a:rPr>
              <a:t>”</a:t>
            </a:r>
            <a:endParaRPr lang="pt-br" sz="2800" cap="none" dirty="0"/>
          </a:p>
        </p:txBody>
      </p:sp>
      <p:sp>
        <p:nvSpPr>
          <p:cNvPr id="7" name="CustomShape 3">
            <a:extLst>
              <a:ext uri="{FF2B5EF4-FFF2-40B4-BE49-F238E27FC236}">
                <a16:creationId xmlns:a16="http://schemas.microsoft.com/office/drawing/2014/main" id="{50DADFC6-CFC4-D193-89BA-88ACF5C635AF}"/>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5720101" y="2559242"/>
            <a:ext cx="5875655" cy="4479290"/>
          </a:xfrm>
          <a:prstGeom prst="rect">
            <a:avLst/>
          </a:prstGeom>
          <a:noFill/>
          <a:ln>
            <a:noFill/>
          </a:ln>
          <a:effectLst/>
        </p:spPr>
        <p:txBody>
          <a:bodyPr vert="horz" wrap="square" lIns="90170" tIns="45085" rIns="90170" bIns="45085" numCol="1" spcCol="215900" anchor="t"/>
          <a:lstStyle/>
          <a:p>
            <a:pPr algn="l"/>
            <a:r>
              <a:rPr lang="pt-BR" dirty="0">
                <a:solidFill>
                  <a:srgbClr val="D1D5DB"/>
                </a:solidFill>
                <a:latin typeface="Söhne" charset="0"/>
              </a:rPr>
              <a:t>Nesse exemplo, usamos o "</a:t>
            </a:r>
            <a:r>
              <a:rPr lang="pt-BR" dirty="0" err="1">
                <a:solidFill>
                  <a:srgbClr val="D1D5DB"/>
                </a:solidFill>
                <a:latin typeface="Söhne" charset="0"/>
              </a:rPr>
              <a:t>this</a:t>
            </a:r>
            <a:r>
              <a:rPr lang="pt-BR" dirty="0">
                <a:solidFill>
                  <a:srgbClr val="D1D5DB"/>
                </a:solidFill>
                <a:latin typeface="Söhne" charset="0"/>
              </a:rPr>
              <a:t>" dentro do método "apresentar" para se referir ao objeto "pessoa" e acessar sua propriedade "nome". Quando chamamos o método "apresentar" a partir do objeto "pessoa", o "</a:t>
            </a:r>
            <a:r>
              <a:rPr lang="pt-BR" dirty="0" err="1">
                <a:solidFill>
                  <a:srgbClr val="D1D5DB"/>
                </a:solidFill>
                <a:latin typeface="Söhne" charset="0"/>
              </a:rPr>
              <a:t>this</a:t>
            </a:r>
            <a:r>
              <a:rPr lang="pt-BR" dirty="0">
                <a:solidFill>
                  <a:srgbClr val="D1D5DB"/>
                </a:solidFill>
                <a:latin typeface="Söhne" charset="0"/>
              </a:rPr>
              <a:t>" se refere ao próprio objeto "pessoa".</a:t>
            </a:r>
          </a:p>
          <a:p>
            <a:pPr algn="l"/>
            <a:r>
              <a:rPr lang="pt-BR" dirty="0">
                <a:solidFill>
                  <a:srgbClr val="D1D5DB"/>
                </a:solidFill>
                <a:latin typeface="Söhne" charset="0"/>
              </a:rPr>
              <a:t>Sem o uso do "</a:t>
            </a:r>
            <a:r>
              <a:rPr lang="pt-BR" dirty="0" err="1">
                <a:solidFill>
                  <a:srgbClr val="D1D5DB"/>
                </a:solidFill>
                <a:latin typeface="Söhne" charset="0"/>
              </a:rPr>
              <a:t>this</a:t>
            </a:r>
            <a:r>
              <a:rPr lang="pt-BR" dirty="0">
                <a:solidFill>
                  <a:srgbClr val="D1D5DB"/>
                </a:solidFill>
                <a:latin typeface="Söhne" charset="0"/>
              </a:rPr>
              <a:t>", teríamos que passar o nome da pessoa como um argumento para o método "apresentar", o que tornaria o código mais verboso.</a:t>
            </a:r>
          </a:p>
          <a:p>
            <a:pPr algn="l"/>
            <a:r>
              <a:rPr lang="pt-BR" dirty="0">
                <a:solidFill>
                  <a:srgbClr val="D1D5DB"/>
                </a:solidFill>
                <a:latin typeface="Söhne" charset="0"/>
              </a:rPr>
              <a:t>Em resumo, o "</a:t>
            </a:r>
            <a:r>
              <a:rPr lang="pt-BR" dirty="0" err="1">
                <a:solidFill>
                  <a:srgbClr val="D1D5DB"/>
                </a:solidFill>
                <a:latin typeface="Söhne" charset="0"/>
              </a:rPr>
              <a:t>this</a:t>
            </a:r>
            <a:r>
              <a:rPr lang="pt-BR" dirty="0">
                <a:solidFill>
                  <a:srgbClr val="D1D5DB"/>
                </a:solidFill>
                <a:latin typeface="Söhne" charset="0"/>
              </a:rPr>
              <a:t>" é uma palavra-chave importante em </a:t>
            </a:r>
            <a:r>
              <a:rPr lang="pt-BR" dirty="0" err="1">
                <a:solidFill>
                  <a:srgbClr val="D1D5DB"/>
                </a:solidFill>
                <a:latin typeface="Söhne" charset="0"/>
              </a:rPr>
              <a:t>JavaScript</a:t>
            </a:r>
            <a:r>
              <a:rPr lang="pt-BR" dirty="0">
                <a:solidFill>
                  <a:srgbClr val="D1D5DB"/>
                </a:solidFill>
                <a:latin typeface="Söhne" charset="0"/>
              </a:rPr>
              <a:t> que se refere ao objeto em um determinado contexto ou escopo. Ele pode ser usado para acessar e manipular propriedades e métodos de um objeto. Entender como o "</a:t>
            </a:r>
            <a:r>
              <a:rPr lang="pt-BR" dirty="0" err="1">
                <a:solidFill>
                  <a:srgbClr val="D1D5DB"/>
                </a:solidFill>
                <a:latin typeface="Söhne" charset="0"/>
              </a:rPr>
              <a:t>this</a:t>
            </a:r>
            <a:r>
              <a:rPr lang="pt-BR" dirty="0">
                <a:solidFill>
                  <a:srgbClr val="D1D5DB"/>
                </a:solidFill>
                <a:latin typeface="Söhne" charset="0"/>
              </a:rPr>
              <a:t>" funciona em diferentes situações pode ser útil para escrever código </a:t>
            </a:r>
            <a:r>
              <a:rPr lang="pt-BR" dirty="0" err="1">
                <a:solidFill>
                  <a:srgbClr val="D1D5DB"/>
                </a:solidFill>
                <a:latin typeface="Söhne" charset="0"/>
              </a:rPr>
              <a:t>JavaScript</a:t>
            </a:r>
            <a:r>
              <a:rPr lang="pt-BR" dirty="0">
                <a:solidFill>
                  <a:srgbClr val="D1D5DB"/>
                </a:solidFill>
                <a:latin typeface="Söhne" charset="0"/>
              </a:rPr>
              <a:t> mais eficiente e claro.</a:t>
            </a: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pic>
        <p:nvPicPr>
          <p:cNvPr id="9" name="Imagem 8">
            <a:extLst>
              <a:ext uri="{FF2B5EF4-FFF2-40B4-BE49-F238E27FC236}">
                <a16:creationId xmlns:a16="http://schemas.microsoft.com/office/drawing/2014/main" id="{1CCEECF8-34F2-625C-A591-C76AB0C3367B}"/>
              </a:ext>
            </a:extLst>
          </p:cNvPr>
          <p:cNvPicPr>
            <a:picLocks noChangeAspect="1"/>
          </p:cNvPicPr>
          <p:nvPr/>
        </p:nvPicPr>
        <p:blipFill>
          <a:blip r:embed="rId2"/>
          <a:stretch>
            <a:fillRect/>
          </a:stretch>
        </p:blipFill>
        <p:spPr>
          <a:xfrm>
            <a:off x="6663055" y="1188021"/>
            <a:ext cx="2949196" cy="1379340"/>
          </a:xfrm>
          <a:prstGeom prst="rect">
            <a:avLst/>
          </a:prstGeom>
        </p:spPr>
      </p:pic>
    </p:spTree>
    <p:extLst>
      <p:ext uri="{BB962C8B-B14F-4D97-AF65-F5344CB8AC3E}">
        <p14:creationId xmlns:p14="http://schemas.microsoft.com/office/powerpoint/2010/main" val="384206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DAAAAMz9PADM/TwAAAAAAZAAAAAAAAAAAAAAAAAAAAAAAAAAAAAAAZAAAAAEAAABAAAAAAAAAAGQAAAAOAQ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Bk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z9PADM/TwAAAAAAAAAAAAAAAAAAAAAAAAAAAAAAAAAAAAAAAAAAAP///wF/f38A5+bmA8zMzADAwP8Af39/AAAAAAAAAAAAAAAAAAAAAAAAAAAAIQAAABgAAAAUAAAAAAAAAAEAAAD/SgAALyoAABAAAAAmAAAACAAAAP//////////"/>
              </a:ext>
            </a:extLst>
          </p:cNvSpPr>
          <p:nvPr/>
        </p:nvSpPr>
        <p:spPr>
          <a:xfrm>
            <a:off x="0" y="635"/>
            <a:ext cx="12191365" cy="6856730"/>
          </a:xfrm>
          <a:prstGeom prst="snip1Rect">
            <a:avLst>
              <a:gd name="adj" fmla="val 16668"/>
            </a:avLst>
          </a:prstGeom>
          <a:gradFill flip="none" rotWithShape="0">
            <a:gsLst>
              <a:gs pos="0">
                <a:srgbClr val="333F4F"/>
              </a:gs>
              <a:gs pos="100000">
                <a:srgbClr val="333F4F">
                  <a:alpha val="0"/>
                </a:srgbClr>
              </a:gs>
            </a:gsLst>
            <a:lin ang="5400000" scaled="0"/>
            <a:tileRect/>
          </a:gra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txEAAOkAAACYOQAA5AQAAAAAAAAmAAAACAAAAP//////////"/>
              </a:ext>
            </a:extLst>
          </p:cNvSpPr>
          <p:nvPr/>
        </p:nvSpPr>
        <p:spPr>
          <a:xfrm>
            <a:off x="2879725" y="147955"/>
            <a:ext cx="648271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Calibri" pitchFamily="2" charset="0"/>
                <a:ea typeface="DejaVu Sans" charset="0"/>
                <a:cs typeface="DejaVu Sans" charset="0"/>
              </a:rPr>
              <a:t>Como nasceu a orientação a objetos</a:t>
            </a:r>
          </a:p>
        </p:txBody>
      </p:sp>
      <p:sp>
        <p:nvSpPr>
          <p:cNvPr id="4" name="CaixaTexto1"/>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Uh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IAALwFAADDJgAATCEAAAAgAAAmAAAACAAAAP//////////"/>
              </a:ext>
            </a:extLst>
          </p:cNvSpPr>
          <p:nvPr/>
        </p:nvSpPr>
        <p:spPr>
          <a:xfrm>
            <a:off x="447675" y="932180"/>
            <a:ext cx="5853430" cy="4480560"/>
          </a:xfrm>
          <a:prstGeom prst="rect">
            <a:avLst/>
          </a:prstGeom>
          <a:noFill/>
          <a:ln>
            <a:noFill/>
          </a:ln>
          <a:effectLst/>
        </p:spPr>
        <p:txBody>
          <a:bodyPr vert="horz" wrap="square" numCol="1" spcCol="215900" anchor="t"/>
          <a:lstStyle/>
          <a:p>
            <a:pPr>
              <a:defRPr lang="pt-br" cap="none">
                <a:solidFill>
                  <a:schemeClr val="bg1"/>
                </a:solidFill>
              </a:defRPr>
            </a:pPr>
            <a:endParaRPr dirty="0"/>
          </a:p>
          <a:p>
            <a:pPr>
              <a:defRPr lang="pt-br" cap="none">
                <a:solidFill>
                  <a:schemeClr val="bg1"/>
                </a:solidFill>
              </a:defRPr>
            </a:pPr>
            <a:r>
              <a:rPr dirty="0"/>
              <a:t>Um dos criadores da linguagem </a:t>
            </a:r>
            <a:r>
              <a:rPr dirty="0" err="1"/>
              <a:t>Smalltalk</a:t>
            </a:r>
            <a:r>
              <a:rPr dirty="0"/>
              <a:t>, durante suas pesquisas, Alan desenvolveu a ideia de que poderíamos construir um programa usando conceitos e abstrações do mundo real, como objetos, troca de mensagens. Houve um dia em que Alan Kay pensou: </a:t>
            </a:r>
          </a:p>
          <a:p>
            <a:pPr>
              <a:defRPr lang="pt-br" cap="none">
                <a:solidFill>
                  <a:schemeClr val="bg1"/>
                </a:solidFill>
              </a:defRPr>
            </a:pPr>
            <a:endParaRPr dirty="0"/>
          </a:p>
          <a:p>
            <a:pPr>
              <a:defRPr lang="pt-br" cap="none">
                <a:solidFill>
                  <a:schemeClr val="bg1"/>
                </a:solidFill>
              </a:defRPr>
            </a:pPr>
            <a:r>
              <a:rPr lang="pt-br" b="1" cap="none" dirty="0"/>
              <a:t>como seria se um sistema de software funcionasse como um ser vivo?</a:t>
            </a:r>
          </a:p>
          <a:p>
            <a:pPr>
              <a:defRPr lang="pt-br" cap="none">
                <a:solidFill>
                  <a:schemeClr val="bg1"/>
                </a:solidFill>
              </a:defRPr>
            </a:pPr>
            <a:endParaRPr lang="pt-br" b="1" cap="none" dirty="0"/>
          </a:p>
          <a:p>
            <a:pPr>
              <a:defRPr lang="pt-br" cap="none">
                <a:solidFill>
                  <a:schemeClr val="bg1"/>
                </a:solidFill>
              </a:defRPr>
            </a:pPr>
            <a:r>
              <a:rPr dirty="0"/>
              <a:t>Então, a partir desses questionamentos, ele começou a desenvolver suas ideias sobre um sistema de software fazendo uma comparação com o sistema de seres vivos</a:t>
            </a:r>
          </a:p>
          <a:p>
            <a:pPr>
              <a:defRPr lang="pt-br" cap="none">
                <a:solidFill>
                  <a:schemeClr val="bg1"/>
                </a:solidFill>
              </a:defRPr>
            </a:pPr>
            <a:endParaRPr dirty="0"/>
          </a:p>
          <a:p>
            <a:pPr>
              <a:defRPr lang="pt-br" cap="none">
                <a:solidFill>
                  <a:schemeClr val="bg1"/>
                </a:solidFill>
              </a:defRPr>
            </a:pPr>
            <a:endParaRPr dirty="0"/>
          </a:p>
        </p:txBody>
      </p:sp>
      <p:sp>
        <p:nvSpPr>
          <p:cNvPr id="5" name="CaixaTexto2"/>
          <p:cNvSpPr txBox="1">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EgAAAE8B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J0K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CcAAKgFAACWSQAAiB8AAAAgAAAmAAAACAAAAP//////////"/>
              </a:ext>
            </a:extLst>
          </p:cNvSpPr>
          <p:nvPr/>
        </p:nvSpPr>
        <p:spPr>
          <a:xfrm>
            <a:off x="6441440" y="919480"/>
            <a:ext cx="5520690" cy="4206240"/>
          </a:xfrm>
          <a:prstGeom prst="rect">
            <a:avLst/>
          </a:prstGeom>
          <a:noFill/>
          <a:ln>
            <a:noFill/>
          </a:ln>
          <a:effectLst/>
        </p:spPr>
        <p:txBody>
          <a:bodyPr vert="horz" wrap="square" numCol="1" spcCol="215900" anchor="t"/>
          <a:lstStyle/>
          <a:p>
            <a:pPr>
              <a:defRPr lang="pt-br" cap="none">
                <a:solidFill>
                  <a:schemeClr val="bg1"/>
                </a:solidFill>
              </a:defRPr>
            </a:pPr>
            <a:r>
              <a:rPr dirty="0"/>
              <a:t>Até aqui, você aprendeu o conceito de programação estruturada, na qual um programa é construído por meio de funções e procedimentos. Na programação estruturada na linguagem C, um programa é definido por meio de uma função principal a qual faz chamadas a outras funções implementadas por nós, programadores.</a:t>
            </a:r>
          </a:p>
          <a:p>
            <a:pPr>
              <a:defRPr lang="pt-br" cap="none">
                <a:solidFill>
                  <a:schemeClr val="bg1"/>
                </a:solidFill>
              </a:defRPr>
            </a:pPr>
            <a:r>
              <a:rPr dirty="0"/>
              <a:t>	Na programação POO, a forma de pensar (o paradigma) é diferente. Um programa é visto como um conjunto de objetos que se comunicam através de mensagens. Cada objeto mantém dados internos, chamados de atributos. Dessa forma, um sistema desenvolvido usando a POO possui objetos que colaboram entre si, executando tarefas específicas em busca de um objetivo comum.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599"/>
            <a:ext cx="5605145" cy="4852219"/>
          </a:xfrm>
          <a:prstGeom prst="rect">
            <a:avLst/>
          </a:prstGeom>
          <a:noFill/>
          <a:ln>
            <a:noFill/>
          </a:ln>
          <a:effectLst/>
        </p:spPr>
        <p:txBody>
          <a:bodyPr vert="horz" wrap="square" lIns="90170" tIns="45085" rIns="90170" bIns="45085" numCol="1" spcCol="215900" anchor="t"/>
          <a:lstStyle/>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Método de um objeto:</a:t>
            </a: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marL="342900" indent="-342900">
              <a:buAutoNum type="arabicParen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Esta é a regra mais simples de entender e, para a nossa alegria, é a que governa a maioria dos casos onde aparece o           . Veja o exemplo:</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endParaRPr lang="pt-BR" dirty="0">
              <a:solidFill>
                <a:srgbClr val="374151"/>
              </a:solidFill>
              <a:latin typeface="Söhne"/>
            </a:endParaRP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1059446"/>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endParaRPr lang="pt-BR" sz="2800" b="1" i="1" dirty="0">
              <a:solidFill>
                <a:srgbClr val="FFFFFF"/>
              </a:solidFill>
              <a:latin typeface="Montserrat" charset="0"/>
            </a:endParaRPr>
          </a:p>
          <a:p>
            <a:pPr algn="ctr">
              <a:defRPr lang="pt-br" cap="none">
                <a:latin typeface="Arial" pitchFamily="2" charset="0"/>
                <a:ea typeface="DejaVu Sans" charset="0"/>
                <a:cs typeface="DejaVu Sans" charset="0"/>
              </a:defRPr>
            </a:pPr>
            <a:r>
              <a:rPr lang="pt-BR" sz="2800" b="1" i="1" dirty="0">
                <a:solidFill>
                  <a:srgbClr val="FFFFFF"/>
                </a:solidFill>
                <a:latin typeface="Montserrat" charset="0"/>
              </a:rPr>
              <a:t>Entendendo o ‘</a:t>
            </a:r>
            <a:r>
              <a:rPr lang="pt-BR" sz="2800" b="1" i="1" dirty="0" err="1">
                <a:solidFill>
                  <a:srgbClr val="FFFFFF"/>
                </a:solidFill>
                <a:latin typeface="Montserrat" charset="0"/>
              </a:rPr>
              <a:t>this</a:t>
            </a:r>
            <a:r>
              <a:rPr lang="pt-BR" sz="2800" b="1" i="1" dirty="0">
                <a:solidFill>
                  <a:srgbClr val="FFFFFF"/>
                </a:solidFill>
                <a:latin typeface="Montserrat" charset="0"/>
              </a:rPr>
              <a:t>’ no </a:t>
            </a:r>
            <a:r>
              <a:rPr lang="pt-BR" sz="2800" b="1" i="1" dirty="0" err="1">
                <a:solidFill>
                  <a:srgbClr val="FFFFFF"/>
                </a:solidFill>
                <a:latin typeface="Montserrat" charset="0"/>
              </a:rPr>
              <a:t>JavaScript</a:t>
            </a:r>
            <a:endParaRPr lang="pt-BR" sz="2800" b="1" i="1" dirty="0">
              <a:solidFill>
                <a:srgbClr val="FFFFFF"/>
              </a:solidFill>
              <a:latin typeface="Montserrat" charset="0"/>
            </a:endParaRPr>
          </a:p>
          <a:p>
            <a:pPr algn="ctr">
              <a:lnSpc>
                <a:spcPct val="100000"/>
              </a:lnSpc>
              <a:defRPr lang="pt-br" cap="none">
                <a:latin typeface="Arial" pitchFamily="2" charset="0"/>
                <a:ea typeface="DejaVu Sans" charset="0"/>
                <a:cs typeface="DejaVu Sans" charset="0"/>
              </a:defRPr>
            </a:pPr>
            <a:endParaRPr lang="pt-br" sz="2800" cap="none" dirty="0"/>
          </a:p>
        </p:txBody>
      </p:sp>
      <p:pic>
        <p:nvPicPr>
          <p:cNvPr id="10" name="Imagem 9">
            <a:extLst>
              <a:ext uri="{FF2B5EF4-FFF2-40B4-BE49-F238E27FC236}">
                <a16:creationId xmlns:a16="http://schemas.microsoft.com/office/drawing/2014/main" id="{9DF83CFB-15BD-D3BC-DABF-AB8B0C60C440}"/>
              </a:ext>
            </a:extLst>
          </p:cNvPr>
          <p:cNvPicPr>
            <a:picLocks noChangeAspect="1"/>
          </p:cNvPicPr>
          <p:nvPr/>
        </p:nvPicPr>
        <p:blipFill>
          <a:blip r:embed="rId2"/>
          <a:stretch>
            <a:fillRect/>
          </a:stretch>
        </p:blipFill>
        <p:spPr>
          <a:xfrm>
            <a:off x="219710" y="2182720"/>
            <a:ext cx="5768840" cy="914479"/>
          </a:xfrm>
          <a:prstGeom prst="rect">
            <a:avLst/>
          </a:prstGeom>
        </p:spPr>
      </p:pic>
      <p:pic>
        <p:nvPicPr>
          <p:cNvPr id="13" name="Imagem 12">
            <a:extLst>
              <a:ext uri="{FF2B5EF4-FFF2-40B4-BE49-F238E27FC236}">
                <a16:creationId xmlns:a16="http://schemas.microsoft.com/office/drawing/2014/main" id="{74717409-7DE4-2D42-0377-2CF8BBC280EB}"/>
              </a:ext>
            </a:extLst>
          </p:cNvPr>
          <p:cNvPicPr>
            <a:picLocks noChangeAspect="1"/>
          </p:cNvPicPr>
          <p:nvPr/>
        </p:nvPicPr>
        <p:blipFill>
          <a:blip r:embed="rId3"/>
          <a:stretch>
            <a:fillRect/>
          </a:stretch>
        </p:blipFill>
        <p:spPr>
          <a:xfrm>
            <a:off x="525629" y="3902976"/>
            <a:ext cx="403895" cy="236240"/>
          </a:xfrm>
          <a:prstGeom prst="rect">
            <a:avLst/>
          </a:prstGeom>
        </p:spPr>
      </p:pic>
      <p:pic>
        <p:nvPicPr>
          <p:cNvPr id="19" name="Imagem 18">
            <a:extLst>
              <a:ext uri="{FF2B5EF4-FFF2-40B4-BE49-F238E27FC236}">
                <a16:creationId xmlns:a16="http://schemas.microsoft.com/office/drawing/2014/main" id="{3A206665-A431-16A4-634F-42EA7026750F}"/>
              </a:ext>
            </a:extLst>
          </p:cNvPr>
          <p:cNvPicPr>
            <a:picLocks noChangeAspect="1"/>
          </p:cNvPicPr>
          <p:nvPr/>
        </p:nvPicPr>
        <p:blipFill>
          <a:blip r:embed="rId4"/>
          <a:stretch>
            <a:fillRect/>
          </a:stretch>
        </p:blipFill>
        <p:spPr>
          <a:xfrm>
            <a:off x="6294469" y="1840928"/>
            <a:ext cx="5814564" cy="3913560"/>
          </a:xfrm>
          <a:prstGeom prst="rect">
            <a:avLst/>
          </a:prstGeom>
        </p:spPr>
      </p:pic>
    </p:spTree>
    <p:extLst>
      <p:ext uri="{BB962C8B-B14F-4D97-AF65-F5344CB8AC3E}">
        <p14:creationId xmlns:p14="http://schemas.microsoft.com/office/powerpoint/2010/main" val="2805117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KAUAAJ8BAADXRQAAxQkAABAAAAAmAAAACAAAAP//////////"/>
              </a:ext>
            </a:extLst>
          </p:cNvSpPr>
          <p:nvPr/>
        </p:nvSpPr>
        <p:spPr>
          <a:xfrm>
            <a:off x="838200" y="263525"/>
            <a:ext cx="10514965" cy="1324610"/>
          </a:xfrm>
          <a:prstGeom prst="rect">
            <a:avLst/>
          </a:prstGeom>
          <a:noFill/>
          <a:ln>
            <a:noFill/>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635" y="-2924"/>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txBody>
          <a:bodyPr/>
          <a:lstStyle/>
          <a:p>
            <a:endParaRPr lang="pt-BR" dirty="0"/>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gEAAHAIAAAvKgAA/iMAABAgAAAmAAAACAAAAP//////////"/>
              </a:ext>
            </a:extLst>
          </p:cNvSpPr>
          <p:nvPr/>
        </p:nvSpPr>
        <p:spPr>
          <a:xfrm>
            <a:off x="219710" y="1371598"/>
            <a:ext cx="5605145" cy="5370845"/>
          </a:xfrm>
          <a:prstGeom prst="rect">
            <a:avLst/>
          </a:prstGeom>
          <a:noFill/>
          <a:ln>
            <a:noFill/>
          </a:ln>
          <a:effectLst/>
        </p:spPr>
        <p:txBody>
          <a:bodyPr vert="horz" wrap="square" lIns="90170" tIns="45085" rIns="90170" bIns="45085" numCol="1" spcCol="215900" anchor="t"/>
          <a:lstStyle/>
          <a:p>
            <a:pPr>
              <a:defRPr lang="pt-br" cap="none">
                <a:latin typeface="Arial" pitchFamily="2" charset="0"/>
                <a:ea typeface="DejaVu Sans" charset="0"/>
                <a:cs typeface="DejaVu Sans" charset="0"/>
              </a:defRPr>
            </a:pPr>
            <a:r>
              <a:rPr lang="pt-BR" dirty="0">
                <a:solidFill>
                  <a:srgbClr val="D1D5DB"/>
                </a:solidFill>
                <a:latin typeface="Söhne" charset="0"/>
              </a:rPr>
              <a:t>      No </a:t>
            </a:r>
            <a:r>
              <a:rPr lang="pt-BR" dirty="0" err="1">
                <a:solidFill>
                  <a:srgbClr val="D1D5DB"/>
                </a:solidFill>
                <a:latin typeface="Söhne" charset="0"/>
              </a:rPr>
              <a:t>JavaScript</a:t>
            </a:r>
            <a:r>
              <a:rPr lang="pt-BR" dirty="0">
                <a:solidFill>
                  <a:srgbClr val="D1D5DB"/>
                </a:solidFill>
                <a:latin typeface="Söhne" charset="0"/>
              </a:rPr>
              <a:t>, o ‘</a:t>
            </a:r>
            <a:r>
              <a:rPr lang="pt-BR" dirty="0" err="1">
                <a:solidFill>
                  <a:srgbClr val="D1D5DB"/>
                </a:solidFill>
                <a:latin typeface="Söhne" charset="0"/>
              </a:rPr>
              <a:t>this</a:t>
            </a:r>
            <a:r>
              <a:rPr lang="pt-BR" dirty="0">
                <a:solidFill>
                  <a:srgbClr val="D1D5DB"/>
                </a:solidFill>
                <a:latin typeface="Söhne" charset="0"/>
              </a:rPr>
              <a:t>’ é usado dentro de uma classe para se referir à instância do objeto sendo criada. Quando você cria uma classe e usa o ’</a:t>
            </a:r>
            <a:r>
              <a:rPr lang="pt-BR" dirty="0" err="1">
                <a:solidFill>
                  <a:srgbClr val="D1D5DB"/>
                </a:solidFill>
                <a:latin typeface="Söhne" charset="0"/>
              </a:rPr>
              <a:t>this</a:t>
            </a:r>
            <a:r>
              <a:rPr lang="pt-BR" dirty="0">
                <a:solidFill>
                  <a:srgbClr val="D1D5DB"/>
                </a:solidFill>
                <a:latin typeface="Söhne" charset="0"/>
              </a:rPr>
              <a:t>’ dentro dos métodos da classe, ele se refere à instância atual do objeto.</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Neste exemplo, temos uma classe chamada ‘Person’ com um construtor. Dentro do construtor, usamos o ‘</a:t>
            </a:r>
            <a:r>
              <a:rPr lang="pt-BR" dirty="0" err="1">
                <a:solidFill>
                  <a:srgbClr val="D1D5DB"/>
                </a:solidFill>
                <a:latin typeface="Söhne" charset="0"/>
              </a:rPr>
              <a:t>this</a:t>
            </a:r>
            <a:r>
              <a:rPr lang="pt-BR" dirty="0">
                <a:solidFill>
                  <a:srgbClr val="D1D5DB"/>
                </a:solidFill>
                <a:latin typeface="Söhne" charset="0"/>
              </a:rPr>
              <a:t>’ para definir as propriedades ‘</a:t>
            </a:r>
            <a:r>
              <a:rPr lang="pt-BR" dirty="0" err="1">
                <a:solidFill>
                  <a:srgbClr val="D1D5DB"/>
                </a:solidFill>
                <a:latin typeface="Söhne" charset="0"/>
              </a:rPr>
              <a:t>name</a:t>
            </a:r>
            <a:r>
              <a:rPr lang="pt-BR" dirty="0">
                <a:solidFill>
                  <a:srgbClr val="D1D5DB"/>
                </a:solidFill>
                <a:latin typeface="Söhne" charset="0"/>
              </a:rPr>
              <a:t>’ e ‘age’ da instância atual.</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Ao criar uma nova instância da classe ‘Person’ usando ‘new Person('Alice', 25)’, o ‘</a:t>
            </a:r>
            <a:r>
              <a:rPr lang="pt-BR" dirty="0" err="1">
                <a:solidFill>
                  <a:srgbClr val="D1D5DB"/>
                </a:solidFill>
                <a:latin typeface="Söhne" charset="0"/>
              </a:rPr>
              <a:t>this</a:t>
            </a:r>
            <a:r>
              <a:rPr lang="pt-BR" dirty="0">
                <a:solidFill>
                  <a:srgbClr val="D1D5DB"/>
                </a:solidFill>
                <a:latin typeface="Söhne" charset="0"/>
              </a:rPr>
              <a:t>’ dentro do construtor se refere à instância sendo criada ‘(person1)’. Portanto, ‘this.name’ e ‘</a:t>
            </a:r>
            <a:r>
              <a:rPr lang="pt-BR" dirty="0" err="1">
                <a:solidFill>
                  <a:srgbClr val="D1D5DB"/>
                </a:solidFill>
                <a:latin typeface="Söhne" charset="0"/>
              </a:rPr>
              <a:t>this.age</a:t>
            </a:r>
            <a:r>
              <a:rPr lang="pt-BR" dirty="0">
                <a:solidFill>
                  <a:srgbClr val="D1D5DB"/>
                </a:solidFill>
                <a:latin typeface="Söhne" charset="0"/>
              </a:rPr>
              <a:t>’ atribuem os valores passados ao construtor às propriedades correspondentes da instância.</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Da mesma forma, ao criar outra instância usando ‘new Person('Bob', 30)’, o ‘</a:t>
            </a:r>
            <a:r>
              <a:rPr lang="pt-BR" dirty="0" err="1">
                <a:solidFill>
                  <a:srgbClr val="D1D5DB"/>
                </a:solidFill>
                <a:latin typeface="Söhne" charset="0"/>
              </a:rPr>
              <a:t>this</a:t>
            </a:r>
            <a:r>
              <a:rPr lang="pt-BR" dirty="0">
                <a:solidFill>
                  <a:srgbClr val="D1D5DB"/>
                </a:solidFill>
                <a:latin typeface="Söhne" charset="0"/>
              </a:rPr>
              <a:t>’ se refere à nova instância ‘(person2)’, e as propriedades são definidas com os valores fornecidos.</a:t>
            </a:r>
          </a:p>
          <a:p>
            <a:pPr>
              <a:defRPr lang="pt-br" cap="none">
                <a:latin typeface="Arial" pitchFamily="2" charset="0"/>
                <a:ea typeface="DejaVu Sans" charset="0"/>
                <a:cs typeface="DejaVu Sans" charset="0"/>
              </a:defRPr>
            </a:pPr>
            <a:endParaRPr lang="pt-BR" dirty="0">
              <a:solidFill>
                <a:srgbClr val="D1D5DB"/>
              </a:solidFill>
              <a:latin typeface="Söhne" charset="0"/>
            </a:endParaRPr>
          </a:p>
          <a:p>
            <a:pPr>
              <a:defRPr lang="pt-br" cap="none">
                <a:latin typeface="Arial" pitchFamily="2" charset="0"/>
                <a:ea typeface="DejaVu Sans" charset="0"/>
                <a:cs typeface="DejaVu Sans" charset="0"/>
              </a:defRPr>
            </a:pPr>
            <a:r>
              <a:rPr lang="pt-BR" dirty="0">
                <a:solidFill>
                  <a:srgbClr val="D1D5DB"/>
                </a:solidFill>
                <a:latin typeface="Söhne" charset="0"/>
              </a:rPr>
              <a:t>O uso do </a:t>
            </a:r>
            <a:r>
              <a:rPr lang="pt-BR" dirty="0" err="1">
                <a:solidFill>
                  <a:srgbClr val="D1D5DB"/>
                </a:solidFill>
                <a:latin typeface="Söhne" charset="0"/>
              </a:rPr>
              <a:t>this</a:t>
            </a:r>
            <a:r>
              <a:rPr lang="pt-BR" dirty="0">
                <a:solidFill>
                  <a:srgbClr val="D1D5DB"/>
                </a:solidFill>
                <a:latin typeface="Söhne" charset="0"/>
              </a:rPr>
              <a:t> dentro de uma classe é fundamental para inicializar as propriedades específicas de cada instância, permitindo que cada objeto tenha seus próprios valores únicos.</a:t>
            </a:r>
          </a:p>
          <a:p>
            <a:pPr>
              <a:defRPr lang="pt-br" cap="none">
                <a:latin typeface="Arial" pitchFamily="2" charset="0"/>
                <a:ea typeface="DejaVu Sans" charset="0"/>
                <a:cs typeface="DejaVu Sans" charset="0"/>
              </a:defRPr>
            </a:pPr>
            <a:endParaRPr lang="pt-BR" b="0" i="0" dirty="0">
              <a:solidFill>
                <a:srgbClr val="374151"/>
              </a:solidFill>
              <a:effectLst/>
              <a:latin typeface="Söhne"/>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1059446"/>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defRPr lang="pt-br" cap="none">
                <a:latin typeface="Arial" pitchFamily="2" charset="0"/>
                <a:ea typeface="DejaVu Sans" charset="0"/>
                <a:cs typeface="DejaVu Sans" charset="0"/>
              </a:defRPr>
            </a:pPr>
            <a:endParaRPr lang="pt-BR" sz="2800" b="1" i="1" dirty="0">
              <a:solidFill>
                <a:srgbClr val="FFFFFF"/>
              </a:solidFill>
              <a:latin typeface="Montserrat" charset="0"/>
            </a:endParaRPr>
          </a:p>
          <a:p>
            <a:pPr algn="ctr">
              <a:defRPr lang="pt-br" cap="none">
                <a:latin typeface="Arial" pitchFamily="2" charset="0"/>
                <a:ea typeface="DejaVu Sans" charset="0"/>
                <a:cs typeface="DejaVu Sans" charset="0"/>
              </a:defRPr>
            </a:pPr>
            <a:r>
              <a:rPr lang="pt-BR" sz="2800" b="1" i="1" dirty="0">
                <a:solidFill>
                  <a:srgbClr val="FFFFFF"/>
                </a:solidFill>
                <a:latin typeface="Montserrat" charset="0"/>
              </a:rPr>
              <a:t>O ‘</a:t>
            </a:r>
            <a:r>
              <a:rPr lang="pt-BR" sz="2800" b="1" i="1" dirty="0" err="1">
                <a:solidFill>
                  <a:srgbClr val="FFFFFF"/>
                </a:solidFill>
                <a:latin typeface="Montserrat" charset="0"/>
              </a:rPr>
              <a:t>this</a:t>
            </a:r>
            <a:r>
              <a:rPr lang="pt-BR" sz="2800" b="1" i="1" dirty="0">
                <a:solidFill>
                  <a:srgbClr val="FFFFFF"/>
                </a:solidFill>
                <a:latin typeface="Montserrat" charset="0"/>
              </a:rPr>
              <a:t>’ na Criação de Objetos</a:t>
            </a:r>
          </a:p>
          <a:p>
            <a:pPr algn="ctr">
              <a:lnSpc>
                <a:spcPct val="100000"/>
              </a:lnSpc>
              <a:defRPr lang="pt-br" cap="none">
                <a:latin typeface="Arial" pitchFamily="2" charset="0"/>
                <a:ea typeface="DejaVu Sans" charset="0"/>
                <a:cs typeface="DejaVu Sans" charset="0"/>
              </a:defRPr>
            </a:pPr>
            <a:endParaRPr lang="pt-br" sz="2800" cap="none" dirty="0"/>
          </a:p>
        </p:txBody>
      </p:sp>
      <p:pic>
        <p:nvPicPr>
          <p:cNvPr id="16" name="Imagem 15">
            <a:extLst>
              <a:ext uri="{FF2B5EF4-FFF2-40B4-BE49-F238E27FC236}">
                <a16:creationId xmlns:a16="http://schemas.microsoft.com/office/drawing/2014/main" id="{D4B61FDE-6843-BA7C-A411-62A8C34C489E}"/>
              </a:ext>
            </a:extLst>
          </p:cNvPr>
          <p:cNvPicPr>
            <a:picLocks noChangeAspect="1"/>
          </p:cNvPicPr>
          <p:nvPr/>
        </p:nvPicPr>
        <p:blipFill>
          <a:blip r:embed="rId2"/>
          <a:stretch>
            <a:fillRect/>
          </a:stretch>
        </p:blipFill>
        <p:spPr>
          <a:xfrm>
            <a:off x="5824855" y="2044772"/>
            <a:ext cx="6081287" cy="3314987"/>
          </a:xfrm>
          <a:prstGeom prst="rect">
            <a:avLst/>
          </a:prstGeom>
        </p:spPr>
      </p:pic>
    </p:spTree>
    <p:extLst>
      <p:ext uri="{BB962C8B-B14F-4D97-AF65-F5344CB8AC3E}">
        <p14:creationId xmlns:p14="http://schemas.microsoft.com/office/powerpoint/2010/main" val="1811388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GOKFw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POO</a:t>
            </a:r>
            <a:endParaRPr lang="pt-br" sz="2800" cap="none"/>
          </a:p>
        </p:txBody>
      </p:sp>
      <p:pic>
        <p:nvPicPr>
          <p:cNvPr id="4" name="Imagem 230"/>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AFAABwCAAA9yUAALwmAAAQAAAAJgAAAAgAAAD//////////w=="/>
              </a:ext>
            </a:extLst>
          </p:cNvPicPr>
          <p:nvPr/>
        </p:nvPicPr>
        <p:blipFill>
          <a:blip r:embed="rId2"/>
          <a:stretch>
            <a:fillRect/>
          </a:stretch>
        </p:blipFill>
        <p:spPr>
          <a:xfrm>
            <a:off x="914400" y="1371600"/>
            <a:ext cx="5257165" cy="4925060"/>
          </a:xfrm>
          <a:prstGeom prst="rect">
            <a:avLst/>
          </a:prstGeom>
          <a:noFill/>
          <a:ln>
            <a:noFill/>
          </a:ln>
          <a:effectLst/>
        </p:spPr>
      </p:pic>
      <p:pic>
        <p:nvPicPr>
          <p:cNvPr id="5" name="Imagem 231"/>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0pAABACwAAH0kAAI8kAAAQAAAAJgAAAAgAAAD//////////w=="/>
              </a:ext>
            </a:extLst>
          </p:cNvPicPr>
          <p:nvPr/>
        </p:nvPicPr>
        <p:blipFill>
          <a:blip r:embed="rId3"/>
          <a:stretch>
            <a:fillRect/>
          </a:stretch>
        </p:blipFill>
        <p:spPr>
          <a:xfrm>
            <a:off x="6744335" y="1828800"/>
            <a:ext cx="5142230" cy="4114165"/>
          </a:xfrm>
          <a:prstGeom prst="rect">
            <a:avLst/>
          </a:prstGeom>
          <a:noFill/>
          <a:ln>
            <a:noFill/>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EkBAAC9NgAARAUAABAAAAAmAAAACAAAAP//////////"/>
              </a:ext>
            </a:extLst>
          </p:cNvSpPr>
          <p:nvPr/>
        </p:nvSpPr>
        <p:spPr>
          <a:xfrm>
            <a:off x="3293110" y="208915"/>
            <a:ext cx="5605145" cy="64706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a:t>
            </a:r>
            <a:endParaRPr lang="pt-br" sz="2800" cap="none"/>
          </a:p>
        </p:txBody>
      </p:sp>
      <p:pic>
        <p:nvPicPr>
          <p:cNvPr id="4" name="Imagem 234"/>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ADAADYCQAAjyQAAI8kAAAQAAAAJgAAAAgAAAD//////////w=="/>
              </a:ext>
            </a:extLst>
          </p:cNvPicPr>
          <p:nvPr/>
        </p:nvPicPr>
        <p:blipFill>
          <a:blip r:embed="rId2"/>
          <a:stretch>
            <a:fillRect/>
          </a:stretch>
        </p:blipFill>
        <p:spPr>
          <a:xfrm>
            <a:off x="579120" y="1600200"/>
            <a:ext cx="5363845" cy="4342765"/>
          </a:xfrm>
          <a:prstGeom prst="rect">
            <a:avLst/>
          </a:prstGeom>
          <a:noFill/>
          <a:ln>
            <a:noFill/>
          </a:ln>
          <a:effectLst/>
        </p:spPr>
      </p:pic>
      <p:pic>
        <p:nvPicPr>
          <p:cNvPr id="5" name="Imagem 235"/>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FgpAABjCQAAt0cAAPclAAAQAAAAJgAAAAgAAAD//////////w=="/>
              </a:ext>
            </a:extLst>
          </p:cNvPicPr>
          <p:nvPr/>
        </p:nvPicPr>
        <p:blipFill>
          <a:blip r:embed="rId3"/>
          <a:stretch>
            <a:fillRect/>
          </a:stretch>
        </p:blipFill>
        <p:spPr>
          <a:xfrm>
            <a:off x="6720840" y="1525905"/>
            <a:ext cx="4937125" cy="4645660"/>
          </a:xfrm>
          <a:prstGeom prst="rect">
            <a:avLst/>
          </a:prstGeom>
          <a:noFill/>
          <a:ln>
            <a:noFill/>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a:t>
            </a:r>
            <a:endParaRPr lang="pt-br" sz="2800" cap="none"/>
          </a:p>
        </p:txBody>
      </p:sp>
      <p:pic>
        <p:nvPicPr>
          <p:cNvPr id="4" name="Imagem 238"/>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DIDAAAIBwAAjyQAAJwoAAAQAAAAJgAAAAgAAAD//////////w=="/>
              </a:ext>
            </a:extLst>
          </p:cNvPicPr>
          <p:nvPr/>
        </p:nvPicPr>
        <p:blipFill>
          <a:blip r:embed="rId2"/>
          <a:stretch>
            <a:fillRect/>
          </a:stretch>
        </p:blipFill>
        <p:spPr>
          <a:xfrm>
            <a:off x="519430" y="1143000"/>
            <a:ext cx="5423535" cy="5458460"/>
          </a:xfrm>
          <a:prstGeom prst="rect">
            <a:avLst/>
          </a:prstGeom>
          <a:noFill/>
          <a:ln>
            <a:noFill/>
          </a:ln>
          <a:effectLst/>
        </p:spPr>
      </p:pic>
      <p:pic>
        <p:nvPicPr>
          <p:cNvPr id="5" name="Imagem 239"/>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K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glAABwCAAAe0cAABQoAAAQAAAAJgAAAAgAAAD//////////w=="/>
              </a:ext>
            </a:extLst>
          </p:cNvPicPr>
          <p:nvPr/>
        </p:nvPicPr>
        <p:blipFill>
          <a:blip r:embed="rId3"/>
          <a:stretch>
            <a:fillRect/>
          </a:stretch>
        </p:blipFill>
        <p:spPr>
          <a:xfrm>
            <a:off x="6172200" y="1371600"/>
            <a:ext cx="5447665" cy="5143500"/>
          </a:xfrm>
          <a:prstGeom prst="rect">
            <a:avLst/>
          </a:prstGeom>
          <a:noFill/>
          <a:ln>
            <a:noFill/>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Exemplos em Javascript – </a:t>
            </a:r>
            <a:endParaRPr lang="pt-br" sz="2800" cap="none"/>
          </a:p>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Objetos Estáticos</a:t>
            </a:r>
            <a:endParaRPr lang="pt-br" sz="2800" cap="none"/>
          </a:p>
        </p:txBody>
      </p:sp>
      <p:pic>
        <p:nvPicPr>
          <p:cNvPr id="4" name="Imagem 242"/>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McOAACbBgAA4z0AACYpAAAQAAAAJgAAAAgAAAD//////////w=="/>
              </a:ext>
            </a:extLst>
          </p:cNvPicPr>
          <p:nvPr/>
        </p:nvPicPr>
        <p:blipFill>
          <a:blip r:embed="rId2"/>
          <a:stretch>
            <a:fillRect/>
          </a:stretch>
        </p:blipFill>
        <p:spPr>
          <a:xfrm>
            <a:off x="2402205" y="1073785"/>
            <a:ext cx="7658100" cy="5615305"/>
          </a:xfrm>
          <a:prstGeom prst="rect">
            <a:avLst/>
          </a:prstGeom>
          <a:noFill/>
          <a:ln>
            <a:noFill/>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aAMAANEHAACYRwAA6yYAABAAAAAmAAAACAAAAP//////////"/>
              </a:ext>
            </a:extLst>
          </p:cNvSpPr>
          <p:nvPr/>
        </p:nvSpPr>
        <p:spPr>
          <a:xfrm>
            <a:off x="553720" y="1270635"/>
            <a:ext cx="11084560" cy="5055870"/>
          </a:xfrm>
          <a:prstGeom prst="rect">
            <a:avLst/>
          </a:prstGeom>
          <a:noFill/>
          <a:ln>
            <a:noFill/>
          </a:ln>
          <a:effectLst/>
        </p:spPr>
        <p:txBody>
          <a:bodyPr vert="horz" wrap="square" lIns="90170" tIns="45085" rIns="90170" bIns="45085" numCol="1" spcCol="215900" anchor="t"/>
          <a:lstStyle/>
          <a:p>
            <a:pPr>
              <a:defRPr lang="pt-br"/>
            </a:pPr>
            <a:r>
              <a:rPr lang="pt-br" sz="1600" cap="none">
                <a:solidFill>
                  <a:schemeClr val="bg1"/>
                </a:solidFill>
              </a:rPr>
              <a:t>Exercício 1: Criando uma classe básica</a:t>
            </a:r>
          </a:p>
          <a:p>
            <a:pPr>
              <a:defRPr lang="pt-br"/>
            </a:pPr>
            <a:r>
              <a:rPr lang="pt-br" sz="1600" cap="none">
                <a:solidFill>
                  <a:schemeClr val="bg1"/>
                </a:solidFill>
              </a:rPr>
              <a:t>Crie uma classe chamada Pessoa que tenha as propriedades nome e idade, </a:t>
            </a:r>
          </a:p>
          <a:p>
            <a:pPr>
              <a:defRPr lang="pt-br"/>
            </a:pPr>
            <a:r>
              <a:rPr lang="pt-br" sz="1600" cap="none">
                <a:solidFill>
                  <a:schemeClr val="bg1"/>
                </a:solidFill>
              </a:rPr>
              <a:t>e um método chamado apresentar que exiba no console uma mensagem com o nome e a idade da pessoa.</a:t>
            </a:r>
          </a:p>
          <a:p>
            <a:pPr>
              <a:defRPr lang="pt-br"/>
            </a:pPr>
            <a:endParaRPr lang="pt-br" sz="1600" cap="none">
              <a:solidFill>
                <a:schemeClr val="bg1"/>
              </a:solidFill>
            </a:endParaRPr>
          </a:p>
          <a:p>
            <a:pPr>
              <a:defRPr lang="pt-br"/>
            </a:pPr>
            <a:r>
              <a:rPr lang="pt-br" sz="1600" cap="none">
                <a:solidFill>
                  <a:schemeClr val="bg1"/>
                </a:solidFill>
              </a:rPr>
              <a:t>Exercício 2: Herança</a:t>
            </a:r>
          </a:p>
          <a:p>
            <a:pPr>
              <a:defRPr lang="pt-br"/>
            </a:pPr>
            <a:r>
              <a:rPr lang="pt-br" sz="1600" cap="none">
                <a:solidFill>
                  <a:schemeClr val="bg1"/>
                </a:solidFill>
              </a:rPr>
              <a:t>Crie uma classe chamada Aluno que herde da classe Pessoa do exercício anterior. </a:t>
            </a:r>
          </a:p>
          <a:p>
            <a:pPr>
              <a:defRPr lang="pt-br"/>
            </a:pPr>
            <a:r>
              <a:rPr lang="pt-br" sz="1600" cap="none">
                <a:solidFill>
                  <a:schemeClr val="bg1"/>
                </a:solidFill>
              </a:rPr>
              <a:t>Adicione uma nova propriedade chamada matricula à classe Aluno e sobrescreva o método apresentar para exibir também a matrícula do aluno.</a:t>
            </a:r>
          </a:p>
          <a:p>
            <a:pPr>
              <a:defRPr lang="pt-br"/>
            </a:pPr>
            <a:endParaRPr lang="pt-br" sz="1600" cap="none">
              <a:solidFill>
                <a:schemeClr val="bg1"/>
              </a:solidFill>
            </a:endParaRPr>
          </a:p>
          <a:p>
            <a:pPr>
              <a:defRPr lang="pt-br"/>
            </a:pPr>
            <a:r>
              <a:rPr lang="pt-br" sz="1600" cap="none">
                <a:solidFill>
                  <a:schemeClr val="bg1"/>
                </a:solidFill>
              </a:rPr>
              <a:t>Exercício 3: Encapsulamento</a:t>
            </a:r>
          </a:p>
          <a:p>
            <a:pPr>
              <a:defRPr lang="pt-br"/>
            </a:pPr>
            <a:r>
              <a:rPr lang="pt-br" sz="1600" cap="none">
                <a:solidFill>
                  <a:schemeClr val="bg1"/>
                </a:solidFill>
              </a:rPr>
              <a:t>Modifique a classe Pessoa do primeiro exercício para tornar as propriedades nome e idade privadas. </a:t>
            </a:r>
          </a:p>
          <a:p>
            <a:pPr>
              <a:defRPr lang="pt-br"/>
            </a:pPr>
            <a:r>
              <a:rPr lang="pt-br" sz="1600" cap="none">
                <a:solidFill>
                  <a:schemeClr val="bg1"/>
                </a:solidFill>
              </a:rPr>
              <a:t>Crie métodos getter e setter para acessar e modificar essas propriedades.</a:t>
            </a:r>
          </a:p>
          <a:p>
            <a:pPr>
              <a:defRPr lang="pt-br"/>
            </a:pPr>
            <a:endParaRPr lang="pt-br" sz="1600" cap="none">
              <a:solidFill>
                <a:schemeClr val="bg1"/>
              </a:solidFill>
            </a:endParaRPr>
          </a:p>
          <a:p>
            <a:pPr>
              <a:defRPr lang="pt-br"/>
            </a:pPr>
            <a:r>
              <a:rPr lang="pt-br" sz="1600" cap="none">
                <a:solidFill>
                  <a:schemeClr val="bg1"/>
                </a:solidFill>
              </a:rPr>
              <a:t>Exercício 4: Polimorfismo</a:t>
            </a:r>
          </a:p>
          <a:p>
            <a:pPr>
              <a:defRPr lang="pt-br"/>
            </a:pPr>
            <a:r>
              <a:rPr lang="pt-br" sz="1600" cap="none">
                <a:solidFill>
                  <a:schemeClr val="bg1"/>
                </a:solidFill>
              </a:rPr>
              <a:t>Crie uma classe chamada Animal que tenha um método chamado emitirSom. </a:t>
            </a:r>
          </a:p>
          <a:p>
            <a:pPr>
              <a:defRPr lang="pt-br"/>
            </a:pPr>
            <a:r>
              <a:rPr lang="pt-br" sz="1600" cap="none">
                <a:solidFill>
                  <a:schemeClr val="bg1"/>
                </a:solidFill>
              </a:rPr>
              <a:t>Em seguida, crie classes derivadas de Animal chamadas Cachorro e Gato, que sobrescrevam o método emitirSom para exibir "Au au!" e "Miau!" respectivamente.</a:t>
            </a:r>
          </a:p>
          <a:p>
            <a:pPr>
              <a:defRPr lang="pt-br"/>
            </a:pPr>
            <a:endParaRPr lang="pt-br" sz="1600" cap="none">
              <a:solidFill>
                <a:schemeClr val="bg1"/>
              </a:solidFill>
            </a:endParaRPr>
          </a:p>
          <a:p>
            <a:pPr>
              <a:defRPr lang="pt-br"/>
            </a:pPr>
            <a:r>
              <a:rPr lang="pt-br" sz="1600" cap="none">
                <a:solidFill>
                  <a:schemeClr val="bg1"/>
                </a:solidFill>
              </a:rPr>
              <a:t>Exercício 5: Abstração</a:t>
            </a:r>
          </a:p>
          <a:p>
            <a:pPr>
              <a:defRPr lang="pt-br"/>
            </a:pPr>
            <a:r>
              <a:rPr lang="pt-br" sz="1600" cap="none">
                <a:solidFill>
                  <a:schemeClr val="bg1"/>
                </a:solidFill>
              </a:rPr>
              <a:t>Crie uma classe chamada Forma com um método chamado calcularArea. </a:t>
            </a:r>
          </a:p>
          <a:p>
            <a:pPr>
              <a:defRPr lang="pt-br"/>
            </a:pPr>
            <a:r>
              <a:rPr lang="pt-br" sz="1600" cap="none">
                <a:solidFill>
                  <a:schemeClr val="bg1"/>
                </a:solidFill>
              </a:rPr>
              <a:t>Em seguida, crie classes derivadas de Forma chamadas Retangulo e Circulo, </a:t>
            </a:r>
          </a:p>
          <a:p>
            <a:pPr>
              <a:defRPr lang="pt-br"/>
            </a:pPr>
            <a:r>
              <a:rPr lang="pt-br" sz="1600" cap="none">
                <a:solidFill>
                  <a:schemeClr val="bg1"/>
                </a:solidFill>
              </a:rPr>
              <a:t>que implementem o método calcularArea para calcular a área de um retângulo e de um círculo respectivamente.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7///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pic>
        <p:nvPicPr>
          <p:cNvPr id="4" name="Imagem 248"/>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BgVAAAQDwAAfTYAAMAhAAAQAAAAJgAAAAgAAAD//////////w=="/>
              </a:ext>
            </a:extLst>
          </p:cNvPicPr>
          <p:nvPr/>
        </p:nvPicPr>
        <p:blipFill>
          <a:blip r:embed="rId2"/>
          <a:stretch>
            <a:fillRect/>
          </a:stretch>
        </p:blipFill>
        <p:spPr>
          <a:xfrm>
            <a:off x="3429000" y="2448560"/>
            <a:ext cx="5428615" cy="3037840"/>
          </a:xfrm>
          <a:prstGeom prst="rect">
            <a:avLst/>
          </a:prstGeom>
          <a:noFill/>
          <a:ln>
            <a:noFill/>
          </a:ln>
          <a:effectLst/>
        </p:spPr>
      </p:pic>
      <p:sp>
        <p:nvSpPr>
          <p:cNvPr id="5"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lwIAAMgIAAC4RwAAEA4AABAAAAAmAAAACAAAAP//////////"/>
              </a:ext>
            </a:extLst>
          </p:cNvSpPr>
          <p:nvPr/>
        </p:nvSpPr>
        <p:spPr>
          <a:xfrm>
            <a:off x="421005" y="1427480"/>
            <a:ext cx="11237595" cy="85852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1: Criando uma classe básica</a:t>
            </a:r>
          </a:p>
          <a:p>
            <a:pPr>
              <a:defRPr lang="pt-br"/>
            </a:pPr>
            <a:r>
              <a:rPr lang="pt-br" cap="none">
                <a:solidFill>
                  <a:schemeClr val="bg1"/>
                </a:solidFill>
              </a:rPr>
              <a:t>Crie uma classe chamada Pessoa que tenha as propriedades nome e idade, </a:t>
            </a:r>
          </a:p>
          <a:p>
            <a:pPr>
              <a:defRPr lang="pt-br"/>
            </a:pPr>
            <a:r>
              <a:rPr lang="pt-br" cap="none">
                <a:solidFill>
                  <a:schemeClr val="bg1"/>
                </a:solidFill>
              </a:rPr>
              <a:t>e um método chamado apresentar que exiba no console uma mensagem com o nome e a idade da pessoa</a:t>
            </a:r>
            <a: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b///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0AIAADUHAADxRwAAEA4AABAAAAAmAAAACAAAAP//////////"/>
              </a:ext>
            </a:extLst>
          </p:cNvSpPr>
          <p:nvPr/>
        </p:nvSpPr>
        <p:spPr>
          <a:xfrm>
            <a:off x="457200" y="1171575"/>
            <a:ext cx="11237595" cy="1114425"/>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2: Herança</a:t>
            </a:r>
          </a:p>
          <a:p>
            <a:pPr>
              <a:defRPr lang="pt-br"/>
            </a:pPr>
            <a:r>
              <a:rPr lang="pt-br" cap="none">
                <a:solidFill>
                  <a:schemeClr val="bg1"/>
                </a:solidFill>
              </a:rPr>
              <a:t>Crie uma classe chamada Aluno que herde da classe Pessoa do exercício anterior. </a:t>
            </a:r>
          </a:p>
          <a:p>
            <a:pPr>
              <a:defRPr lang="pt-br"/>
            </a:pPr>
            <a:r>
              <a:rPr lang="pt-br" cap="none">
                <a:solidFill>
                  <a:schemeClr val="bg1"/>
                </a:solidFill>
              </a:rPr>
              <a:t>Adicione uma nova propriedade chamada matricula à classe Aluno e sobrescreva o método apresentar para exibir também a matrícula do aluno.</a:t>
            </a:r>
          </a:p>
        </p:txBody>
      </p:sp>
      <p:pic>
        <p:nvPicPr>
          <p:cNvPr id="5" name="Imagem 253"/>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KgMAADgEAAAHTwAABohAAAQAAAAJgAAAAgAAAD//////////w=="/>
              </a:ext>
            </a:extLst>
          </p:cNvPicPr>
          <p:nvPr/>
        </p:nvPicPr>
        <p:blipFill>
          <a:blip r:embed="rId2"/>
          <a:stretch>
            <a:fillRect/>
          </a:stretch>
        </p:blipFill>
        <p:spPr>
          <a:xfrm>
            <a:off x="2057400" y="2743200"/>
            <a:ext cx="7714615" cy="2637790"/>
          </a:xfrm>
          <a:prstGeom prst="rect">
            <a:avLst/>
          </a:prstGeom>
          <a:noFill/>
          <a:ln>
            <a:noFill/>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D///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SAMAABcQAACgIwAAGRoAABAAAAAmAAAACAAAAP//////////"/>
              </a:ext>
            </a:extLst>
          </p:cNvSpPr>
          <p:nvPr/>
        </p:nvSpPr>
        <p:spPr>
          <a:xfrm>
            <a:off x="533400" y="2615565"/>
            <a:ext cx="5257800" cy="162687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3: Encapsulamento</a:t>
            </a:r>
          </a:p>
          <a:p>
            <a:pPr>
              <a:defRPr lang="pt-br"/>
            </a:pPr>
            <a:r>
              <a:rPr lang="pt-br" cap="none">
                <a:solidFill>
                  <a:schemeClr val="bg1"/>
                </a:solidFill>
              </a:rPr>
              <a:t>Modifique a classe Pessoa do primeiro exercício para tornar as propriedades nome e idade privadas. </a:t>
            </a:r>
          </a:p>
          <a:p>
            <a:pPr>
              <a:defRPr lang="pt-br"/>
            </a:pPr>
            <a:r>
              <a:rPr lang="pt-br" cap="none">
                <a:solidFill>
                  <a:schemeClr val="bg1"/>
                </a:solidFill>
              </a:rPr>
              <a:t>Crie métodos getter e setter para acessar e modificar essas propriedades</a:t>
            </a:r>
            <a:r>
              <a:t>.</a:t>
            </a:r>
          </a:p>
        </p:txBody>
      </p:sp>
      <p:pic>
        <p:nvPicPr>
          <p:cNvPr id="5" name="Imagem 257"/>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E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GAnAAA1BwAAqUcAAHwpAAAQAAAAJgAAAAgAAAD//////////w=="/>
              </a:ext>
            </a:extLst>
          </p:cNvPicPr>
          <p:nvPr/>
        </p:nvPicPr>
        <p:blipFill>
          <a:blip r:embed="rId2"/>
          <a:stretch>
            <a:fillRect/>
          </a:stretch>
        </p:blipFill>
        <p:spPr>
          <a:xfrm>
            <a:off x="6400800" y="1171575"/>
            <a:ext cx="5248275" cy="5572125"/>
          </a:xfrm>
          <a:prstGeom prst="rect">
            <a:avLst/>
          </a:prstGeom>
          <a:noFill/>
          <a:ln>
            <a:noFill/>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kBEAANwAAABwOQAA1gQAABAAAAAmAAAACAAAAP//////////"/>
              </a:ext>
            </a:extLst>
          </p:cNvSpPr>
          <p:nvPr/>
        </p:nvSpPr>
        <p:spPr>
          <a:xfrm>
            <a:off x="2854960" y="139700"/>
            <a:ext cx="64820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Calibri" pitchFamily="2" charset="0"/>
                <a:ea typeface="DejaVu Sans" charset="0"/>
                <a:cs typeface="DejaVu Sans" charset="0"/>
              </a:rPr>
              <a:t>O que é programação orientada a objetos</a:t>
            </a:r>
            <a:endParaRPr lang="pt-br" sz="2800" b="1" cap="none" dirty="0"/>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QMAAAEJAADhJwAALiEAABAgAAAmAAAACAAAAP//////////"/>
              </a:ext>
            </a:extLst>
          </p:cNvSpPr>
          <p:nvPr/>
        </p:nvSpPr>
        <p:spPr>
          <a:xfrm>
            <a:off x="610235" y="1463675"/>
            <a:ext cx="5872480" cy="393001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A </a:t>
            </a:r>
            <a:r>
              <a:rPr lang="pt-br" i="1" cap="none">
                <a:solidFill>
                  <a:srgbClr val="FFFFFF"/>
                </a:solidFill>
                <a:latin typeface="Source Serif Pro" charset="0"/>
                <a:ea typeface="DejaVu Sans" charset="0"/>
                <a:cs typeface="DejaVu Sans" charset="0"/>
              </a:rPr>
              <a:t>programação orientada a objetos</a:t>
            </a:r>
            <a:r>
              <a:rPr lang="pt-br" cap="none">
                <a:solidFill>
                  <a:srgbClr val="FFFFFF"/>
                </a:solidFill>
                <a:latin typeface="Source Serif Pro" charset="0"/>
                <a:ea typeface="DejaVu Sans" charset="0"/>
                <a:cs typeface="DejaVu Sans" charset="0"/>
              </a:rPr>
              <a:t> é um modelo de programação, onde diversas classes possuem características que definem um objeto na vida real. 	Cada classe determina o comportamento do objeto, definido por métodos e seus estados possíveis definidos por atributos. São exemplos de linguagens de programação orientadas a objetos: </a:t>
            </a:r>
            <a:r>
              <a:rPr lang="pt-br" i="1" cap="none">
                <a:solidFill>
                  <a:srgbClr val="FFFFFF"/>
                </a:solidFill>
                <a:latin typeface="Source Serif Pro" charset="0"/>
                <a:ea typeface="DejaVu Sans" charset="0"/>
                <a:cs typeface="DejaVu Sans" charset="0"/>
              </a:rPr>
              <a:t>C++, Java, C#, </a:t>
            </a:r>
          </a:p>
          <a:p>
            <a:pPr>
              <a:lnSpc>
                <a:spcPct val="100000"/>
              </a:lnSpc>
              <a:defRPr lang="pt-br" cap="none">
                <a:latin typeface="Arial" pitchFamily="2" charset="0"/>
                <a:ea typeface="DejaVu Sans" charset="0"/>
                <a:cs typeface="DejaVu Sans" charset="0"/>
              </a:defRPr>
            </a:pPr>
            <a:r>
              <a:rPr lang="pt-br" i="1" cap="none">
                <a:solidFill>
                  <a:srgbClr val="FFFFFF"/>
                </a:solidFill>
                <a:latin typeface="Source Serif Pro" charset="0"/>
                <a:ea typeface="DejaVu Sans" charset="0"/>
                <a:cs typeface="DejaVu Sans" charset="0"/>
              </a:rPr>
              <a:t>Object Pascal, entre outras</a:t>
            </a:r>
            <a:r>
              <a:rPr lang="pt-br" cap="none">
                <a:solidFill>
                  <a:srgbClr val="FFFFFF"/>
                </a:solidFill>
                <a:latin typeface="Source Serif Pro" charset="0"/>
                <a:ea typeface="DejaVu Sans" charset="0"/>
                <a:cs typeface="DejaVu Sans" charset="0"/>
              </a:rPr>
              <a:t>. Este modelo foi criado com o intuito de aproximar o mundo real do mundo virtual. 	Para dar suporte à definição de Objeto, foi criada uma estrutura chamada Classe, que reúne objetos com características em comum, descreve todos os serviços disponíveis por seus objetos e quais informações podem ser armazenadas.</a:t>
            </a:r>
          </a:p>
        </p:txBody>
      </p:sp>
      <p:pic>
        <p:nvPicPr>
          <p:cNvPr id="5" name="Imagem 8" descr="Interface gráfica do usuário, Aplicativo&#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B5Pw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HEsAACzCwAAb0YAAHweAAAQAAAAJgAAAAgAAAD//////////w=="/>
              </a:ext>
            </a:extLst>
          </p:cNvPicPr>
          <p:nvPr/>
        </p:nvPicPr>
        <p:blipFill>
          <a:blip r:embed="rId2"/>
          <a:stretch>
            <a:fillRect/>
          </a:stretch>
        </p:blipFill>
        <p:spPr>
          <a:xfrm>
            <a:off x="7224395" y="1901825"/>
            <a:ext cx="4225290" cy="3053715"/>
          </a:xfrm>
          <a:prstGeom prst="rect">
            <a:avLst/>
          </a:prstGeom>
          <a:noFill/>
          <a:ln>
            <a:noFill/>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r///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6AIAAOEQAABAIwAAlx8AABAAAAAmAAAACAAAAP//////////"/>
              </a:ext>
            </a:extLst>
          </p:cNvSpPr>
          <p:nvPr/>
        </p:nvSpPr>
        <p:spPr>
          <a:xfrm>
            <a:off x="472440" y="2743835"/>
            <a:ext cx="5257800" cy="239141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4: Polimorfismo</a:t>
            </a:r>
          </a:p>
          <a:p>
            <a:pPr>
              <a:defRPr lang="pt-br"/>
            </a:pPr>
            <a:r>
              <a:rPr lang="pt-br" cap="none">
                <a:solidFill>
                  <a:schemeClr val="bg1"/>
                </a:solidFill>
              </a:rPr>
              <a:t>Crie uma classe chamada Animal que tenha um método chamado emitirSom. </a:t>
            </a:r>
          </a:p>
          <a:p>
            <a:pPr>
              <a:defRPr lang="pt-br"/>
            </a:pPr>
            <a:r>
              <a:rPr lang="pt-br" cap="none">
                <a:solidFill>
                  <a:schemeClr val="bg1"/>
                </a:solidFill>
              </a:rPr>
              <a:t>Em seguida, crie classes derivadas de Animal chamadas Cachorro e Gato, que sobrescrevam o método emitirSom para exibir "Au au!" e "Miau!" respectivamente.</a:t>
            </a:r>
          </a:p>
        </p:txBody>
      </p:sp>
      <p:pic>
        <p:nvPicPr>
          <p:cNvPr id="5" name="Imagem 261"/>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PMoAAAoBwAAPkQAALEoAAAQAAAAJgAAAAgAAAD//////////w=="/>
              </a:ext>
            </a:extLst>
          </p:cNvPicPr>
          <p:nvPr/>
        </p:nvPicPr>
        <p:blipFill>
          <a:blip r:embed="rId2"/>
          <a:stretch>
            <a:fillRect/>
          </a:stretch>
        </p:blipFill>
        <p:spPr>
          <a:xfrm>
            <a:off x="6656705" y="1163320"/>
            <a:ext cx="4436745" cy="5451475"/>
          </a:xfrm>
          <a:prstGeom prst="rect">
            <a:avLst/>
          </a:prstGeom>
          <a:noFill/>
          <a:ln>
            <a:noFill/>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O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QAAAAEAAAAASwAAMCoAABAAAAAmAAAACAAAAP//////////"/>
              </a:ext>
            </a:extLst>
          </p:cNvSpPr>
          <p:nvPr/>
        </p:nvSpPr>
        <p:spPr>
          <a:xfrm>
            <a:off x="635" y="635"/>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j///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bRQAAH4AAADoNgAAPQYAABAAAAAmAAAACAAAAP//////////"/>
              </a:ext>
            </a:extLst>
          </p:cNvSpPr>
          <p:nvPr/>
        </p:nvSpPr>
        <p:spPr>
          <a:xfrm>
            <a:off x="3320415" y="80010"/>
            <a:ext cx="5605145" cy="93408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i="1" cap="none">
                <a:solidFill>
                  <a:srgbClr val="FFFFFF"/>
                </a:solidFill>
                <a:latin typeface="Montserrat" charset="0"/>
                <a:ea typeface="DejaVu Sans" charset="0"/>
                <a:cs typeface="DejaVu Sans" charset="0"/>
              </a:rPr>
              <a:t>Mão na massa</a:t>
            </a:r>
            <a:endParaRPr lang="pt-br" sz="2800" cap="none"/>
          </a:p>
        </p:txBody>
      </p:sp>
      <p:sp>
        <p:nvSpPr>
          <p:cNvPr id="4" name="Text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f///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wIAAIARAABXIwAAaiEAABAAAAAmAAAACAAAAP//////////"/>
              </a:ext>
            </a:extLst>
          </p:cNvSpPr>
          <p:nvPr/>
        </p:nvSpPr>
        <p:spPr>
          <a:xfrm>
            <a:off x="487045" y="2844800"/>
            <a:ext cx="5257800" cy="2586990"/>
          </a:xfrm>
          <a:prstGeom prst="rect">
            <a:avLst/>
          </a:prstGeom>
          <a:noFill/>
          <a:ln>
            <a:noFill/>
          </a:ln>
          <a:effectLst/>
        </p:spPr>
        <p:txBody>
          <a:bodyPr vert="horz" wrap="square" lIns="90170" tIns="45085" rIns="90170" bIns="45085" numCol="1" spcCol="215900" anchor="t"/>
          <a:lstStyle/>
          <a:p>
            <a:pPr>
              <a:defRPr lang="pt-br"/>
            </a:pPr>
            <a:r>
              <a:rPr lang="pt-br" cap="none">
                <a:solidFill>
                  <a:schemeClr val="bg1"/>
                </a:solidFill>
              </a:rPr>
              <a:t>Exercício 5: Abstração</a:t>
            </a:r>
          </a:p>
          <a:p>
            <a:pPr>
              <a:defRPr lang="pt-br"/>
            </a:pPr>
            <a:r>
              <a:rPr lang="pt-br" cap="none">
                <a:solidFill>
                  <a:schemeClr val="bg1"/>
                </a:solidFill>
              </a:rPr>
              <a:t>Crie uma classe chamada Forma com um método chamado calcularArea. </a:t>
            </a:r>
          </a:p>
          <a:p>
            <a:pPr>
              <a:defRPr lang="pt-br"/>
            </a:pPr>
            <a:r>
              <a:rPr lang="pt-br" cap="none">
                <a:solidFill>
                  <a:schemeClr val="bg1"/>
                </a:solidFill>
              </a:rPr>
              <a:t>Em seguida, crie classes derivadas de Forma chamadas Retangulo e Circulo, </a:t>
            </a:r>
          </a:p>
          <a:p>
            <a:pPr>
              <a:defRPr lang="pt-br"/>
            </a:pPr>
            <a:r>
              <a:rPr lang="pt-br" cap="none">
                <a:solidFill>
                  <a:schemeClr val="bg1"/>
                </a:solidFill>
              </a:rPr>
              <a:t>que implementem o método calcularArea para calcular a área de um retângulo e de um círculo respectivamente.</a:t>
            </a:r>
          </a:p>
        </p:txBody>
      </p:sp>
      <p:pic>
        <p:nvPicPr>
          <p:cNvPr id="5" name="Imagem 265"/>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O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OkoAAAFCAAAl0IAAPonAAAQAAAAJgAAAAgAAAD//////////w=="/>
              </a:ext>
            </a:extLst>
          </p:cNvPicPr>
          <p:nvPr/>
        </p:nvPicPr>
        <p:blipFill>
          <a:blip r:embed="rId2"/>
          <a:stretch>
            <a:fillRect/>
          </a:stretch>
        </p:blipFill>
        <p:spPr>
          <a:xfrm>
            <a:off x="6650355" y="1303655"/>
            <a:ext cx="4174490" cy="5194935"/>
          </a:xfrm>
          <a:prstGeom prst="rect">
            <a:avLst/>
          </a:prstGeom>
          <a:noFill/>
          <a:ln>
            <a:no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sBOa32bl1T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BQAAAAAAAAAESwAALyoAABAAAAAmAAAACAAAAP//////////"/>
              </a:ext>
            </a:extLst>
          </p:cNvSpPr>
          <p:nvPr/>
        </p:nvSpPr>
        <p:spPr>
          <a:xfrm>
            <a:off x="3175" y="0"/>
            <a:ext cx="12191365" cy="6857365"/>
          </a:xfrm>
          <a:prstGeom prst="snip1Rect">
            <a:avLst>
              <a:gd name="adj" fmla="val 30412"/>
            </a:avLst>
          </a:prstGeom>
          <a:solidFill>
            <a:srgbClr val="344050"/>
          </a:solidFill>
          <a:ln w="25400" cap="flat" cmpd="sng" algn="ctr">
            <a:solidFill>
              <a:schemeClr val="bg1"/>
            </a:solidFill>
            <a:prstDash val="solid"/>
            <a:headEnd type="none"/>
            <a:tailEnd type="none"/>
          </a:ln>
          <a:effectLst/>
        </p:spPr>
      </p:sp>
      <p:sp>
        <p:nvSpPr>
          <p:cNvPr id="3" name="Lin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ezUAACgWAACpNwAAKBYAABAAAAAmAAAACAAAAP//////////"/>
              </a:ext>
            </a:extLst>
          </p:cNvSpPr>
          <p:nvPr/>
        </p:nvSpPr>
        <p:spPr>
          <a:xfrm>
            <a:off x="8693785" y="3601720"/>
            <a:ext cx="354330" cy="0"/>
          </a:xfrm>
          <a:prstGeom prst="line">
            <a:avLst/>
          </a:prstGeom>
          <a:noFill/>
          <a:ln w="9525" cap="flat" cmpd="sng" algn="ctr">
            <a:solidFill>
              <a:srgbClr val="203764"/>
            </a:solidFill>
            <a:prstDash val="solid"/>
            <a:headEnd type="none"/>
            <a:tailEnd type="none"/>
          </a:ln>
          <a:effectLst/>
        </p:spPr>
      </p:sp>
      <p:sp>
        <p:nvSpPr>
          <p:cNvPr id="4" name="Lin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gAAAA0AAAAAkAAAAEgAAACQAAAASAAAAAAAAAAAAAAAAg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NBKOQ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QEUAAK8UAAAfRgAAexUAABAAAAAmAAAACAAAAP//////////"/>
              </a:ext>
            </a:extLst>
          </p:cNvSpPr>
          <p:nvPr/>
        </p:nvSpPr>
        <p:spPr>
          <a:xfrm flipH="1" flipV="1">
            <a:off x="11257280" y="3362325"/>
            <a:ext cx="141605" cy="129540"/>
          </a:xfrm>
          <a:prstGeom prst="line">
            <a:avLst/>
          </a:prstGeom>
          <a:noFill/>
          <a:ln w="9525" cap="flat" cmpd="sng" algn="ctr">
            <a:solidFill>
              <a:srgbClr val="203764"/>
            </a:solidFill>
            <a:prstDash val="solid"/>
            <a:headEnd type="none"/>
            <a:tailEnd type="none"/>
          </a:ln>
          <a:effectLst/>
        </p:spPr>
      </p:sp>
      <p:sp>
        <p:nvSpPr>
          <p:cNvPr id="5" name="Lin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CA3ZAAP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Pn///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CA3ZAB/f38A5+bmA8zMzADAwP8Af39/AAAAAAAAAAAAAAAAAAAAAAAAAAAAIQAAABgAAAAUAAAAQEUAAMQUAAAfRgAAexUAABAAAAAmAAAACAAAAP//////////"/>
              </a:ext>
            </a:extLst>
          </p:cNvSpPr>
          <p:nvPr/>
        </p:nvSpPr>
        <p:spPr>
          <a:xfrm>
            <a:off x="11257280" y="3375660"/>
            <a:ext cx="141605" cy="116205"/>
          </a:xfrm>
          <a:prstGeom prst="line">
            <a:avLst/>
          </a:prstGeom>
          <a:noFill/>
          <a:ln w="9525" cap="flat" cmpd="sng" algn="ctr">
            <a:solidFill>
              <a:srgbClr val="203764"/>
            </a:solidFill>
            <a:prstDash val="solid"/>
            <a:headEnd type="none"/>
            <a:tailEnd type="none"/>
          </a:ln>
          <a:effectLst/>
        </p:spPr>
      </p:sp>
      <p:sp>
        <p:nvSpPr>
          <p:cNvPr id="6" name="CustomShape 5"/>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Calibri" pitchFamily="2" charset="0"/>
                <a:ea typeface="DejaVu Sans" charset="0"/>
                <a:cs typeface="DejaVu Sans" charset="0"/>
              </a:rPr>
              <a:t>Os Quatro Pilares</a:t>
            </a:r>
            <a:endParaRPr lang="pt-br" sz="2800" b="1" cap="none"/>
          </a:p>
        </p:txBody>
      </p:sp>
      <p:sp>
        <p:nvSpPr>
          <p:cNvPr id="7" name="CustomShape 6"/>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RgMAAOgPAAD/IAAARhwAABAgAAAmAAAACAAAAP//////////"/>
              </a:ext>
            </a:extLst>
          </p:cNvSpPr>
          <p:nvPr/>
        </p:nvSpPr>
        <p:spPr>
          <a:xfrm>
            <a:off x="532130" y="2585720"/>
            <a:ext cx="4831715" cy="2010410"/>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Para entendermos exatamente do que se trata a orientação a objetos, vamos entender quais são os requerimentos de uma linguagem para ser considerada nesse paradigma. Para isso, a linguagem precisa atender a quatro tópicos bastante importantes:</a:t>
            </a:r>
          </a:p>
        </p:txBody>
      </p:sp>
      <p:pic>
        <p:nvPicPr>
          <p:cNvPr id="8" name="Imagem 14" descr="Diagrama&#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Cs65gQ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EEkAACKDAAA4kgAAMQfAAAQAAAAJgAAAAgAAAD//////////w=="/>
              </a:ext>
            </a:extLst>
          </p:cNvPicPr>
          <p:nvPr/>
        </p:nvPicPr>
        <p:blipFill>
          <a:blip r:embed="rId2"/>
          <a:stretch>
            <a:fillRect/>
          </a:stretch>
        </p:blipFill>
        <p:spPr>
          <a:xfrm>
            <a:off x="5893435" y="2038350"/>
            <a:ext cx="5954395" cy="3125470"/>
          </a:xfrm>
          <a:prstGeom prst="rect">
            <a:avLst/>
          </a:prstGeom>
          <a:noFill/>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owIAALwJAACDKQAA6SEAABAgAAAmAAAACAAAAP//////////"/>
              </a:ext>
            </a:extLst>
          </p:cNvSpPr>
          <p:nvPr/>
        </p:nvSpPr>
        <p:spPr>
          <a:xfrm>
            <a:off x="428625" y="1582420"/>
            <a:ext cx="6319520" cy="393001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Lato" charset="0"/>
                <a:ea typeface="DejaVu Sans" charset="0"/>
                <a:cs typeface="DejaVu Sans" charset="0"/>
              </a:rPr>
              <a:t>Abstrair algo significa esconder os detalhes da implementação dentro de algo – às vezes um protótipo, às vezes em uma função. Portanto, quando você chama a função, não precisa entender exatamente o que ela está fazendo.</a:t>
            </a:r>
          </a:p>
          <a:p>
            <a:pPr>
              <a:lnSpc>
                <a:spcPct val="100000"/>
              </a:lnSpc>
              <a:defRPr lang="pt-br" cap="none">
                <a:latin typeface="Arial" pitchFamily="2" charset="0"/>
                <a:ea typeface="DejaVu Sans" charset="0"/>
                <a:cs typeface="DejaVu Sans" charset="0"/>
              </a:defRPr>
            </a:pPr>
            <a:r>
              <a:rPr lang="pt-br" cap="none">
                <a:solidFill>
                  <a:srgbClr val="FFFFFF"/>
                </a:solidFill>
                <a:latin typeface="Lato" charset="0"/>
                <a:ea typeface="DejaVu Sans" charset="0"/>
                <a:cs typeface="DejaVu Sans" charset="0"/>
              </a:rPr>
              <a:t>Um exemplo claro do conceito de abstração seria o funcionamento de um carro. Quando acionamos ele para ligar, não precisamos saber quais passos ele faz para colocar o motor em funcionamento. Quando acionamos o freio, não precisamos saber todos os mecanismos que são acionados para fazer o carro frear. Apenas sabemos o que cada objeto ou função do carro produz como resultado.</a:t>
            </a:r>
          </a:p>
          <a:p>
            <a:pPr>
              <a:lnSpc>
                <a:spcPct val="100000"/>
              </a:lnSpc>
              <a:defRPr lang="pt-br" cap="none">
                <a:latin typeface="Arial" pitchFamily="2" charset="0"/>
                <a:ea typeface="DejaVu Sans" charset="0"/>
                <a:cs typeface="DejaVu Sans" charset="0"/>
              </a:defRPr>
            </a:pPr>
            <a:endParaRPr lang="pt-br" cap="none">
              <a:solidFill>
                <a:srgbClr val="FFFFFF"/>
              </a:solidFill>
              <a:latin typeface="Lato" charset="0"/>
              <a:ea typeface="DejaVu Sans" charset="0"/>
              <a:cs typeface="DejaVu Sans" charset="0"/>
            </a:endParaRPr>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MhQAADwCAAD7MgAAKgYAABAgAAAmAAAACAAAAP//////////"/>
              </a:ext>
            </a:extLst>
          </p:cNvSpPr>
          <p:nvPr/>
        </p:nvSpPr>
        <p:spPr>
          <a:xfrm>
            <a:off x="3282950" y="363220"/>
            <a:ext cx="5004435" cy="638810"/>
          </a:xfrm>
          <a:prstGeom prst="rect">
            <a:avLst/>
          </a:prstGeom>
          <a:noFill/>
          <a:ln>
            <a:noFill/>
          </a:ln>
          <a:effectLst/>
        </p:spPr>
        <p:txBody>
          <a:bodyPr vert="horz" wrap="non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b="1" cap="none">
                <a:solidFill>
                  <a:srgbClr val="000000"/>
                </a:solidFill>
                <a:latin typeface="inherit" charset="0"/>
                <a:ea typeface="DejaVu Sans" charset="0"/>
                <a:cs typeface="DejaVu Sans" charset="0"/>
              </a:rPr>
              <a:t>Abstração na Programação Orientada a Objetos</a:t>
            </a:r>
          </a:p>
          <a:p>
            <a:pPr>
              <a:lnSpc>
                <a:spcPct val="100000"/>
              </a:lnSpc>
              <a:defRPr lang="pt-br" cap="none">
                <a:latin typeface="Arial" pitchFamily="2" charset="0"/>
                <a:ea typeface="DejaVu Sans" charset="0"/>
                <a:cs typeface="DejaVu Sans" charset="0"/>
              </a:defRPr>
            </a:pPr>
            <a:endParaRPr lang="pt-br" b="1" cap="none">
              <a:solidFill>
                <a:srgbClr val="000000"/>
              </a:solidFill>
              <a:latin typeface="inherit" charset="0"/>
              <a:ea typeface="DejaVu Sans" charset="0"/>
              <a:cs typeface="DejaVu Sans" charset="0"/>
            </a:endParaRPr>
          </a:p>
        </p:txBody>
      </p:sp>
      <p:sp>
        <p:nvSpPr>
          <p:cNvPr id="5" name="Custom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QhQAAJ0BAAC9NgAA1AYAABAAAAAmAAAACAAAAP//////////"/>
              </a:ext>
            </a:extLst>
          </p:cNvSpPr>
          <p:nvPr/>
        </p:nvSpPr>
        <p:spPr>
          <a:xfrm>
            <a:off x="3293110" y="262255"/>
            <a:ext cx="5605145" cy="847725"/>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Abstração</a:t>
            </a:r>
            <a:r>
              <a:rPr lang="pt-br" sz="2800" b="1" i="1" cap="none">
                <a:solidFill>
                  <a:srgbClr val="FFFFFF"/>
                </a:solidFill>
                <a:latin typeface="Montserrat" charset="0"/>
                <a:ea typeface="DejaVu Sans" charset="0"/>
                <a:cs typeface="DejaVu Sans" charset="0"/>
              </a:rPr>
              <a:t> na Programação Orientada a Objetos</a:t>
            </a:r>
            <a:endParaRPr lang="pt-br" sz="2800" cap="none"/>
          </a:p>
        </p:txBody>
      </p:sp>
      <p:pic>
        <p:nvPicPr>
          <p:cNvPr id="6" name="Imagem 13" descr="Desenho de um carro&#10;&#10;Descrição gerada automaticamente com confiança média"/>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DQSj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CkuAAC8CQAA30QAAHMgAAAQAAAAJgAAAAgAAAD//////////w=="/>
              </a:ext>
            </a:extLst>
          </p:cNvPicPr>
          <p:nvPr/>
        </p:nvPicPr>
        <p:blipFill>
          <a:blip r:embed="rId2"/>
          <a:stretch>
            <a:fillRect/>
          </a:stretch>
        </p:blipFill>
        <p:spPr>
          <a:xfrm>
            <a:off x="7503795" y="1582420"/>
            <a:ext cx="3691890" cy="3692525"/>
          </a:xfrm>
          <a:prstGeom prst="rect">
            <a:avLst/>
          </a:prstGeom>
          <a:noFill/>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a:solidFill>
                  <a:srgbClr val="FFFFFF"/>
                </a:solidFill>
                <a:latin typeface="Montserrat" charset="0"/>
                <a:ea typeface="DejaVu Sans" charset="0"/>
                <a:cs typeface="DejaVu Sans" charset="0"/>
              </a:rPr>
              <a:t>Abstração</a:t>
            </a:r>
            <a:endParaRPr lang="pt-br" sz="2800" cap="none"/>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NwUAAHMMAADJIQAAgBoAABAgAAAmAAAACAAAAP//////////"/>
              </a:ext>
            </a:extLst>
          </p:cNvSpPr>
          <p:nvPr/>
        </p:nvSpPr>
        <p:spPr>
          <a:xfrm>
            <a:off x="847725" y="2023745"/>
            <a:ext cx="4644390" cy="228409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Você saber usar o computador, mas você não necessita saber como cada código ou peça funciona.</a:t>
            </a:r>
          </a:p>
          <a:p>
            <a:pPr>
              <a:lnSpc>
                <a:spcPct val="100000"/>
              </a:lnSpc>
              <a:defRPr lang="pt-br" cap="none">
                <a:latin typeface="Arial" pitchFamily="2" charset="0"/>
                <a:ea typeface="DejaVu Sans" charset="0"/>
                <a:cs typeface="DejaVu Sans" charset="0"/>
              </a:defRPr>
            </a:pPr>
            <a:r>
              <a:rPr lang="pt-br" cap="none">
                <a:solidFill>
                  <a:srgbClr val="FFFFFF"/>
                </a:solidFill>
                <a:latin typeface="Source Serif Pro" charset="0"/>
                <a:ea typeface="DejaVu Sans" charset="0"/>
                <a:cs typeface="DejaVu Sans" charset="0"/>
              </a:rPr>
              <a:t>Sendo assim, podemos também dividir internamente problemas complexos em problemas menores, onde resolvemos cada um deles até encontrarmos a solução do problema inteiro. </a:t>
            </a:r>
          </a:p>
        </p:txBody>
      </p:sp>
      <p:pic>
        <p:nvPicPr>
          <p:cNvPr id="5" name="Imagem 14" descr="Uma imagem contendo caminhão&#10;&#10;Descrição gerada automaticamente"/>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TAYAAAAAAADIBwAACwAAAAAAAABkAAAAZAAAAAAAAAAjAAAABAAAAGQAAAAXAAAAFAAAAAAAAAAAAAAA/38AAP9/AAAAAAAACQAAAAQAAADQSjkC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NMtAABRCgAAf0MAAC8gAAAQAAAAJgAAAAgAAAD//////////w=="/>
              </a:ext>
            </a:extLst>
          </p:cNvPicPr>
          <p:nvPr/>
        </p:nvPicPr>
        <p:blipFill>
          <a:blip r:embed="rId2"/>
          <a:srcRect l="16120" r="19920" b="110"/>
          <a:stretch>
            <a:fillRect/>
          </a:stretch>
        </p:blipFill>
        <p:spPr>
          <a:xfrm>
            <a:off x="7449185" y="1677035"/>
            <a:ext cx="3522980" cy="3554730"/>
          </a:xfrm>
          <a:prstGeom prst="rect">
            <a:avLst/>
          </a:prstGeom>
          <a:noFill/>
          <a:ln>
            <a:noFill/>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CustomShape 1"/>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qgAAAA0AAAAAkAAAAEgAAACQAAAASAAAAAAAAAAAAAAAAAAAAAEAAABQAAAAda9fBcX/xz8AAAAAAADgPwAAAAAAAOA/AAAAAAAA4D8AAAAAAADgPwAAAAAAAOA/AAAAAAAA4D8AAAAAAADgPwAAAAAAAOA/AAAAAAAA4D8CAAAAjAAAAAEAAAAAAAAANEBQAP///wgAAAAAAAAAAAAAAAAAAAAAAAAAAAAAAAAAAAAAZAAAAAEAAABAAAAAAAAAAAAAAAAAAAAAAAAAAAAAAAAAAAAAAAAAAAAAAAAAAAAAAAAAAAAAAAAAAAAAAAAAAAAAAAAAAAAAAAAAAAAAAAAAAAAAAAAAAAAAAAAAAAAAFAAAADwAAAABAAAAAAAAAP///wg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NEBQAP///wEAAAAAAAAAAAAAAAAAAAAAAAAAAAAAAAAAAAAAAAAAAP///wF/f38A5+bmA8zMzADAwP8Af39/AAAAAAAAAAAAAAAAAAAAAAAAAAAAIQAAABgAAAAUAAAAAAAAAAAAAAD/SgAALyoAABAAAAAmAAAACAAAAP//////////"/>
              </a:ext>
            </a:extLst>
          </p:cNvSpPr>
          <p:nvPr/>
        </p:nvSpPr>
        <p:spPr>
          <a:xfrm>
            <a:off x="0" y="0"/>
            <a:ext cx="12191365" cy="6857365"/>
          </a:xfrm>
          <a:prstGeom prst="snip1Rect">
            <a:avLst>
              <a:gd name="adj" fmla="val 16667"/>
            </a:avLst>
          </a:prstGeom>
          <a:solidFill>
            <a:srgbClr val="344050"/>
          </a:solidFill>
          <a:ln w="25400" cap="flat" cmpd="sng" algn="ctr">
            <a:solidFill>
              <a:schemeClr val="bg1"/>
            </a:solidFill>
            <a:prstDash val="solid"/>
            <a:headEnd type="none"/>
            <a:tailEnd type="none"/>
          </a:ln>
          <a:effectLst/>
        </p:spPr>
      </p:sp>
      <p:sp>
        <p:nvSpPr>
          <p:cNvPr id="3" name="CustomShape 2"/>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A0AAAAAjgAAAEcAAACOAAAARwAAAAAAAAABAAAAAAAAAAEAAABQAAAAAAAAAAAA4D8AAAAAAADgPwAAAAAAAOA/AAAAAAAA4D8AAAAAAADgPwAAAAAAAOA/AAAAAAAA4D8AAAAAAADgPwAAAAAAAOA/AAAAAAAA4D8CAAAAjAAAAAEAAAAAAAAAIis1AP///wgAAAAAAAAAAAAAAAAAAAAAAAAAAAAAAAAAAAAAZAAAAAEAAABAAAAAAAAAAAAAAAAAAAAAAAAAAAAAAAAAAAAAAAAAAAAAAAAAAAAAAAAAAAAAAAAAAAAAAAAAAAAAAAAAAAAAAAAAAAAAAAAAAAAAAAAAAAAAAAAAAAAAFAAAADwAAAABAAAAAAAAAOfm5goo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Iis1AP///wEAAAAAAAAAAAAAAAAAAAAAAAAAAAAAAAAAAAAAAAAAAOfm5gN/f38A5+bmA8zMzADAwP8Af39/AAAAAAAAAAAAAAAAAAAAAAAAAAAAIQAAABgAAAAUAAAAXRQAAJoCAADZNgAAlAYAABAAAAAmAAAACAAAAP//////////"/>
              </a:ext>
            </a:extLst>
          </p:cNvSpPr>
          <p:nvPr/>
        </p:nvSpPr>
        <p:spPr>
          <a:xfrm>
            <a:off x="3310255" y="422910"/>
            <a:ext cx="5605780" cy="646430"/>
          </a:xfrm>
          <a:prstGeom prst="rect">
            <a:avLst/>
          </a:prstGeom>
          <a:solidFill>
            <a:srgbClr val="222B35"/>
          </a:solidFill>
          <a:ln w="25400" cap="flat" cmpd="sng" algn="ctr">
            <a:solidFill>
              <a:schemeClr val="bg2"/>
            </a:solidFill>
            <a:prstDash val="solid"/>
            <a:headEnd type="none"/>
            <a:tailEnd type="none"/>
          </a:ln>
          <a:effectLst/>
        </p:spPr>
        <p:txBody>
          <a:bodyPr vert="horz" wrap="square" lIns="90170" tIns="45085" rIns="90170" bIns="45085" numCol="1" spcCol="215900" anchor="ctr"/>
          <a:lstStyle/>
          <a:p>
            <a:pPr algn="ctr">
              <a:lnSpc>
                <a:spcPct val="100000"/>
              </a:lnSpc>
              <a:defRPr lang="pt-br" cap="none">
                <a:latin typeface="Arial" pitchFamily="2" charset="0"/>
                <a:ea typeface="DejaVu Sans" charset="0"/>
                <a:cs typeface="DejaVu Sans" charset="0"/>
              </a:defRPr>
            </a:pPr>
            <a:r>
              <a:rPr lang="pt-br" sz="2800" b="1" cap="none" dirty="0">
                <a:solidFill>
                  <a:srgbClr val="FFFFFF"/>
                </a:solidFill>
                <a:latin typeface="Montserrat" charset="0"/>
                <a:ea typeface="DejaVu Sans" charset="0"/>
                <a:cs typeface="DejaVu Sans" charset="0"/>
              </a:rPr>
              <a:t>Encapsulamento</a:t>
            </a:r>
            <a:endParaRPr lang="pt-br" sz="2800" cap="none" dirty="0"/>
          </a:p>
        </p:txBody>
      </p:sp>
      <p:sp>
        <p:nvSpPr>
          <p:cNvPr id="4" name="CustomShape 3"/>
          <p:cNvSpPr>
            <a:extLst>
              <a:ext uri="smNativeData">
                <pr:smNativeData xmlns="smNativeData" xmlns:pr="smNativeData" xmlns:p15="http://schemas.microsoft.com/office/powerpoint/2012/main" xmlns:p14="http://schemas.microsoft.com/office/powerpoint/2010/main" xmlns:mc="http://schemas.openxmlformats.org/markup-compatibility/2006" val="SMDATA_15_q5OGZBMAAAAlAAAAZAAAAE0AAAAAjgAAAEcAAACOAAAARw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K/0bH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RHLEBf///wEAAAAAAAAAAAAAAAAAAAAAAAAAAAAAAAAAAAAAAAAAAAAAAAJ/f38A5+bmA8zMzADAwP8Af39/AAAAAAAAAAAAAAAAAAAAAAAAAAAAIQAAABgAAAAUAAAAYwUAAFEKAAD0IQAAQCMAABAgAAAmAAAACAAAAP//////////"/>
              </a:ext>
            </a:extLst>
          </p:cNvSpPr>
          <p:nvPr/>
        </p:nvSpPr>
        <p:spPr>
          <a:xfrm>
            <a:off x="875665" y="1677035"/>
            <a:ext cx="4643755" cy="4053205"/>
          </a:xfrm>
          <a:prstGeom prst="rect">
            <a:avLst/>
          </a:prstGeom>
          <a:noFill/>
          <a:ln>
            <a:noFill/>
          </a:ln>
          <a:effectLst/>
        </p:spPr>
        <p:txBody>
          <a:bodyPr vert="horz" wrap="square" lIns="90170" tIns="45085" rIns="90170" bIns="45085" numCol="1" spcCol="215900" anchor="t"/>
          <a:lstStyle/>
          <a:p>
            <a:pPr>
              <a:lnSpc>
                <a:spcPct val="100000"/>
              </a:lnSpc>
              <a:defRPr lang="pt-br" cap="none">
                <a:latin typeface="Arial" pitchFamily="2" charset="0"/>
                <a:ea typeface="DejaVu Sans" charset="0"/>
                <a:cs typeface="DejaVu Sans" charset="0"/>
              </a:defRPr>
            </a:pPr>
            <a:r>
              <a:rPr lang="pt-br" sz="2000" cap="none" dirty="0">
                <a:solidFill>
                  <a:srgbClr val="FFFFFF"/>
                </a:solidFill>
                <a:latin typeface="Google Sans" charset="0"/>
                <a:ea typeface="DejaVu Sans" charset="0"/>
                <a:cs typeface="DejaVu Sans" charset="0"/>
              </a:rPr>
              <a:t>Encapsulamento é um princípio de design de código, geralmente ligado a programação, que nos orienta a esconder as funcionalidades e funcionamento do nosso código dentro de pequenas unidades (normalmente métodos e funções)</a:t>
            </a:r>
            <a:endParaRPr lang="pt-br" sz="2000" cap="none" dirty="0"/>
          </a:p>
          <a:p>
            <a:pPr>
              <a:lnSpc>
                <a:spcPct val="100000"/>
              </a:lnSpc>
              <a:defRPr lang="pt-br" cap="none">
                <a:latin typeface="Arial" pitchFamily="2" charset="0"/>
                <a:ea typeface="DejaVu Sans" charset="0"/>
                <a:cs typeface="DejaVu Sans" charset="0"/>
              </a:defRPr>
            </a:pPr>
            <a:r>
              <a:rPr lang="pt-br" sz="2000" cap="none" dirty="0">
                <a:solidFill>
                  <a:srgbClr val="FFFFFF"/>
                </a:solidFill>
                <a:latin typeface="Google Sans" charset="0"/>
                <a:ea typeface="DejaVu Sans" charset="0"/>
                <a:cs typeface="DejaVu Sans" charset="0"/>
              </a:rPr>
              <a:t>A ideai é tornar o software mais flexível, fácil de modificar e de criar novas implementações. O Encapsulamento serve para controlar o acesso aos atributos e métodos de uma classe.</a:t>
            </a:r>
            <a:endParaRPr lang="pt-br" sz="2000" cap="none" dirty="0"/>
          </a:p>
        </p:txBody>
      </p:sp>
      <p:pic>
        <p:nvPicPr>
          <p:cNvPr id="5" name="Imagem 2" descr="Diagrama&#10;&#10;Descrição gerada automaticamente com confiança baixa"/>
          <p:cNvPicPr>
            <a:extLst>
              <a:ext uri="smNativeData">
                <pr:smNativeData xmlns="smNativeData" xmlns:pr="smNativeData" xmlns:p15="http://schemas.microsoft.com/office/powerpoint/2012/main" xmlns:p14="http://schemas.microsoft.com/office/powerpoint/2010/main" xmlns:mc="http://schemas.openxmlformats.org/markup-compatibility/2006" val="SMDATA_17_q5OGZBMAAAAlAAAAEQAAAA0AAAAAkAAAAEgAAACQAAAASAAAAAAAAAAA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AcAAAA4AAAAAAAAAAAAAAAAAAAA////AAAAAAAAAAAAAAAAAAAAAAAAAAAAAAAAAAAAAABkAAAAZAAAAAAAAAAjAAAABAAAAGQAAAAXAAAAFAAAAAAAAAAAAAAA/38AAP9/AAAAAAAACQAAAAQAAAAJ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RyxAX///8BAAAAAAAAAAAAAAAAAAAAAAAAAAAAAAAAAAAAAAAAAAAAAAACf39/AOfm5gPMzMwAwMD/AH9/fwAAAAAAAAAAAAAAAAD///8AAAAAACEAAAAYAAAAFAAAAJwmAABRCgAA6EUAAOsbAAAQAAAAJgAAAAgAAAD//////////w=="/>
              </a:ext>
            </a:extLst>
          </p:cNvPicPr>
          <p:nvPr/>
        </p:nvPicPr>
        <p:blipFill>
          <a:blip r:embed="rId2"/>
          <a:stretch>
            <a:fillRect/>
          </a:stretch>
        </p:blipFill>
        <p:spPr>
          <a:xfrm>
            <a:off x="6276340" y="1677035"/>
            <a:ext cx="5087620" cy="2861310"/>
          </a:xfrm>
          <a:prstGeom prst="rect">
            <a:avLst/>
          </a:prstGeom>
          <a:noFill/>
          <a:ln>
            <a:noFill/>
          </a:ln>
          <a:effectLst/>
        </p:spPr>
      </p:pic>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261</TotalTime>
  <Words>4308</Words>
  <Application>Microsoft Office PowerPoint</Application>
  <PresentationFormat>Widescreen</PresentationFormat>
  <Paragraphs>263</Paragraphs>
  <Slides>51</Slides>
  <Notes>0</Notes>
  <HiddenSlides>0</HiddenSlides>
  <MMClips>0</MMClips>
  <ScaleCrop>false</ScaleCrop>
  <HeadingPairs>
    <vt:vector size="6" baseType="variant">
      <vt:variant>
        <vt:lpstr>Fontes usadas</vt:lpstr>
      </vt:variant>
      <vt:variant>
        <vt:i4>14</vt:i4>
      </vt:variant>
      <vt:variant>
        <vt:lpstr>Tema</vt:lpstr>
      </vt:variant>
      <vt:variant>
        <vt:i4>4</vt:i4>
      </vt:variant>
      <vt:variant>
        <vt:lpstr>Títulos de slides</vt:lpstr>
      </vt:variant>
      <vt:variant>
        <vt:i4>51</vt:i4>
      </vt:variant>
    </vt:vector>
  </HeadingPairs>
  <TitlesOfParts>
    <vt:vector size="69" baseType="lpstr">
      <vt:lpstr>Arial</vt:lpstr>
      <vt:lpstr>avenir-lt-w01_35-light1475496</vt:lpstr>
      <vt:lpstr>Calibri</vt:lpstr>
      <vt:lpstr>Google Sans</vt:lpstr>
      <vt:lpstr>inherit</vt:lpstr>
      <vt:lpstr>Inter</vt:lpstr>
      <vt:lpstr>Lato</vt:lpstr>
      <vt:lpstr>Montserrat</vt:lpstr>
      <vt:lpstr>playfairdisplay-bold</vt:lpstr>
      <vt:lpstr>Söhne</vt:lpstr>
      <vt:lpstr>Söhne Mono</vt:lpstr>
      <vt:lpstr>Source Serif Pro</vt:lpstr>
      <vt:lpstr>Symbol</vt:lpstr>
      <vt:lpstr>Wingdings</vt:lpstr>
      <vt:lpstr>Presentation</vt:lpstr>
      <vt:lpstr>Presentation</vt:lpstr>
      <vt:lpstr>Presentation</vt:lpstr>
      <vt:lpstr>Presentation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Aluno 28</dc:creator>
  <cp:keywords/>
  <dc:description/>
  <cp:lastModifiedBy>Jorge Henrique Vendramini Orellana Munoz</cp:lastModifiedBy>
  <cp:revision>10</cp:revision>
  <dcterms:created xsi:type="dcterms:W3CDTF">2023-05-30T00:45:22Z</dcterms:created>
  <dcterms:modified xsi:type="dcterms:W3CDTF">2023-06-13T16:42:41Z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2023-06-13T05:18:43Z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954bc0b9-bcc6-43b1-8d93-1868b005e100</vt:lpwstr>
  </property>
  <property fmtid="{D5CDD505-2E9C-101B-9397-08002B2CF9AE}" pid="7" name="MSIP_Label_defa4170-0d19-0005-0004-bc88714345d2_ActionId">
    <vt:lpwstr>f27b347b-2682-4589-9ca8-bedfcf19fa5c</vt:lpwstr>
  </property>
  <property fmtid="{D5CDD505-2E9C-101B-9397-08002B2CF9AE}" pid="8" name="MSIP_Label_defa4170-0d19-0005-0004-bc88714345d2_ContentBits">
    <vt:lpwstr>0</vt:lpwstr>
  </property>
</Properties>
</file>