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82" r:id="rId7"/>
    <p:sldId id="281" r:id="rId8"/>
    <p:sldId id="258" r:id="rId9"/>
    <p:sldId id="259" r:id="rId10"/>
    <p:sldId id="260" r:id="rId11"/>
    <p:sldId id="261" r:id="rId12"/>
    <p:sldId id="262" r:id="rId13"/>
    <p:sldId id="287" r:id="rId14"/>
    <p:sldId id="289" r:id="rId15"/>
    <p:sldId id="290" r:id="rId16"/>
    <p:sldId id="288" r:id="rId17"/>
    <p:sldId id="291" r:id="rId18"/>
    <p:sldId id="286" r:id="rId19"/>
    <p:sldId id="292" r:id="rId20"/>
    <p:sldId id="294" r:id="rId21"/>
    <p:sldId id="293" r:id="rId22"/>
    <p:sldId id="295" r:id="rId23"/>
    <p:sldId id="263" r:id="rId24"/>
    <p:sldId id="264" r:id="rId25"/>
    <p:sldId id="265" r:id="rId26"/>
    <p:sldId id="266" r:id="rId27"/>
    <p:sldId id="267" r:id="rId28"/>
    <p:sldId id="296" r:id="rId29"/>
    <p:sldId id="299" r:id="rId30"/>
    <p:sldId id="297" r:id="rId31"/>
    <p:sldId id="298" r:id="rId32"/>
    <p:sldId id="268" r:id="rId33"/>
    <p:sldId id="269" r:id="rId34"/>
    <p:sldId id="270" r:id="rId35"/>
    <p:sldId id="300" r:id="rId36"/>
    <p:sldId id="301" r:id="rId37"/>
    <p:sldId id="283" r:id="rId38"/>
    <p:sldId id="284" r:id="rId39"/>
    <p:sldId id="285" r:id="rId40"/>
    <p:sldId id="271" r:id="rId41"/>
    <p:sldId id="272" r:id="rId42"/>
    <p:sldId id="273" r:id="rId43"/>
    <p:sldId id="274" r:id="rId44"/>
    <p:sldId id="275" r:id="rId45"/>
    <p:sldId id="276" r:id="rId46"/>
    <p:sldId id="277" r:id="rId47"/>
    <p:sldId id="278" r:id="rId48"/>
    <p:sldId id="279" r:id="rId49"/>
    <p:sldId id="280" r:id="rId50"/>
  </p:sldIdLst>
  <p:sldSz cx="12192000" cy="6858000"/>
  <p:notesSz cx="7772400" cy="10058400"/>
  <p:defaultText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mc="http://schemas.openxmlformats.org/markup-compatibility/2006" xmlns:p14="http://schemas.microsoft.com/office/powerpoint/2010/main" xmlns:p15="http://schemas.microsoft.com/office/powerpoint/2012/main" xmlns:pr="smNativeData" xmlns="smNativeData" dt="1686541227" val="1066" revOS="4"/>
      <pr:smFileRevision xmlns:mc="http://schemas.openxmlformats.org/markup-compatibility/2006" xmlns:p14="http://schemas.microsoft.com/office/powerpoint/2010/main" xmlns:p15="http://schemas.microsoft.com/office/powerpoint/2012/main" xmlns:pr="smNativeData" xmlns="smNativeData" dt="1686541227" val="101"/>
      <pr:guideOptions xmlns:mc="http://schemas.openxmlformats.org/markup-compatibility/2006" xmlns:p14="http://schemas.microsoft.com/office/powerpoint/2010/main" xmlns:p15="http://schemas.microsoft.com/office/powerpoint/2012/main" xmlns:pr="smNativeData" xmlns="smNativeData" dt="1686541227"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6" d="100"/>
        <a:sy n="16" d="100"/>
      </p:scale>
      <p:origin x="0" y="0"/>
    </p:cViewPr>
  </p:sorterViewPr>
  <p:notesViewPr>
    <p:cSldViewPr snapToGrid="0">
      <p:cViewPr>
        <p:scale>
          <a:sx n="75" d="100"/>
          <a:sy n="75" d="100"/>
        </p:scale>
        <p:origin x="378" y="274"/>
      </p:cViewPr>
      <p:guideLst/>
    </p:cSldViewPr>
  </p:notesViewPr>
  <p:gridSpacing cx="71755" cy="7175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7y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pc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Zgx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16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h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jl0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Qy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yo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G9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iqC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q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lgn="ctr">
              <a:spcBef>
                <a:spcPts val="1415"/>
              </a:spcBef>
              <a:buClr>
                <a:srgbClr val="000000"/>
              </a:buClr>
              <a:buSzPts val="810"/>
              <a:buFont typeface="Wingdings" charset="2"/>
              <a:buChar char=""/>
              <a:defRPr lang="pt-br"/>
            </a:pPr>
            <a:r>
              <a:rPr lang="en-us" sz="1800" cap="none"/>
              <a:t>Clique para editar o formato do texto da estrutura de tópicos</a:t>
            </a:r>
          </a:p>
          <a:p>
            <a:pPr marL="864235" lvl="1" indent="-323850" algn="ctr">
              <a:spcBef>
                <a:spcPts val="1130"/>
              </a:spcBef>
              <a:buClr>
                <a:srgbClr val="000000"/>
              </a:buClr>
              <a:buSzPts val="1350"/>
              <a:buFont typeface="Symbol" pitchFamily="1" charset="2"/>
              <a:buChar char=""/>
              <a:defRPr lang="pt-br"/>
            </a:pPr>
            <a:r>
              <a:rPr lang="en-us" sz="1800" cap="none"/>
              <a:t>2.º nível da estrutura de tópicos</a:t>
            </a:r>
          </a:p>
          <a:p>
            <a:pPr marL="1296035" lvl="2" indent="-288290" algn="ctr">
              <a:spcBef>
                <a:spcPts val="850"/>
              </a:spcBef>
              <a:buClr>
                <a:srgbClr val="000000"/>
              </a:buClr>
              <a:buSzPts val="810"/>
              <a:buFont typeface="Wingdings" charset="2"/>
              <a:buChar char=""/>
              <a:defRPr lang="pt-br"/>
            </a:pPr>
            <a:r>
              <a:rPr lang="en-us" sz="1800" cap="none"/>
              <a:t>3.º nível da estrutura de tópicos</a:t>
            </a:r>
          </a:p>
          <a:p>
            <a:pPr marL="1727835" lvl="3" indent="-215900" algn="ctr">
              <a:spcBef>
                <a:spcPts val="565"/>
              </a:spcBef>
              <a:buClr>
                <a:srgbClr val="000000"/>
              </a:buClr>
              <a:buSzPts val="1350"/>
              <a:buFont typeface="Symbol" pitchFamily="1" charset="2"/>
              <a:buChar char=""/>
              <a:defRPr lang="pt-br"/>
            </a:pPr>
            <a:r>
              <a:rPr lang="en-us" cap="none"/>
              <a:t>4.º nível da estrutura de tópicos</a:t>
            </a:r>
          </a:p>
          <a:p>
            <a:pPr marL="2160270" lvl="4" indent="-215900" algn="ctr">
              <a:spcBef>
                <a:spcPts val="280"/>
              </a:spcBef>
              <a:buClr>
                <a:srgbClr val="000000"/>
              </a:buClr>
              <a:buSzPts val="810"/>
              <a:buFont typeface="Wingdings" charset="2"/>
              <a:buChar char=""/>
              <a:defRPr lang="pt-br"/>
            </a:pPr>
            <a:r>
              <a:rPr lang="en-us" cap="none"/>
              <a:t>5.º nível da estrutura de tópicos</a:t>
            </a:r>
          </a:p>
          <a:p>
            <a:pPr marL="2592070" lvl="5" indent="-215900" algn="ctr">
              <a:spcBef>
                <a:spcPts val="280"/>
              </a:spcBef>
              <a:buClr>
                <a:srgbClr val="000000"/>
              </a:buClr>
              <a:buSzPts val="810"/>
              <a:buFont typeface="Wingdings" charset="2"/>
              <a:buChar char=""/>
              <a:defRPr lang="pt-br"/>
            </a:pPr>
            <a:r>
              <a:rPr lang="en-us" cap="none"/>
              <a:t>6.º nível da estrutura de tópicos</a:t>
            </a:r>
          </a:p>
          <a:p>
            <a:pPr marL="3023870" lvl="6" indent="-215900" algn="ctr">
              <a:spcBef>
                <a:spcPts val="280"/>
              </a:spcBef>
              <a:buClr>
                <a:srgbClr val="000000"/>
              </a:buClr>
              <a:buSzPts val="810"/>
              <a:buFont typeface="Wingdings" charset="2"/>
              <a:buChar char=""/>
              <a:defRPr lang="pt-br"/>
            </a:pPr>
            <a:r>
              <a:rPr lang="en-us" cap="none"/>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5.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zg4AAIQMAAAxPAAAqx0AABAAAAAmAAAACAAAAP//////////"/>
              </a:ext>
            </a:extLst>
          </p:cNvSpPr>
          <p:nvPr/>
        </p:nvSpPr>
        <p:spPr>
          <a:xfrm>
            <a:off x="2406650" y="2034540"/>
            <a:ext cx="7378065" cy="27882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5400" b="1" cap="none">
                <a:solidFill>
                  <a:srgbClr val="FFFFFF"/>
                </a:solidFill>
                <a:latin typeface="Calibri" pitchFamily="2" charset="0"/>
                <a:ea typeface="DejaVu Sans" charset="0"/>
                <a:cs typeface="DejaVu Sans" charset="0"/>
              </a:rPr>
              <a:t>Programação orientada a objetos</a:t>
            </a:r>
            <a:endParaRPr lang="pt-br" sz="5400" b="1" cap="non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F8552484-59E6-0003-FBDE-EB340A001CE0}"/>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3D16D592-4FC3-A43A-C22E-695A7056D466}"/>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142088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rPr>
              <a:t>O que são métodos na programação orientada a objetos?</a:t>
            </a:r>
          </a:p>
        </p:txBody>
      </p:sp>
      <p:sp>
        <p:nvSpPr>
          <p:cNvPr id="6" name="CaixaDeTexto 5">
            <a:extLst>
              <a:ext uri="{FF2B5EF4-FFF2-40B4-BE49-F238E27FC236}">
                <a16:creationId xmlns:a16="http://schemas.microsoft.com/office/drawing/2014/main" id="{CA91E834-6601-09F2-EFB0-1B2393DEB000}"/>
              </a:ext>
            </a:extLst>
          </p:cNvPr>
          <p:cNvSpPr txBox="1"/>
          <p:nvPr/>
        </p:nvSpPr>
        <p:spPr>
          <a:xfrm>
            <a:off x="500884" y="2088420"/>
            <a:ext cx="11236414" cy="3970318"/>
          </a:xfrm>
          <a:prstGeom prst="rect">
            <a:avLst/>
          </a:prstGeom>
          <a:noFill/>
        </p:spPr>
        <p:txBody>
          <a:bodyPr wrap="square" rtlCol="0">
            <a:spAutoFit/>
          </a:bodyPr>
          <a:lstStyle/>
          <a:p>
            <a:r>
              <a:rPr lang="pt-BR" sz="2800" b="0" i="0" dirty="0">
                <a:solidFill>
                  <a:schemeClr val="bg1"/>
                </a:solidFill>
                <a:effectLst/>
                <a:latin typeface="avenir-lt-w01_35-light1475496"/>
              </a:rPr>
              <a:t>Métodos são uma parte fundamental da programação orientada a objetos. É por meio deles que alteramos e consultamos atributos dos nossos objetos.</a:t>
            </a:r>
          </a:p>
          <a:p>
            <a:endParaRPr lang="pt-BR" sz="2800" dirty="0">
              <a:solidFill>
                <a:schemeClr val="bg1"/>
              </a:solidFill>
              <a:latin typeface="avenir-lt-w01_35-light1475496"/>
            </a:endParaRPr>
          </a:p>
          <a:p>
            <a:r>
              <a:rPr lang="pt-BR" sz="2800" b="0" i="0" dirty="0">
                <a:solidFill>
                  <a:schemeClr val="bg1"/>
                </a:solidFill>
                <a:effectLst/>
                <a:latin typeface="avenir-lt-w01_35-light1475496"/>
              </a:rPr>
              <a:t>Métodos são o meio que utilizamos para ler, modificar e definir os atributos de um objeto. Estão sempre associados a uma classe e, desta forma, podem ter seu escopo definido para poderem ser acessíveis a diferentes níveis: podemos definir métodos que somente podem ser acessados internamente naquela classe, métodos que não podem ser acessados diretamente e métodos que podem ser acessados de qualquer parte do nosso projeto.</a:t>
            </a:r>
            <a:endParaRPr lang="pt-BR" sz="2800" dirty="0">
              <a:solidFill>
                <a:schemeClr val="bg1"/>
              </a:solidFill>
            </a:endParaRPr>
          </a:p>
        </p:txBody>
      </p:sp>
    </p:spTree>
    <p:extLst>
      <p:ext uri="{BB962C8B-B14F-4D97-AF65-F5344CB8AC3E}">
        <p14:creationId xmlns:p14="http://schemas.microsoft.com/office/powerpoint/2010/main" val="103560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0846A26-9C2C-AB2B-512A-9372AFFA350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CCF14AEE-193F-45B1-69D8-ADBEFBD44AE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226CFA30-8421-BA9D-4909-5BB3B2F3102D}"/>
              </a:ext>
            </a:extLst>
          </p:cNvPr>
          <p:cNvSpPr txBox="1"/>
          <p:nvPr/>
        </p:nvSpPr>
        <p:spPr>
          <a:xfrm>
            <a:off x="644077" y="1602998"/>
            <a:ext cx="5298065" cy="4832092"/>
          </a:xfrm>
          <a:prstGeom prst="rect">
            <a:avLst/>
          </a:prstGeom>
          <a:noFill/>
        </p:spPr>
        <p:txBody>
          <a:bodyPr wrap="square" rtlCol="0">
            <a:spAutoFit/>
          </a:bodyPr>
          <a:lstStyle/>
          <a:p>
            <a:r>
              <a:rPr lang="pt-BR" sz="2800" b="0" i="0" dirty="0">
                <a:solidFill>
                  <a:schemeClr val="bg1"/>
                </a:solidFill>
                <a:effectLst/>
                <a:latin typeface="Inter"/>
              </a:rPr>
              <a:t>usando a analogia do carro, sabemos que ele possui atributos e métodos, ou seja, características e comportamentos. Os métodos do carro, como acelerar, podem usar atributos e outros métodos do carro como o tanque de gasolina e o mecanismo de injeção de combustível, respectivamente, uma vez que acelerar gasta combustível.</a:t>
            </a:r>
            <a:endParaRPr lang="pt-BR" sz="2800" dirty="0">
              <a:solidFill>
                <a:schemeClr val="bg1"/>
              </a:solidFill>
            </a:endParaRPr>
          </a:p>
        </p:txBody>
      </p:sp>
      <p:pic>
        <p:nvPicPr>
          <p:cNvPr id="8" name="Imagem 7" descr="Diagrama, Texto&#10;&#10;Descrição gerada automaticamente">
            <a:extLst>
              <a:ext uri="{FF2B5EF4-FFF2-40B4-BE49-F238E27FC236}">
                <a16:creationId xmlns:a16="http://schemas.microsoft.com/office/drawing/2014/main" id="{0CF6D7F4-8A8E-3D8A-94D5-E1C851494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82" y="2330419"/>
            <a:ext cx="4920615" cy="3377249"/>
          </a:xfrm>
          <a:prstGeom prst="rect">
            <a:avLst/>
          </a:prstGeom>
        </p:spPr>
      </p:pic>
    </p:spTree>
    <p:extLst>
      <p:ext uri="{BB962C8B-B14F-4D97-AF65-F5344CB8AC3E}">
        <p14:creationId xmlns:p14="http://schemas.microsoft.com/office/powerpoint/2010/main" val="20875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0846A26-9C2C-AB2B-512A-9372AFFA3503}"/>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CCF14AEE-193F-45B1-69D8-ADBEFBD44AED}"/>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226CFA30-8421-BA9D-4909-5BB3B2F3102D}"/>
              </a:ext>
            </a:extLst>
          </p:cNvPr>
          <p:cNvSpPr txBox="1"/>
          <p:nvPr/>
        </p:nvSpPr>
        <p:spPr>
          <a:xfrm>
            <a:off x="313625" y="1404294"/>
            <a:ext cx="6650806" cy="5262979"/>
          </a:xfrm>
          <a:prstGeom prst="rect">
            <a:avLst/>
          </a:prstGeom>
          <a:noFill/>
        </p:spPr>
        <p:txBody>
          <a:bodyPr wrap="square" rtlCol="0">
            <a:spAutoFit/>
          </a:bodyPr>
          <a:lstStyle/>
          <a:p>
            <a:r>
              <a:rPr lang="pt-BR" sz="2400" b="0" i="0" dirty="0">
                <a:solidFill>
                  <a:schemeClr val="bg1"/>
                </a:solidFill>
                <a:effectLst/>
                <a:latin typeface="Inter"/>
              </a:rPr>
              <a:t>No entanto, se alguns desses atributos ou métodos forem facilmente visíveis e modificáveis, como o mecanismo de aceleração do carro, isso pode dar liberdade para que alterações sejam feitas, resultando em efeitos colaterais imprevisíveis. Nessa analogia, uma pessoa pode não estar satisfeita com a aceleração do carro e modifica a forma como ela ocorre, criando efeitos colaterais que podem fazer o carro nem andar, por exemplo.</a:t>
            </a:r>
          </a:p>
          <a:p>
            <a:r>
              <a:rPr lang="pt-BR" sz="2400" b="0" i="0" dirty="0">
                <a:solidFill>
                  <a:schemeClr val="bg1"/>
                </a:solidFill>
                <a:effectLst/>
                <a:latin typeface="Inter"/>
              </a:rPr>
              <a:t>Dizemos, nesse caso, que o método de aceleração do seu carro não é visível por fora do próprio carro. Na POO, um atributo ou método que não é visível de fora do próprio objeto é chamado de "privado" e quando é visível, é chamado de "público".</a:t>
            </a:r>
            <a:endParaRPr lang="pt-BR" sz="2400" dirty="0">
              <a:solidFill>
                <a:schemeClr val="bg1"/>
              </a:solidFill>
            </a:endParaRPr>
          </a:p>
        </p:txBody>
      </p:sp>
      <p:pic>
        <p:nvPicPr>
          <p:cNvPr id="9" name="Imagem 8">
            <a:extLst>
              <a:ext uri="{FF2B5EF4-FFF2-40B4-BE49-F238E27FC236}">
                <a16:creationId xmlns:a16="http://schemas.microsoft.com/office/drawing/2014/main" id="{B9CAF65E-FF86-6AE9-7971-1242D74FA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431" y="2521022"/>
            <a:ext cx="4552560" cy="3029522"/>
          </a:xfrm>
          <a:prstGeom prst="rect">
            <a:avLst/>
          </a:prstGeom>
        </p:spPr>
      </p:pic>
    </p:spTree>
    <p:extLst>
      <p:ext uri="{BB962C8B-B14F-4D97-AF65-F5344CB8AC3E}">
        <p14:creationId xmlns:p14="http://schemas.microsoft.com/office/powerpoint/2010/main" val="5803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473318" y="1619738"/>
            <a:ext cx="6764391" cy="4832092"/>
          </a:xfrm>
          <a:prstGeom prst="rect">
            <a:avLst/>
          </a:prstGeom>
          <a:noFill/>
        </p:spPr>
        <p:txBody>
          <a:bodyPr wrap="square" rtlCol="0">
            <a:spAutoFit/>
          </a:bodyPr>
          <a:lstStyle/>
          <a:p>
            <a:r>
              <a:rPr lang="pt-BR" sz="2800" b="0" i="0" dirty="0">
                <a:solidFill>
                  <a:schemeClr val="bg1"/>
                </a:solidFill>
                <a:effectLst/>
                <a:latin typeface="avenir-lt-w01_35-light1475496"/>
              </a:rPr>
              <a:t>Utilizamos os métodos para fazer esses acessos aos objetos por questões de segurança e integridade do objeto em si e da aplicação como um todo, temos que pensar que em uma aplicação completa, os dados dos objetos são armazenados em um banco de dados, não é interessante (não é uma boa prática) a gente permitir o acesso direto a essas informações, nem mesmo que seja apenas para consulta.</a:t>
            </a:r>
          </a:p>
          <a:p>
            <a:endParaRPr lang="pt-BR" sz="2800" dirty="0">
              <a:solidFill>
                <a:schemeClr val="bg1"/>
              </a:solidFill>
            </a:endParaRPr>
          </a:p>
        </p:txBody>
      </p:sp>
      <p:pic>
        <p:nvPicPr>
          <p:cNvPr id="10" name="Imagem 9" descr="Diagrama&#10;&#10;Descrição gerada automaticamente">
            <a:extLst>
              <a:ext uri="{FF2B5EF4-FFF2-40B4-BE49-F238E27FC236}">
                <a16:creationId xmlns:a16="http://schemas.microsoft.com/office/drawing/2014/main" id="{0F94388E-423B-34DB-4704-D6011578D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709" y="2262923"/>
            <a:ext cx="4724442" cy="3545721"/>
          </a:xfrm>
          <a:prstGeom prst="rect">
            <a:avLst/>
          </a:prstGeom>
        </p:spPr>
      </p:pic>
    </p:spTree>
    <p:extLst>
      <p:ext uri="{BB962C8B-B14F-4D97-AF65-F5344CB8AC3E}">
        <p14:creationId xmlns:p14="http://schemas.microsoft.com/office/powerpoint/2010/main" val="366860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2730948" y="1637113"/>
            <a:ext cx="6764391" cy="4832092"/>
          </a:xfrm>
          <a:prstGeom prst="rect">
            <a:avLst/>
          </a:prstGeom>
          <a:noFill/>
        </p:spPr>
        <p:txBody>
          <a:bodyPr wrap="square" rtlCol="0">
            <a:spAutoFit/>
          </a:bodyPr>
          <a:lstStyle/>
          <a:p>
            <a:r>
              <a:rPr lang="pt-BR" sz="2800" b="0" i="0" dirty="0">
                <a:solidFill>
                  <a:schemeClr val="bg1"/>
                </a:solidFill>
                <a:effectLst/>
                <a:latin typeface="Inter"/>
              </a:rPr>
              <a:t>Esse </a:t>
            </a:r>
            <a:r>
              <a:rPr lang="pt-BR" sz="2800" b="0" i="1" dirty="0">
                <a:solidFill>
                  <a:schemeClr val="bg1"/>
                </a:solidFill>
                <a:effectLst/>
                <a:latin typeface="Inter"/>
              </a:rPr>
              <a:t>encapsulamento</a:t>
            </a:r>
            <a:r>
              <a:rPr lang="pt-BR" sz="2800" b="0" i="0" dirty="0">
                <a:solidFill>
                  <a:schemeClr val="bg1"/>
                </a:solidFill>
                <a:effectLst/>
                <a:latin typeface="Inter"/>
              </a:rPr>
              <a:t> de atributos e métodos impede o chamado </a:t>
            </a:r>
            <a:r>
              <a:rPr lang="pt-BR" sz="2800" b="0" i="1" dirty="0">
                <a:solidFill>
                  <a:schemeClr val="bg1"/>
                </a:solidFill>
                <a:effectLst/>
                <a:latin typeface="Inter"/>
              </a:rPr>
              <a:t>vazamento de escopo</a:t>
            </a:r>
            <a:r>
              <a:rPr lang="pt-BR" sz="2800" b="0" i="0" dirty="0">
                <a:solidFill>
                  <a:schemeClr val="bg1"/>
                </a:solidFill>
                <a:effectLst/>
                <a:latin typeface="Inter"/>
              </a:rPr>
              <a:t>, onde um atributo ou método é visível por alguém que não deveria vê-lo, como outro objeto ou classe. Isso evita a confusão do uso de variáveis globais no programa, deixando mais fácil de identificar em qual estado cada variável vai estar a cada momento do programa, já que a restrição de acesso nos permite identificar quem consegue modificá-la.</a:t>
            </a:r>
            <a:endParaRPr lang="pt-BR" sz="2800" dirty="0">
              <a:solidFill>
                <a:schemeClr val="bg1"/>
              </a:solidFill>
            </a:endParaRPr>
          </a:p>
        </p:txBody>
      </p:sp>
    </p:spTree>
    <p:extLst>
      <p:ext uri="{BB962C8B-B14F-4D97-AF65-F5344CB8AC3E}">
        <p14:creationId xmlns:p14="http://schemas.microsoft.com/office/powerpoint/2010/main" val="26909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6" name="CustomShape 2">
            <a:extLst>
              <a:ext uri="{FF2B5EF4-FFF2-40B4-BE49-F238E27FC236}">
                <a16:creationId xmlns:a16="http://schemas.microsoft.com/office/drawing/2014/main" id="{65F84365-D839-EED2-323B-2737B0CEAB27}"/>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cap="none" dirty="0">
                <a:solidFill>
                  <a:srgbClr val="FFFFFF"/>
                </a:solidFill>
                <a:latin typeface="Montserrat" charset="0"/>
                <a:ea typeface="DejaVu Sans" charset="0"/>
                <a:cs typeface="DejaVu Sans" charset="0"/>
              </a:rPr>
              <a:t> </a:t>
            </a:r>
            <a:r>
              <a:rPr lang="pt-br" sz="2800" b="1" cap="none" dirty="0" err="1">
                <a:solidFill>
                  <a:srgbClr val="FFFFFF"/>
                </a:solidFill>
                <a:latin typeface="Montserrat" charset="0"/>
                <a:ea typeface="DejaVu Sans" charset="0"/>
                <a:cs typeface="DejaVu Sans" charset="0"/>
              </a:rPr>
              <a:t>Getters</a:t>
            </a:r>
            <a:r>
              <a:rPr lang="pt-br" sz="2800" b="1" cap="none" dirty="0">
                <a:solidFill>
                  <a:srgbClr val="FFFFFF"/>
                </a:solidFill>
                <a:latin typeface="Montserrat" charset="0"/>
                <a:ea typeface="DejaVu Sans" charset="0"/>
                <a:cs typeface="DejaVu Sans" charset="0"/>
              </a:rPr>
              <a:t> e </a:t>
            </a:r>
            <a:r>
              <a:rPr lang="pt-br" sz="2800" b="1" cap="none" dirty="0" err="1">
                <a:solidFill>
                  <a:srgbClr val="FFFFFF"/>
                </a:solidFill>
                <a:latin typeface="Montserrat" charset="0"/>
                <a:ea typeface="DejaVu Sans" charset="0"/>
                <a:cs typeface="DejaVu Sans" charset="0"/>
              </a:rPr>
              <a:t>Setters</a:t>
            </a:r>
            <a:endParaRPr lang="pt-br" sz="2800" cap="none" dirty="0"/>
          </a:p>
        </p:txBody>
      </p:sp>
      <p:sp>
        <p:nvSpPr>
          <p:cNvPr id="7" name="CaixaDeTexto 6">
            <a:extLst>
              <a:ext uri="{FF2B5EF4-FFF2-40B4-BE49-F238E27FC236}">
                <a16:creationId xmlns:a16="http://schemas.microsoft.com/office/drawing/2014/main" id="{78B7BD12-6E4F-233F-B11D-8F0B2D0D14C1}"/>
              </a:ext>
            </a:extLst>
          </p:cNvPr>
          <p:cNvSpPr txBox="1"/>
          <p:nvPr/>
        </p:nvSpPr>
        <p:spPr>
          <a:xfrm>
            <a:off x="858505" y="1492378"/>
            <a:ext cx="4378018" cy="5632311"/>
          </a:xfrm>
          <a:prstGeom prst="rect">
            <a:avLst/>
          </a:prstGeom>
          <a:noFill/>
        </p:spPr>
        <p:txBody>
          <a:bodyPr wrap="square" rtlCol="0">
            <a:spAutoFit/>
          </a:bodyPr>
          <a:lstStyle/>
          <a:p>
            <a:pPr fontAlgn="base"/>
            <a:r>
              <a:rPr lang="pt-BR" sz="2400" dirty="0" err="1">
                <a:solidFill>
                  <a:schemeClr val="bg1"/>
                </a:solidFill>
                <a:latin typeface="Lato" panose="020F0502020204030203" pitchFamily="34" charset="0"/>
              </a:rPr>
              <a:t>G</a:t>
            </a:r>
            <a:r>
              <a:rPr lang="pt-BR" sz="2400" b="0" i="0" dirty="0" err="1">
                <a:solidFill>
                  <a:schemeClr val="bg1"/>
                </a:solidFill>
                <a:effectLst/>
                <a:latin typeface="Lato" panose="020F0502020204030203" pitchFamily="34" charset="0"/>
              </a:rPr>
              <a:t>etters</a:t>
            </a:r>
            <a:r>
              <a:rPr lang="pt-BR" sz="2400" b="0" i="0" dirty="0">
                <a:solidFill>
                  <a:schemeClr val="bg1"/>
                </a:solidFill>
                <a:effectLst/>
                <a:latin typeface="Lato" panose="020F0502020204030203" pitchFamily="34" charset="0"/>
              </a:rPr>
              <a:t> e </a:t>
            </a:r>
            <a:r>
              <a:rPr lang="pt-BR" sz="2400" dirty="0" err="1">
                <a:solidFill>
                  <a:schemeClr val="bg1"/>
                </a:solidFill>
                <a:latin typeface="Lato" panose="020F0502020204030203" pitchFamily="34" charset="0"/>
              </a:rPr>
              <a:t>S</a:t>
            </a:r>
            <a:r>
              <a:rPr lang="pt-BR" sz="2400" b="0" i="0" dirty="0" err="1">
                <a:solidFill>
                  <a:schemeClr val="bg1"/>
                </a:solidFill>
                <a:effectLst/>
                <a:latin typeface="Lato" panose="020F0502020204030203" pitchFamily="34" charset="0"/>
              </a:rPr>
              <a:t>etters</a:t>
            </a:r>
            <a:r>
              <a:rPr lang="pt-BR" sz="2400" b="0" i="0" dirty="0">
                <a:solidFill>
                  <a:schemeClr val="bg1"/>
                </a:solidFill>
                <a:effectLst/>
                <a:latin typeface="Lato" panose="020F0502020204030203" pitchFamily="34" charset="0"/>
              </a:rPr>
              <a:t> são conhecidos como métodos de </a:t>
            </a:r>
            <a:r>
              <a:rPr lang="pt-BR" sz="2400" b="0" i="1" dirty="0">
                <a:solidFill>
                  <a:schemeClr val="bg1"/>
                </a:solidFill>
                <a:effectLst/>
                <a:latin typeface="inherit"/>
              </a:rPr>
              <a:t>acesso</a:t>
            </a:r>
            <a:r>
              <a:rPr lang="pt-BR" sz="2400" b="0" i="0" dirty="0">
                <a:solidFill>
                  <a:schemeClr val="bg1"/>
                </a:solidFill>
                <a:effectLst/>
                <a:latin typeface="Lato" panose="020F0502020204030203" pitchFamily="34" charset="0"/>
              </a:rPr>
              <a:t> e de </a:t>
            </a:r>
            <a:r>
              <a:rPr lang="pt-BR" sz="2400" b="0" i="1" dirty="0">
                <a:solidFill>
                  <a:schemeClr val="bg1"/>
                </a:solidFill>
                <a:effectLst/>
                <a:latin typeface="inherit"/>
              </a:rPr>
              <a:t>modificação</a:t>
            </a:r>
            <a:r>
              <a:rPr lang="pt-BR" sz="2400" b="0" i="0" dirty="0">
                <a:solidFill>
                  <a:schemeClr val="bg1"/>
                </a:solidFill>
                <a:effectLst/>
                <a:latin typeface="Lato" panose="020F0502020204030203" pitchFamily="34" charset="0"/>
              </a:rPr>
              <a:t>, respectivamente, </a:t>
            </a:r>
            <a:r>
              <a:rPr lang="pt-BR" sz="2400" dirty="0">
                <a:solidFill>
                  <a:schemeClr val="bg1"/>
                </a:solidFill>
                <a:latin typeface="Lato" panose="020F0502020204030203" pitchFamily="34" charset="0"/>
              </a:rPr>
              <a:t>eles </a:t>
            </a:r>
            <a:r>
              <a:rPr lang="pt-BR" sz="2400" b="0" i="0" dirty="0">
                <a:solidFill>
                  <a:schemeClr val="bg1"/>
                </a:solidFill>
                <a:effectLst/>
                <a:latin typeface="Lato" panose="020F0502020204030203" pitchFamily="34" charset="0"/>
              </a:rPr>
              <a:t>são usados para proteger seus dados, especialmente na criação de classes.</a:t>
            </a:r>
          </a:p>
          <a:p>
            <a:pPr algn="l" fontAlgn="base"/>
            <a:r>
              <a:rPr lang="pt-BR" sz="2400" b="0" i="0" dirty="0">
                <a:solidFill>
                  <a:schemeClr val="bg1"/>
                </a:solidFill>
                <a:effectLst/>
                <a:latin typeface="Lato" panose="020F0502020204030203" pitchFamily="34" charset="0"/>
              </a:rPr>
              <a:t>Por convenção, </a:t>
            </a:r>
            <a:r>
              <a:rPr lang="pt-BR" sz="2400" b="0" i="0" dirty="0" err="1">
                <a:solidFill>
                  <a:schemeClr val="bg1"/>
                </a:solidFill>
                <a:effectLst/>
                <a:latin typeface="Lato" panose="020F0502020204030203" pitchFamily="34" charset="0"/>
              </a:rPr>
              <a:t>getters</a:t>
            </a:r>
            <a:r>
              <a:rPr lang="pt-BR" sz="2400" b="0" i="0" dirty="0">
                <a:solidFill>
                  <a:schemeClr val="bg1"/>
                </a:solidFill>
                <a:effectLst/>
                <a:latin typeface="Lato" panose="020F0502020204030203" pitchFamily="34" charset="0"/>
              </a:rPr>
              <a:t> começam com a palavra "</a:t>
            </a:r>
            <a:r>
              <a:rPr lang="pt-BR" sz="2400" b="0" i="0" dirty="0" err="1">
                <a:solidFill>
                  <a:schemeClr val="bg1"/>
                </a:solidFill>
                <a:effectLst/>
                <a:latin typeface="Lato" panose="020F0502020204030203" pitchFamily="34" charset="0"/>
              </a:rPr>
              <a:t>get</a:t>
            </a:r>
            <a:r>
              <a:rPr lang="pt-BR" sz="2400" b="0" i="0" dirty="0">
                <a:solidFill>
                  <a:schemeClr val="bg1"/>
                </a:solidFill>
                <a:effectLst/>
                <a:latin typeface="Lato" panose="020F0502020204030203" pitchFamily="34" charset="0"/>
              </a:rPr>
              <a:t>" e </a:t>
            </a:r>
            <a:r>
              <a:rPr lang="pt-BR" sz="2400" b="0" i="0" dirty="0" err="1">
                <a:solidFill>
                  <a:schemeClr val="bg1"/>
                </a:solidFill>
                <a:effectLst/>
                <a:latin typeface="Lato" panose="020F0502020204030203" pitchFamily="34" charset="0"/>
              </a:rPr>
              <a:t>setters</a:t>
            </a:r>
            <a:r>
              <a:rPr lang="pt-BR" sz="2400" b="0" i="0" dirty="0">
                <a:solidFill>
                  <a:schemeClr val="bg1"/>
                </a:solidFill>
                <a:effectLst/>
                <a:latin typeface="Lato" panose="020F0502020204030203" pitchFamily="34" charset="0"/>
              </a:rPr>
              <a:t> com a palavra "set", seguidos de um nome de variável. Em ambos os casos, a primeira letra do nome da variável será maiúscula:</a:t>
            </a:r>
          </a:p>
          <a:p>
            <a:endParaRPr lang="pt-BR" sz="2400" dirty="0"/>
          </a:p>
        </p:txBody>
      </p:sp>
      <p:pic>
        <p:nvPicPr>
          <p:cNvPr id="9" name="Imagem 8" descr="Forma&#10;&#10;Descrição gerada automaticamente com confiança baixa">
            <a:extLst>
              <a:ext uri="{FF2B5EF4-FFF2-40B4-BE49-F238E27FC236}">
                <a16:creationId xmlns:a16="http://schemas.microsoft.com/office/drawing/2014/main" id="{97EB989D-4A7D-907B-6D47-B4DE369EA6B2}"/>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55478" y="1808813"/>
            <a:ext cx="3810000" cy="3810000"/>
          </a:xfrm>
          <a:prstGeom prst="rect">
            <a:avLst/>
          </a:prstGeom>
        </p:spPr>
      </p:pic>
    </p:spTree>
    <p:extLst>
      <p:ext uri="{BB962C8B-B14F-4D97-AF65-F5344CB8AC3E}">
        <p14:creationId xmlns:p14="http://schemas.microsoft.com/office/powerpoint/2010/main" val="419100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6" name="CustomShape 2">
            <a:extLst>
              <a:ext uri="{FF2B5EF4-FFF2-40B4-BE49-F238E27FC236}">
                <a16:creationId xmlns:a16="http://schemas.microsoft.com/office/drawing/2014/main" id="{65F84365-D839-EED2-323B-2737B0CEAB2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cap="none" dirty="0">
                <a:solidFill>
                  <a:srgbClr val="FFFFFF"/>
                </a:solidFill>
                <a:latin typeface="Montserrat" charset="0"/>
                <a:ea typeface="DejaVu Sans" charset="0"/>
                <a:cs typeface="DejaVu Sans" charset="0"/>
              </a:rPr>
              <a:t> </a:t>
            </a:r>
            <a:r>
              <a:rPr lang="pt-br" sz="2800" b="1" cap="none" dirty="0" err="1">
                <a:solidFill>
                  <a:srgbClr val="FFFFFF"/>
                </a:solidFill>
                <a:latin typeface="Montserrat" charset="0"/>
                <a:ea typeface="DejaVu Sans" charset="0"/>
                <a:cs typeface="DejaVu Sans" charset="0"/>
              </a:rPr>
              <a:t>Getters</a:t>
            </a:r>
            <a:r>
              <a:rPr lang="pt-br" sz="2800" b="1" cap="none" dirty="0">
                <a:solidFill>
                  <a:srgbClr val="FFFFFF"/>
                </a:solidFill>
                <a:latin typeface="Montserrat" charset="0"/>
                <a:ea typeface="DejaVu Sans" charset="0"/>
                <a:cs typeface="DejaVu Sans" charset="0"/>
              </a:rPr>
              <a:t> </a:t>
            </a:r>
            <a:endParaRPr lang="pt-br" sz="2800" cap="none" dirty="0"/>
          </a:p>
        </p:txBody>
      </p:sp>
      <p:sp>
        <p:nvSpPr>
          <p:cNvPr id="7" name="CaixaDeTexto 6">
            <a:extLst>
              <a:ext uri="{FF2B5EF4-FFF2-40B4-BE49-F238E27FC236}">
                <a16:creationId xmlns:a16="http://schemas.microsoft.com/office/drawing/2014/main" id="{78B7BD12-6E4F-233F-B11D-8F0B2D0D14C1}"/>
              </a:ext>
            </a:extLst>
          </p:cNvPr>
          <p:cNvSpPr txBox="1"/>
          <p:nvPr/>
        </p:nvSpPr>
        <p:spPr>
          <a:xfrm>
            <a:off x="851393" y="2579744"/>
            <a:ext cx="5244607" cy="2677656"/>
          </a:xfrm>
          <a:prstGeom prst="rect">
            <a:avLst/>
          </a:prstGeom>
          <a:noFill/>
        </p:spPr>
        <p:txBody>
          <a:bodyPr wrap="square" rtlCol="0">
            <a:spAutoFit/>
          </a:bodyPr>
          <a:lstStyle/>
          <a:p>
            <a:pPr algn="l" fontAlgn="base"/>
            <a:r>
              <a:rPr lang="pt-BR" sz="2400" dirty="0" err="1">
                <a:solidFill>
                  <a:srgbClr val="D1D5DB"/>
                </a:solidFill>
                <a:latin typeface="Söhne"/>
              </a:rPr>
              <a:t>G</a:t>
            </a:r>
            <a:r>
              <a:rPr lang="pt-BR" sz="2400" b="0" i="0" dirty="0" err="1">
                <a:solidFill>
                  <a:srgbClr val="D1D5DB"/>
                </a:solidFill>
                <a:effectLst/>
                <a:latin typeface="Söhne"/>
              </a:rPr>
              <a:t>etter</a:t>
            </a:r>
            <a:r>
              <a:rPr lang="pt-BR" sz="2400" b="0" i="0" dirty="0">
                <a:solidFill>
                  <a:srgbClr val="D1D5DB"/>
                </a:solidFill>
                <a:effectLst/>
                <a:latin typeface="Söhne"/>
              </a:rPr>
              <a:t> é um método ou função que retorna o valor de um atributo de um objeto. Ele fornece acesso de leitura aos dados encapsulados dentro de uma classe ou estrutura, permitindo que outros trechos de código obtenham o valor atual de um atributo específico.</a:t>
            </a:r>
            <a:endParaRPr lang="pt-BR" sz="2400" dirty="0"/>
          </a:p>
        </p:txBody>
      </p:sp>
      <p:pic>
        <p:nvPicPr>
          <p:cNvPr id="3" name="Imagem 2" descr="Uma imagem contendo Texto&#10;&#10;Descrição gerada automaticamente">
            <a:extLst>
              <a:ext uri="{FF2B5EF4-FFF2-40B4-BE49-F238E27FC236}">
                <a16:creationId xmlns:a16="http://schemas.microsoft.com/office/drawing/2014/main" id="{4A83B178-B47C-C164-B1A1-9747372622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75" b="95125" l="10000" r="90000">
                        <a14:foregroundMark x1="53333" y1="7000" x2="53333" y2="7000"/>
                        <a14:foregroundMark x1="53333" y1="7000" x2="53333" y2="7000"/>
                        <a14:foregroundMark x1="56778" y1="6625" x2="56778" y2="6625"/>
                        <a14:foregroundMark x1="42889" y1="90625" x2="42889" y2="90625"/>
                        <a14:foregroundMark x1="42333" y1="93875" x2="42333" y2="93875"/>
                        <a14:foregroundMark x1="64000" y1="94500" x2="64000" y2="94500"/>
                        <a14:foregroundMark x1="43111" y1="95125" x2="43111" y2="95125"/>
                        <a14:foregroundMark x1="50333" y1="9875" x2="50333" y2="9875"/>
                        <a14:foregroundMark x1="50333" y1="9625" x2="50333" y2="9625"/>
                        <a14:foregroundMark x1="50333" y1="9000" x2="50333" y2="9000"/>
                        <a14:foregroundMark x1="50889" y1="9250" x2="50889" y2="9250"/>
                        <a14:foregroundMark x1="47222" y1="10750" x2="47222" y2="10750"/>
                        <a14:foregroundMark x1="50111" y1="9000" x2="50111" y2="9000"/>
                        <a14:foregroundMark x1="52778" y1="4875" x2="52778" y2="4875"/>
                        <a14:foregroundMark x1="47556" y1="9500" x2="47556" y2="9500"/>
                        <a14:foregroundMark x1="57111" y1="21375" x2="57111" y2="21375"/>
                        <a14:foregroundMark x1="48333" y1="22375" x2="48333" y2="22375"/>
                        <a14:backgroundMark x1="49111" y1="21000" x2="49111" y2="21000"/>
                        <a14:backgroundMark x1="49333" y1="21000" x2="49333" y2="21000"/>
                        <a14:backgroundMark x1="49667" y1="21000" x2="49667" y2="21000"/>
                        <a14:backgroundMark x1="49778" y1="20875" x2="49889" y2="20875"/>
                        <a14:backgroundMark x1="49333" y1="21250" x2="49333" y2="21250"/>
                        <a14:backgroundMark x1="49111" y1="21250" x2="49111" y2="21250"/>
                        <a14:backgroundMark x1="48556" y1="21375" x2="48556" y2="21375"/>
                        <a14:backgroundMark x1="48444" y1="21375" x2="48444" y2="21375"/>
                        <a14:backgroundMark x1="48000" y1="21375" x2="49111" y2="21125"/>
                        <a14:backgroundMark x1="49667" y1="21125" x2="49667" y2="21125"/>
                      </a14:backgroundRemoval>
                    </a14:imgEffect>
                  </a14:imgLayer>
                </a14:imgProps>
              </a:ext>
              <a:ext uri="{28A0092B-C50C-407E-A947-70E740481C1C}">
                <a14:useLocalDpi xmlns:a14="http://schemas.microsoft.com/office/drawing/2010/main" val="0"/>
              </a:ext>
            </a:extLst>
          </a:blip>
          <a:stretch>
            <a:fillRect/>
          </a:stretch>
        </p:blipFill>
        <p:spPr>
          <a:xfrm>
            <a:off x="6349523" y="1452174"/>
            <a:ext cx="5605780" cy="4982916"/>
          </a:xfrm>
          <a:prstGeom prst="rect">
            <a:avLst/>
          </a:prstGeom>
        </p:spPr>
      </p:pic>
    </p:spTree>
    <p:extLst>
      <p:ext uri="{BB962C8B-B14F-4D97-AF65-F5344CB8AC3E}">
        <p14:creationId xmlns:p14="http://schemas.microsoft.com/office/powerpoint/2010/main" val="265028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6" name="CustomShape 2">
            <a:extLst>
              <a:ext uri="{FF2B5EF4-FFF2-40B4-BE49-F238E27FC236}">
                <a16:creationId xmlns:a16="http://schemas.microsoft.com/office/drawing/2014/main" id="{65F84365-D839-EED2-323B-2737B0CEAB27}"/>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cap="none" dirty="0">
                <a:solidFill>
                  <a:srgbClr val="FFFFFF"/>
                </a:solidFill>
                <a:latin typeface="Montserrat" charset="0"/>
                <a:ea typeface="DejaVu Sans" charset="0"/>
                <a:cs typeface="DejaVu Sans" charset="0"/>
              </a:rPr>
              <a:t> </a:t>
            </a:r>
            <a:r>
              <a:rPr lang="pt-br" sz="2800" b="1" cap="none" dirty="0" err="1">
                <a:solidFill>
                  <a:srgbClr val="FFFFFF"/>
                </a:solidFill>
                <a:latin typeface="Montserrat" charset="0"/>
                <a:ea typeface="DejaVu Sans" charset="0"/>
                <a:cs typeface="DejaVu Sans" charset="0"/>
              </a:rPr>
              <a:t>Getters</a:t>
            </a:r>
            <a:r>
              <a:rPr lang="pt-br" sz="2800" b="1" cap="none" dirty="0">
                <a:solidFill>
                  <a:srgbClr val="FFFFFF"/>
                </a:solidFill>
                <a:latin typeface="Montserrat" charset="0"/>
                <a:ea typeface="DejaVu Sans" charset="0"/>
                <a:cs typeface="DejaVu Sans" charset="0"/>
              </a:rPr>
              <a:t> </a:t>
            </a:r>
            <a:endParaRPr lang="pt-br" sz="2800" cap="none" dirty="0"/>
          </a:p>
        </p:txBody>
      </p:sp>
      <p:pic>
        <p:nvPicPr>
          <p:cNvPr id="5" name="Imagem 4" descr="Texto&#10;&#10;Descrição gerada automaticamente">
            <a:extLst>
              <a:ext uri="{FF2B5EF4-FFF2-40B4-BE49-F238E27FC236}">
                <a16:creationId xmlns:a16="http://schemas.microsoft.com/office/drawing/2014/main" id="{1650A083-9529-FC94-6121-6FE9A5D70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569" y="1510329"/>
            <a:ext cx="4410932" cy="5110870"/>
          </a:xfrm>
          <a:prstGeom prst="rect">
            <a:avLst/>
          </a:prstGeom>
        </p:spPr>
      </p:pic>
      <p:sp>
        <p:nvSpPr>
          <p:cNvPr id="8" name="CaixaDeTexto 7">
            <a:extLst>
              <a:ext uri="{FF2B5EF4-FFF2-40B4-BE49-F238E27FC236}">
                <a16:creationId xmlns:a16="http://schemas.microsoft.com/office/drawing/2014/main" id="{0E7C88CC-E447-0F37-6DB1-652454F063AB}"/>
              </a:ext>
            </a:extLst>
          </p:cNvPr>
          <p:cNvSpPr txBox="1"/>
          <p:nvPr/>
        </p:nvSpPr>
        <p:spPr>
          <a:xfrm>
            <a:off x="385087" y="1582022"/>
            <a:ext cx="5957857" cy="5293757"/>
          </a:xfrm>
          <a:prstGeom prst="rect">
            <a:avLst/>
          </a:prstGeom>
          <a:noFill/>
        </p:spPr>
        <p:txBody>
          <a:bodyPr wrap="square" rtlCol="0">
            <a:spAutoFit/>
          </a:bodyPr>
          <a:lstStyle/>
          <a:p>
            <a:pPr algn="l"/>
            <a:r>
              <a:rPr lang="pt-BR" sz="2000" b="0" i="0" dirty="0">
                <a:solidFill>
                  <a:srgbClr val="D1D5DB"/>
                </a:solidFill>
                <a:effectLst/>
                <a:latin typeface="Söhne"/>
              </a:rPr>
              <a:t>Neste exemplo, temos a classe "Pessoa" que possui os atributos "nome" e "idade". O construtor da classe é responsável por receber o nome e a idade como parâmetros e atribuí-los aos atributos correspondentes.</a:t>
            </a:r>
          </a:p>
          <a:p>
            <a:pPr algn="l"/>
            <a:r>
              <a:rPr lang="pt-BR" sz="2000" b="0" i="0" dirty="0">
                <a:solidFill>
                  <a:srgbClr val="D1D5DB"/>
                </a:solidFill>
                <a:effectLst/>
                <a:latin typeface="Söhne"/>
              </a:rPr>
              <a:t>Em seguida, temos dois métodos </a:t>
            </a:r>
            <a:r>
              <a:rPr lang="pt-BR" sz="2000" b="0" i="0" dirty="0" err="1">
                <a:solidFill>
                  <a:srgbClr val="D1D5DB"/>
                </a:solidFill>
                <a:effectLst/>
                <a:latin typeface="Söhne"/>
              </a:rPr>
              <a:t>getter</a:t>
            </a:r>
            <a:r>
              <a:rPr lang="pt-BR" sz="2000" b="0" i="0" dirty="0">
                <a:solidFill>
                  <a:srgbClr val="D1D5DB"/>
                </a:solidFill>
                <a:effectLst/>
                <a:latin typeface="Söhne"/>
              </a:rPr>
              <a:t>: "</a:t>
            </a:r>
            <a:r>
              <a:rPr lang="pt-BR" sz="2000" b="0" i="0" dirty="0" err="1">
                <a:solidFill>
                  <a:srgbClr val="D1D5DB"/>
                </a:solidFill>
                <a:effectLst/>
                <a:latin typeface="Söhne"/>
              </a:rPr>
              <a:t>getNome</a:t>
            </a:r>
            <a:r>
              <a:rPr lang="pt-BR" sz="2000" b="0" i="0" dirty="0">
                <a:solidFill>
                  <a:srgbClr val="D1D5DB"/>
                </a:solidFill>
                <a:effectLst/>
                <a:latin typeface="Söhne"/>
              </a:rPr>
              <a:t>()" e "</a:t>
            </a:r>
            <a:r>
              <a:rPr lang="pt-BR" sz="2000" b="0" i="0" dirty="0" err="1">
                <a:solidFill>
                  <a:srgbClr val="D1D5DB"/>
                </a:solidFill>
                <a:effectLst/>
                <a:latin typeface="Söhne"/>
              </a:rPr>
              <a:t>getIdade</a:t>
            </a:r>
            <a:r>
              <a:rPr lang="pt-BR" sz="2000" b="0" i="0" dirty="0">
                <a:solidFill>
                  <a:srgbClr val="D1D5DB"/>
                </a:solidFill>
                <a:effectLst/>
                <a:latin typeface="Söhne"/>
              </a:rPr>
              <a:t>()". Esses métodos permitem acessar os valores do nome e da idade de uma instância da classe "Pessoa".</a:t>
            </a:r>
          </a:p>
          <a:p>
            <a:pPr algn="l"/>
            <a:r>
              <a:rPr lang="pt-BR" sz="2000" b="0" i="0" dirty="0">
                <a:solidFill>
                  <a:srgbClr val="D1D5DB"/>
                </a:solidFill>
                <a:effectLst/>
                <a:latin typeface="Söhne"/>
              </a:rPr>
              <a:t>No exemplo, criamos um objeto "pessoa" com nome "João" e idade 25 usando o construtor da classe. Em seguida, utilizamos os </a:t>
            </a:r>
            <a:r>
              <a:rPr lang="pt-BR" sz="2000" b="0" i="0" dirty="0" err="1">
                <a:solidFill>
                  <a:srgbClr val="D1D5DB"/>
                </a:solidFill>
                <a:effectLst/>
                <a:latin typeface="Söhne"/>
              </a:rPr>
              <a:t>getters</a:t>
            </a:r>
            <a:r>
              <a:rPr lang="pt-BR" sz="2000" b="0" i="0" dirty="0">
                <a:solidFill>
                  <a:srgbClr val="D1D5DB"/>
                </a:solidFill>
                <a:effectLst/>
                <a:latin typeface="Söhne"/>
              </a:rPr>
              <a:t> para obter e exibir o nome e a idade da pessoa no console.</a:t>
            </a:r>
          </a:p>
          <a:p>
            <a:pPr algn="l"/>
            <a:r>
              <a:rPr lang="pt-BR" sz="2000" b="0" i="0" dirty="0">
                <a:solidFill>
                  <a:srgbClr val="D1D5DB"/>
                </a:solidFill>
                <a:effectLst/>
                <a:latin typeface="Söhne"/>
              </a:rPr>
              <a:t>Ao executar o código, a saída será:</a:t>
            </a:r>
          </a:p>
          <a:p>
            <a:pPr algn="l"/>
            <a:endParaRPr lang="pt-BR" sz="2000" dirty="0">
              <a:solidFill>
                <a:srgbClr val="D1D5DB"/>
              </a:solidFill>
              <a:latin typeface="Söhne"/>
            </a:endParaRPr>
          </a:p>
          <a:p>
            <a:pPr algn="l"/>
            <a:r>
              <a:rPr lang="pt-BR" sz="2000" b="0" i="0" dirty="0">
                <a:solidFill>
                  <a:srgbClr val="FFFFFF"/>
                </a:solidFill>
                <a:effectLst/>
                <a:latin typeface="Söhne Mono"/>
              </a:rPr>
              <a:t>Nome: João</a:t>
            </a:r>
          </a:p>
          <a:p>
            <a:pPr algn="l"/>
            <a:r>
              <a:rPr lang="pt-BR" sz="2000" b="0" i="0" dirty="0">
                <a:solidFill>
                  <a:srgbClr val="FFFFFF"/>
                </a:solidFill>
                <a:effectLst/>
                <a:latin typeface="Söhne Mono"/>
              </a:rPr>
              <a:t> Idade: 25</a:t>
            </a:r>
            <a:endParaRPr lang="pt-BR" sz="2000" b="0" i="0" dirty="0">
              <a:solidFill>
                <a:srgbClr val="D1D5DB"/>
              </a:solidFill>
              <a:effectLst/>
              <a:latin typeface="Söhne"/>
            </a:endParaRPr>
          </a:p>
          <a:p>
            <a:endParaRPr lang="pt-BR" dirty="0"/>
          </a:p>
        </p:txBody>
      </p:sp>
    </p:spTree>
    <p:extLst>
      <p:ext uri="{BB962C8B-B14F-4D97-AF65-F5344CB8AC3E}">
        <p14:creationId xmlns:p14="http://schemas.microsoft.com/office/powerpoint/2010/main" val="23194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6" name="CustomShape 2">
            <a:extLst>
              <a:ext uri="{FF2B5EF4-FFF2-40B4-BE49-F238E27FC236}">
                <a16:creationId xmlns:a16="http://schemas.microsoft.com/office/drawing/2014/main" id="{65F84365-D839-EED2-323B-2737B0CEAB27}"/>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dirty="0">
                <a:solidFill>
                  <a:srgbClr val="FFFFFF"/>
                </a:solidFill>
                <a:latin typeface="Montserrat" charset="0"/>
              </a:rPr>
              <a:t> </a:t>
            </a:r>
            <a:r>
              <a:rPr lang="pt-br" sz="2800" b="1" cap="none" dirty="0" err="1">
                <a:solidFill>
                  <a:srgbClr val="FFFFFF"/>
                </a:solidFill>
                <a:latin typeface="Montserrat" charset="0"/>
                <a:ea typeface="DejaVu Sans" charset="0"/>
                <a:cs typeface="DejaVu Sans" charset="0"/>
              </a:rPr>
              <a:t>Setters</a:t>
            </a:r>
            <a:endParaRPr lang="pt-br" sz="2800" cap="none" dirty="0"/>
          </a:p>
        </p:txBody>
      </p:sp>
      <p:sp>
        <p:nvSpPr>
          <p:cNvPr id="7" name="CaixaDeTexto 6">
            <a:extLst>
              <a:ext uri="{FF2B5EF4-FFF2-40B4-BE49-F238E27FC236}">
                <a16:creationId xmlns:a16="http://schemas.microsoft.com/office/drawing/2014/main" id="{78B7BD12-6E4F-233F-B11D-8F0B2D0D14C1}"/>
              </a:ext>
            </a:extLst>
          </p:cNvPr>
          <p:cNvSpPr txBox="1"/>
          <p:nvPr/>
        </p:nvSpPr>
        <p:spPr>
          <a:xfrm>
            <a:off x="868539" y="2357604"/>
            <a:ext cx="4883432" cy="3416320"/>
          </a:xfrm>
          <a:prstGeom prst="rect">
            <a:avLst/>
          </a:prstGeom>
          <a:noFill/>
        </p:spPr>
        <p:txBody>
          <a:bodyPr wrap="square" rtlCol="0">
            <a:spAutoFit/>
          </a:bodyPr>
          <a:lstStyle/>
          <a:p>
            <a:pPr algn="l" fontAlgn="base"/>
            <a:r>
              <a:rPr lang="pt-BR" sz="2400" b="0" i="0" dirty="0" err="1">
                <a:solidFill>
                  <a:srgbClr val="D1D5DB"/>
                </a:solidFill>
                <a:effectLst/>
                <a:latin typeface="Söhne"/>
              </a:rPr>
              <a:t>Setter</a:t>
            </a:r>
            <a:r>
              <a:rPr lang="pt-BR" sz="2400" b="0" i="0" dirty="0">
                <a:solidFill>
                  <a:srgbClr val="D1D5DB"/>
                </a:solidFill>
                <a:effectLst/>
                <a:latin typeface="Söhne"/>
              </a:rPr>
              <a:t> é uma convenção de nomenclatura usada em muitas linguagens de programação para denotar um método ou função que é usado para atribuir um valor a um atributo de um objeto. Em outras palavras, um "</a:t>
            </a:r>
            <a:r>
              <a:rPr lang="pt-BR" sz="2400" b="0" i="0" dirty="0" err="1">
                <a:solidFill>
                  <a:srgbClr val="D1D5DB"/>
                </a:solidFill>
                <a:effectLst/>
                <a:latin typeface="Söhne"/>
              </a:rPr>
              <a:t>setter</a:t>
            </a:r>
            <a:r>
              <a:rPr lang="pt-BR" sz="2400" b="0" i="0" dirty="0">
                <a:solidFill>
                  <a:srgbClr val="D1D5DB"/>
                </a:solidFill>
                <a:effectLst/>
                <a:latin typeface="Söhne"/>
              </a:rPr>
              <a:t>" é usado para definir o valor de uma variável dentro de uma classe ou estrutura.</a:t>
            </a:r>
            <a:endParaRPr lang="pt-BR" sz="2400" dirty="0"/>
          </a:p>
        </p:txBody>
      </p:sp>
      <p:pic>
        <p:nvPicPr>
          <p:cNvPr id="8" name="Imagem 7" descr="Desenho animado para crianças&#10;&#10;Descrição gerada automaticamente">
            <a:extLst>
              <a:ext uri="{FF2B5EF4-FFF2-40B4-BE49-F238E27FC236}">
                <a16:creationId xmlns:a16="http://schemas.microsoft.com/office/drawing/2014/main" id="{8B7CCB4C-0A7B-0B4A-3912-ADF518D90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427" y="1964006"/>
            <a:ext cx="4471084" cy="4471084"/>
          </a:xfrm>
          <a:prstGeom prst="rect">
            <a:avLst/>
          </a:prstGeom>
        </p:spPr>
      </p:pic>
    </p:spTree>
    <p:extLst>
      <p:ext uri="{BB962C8B-B14F-4D97-AF65-F5344CB8AC3E}">
        <p14:creationId xmlns:p14="http://schemas.microsoft.com/office/powerpoint/2010/main" val="91430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6" name="CustomShape 2">
            <a:extLst>
              <a:ext uri="{FF2B5EF4-FFF2-40B4-BE49-F238E27FC236}">
                <a16:creationId xmlns:a16="http://schemas.microsoft.com/office/drawing/2014/main" id="{65F84365-D839-EED2-323B-2737B0CEAB2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dirty="0">
                <a:solidFill>
                  <a:srgbClr val="FFFFFF"/>
                </a:solidFill>
                <a:latin typeface="Montserrat" charset="0"/>
              </a:rPr>
              <a:t> </a:t>
            </a:r>
            <a:r>
              <a:rPr lang="pt-br" sz="2800" b="1" cap="none" dirty="0" err="1">
                <a:solidFill>
                  <a:srgbClr val="FFFFFF"/>
                </a:solidFill>
                <a:latin typeface="Montserrat" charset="0"/>
                <a:ea typeface="DejaVu Sans" charset="0"/>
                <a:cs typeface="DejaVu Sans" charset="0"/>
              </a:rPr>
              <a:t>Setters</a:t>
            </a:r>
            <a:endParaRPr lang="pt-br" sz="2800" cap="none" dirty="0"/>
          </a:p>
        </p:txBody>
      </p:sp>
      <p:pic>
        <p:nvPicPr>
          <p:cNvPr id="3" name="Imagem 2" descr="Tela de computador com texto preto sobre fundo branco&#10;&#10;Descrição gerada automaticamente">
            <a:extLst>
              <a:ext uri="{FF2B5EF4-FFF2-40B4-BE49-F238E27FC236}">
                <a16:creationId xmlns:a16="http://schemas.microsoft.com/office/drawing/2014/main" id="{87C489F6-84CF-D19E-9E35-CAE2C39F9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787" y="1436359"/>
            <a:ext cx="4681624" cy="5258811"/>
          </a:xfrm>
          <a:prstGeom prst="rect">
            <a:avLst/>
          </a:prstGeom>
        </p:spPr>
      </p:pic>
      <p:sp>
        <p:nvSpPr>
          <p:cNvPr id="5" name="CaixaDeTexto 4">
            <a:extLst>
              <a:ext uri="{FF2B5EF4-FFF2-40B4-BE49-F238E27FC236}">
                <a16:creationId xmlns:a16="http://schemas.microsoft.com/office/drawing/2014/main" id="{4AAFA22B-C57B-1796-035C-3D653A8499BB}"/>
              </a:ext>
            </a:extLst>
          </p:cNvPr>
          <p:cNvSpPr txBox="1"/>
          <p:nvPr/>
        </p:nvSpPr>
        <p:spPr>
          <a:xfrm>
            <a:off x="306243" y="1371763"/>
            <a:ext cx="6008024" cy="5878532"/>
          </a:xfrm>
          <a:prstGeom prst="rect">
            <a:avLst/>
          </a:prstGeom>
          <a:noFill/>
        </p:spPr>
        <p:txBody>
          <a:bodyPr wrap="square" rtlCol="0">
            <a:spAutoFit/>
          </a:bodyPr>
          <a:lstStyle/>
          <a:p>
            <a:pPr algn="l"/>
            <a:r>
              <a:rPr lang="pt-BR" sz="2000" b="0" i="0" dirty="0">
                <a:solidFill>
                  <a:srgbClr val="D1D5DB"/>
                </a:solidFill>
                <a:effectLst/>
                <a:latin typeface="Söhne"/>
              </a:rPr>
              <a:t>Neste exemplo, temos a classe "Pessoa" com um atributo "nome". O construtor da classe é responsável por receber o nome como parâmetro e atribuí-lo ao atributo "_nome".</a:t>
            </a:r>
          </a:p>
          <a:p>
            <a:pPr algn="l"/>
            <a:r>
              <a:rPr lang="pt-BR" sz="2000" b="0" i="0" dirty="0">
                <a:solidFill>
                  <a:srgbClr val="D1D5DB"/>
                </a:solidFill>
                <a:effectLst/>
                <a:latin typeface="Söhne"/>
              </a:rPr>
              <a:t>Em seguida, temos o </a:t>
            </a:r>
            <a:r>
              <a:rPr lang="pt-BR" sz="2000" b="0" i="0" dirty="0" err="1">
                <a:solidFill>
                  <a:srgbClr val="D1D5DB"/>
                </a:solidFill>
                <a:effectLst/>
                <a:latin typeface="Söhne"/>
              </a:rPr>
              <a:t>getter</a:t>
            </a:r>
            <a:r>
              <a:rPr lang="pt-BR" sz="2000" b="0" i="0" dirty="0">
                <a:solidFill>
                  <a:srgbClr val="D1D5DB"/>
                </a:solidFill>
                <a:effectLst/>
                <a:latin typeface="Söhne"/>
              </a:rPr>
              <a:t> "nome" que retorna o valor do atributo "_nome". E temos o </a:t>
            </a:r>
            <a:r>
              <a:rPr lang="pt-BR" sz="2000" b="0" i="0" dirty="0" err="1">
                <a:solidFill>
                  <a:srgbClr val="D1D5DB"/>
                </a:solidFill>
                <a:effectLst/>
                <a:latin typeface="Söhne"/>
              </a:rPr>
              <a:t>setter</a:t>
            </a:r>
            <a:r>
              <a:rPr lang="pt-BR" sz="2000" b="0" i="0" dirty="0">
                <a:solidFill>
                  <a:srgbClr val="D1D5DB"/>
                </a:solidFill>
                <a:effectLst/>
                <a:latin typeface="Söhne"/>
              </a:rPr>
              <a:t> "nome" que recebe um novo nome como parâmetro e atualiza o valor do atributo "_nome".</a:t>
            </a:r>
          </a:p>
          <a:p>
            <a:pPr algn="l"/>
            <a:r>
              <a:rPr lang="pt-BR" sz="2000" b="0" i="0" dirty="0">
                <a:solidFill>
                  <a:srgbClr val="D1D5DB"/>
                </a:solidFill>
                <a:effectLst/>
                <a:latin typeface="Söhne"/>
              </a:rPr>
              <a:t>No exemplo, criamos um objeto "pessoa" com nome "João" usando o construtor da classe. Em seguida, utilizamos o </a:t>
            </a:r>
            <a:r>
              <a:rPr lang="pt-BR" sz="2000" b="0" i="0" dirty="0" err="1">
                <a:solidFill>
                  <a:srgbClr val="D1D5DB"/>
                </a:solidFill>
                <a:effectLst/>
                <a:latin typeface="Söhne"/>
              </a:rPr>
              <a:t>setter</a:t>
            </a:r>
            <a:r>
              <a:rPr lang="pt-BR" sz="2000" b="0" i="0" dirty="0">
                <a:solidFill>
                  <a:srgbClr val="D1D5DB"/>
                </a:solidFill>
                <a:effectLst/>
                <a:latin typeface="Söhne"/>
              </a:rPr>
              <a:t> para atualizar o nome para "Maria".</a:t>
            </a:r>
          </a:p>
          <a:p>
            <a:pPr algn="l"/>
            <a:r>
              <a:rPr lang="pt-BR" sz="2000" b="0" i="0" dirty="0">
                <a:solidFill>
                  <a:srgbClr val="D1D5DB"/>
                </a:solidFill>
                <a:effectLst/>
                <a:latin typeface="Söhne"/>
              </a:rPr>
              <a:t>Por fim, exibimos o valor atualizado do nome da pessoa no console.</a:t>
            </a:r>
          </a:p>
          <a:p>
            <a:pPr algn="l"/>
            <a:r>
              <a:rPr lang="pt-BR" sz="2000" b="0" i="0" dirty="0">
                <a:solidFill>
                  <a:srgbClr val="D1D5DB"/>
                </a:solidFill>
                <a:effectLst/>
                <a:latin typeface="Söhne"/>
              </a:rPr>
              <a:t>Ao executar o código, a saída será:</a:t>
            </a:r>
            <a:endParaRPr lang="pt-BR" sz="2000" dirty="0">
              <a:solidFill>
                <a:srgbClr val="D1D5DB"/>
              </a:solidFill>
              <a:latin typeface="Söhne"/>
            </a:endParaRPr>
          </a:p>
          <a:p>
            <a:pPr algn="l"/>
            <a:endParaRPr lang="pt-BR" sz="2000" b="0" i="0" dirty="0">
              <a:solidFill>
                <a:srgbClr val="D1D5DB"/>
              </a:solidFill>
              <a:effectLst/>
              <a:latin typeface="Söhne"/>
            </a:endParaRPr>
          </a:p>
          <a:p>
            <a:pPr algn="l"/>
            <a:r>
              <a:rPr lang="pt-BR" sz="2000" b="0" i="0" dirty="0">
                <a:solidFill>
                  <a:srgbClr val="D1D5DB"/>
                </a:solidFill>
                <a:effectLst/>
                <a:latin typeface="Söhne"/>
              </a:rPr>
              <a:t>Nome inicial: João</a:t>
            </a:r>
          </a:p>
          <a:p>
            <a:pPr algn="l"/>
            <a:r>
              <a:rPr lang="pt-BR" sz="2000" b="0" i="0" dirty="0">
                <a:solidFill>
                  <a:srgbClr val="D1D5DB"/>
                </a:solidFill>
                <a:effectLst/>
                <a:latin typeface="Söhne"/>
              </a:rPr>
              <a:t>Nome atualizado: Maria</a:t>
            </a:r>
          </a:p>
          <a:p>
            <a:pPr algn="l"/>
            <a:endParaRPr lang="pt-BR" b="0" i="0" dirty="0">
              <a:solidFill>
                <a:srgbClr val="D1D5DB"/>
              </a:solidFill>
              <a:effectLst/>
              <a:latin typeface="Söhne"/>
            </a:endParaRPr>
          </a:p>
          <a:p>
            <a:endParaRPr lang="pt-BR" dirty="0"/>
          </a:p>
        </p:txBody>
      </p:sp>
    </p:spTree>
    <p:extLst>
      <p:ext uri="{BB962C8B-B14F-4D97-AF65-F5344CB8AC3E}">
        <p14:creationId xmlns:p14="http://schemas.microsoft.com/office/powerpoint/2010/main" val="277869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Paradigmas de Programação</a:t>
            </a:r>
            <a:endParaRPr lang="pt-br" sz="2800" b="1"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AgAANgJAAD3JQAAXycAAAAAAAAmAAAACAAAAP//////////"/>
              </a:ext>
            </a:extLst>
          </p:cNvSpPr>
          <p:nvPr/>
        </p:nvSpPr>
        <p:spPr>
          <a:xfrm>
            <a:off x="1371600" y="1600200"/>
            <a:ext cx="4799965" cy="4799965"/>
          </a:xfrm>
          <a:prstGeom prst="rect">
            <a:avLst/>
          </a:prstGeom>
          <a:noFill/>
          <a:ln>
            <a:noFill/>
          </a:ln>
          <a:effectLst/>
        </p:spPr>
        <p:txBody>
          <a:bodyPr vert="horz" wrap="square" lIns="0" tIns="0" rIns="0" bIns="0" numCol="1" spcCol="215900" anchor="t"/>
          <a:lstStyle/>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Conforme programas de computador eram criados antigamente, e ficavam cada vez mais complexos, linguagens de programação e boas práticas evoluíram para atender as necessidades dos programadores. Finalmente, essas evoluções criaram o que chamamos de paradigmas de programação.</a:t>
            </a:r>
          </a:p>
          <a:p>
            <a:pPr>
              <a:lnSpc>
                <a:spcPct val="100000"/>
              </a:lnSpc>
              <a:defRPr lang="pt-br" cap="none">
                <a:latin typeface="Arial" pitchFamily="2" charset="0"/>
                <a:ea typeface="DejaVu Sans" charset="0"/>
                <a:cs typeface="DejaVu Sans" charset="0"/>
              </a:defRPr>
            </a:pPr>
            <a:endParaRPr lang="pt-br" cap="none" dirty="0">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Um paradigma de programação é um estilo específico de organizar e escrever programas com o objetivo de aumentar a organização, menos bugs e melhorar a manutenção do código.</a:t>
            </a: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CcAANgJAAAfSQAAXycAABAAAAAmAAAACAAAAP//////////"/>
              </a:ext>
            </a:extLst>
          </p:cNvSpPr>
          <p:nvPr/>
        </p:nvSpPr>
        <p:spPr>
          <a:xfrm>
            <a:off x="6400800" y="1600200"/>
            <a:ext cx="5485765" cy="4799965"/>
          </a:xfrm>
          <a:prstGeom prst="rect">
            <a:avLst/>
          </a:prstGeom>
          <a:noFill/>
          <a:ln>
            <a:noFill/>
          </a:ln>
          <a:effectLst/>
        </p:spPr>
        <p:txBody>
          <a:bodyPr vert="horz" wrap="square" lIns="0" tIns="0" rIns="0" bIns="0" numCol="1" spcCol="215900" anchor="t"/>
          <a:lstStyle/>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É um padrão conceitual que orienta soluções de projeto e implementação</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Paradigmas explicam como os elementos que compõem um programa são organizados e como interagem entre si</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Exemplos de paradigmas:</a:t>
            </a:r>
          </a:p>
          <a:p>
            <a:pPr>
              <a:lnSpc>
                <a:spcPct val="100000"/>
              </a:lnSpc>
              <a:defRPr lang="pt-br" cap="none">
                <a:latin typeface="Arial" pitchFamily="2" charset="0"/>
                <a:ea typeface="DejaVu Sans" charset="0"/>
                <a:cs typeface="DejaVu Sans" charset="0"/>
              </a:defRPr>
            </a:pPr>
            <a:endParaRPr lang="pt-br" cap="none" dirty="0">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Procedural</a:t>
            </a: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a:t>
            </a:r>
            <a:r>
              <a:rPr lang="pt-br" sz="1200" cap="none" dirty="0">
                <a:solidFill>
                  <a:srgbClr val="FFFFFF"/>
                </a:solidFill>
                <a:latin typeface="Source Serif Pro" charset="0"/>
                <a:ea typeface="游ゴシック" charset="0"/>
                <a:cs typeface="DejaVu Sans" charset="0"/>
              </a:rPr>
              <a:t>Sequência de instruções modificando o estado.</a:t>
            </a:r>
            <a:endParaRPr lang="pt-br" sz="1200" cap="none" dirty="0"/>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Orientado a Objetos</a:t>
            </a: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a:t>
            </a:r>
            <a:r>
              <a:rPr lang="pt-br" sz="1200" cap="none" dirty="0">
                <a:solidFill>
                  <a:srgbClr val="FFFFFF"/>
                </a:solidFill>
                <a:latin typeface="Source Serif Pro" charset="0"/>
                <a:ea typeface="游ゴシック" charset="0"/>
                <a:cs typeface="DejaVu Sans" charset="0"/>
              </a:rPr>
              <a:t>Organizado em torno de objetos com propriedades e comportamentos.</a:t>
            </a:r>
            <a:endParaRPr lang="pt-br" sz="1200" cap="none" dirty="0"/>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Funcional</a:t>
            </a: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a:t>
            </a:r>
            <a:r>
              <a:rPr lang="pt-br" sz="1200" cap="none" dirty="0">
                <a:solidFill>
                  <a:srgbClr val="FFFFFF"/>
                </a:solidFill>
                <a:latin typeface="Source Serif Pro" charset="0"/>
                <a:ea typeface="游ゴシック" charset="0"/>
                <a:cs typeface="DejaVu Sans" charset="0"/>
              </a:rPr>
              <a:t>Baseado em funções puras e evita a mudança de estado.</a:t>
            </a:r>
            <a:endParaRPr lang="pt-br" sz="1200" cap="none" dirty="0"/>
          </a:p>
          <a:p>
            <a:pPr>
              <a:lnSpc>
                <a:spcPct val="100000"/>
              </a:lnSpc>
              <a:defRPr lang="pt-br" cap="none">
                <a:latin typeface="Arial" pitchFamily="2" charset="0"/>
                <a:ea typeface="DejaVu Sans" charset="0"/>
                <a:cs typeface="DejaVu Sans" charset="0"/>
              </a:defRPr>
            </a:pPr>
            <a:endParaRPr lang="pt-br" sz="1200" cap="non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XSfI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sRwAAD0BAABOLgAAOAUAABAAAAAmAAAACAAAAP//////////"/>
              </a:ext>
            </a:extLst>
          </p:cNvSpPr>
          <p:nvPr/>
        </p:nvSpPr>
        <p:spPr>
          <a:xfrm>
            <a:off x="4664075" y="201295"/>
            <a:ext cx="28632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Google Sans" charset="0"/>
                <a:ea typeface="DejaVu Sans" charset="0"/>
                <a:cs typeface="DejaVu Sans" charset="0"/>
              </a:rPr>
              <a:t>Herança</a:t>
            </a:r>
            <a:r>
              <a:rPr lang="pt-br" sz="2800" cap="none">
                <a:solidFill>
                  <a:srgbClr val="202124"/>
                </a:solidFill>
                <a:latin typeface="Google Sans" charset="0"/>
                <a:ea typeface="DejaVu Sans" charset="0"/>
                <a:cs typeface="DejaVu Sans" charset="0"/>
              </a:rPr>
              <a:t>.</a:t>
            </a:r>
            <a:endParaRPr lang="pt-br" sz="2800"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UAAA8HAAA/IgAAjCgAABAgAAAmAAAACAAAAP//////////"/>
              </a:ext>
            </a:extLst>
          </p:cNvSpPr>
          <p:nvPr/>
        </p:nvSpPr>
        <p:spPr>
          <a:xfrm>
            <a:off x="923290" y="1147445"/>
            <a:ext cx="4643755" cy="544385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lang="pt-br" sz="1600" cap="none"/>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vJml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MUNAACmOwAA7w8AABAAAAAmAAAACAAAAP//////////"/>
              </a:ext>
            </a:extLst>
          </p:cNvSpPr>
          <p:nvPr/>
        </p:nvSpPr>
        <p:spPr>
          <a:xfrm>
            <a:off x="8134985" y="223837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animal</a:t>
            </a:r>
          </a:p>
        </p:txBody>
      </p:sp>
      <p:sp>
        <p:nvSpPr>
          <p:cNvPr id="6" name="CustomShape 5"/>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Z5xl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D0AAEgSAADaRgAAchQAABAAAAAmAAAACAAAAP//////////"/>
              </a:ext>
            </a:extLst>
          </p:cNvSpPr>
          <p:nvPr/>
        </p:nvSpPr>
        <p:spPr>
          <a:xfrm>
            <a:off x="9956800" y="297180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onívoro</a:t>
            </a:r>
          </a:p>
        </p:txBody>
      </p:sp>
      <p:sp>
        <p:nvSpPr>
          <p:cNvPr id="7" name="CustomShape 6"/>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EyjX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EgSAACmOwAAchQAABAAAAAmAAAACAAAAP//////////"/>
              </a:ext>
            </a:extLst>
          </p:cNvSpPr>
          <p:nvPr/>
        </p:nvSpPr>
        <p:spPr>
          <a:xfrm>
            <a:off x="813498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carnívoro</a:t>
            </a:r>
          </a:p>
        </p:txBody>
      </p:sp>
      <p:sp>
        <p:nvSpPr>
          <p:cNvPr id="8" name="CustomShape 7"/>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qm/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YAAEgSAACQMAAAchQAABAAAAAmAAAACAAAAP//////////"/>
              </a:ext>
            </a:extLst>
          </p:cNvSpPr>
          <p:nvPr/>
        </p:nvSpPr>
        <p:spPr>
          <a:xfrm>
            <a:off x="633285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herbívoro</a:t>
            </a:r>
          </a:p>
        </p:txBody>
      </p:sp>
      <p:sp>
        <p:nvSpPr>
          <p:cNvPr id="9" name="CustomShape 8"/>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cDAAAO8PAAAqMgAAb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DAAAO8PAAAqMgAAbhIAABAAAAAmAAAACAAAAP//////////"/>
              </a:ext>
            </a:extLst>
          </p:cNvSpPr>
          <p:nvPr/>
        </p:nvSpPr>
        <p:spPr>
          <a:xfrm flipV="1">
            <a:off x="7874000" y="2590165"/>
            <a:ext cx="280670" cy="405765"/>
          </a:xfrm>
          <a:custGeom>
            <a:avLst/>
            <a:gdLst/>
            <a:ahLst/>
            <a:cxnLst/>
            <a:rect l="0" t="0" r="280670" b="405765"/>
            <a:pathLst>
              <a:path w="280670" h="405765">
                <a:moveTo>
                  <a:pt x="0" y="0"/>
                </a:moveTo>
                <a:lnTo>
                  <a:pt x="280670" y="405765"/>
                </a:lnTo>
              </a:path>
            </a:pathLst>
          </a:custGeom>
          <a:noFill/>
          <a:ln w="9525" cap="flat" cmpd="sng" algn="ctr">
            <a:solidFill>
              <a:schemeClr val="bg1"/>
            </a:solidFill>
            <a:prstDash val="solid"/>
            <a:headEnd type="none"/>
            <a:tailEnd type="triangle" w="med" len="med"/>
          </a:ln>
          <a:effectLst/>
        </p:spPr>
      </p:sp>
      <p:sp>
        <p:nvSpPr>
          <p:cNvPr id="10" name="CustomShape 9"/>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2TYAAO8PAADZNg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tb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2TYAAO8PAADZNgAARhIAABAAAAAmAAAACAAAAP//////////"/>
              </a:ext>
            </a:extLst>
          </p:cNvSpPr>
          <p:nvPr/>
        </p:nvSpPr>
        <p:spPr>
          <a:xfrm flipV="1">
            <a:off x="8916035" y="2590165"/>
            <a:ext cx="0" cy="380365"/>
          </a:xfrm>
          <a:custGeom>
            <a:avLst/>
            <a:gdLst/>
            <a:ahLst/>
            <a:cxnLst/>
            <a:rect l="0" t="0" r="0" b="380365"/>
            <a:pathLst>
              <a:path h="380365">
                <a:moveTo>
                  <a:pt x="0" y="0"/>
                </a:moveTo>
                <a:lnTo>
                  <a:pt x="0" y="380365"/>
                </a:lnTo>
              </a:path>
            </a:pathLst>
          </a:custGeom>
          <a:noFill/>
          <a:ln w="9525" cap="flat" cmpd="sng" algn="ctr">
            <a:solidFill>
              <a:schemeClr val="bg1"/>
            </a:solidFill>
            <a:prstDash val="solid"/>
            <a:headEnd type="none"/>
            <a:tailEnd type="triangle" w="med" len="med"/>
          </a:ln>
          <a:effectLst/>
        </p:spPr>
      </p:sp>
      <p:sp>
        <p:nvSpPr>
          <p:cNvPr id="11" name="CustomShape 10"/>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hjsAAO8PAAB4PQ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kAc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jsAAO8PAAB4PQAARhIAABAAAAAmAAAACAAAAP//////////"/>
              </a:ext>
            </a:extLst>
          </p:cNvSpPr>
          <p:nvPr/>
        </p:nvSpPr>
        <p:spPr>
          <a:xfrm flipH="1" flipV="1">
            <a:off x="9676130" y="2590165"/>
            <a:ext cx="316230" cy="380365"/>
          </a:xfrm>
          <a:custGeom>
            <a:avLst/>
            <a:gdLst/>
            <a:ahLst/>
            <a:cxnLst/>
            <a:rect l="0" t="0" r="316230" b="380365"/>
            <a:pathLst>
              <a:path w="316230" h="380365">
                <a:moveTo>
                  <a:pt x="0" y="0"/>
                </a:moveTo>
                <a:lnTo>
                  <a:pt x="316230" y="380365"/>
                </a:lnTo>
              </a:path>
            </a:pathLst>
          </a:custGeom>
          <a:noFill/>
          <a:ln w="9525" cap="flat" cmpd="sng" algn="ctr">
            <a:solidFill>
              <a:schemeClr val="bg1"/>
            </a:solidFill>
            <a:prstDash val="solid"/>
            <a:headEnd type="none"/>
            <a:tailEnd type="triangle" w="med" len="med"/>
          </a:ln>
          <a:effectLst/>
        </p:spPr>
      </p:sp>
      <p:sp>
        <p:nvSpPr>
          <p:cNvPr id="12" name="CustomShape 1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I4I6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EAANgXAACQKwAAAhoAABAAAAAmAAAACAAAAP//////////"/>
              </a:ext>
            </a:extLst>
          </p:cNvSpPr>
          <p:nvPr/>
        </p:nvSpPr>
        <p:spPr>
          <a:xfrm>
            <a:off x="5520055" y="387604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coelho</a:t>
            </a:r>
          </a:p>
        </p:txBody>
      </p:sp>
      <p:sp>
        <p:nvSpPr>
          <p:cNvPr id="13" name="CustomShape 1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2TYAAKAaAABzQAAAyhwAABAAAAAmAAAACAAAAP//////////"/>
              </a:ext>
            </a:extLst>
          </p:cNvSpPr>
          <p:nvPr/>
        </p:nvSpPr>
        <p:spPr>
          <a:xfrm>
            <a:off x="8916035" y="432816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leão</a:t>
            </a:r>
          </a:p>
        </p:txBody>
      </p:sp>
      <p:sp>
        <p:nvSpPr>
          <p:cNvPr id="14" name="CustomShape 1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fywAAJsaAAAaNgAAxBwAABAAAAAmAAAACAAAAP//////////"/>
              </a:ext>
            </a:extLst>
          </p:cNvSpPr>
          <p:nvPr/>
        </p:nvSpPr>
        <p:spPr>
          <a:xfrm>
            <a:off x="7233285" y="4324985"/>
            <a:ext cx="1561465" cy="351155"/>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hiena</a:t>
            </a:r>
          </a:p>
        </p:txBody>
      </p:sp>
      <p:sp>
        <p:nvSpPr>
          <p:cNvPr id="15" name="CustomShape 1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dR6U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z4AAL0XAADeRwAA5xkAABAAAAAmAAAACAAAAP//////////"/>
              </a:ext>
            </a:extLst>
          </p:cNvSpPr>
          <p:nvPr/>
        </p:nvSpPr>
        <p:spPr>
          <a:xfrm>
            <a:off x="10121265" y="385889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humano</a:t>
            </a:r>
          </a:p>
        </p:txBody>
      </p:sp>
      <p:sp>
        <p:nvSpPr>
          <p:cNvPr id="16" name="CustomShape 15"/>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EykAAHIUAAAQKwAA1h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LGgJ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EykAAHIUAAAQKwAA1hcAABAAAAAmAAAACAAAAP//////////"/>
              </a:ext>
            </a:extLst>
          </p:cNvSpPr>
          <p:nvPr/>
        </p:nvSpPr>
        <p:spPr>
          <a:xfrm flipV="1">
            <a:off x="6677025" y="3323590"/>
            <a:ext cx="323215" cy="551180"/>
          </a:xfrm>
          <a:custGeom>
            <a:avLst/>
            <a:gdLst/>
            <a:ahLst/>
            <a:cxnLst/>
            <a:rect l="0" t="0" r="323215" b="551180"/>
            <a:pathLst>
              <a:path w="323215" h="551180">
                <a:moveTo>
                  <a:pt x="0" y="0"/>
                </a:moveTo>
                <a:lnTo>
                  <a:pt x="323215" y="551180"/>
                </a:lnTo>
              </a:path>
            </a:pathLst>
          </a:custGeom>
          <a:noFill/>
          <a:ln w="9525" cap="flat" cmpd="sng" algn="ctr">
            <a:solidFill>
              <a:schemeClr val="bg1"/>
            </a:solidFill>
            <a:prstDash val="solid"/>
            <a:headEnd type="none"/>
            <a:tailEnd type="triangle" w="med" len="med"/>
          </a:ln>
          <a:effectLst/>
        </p:spPr>
      </p:sp>
      <p:sp>
        <p:nvSpPr>
          <p:cNvPr id="17" name="CustomShape 16"/>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CzIAAHIUAAC8NA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zIAAHIUAAC8NAAAmBoAABAAAAAmAAAACAAAAP//////////"/>
              </a:ext>
            </a:extLst>
          </p:cNvSpPr>
          <p:nvPr/>
        </p:nvSpPr>
        <p:spPr>
          <a:xfrm flipV="1">
            <a:off x="8134985" y="3323590"/>
            <a:ext cx="437515" cy="999490"/>
          </a:xfrm>
          <a:custGeom>
            <a:avLst/>
            <a:gdLst/>
            <a:ahLst/>
            <a:cxnLst/>
            <a:rect l="0" t="0" r="437515" b="999490"/>
            <a:pathLst>
              <a:path w="437515" h="999490">
                <a:moveTo>
                  <a:pt x="0" y="0"/>
                </a:moveTo>
                <a:lnTo>
                  <a:pt x="437515" y="999490"/>
                </a:lnTo>
              </a:path>
            </a:pathLst>
          </a:custGeom>
          <a:noFill/>
          <a:ln w="9525" cap="flat" cmpd="sng" algn="ctr">
            <a:solidFill>
              <a:schemeClr val="bg1"/>
            </a:solidFill>
            <a:prstDash val="solid"/>
            <a:headEnd type="none"/>
            <a:tailEnd type="triangle" w="med" len="med"/>
          </a:ln>
          <a:effectLst/>
        </p:spPr>
      </p:sp>
      <p:sp>
        <p:nvSpPr>
          <p:cNvPr id="18" name="CustomShape 17"/>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HTkAAHIUAADTOg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TkAAHIUAADTOgAAmBoAABAAAAAmAAAACAAAAP//////////"/>
              </a:ext>
            </a:extLst>
          </p:cNvSpPr>
          <p:nvPr/>
        </p:nvSpPr>
        <p:spPr>
          <a:xfrm flipH="1" flipV="1">
            <a:off x="9284335" y="3323590"/>
            <a:ext cx="278130" cy="999490"/>
          </a:xfrm>
          <a:custGeom>
            <a:avLst/>
            <a:gdLst/>
            <a:ahLst/>
            <a:cxnLst/>
            <a:rect l="0" t="0" r="278130" b="999490"/>
            <a:pathLst>
              <a:path w="278130" h="999490">
                <a:moveTo>
                  <a:pt x="0" y="0"/>
                </a:moveTo>
                <a:lnTo>
                  <a:pt x="278130" y="999490"/>
                </a:lnTo>
              </a:path>
            </a:pathLst>
          </a:custGeom>
          <a:noFill/>
          <a:ln w="9525" cap="flat" cmpd="sng" algn="ctr">
            <a:solidFill>
              <a:schemeClr val="bg1"/>
            </a:solidFill>
            <a:prstDash val="solid"/>
            <a:headEnd type="none"/>
            <a:tailEnd type="triangle" w="med" len="med"/>
          </a:ln>
          <a:effectLst/>
        </p:spPr>
      </p:sp>
      <p:sp>
        <p:nvSpPr>
          <p:cNvPr id="19" name="CustomShape 18"/>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wAAAA0AAAAAc0AAAHIUAADrQQAAux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0AAAHIUAADrQQAAuxcAABAAAAAmAAAACAAAAP//////////"/>
              </a:ext>
            </a:extLst>
          </p:cNvSpPr>
          <p:nvPr/>
        </p:nvSpPr>
        <p:spPr>
          <a:xfrm flipH="1" flipV="1">
            <a:off x="10476865" y="3323590"/>
            <a:ext cx="238760" cy="534035"/>
          </a:xfrm>
          <a:custGeom>
            <a:avLst/>
            <a:gdLst/>
            <a:ahLst/>
            <a:cxnLst/>
            <a:rect l="0" t="0" r="238760" b="534035"/>
            <a:pathLst>
              <a:path w="238760" h="534035">
                <a:moveTo>
                  <a:pt x="0" y="0"/>
                </a:moveTo>
                <a:lnTo>
                  <a:pt x="238760" y="534035"/>
                </a:lnTo>
              </a:path>
            </a:pathLst>
          </a:custGeom>
          <a:noFill/>
          <a:ln w="9525" cap="flat" cmpd="sng" algn="ctr">
            <a:solidFill>
              <a:schemeClr val="bg1"/>
            </a:solidFill>
            <a:prstDash val="solid"/>
            <a:headEnd type="none"/>
            <a:tailEnd type="triangle" w="med" len="med"/>
          </a:ln>
          <a:effectLst/>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E+Vy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Polimorfismo</a:t>
            </a:r>
            <a:endParaRPr lang="pt-br" sz="2800"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OQGAAD0IQAAYCsAABAgAAAmAAAACAAAAP//////////"/>
              </a:ext>
            </a:extLst>
          </p:cNvSpPr>
          <p:nvPr/>
        </p:nvSpPr>
        <p:spPr>
          <a:xfrm>
            <a:off x="875665" y="1120140"/>
            <a:ext cx="4643755" cy="593090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 Polimorfismo é um mecanismo por meio do qual selecionamos as funcionalidades utilizadas de forma dinâmica por um programa no decorrer de sua execução.</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Com o Polimorfismo, os mesmos atributos e objetos podem ser utilizados em objetos distintos, porém, com implementações lógicas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Por exemplo: podemos assumir que uma bola de futebol e uma camisa da seleção brasileira são artigos esportivos, mais que o cálculo deles em uma venda é calculado de formas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endParaRPr lang="pt-br" sz="1600" cap="none"/>
          </a:p>
          <a:p>
            <a:pPr>
              <a:lnSpc>
                <a:spcPct val="100000"/>
              </a:lnSpc>
              <a:defRPr lang="pt-br" cap="none">
                <a:latin typeface="Arial" pitchFamily="2" charset="0"/>
                <a:ea typeface="DejaVu Sans" charset="0"/>
                <a:cs typeface="DejaVu Sans" charset="0"/>
              </a:defRPr>
            </a:pPr>
            <a:endParaRPr lang="pt-br" sz="1600" cap="none"/>
          </a:p>
        </p:txBody>
      </p:sp>
      <p:pic>
        <p:nvPicPr>
          <p:cNvPr id="5" name="Imagem 6" descr="Diagrama&#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nAACUCgAAPEQAAJsfAAAQAAAAJgAAAAgAAAD//////////w=="/>
              </a:ext>
            </a:extLst>
          </p:cNvPicPr>
          <p:nvPr/>
        </p:nvPicPr>
        <p:blipFill>
          <a:blip r:embed="rId2"/>
          <a:stretch>
            <a:fillRect/>
          </a:stretch>
        </p:blipFill>
        <p:spPr>
          <a:xfrm>
            <a:off x="6395720" y="1719580"/>
            <a:ext cx="4696460" cy="3418205"/>
          </a:xfrm>
          <a:prstGeom prst="rect">
            <a:avLst/>
          </a:prstGeom>
          <a:noFill/>
          <a:ln>
            <a:noFill/>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KAu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6pUj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2AEAADYJAAAfKAAAoiYAABAgAAAmAAAACAAAAP//////////"/>
              </a:ext>
            </a:extLst>
          </p:cNvSpPr>
          <p:nvPr/>
        </p:nvSpPr>
        <p:spPr>
          <a:xfrm>
            <a:off x="299720" y="1497330"/>
            <a:ext cx="6222365" cy="478282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800" cap="none">
                <a:solidFill>
                  <a:srgbClr val="D1D5DB"/>
                </a:solidFill>
                <a:latin typeface="Söhne" charset="0"/>
                <a:ea typeface="DejaVu Sans" charset="0"/>
                <a:cs typeface="DejaVu Sans" charset="0"/>
              </a:rPr>
              <a:t>O polimorfismo é um conceito amplo na programação orientada a objetos que envolve a capacidade de objetos de diferentes classes responderem de maneira diferente a uma mesma chamada de método. O polimorfismo pode ser alcançado por meio de duas técnicas: sobrecarga (overloading) e sobreposição (overriding).</a:t>
            </a:r>
            <a:endParaRPr lang="pt-br" sz="2800" cap="none"/>
          </a:p>
        </p:txBody>
      </p:sp>
      <p:pic>
        <p:nvPicPr>
          <p:cNvPr id="4" name="Imagem 8" descr="Gráfico de radar&#10;&#10;Descrição gerada automaticamente com confiança baixa"/>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AoAACJCwAAHkoAAKceAAAQAAAAJgAAAAgAAAD//////////w=="/>
              </a:ext>
            </a:extLst>
          </p:cNvPicPr>
          <p:nvPr/>
        </p:nvPicPr>
        <p:blipFill>
          <a:blip r:embed="rId2"/>
          <a:stretch>
            <a:fillRect/>
          </a:stretch>
        </p:blipFill>
        <p:spPr>
          <a:xfrm>
            <a:off x="6522720" y="1875155"/>
            <a:ext cx="5525770" cy="3107690"/>
          </a:xfrm>
          <a:prstGeom prst="rect">
            <a:avLst/>
          </a:prstGeom>
          <a:noFill/>
          <a:ln>
            <a:noFill/>
          </a:ln>
          <a:effectLst/>
        </p:spPr>
      </p:pic>
      <p:sp>
        <p:nvSpPr>
          <p:cNvPr id="5"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6QYAABAAAAAmAAAACAAAAP//////////"/>
              </a:ext>
            </a:extLst>
          </p:cNvSpPr>
          <p:nvPr/>
        </p:nvSpPr>
        <p:spPr>
          <a:xfrm>
            <a:off x="3293110" y="208915"/>
            <a:ext cx="5605145" cy="91440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 e Sobreposição</a:t>
            </a:r>
            <a:endParaRPr lang="pt-br" sz="2800" i="1" cap="non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a1Ft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XRQAAZQoAABAAAAAmAAAACAAAAP//////////"/>
              </a:ext>
            </a:extLst>
          </p:cNvSpPr>
          <p:nvPr/>
        </p:nvSpPr>
        <p:spPr>
          <a:xfrm>
            <a:off x="838200" y="3651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UWFh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gEAAFMGAAAvKgAA7SkAABAgAAAmAAAACAAAAP//////////"/>
              </a:ext>
            </a:extLst>
          </p:cNvSpPr>
          <p:nvPr/>
        </p:nvSpPr>
        <p:spPr>
          <a:xfrm>
            <a:off x="186690" y="1028065"/>
            <a:ext cx="6670675" cy="57873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Sobrecarga (Overloading): A sobrecarga ocorre quando uma classe possui vários métodos com o mesmo nome, mas com diferentes assinaturas (parâmetros). Esses métodos podem ter um número diferente de parâmetros ou tipos de parâmetros diferentes. A decisão sobre qual método executar é baseada nos parâmetros passados na chamada do método.</a:t>
            </a:r>
            <a:endParaRPr lang="pt-br" sz="2200" cap="none"/>
          </a:p>
          <a:p>
            <a:pPr>
              <a:lnSpc>
                <a:spcPct val="100000"/>
              </a:lnSpc>
              <a:defRPr lang="pt-br" cap="none">
                <a:latin typeface="Arial" pitchFamily="2" charset="0"/>
                <a:ea typeface="DejaVu Sans" charset="0"/>
                <a:cs typeface="DejaVu Sans" charset="0"/>
              </a:defRPr>
            </a:pPr>
            <a:endParaRPr lang="pt-br" sz="2200" cap="none"/>
          </a:p>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A sobrecarga permite que uma classe ofereça diferentes versões de um método, cada uma adaptada para diferentes conjuntos de parâmetros. Dessa forma, os métodos podem ter o mesmo nome, mas se comportam de maneira diferente com base nos argumentos.</a:t>
            </a:r>
            <a:endParaRPr lang="pt-br" sz="2200" cap="none"/>
          </a:p>
          <a:p>
            <a:pPr>
              <a:lnSpc>
                <a:spcPct val="100000"/>
              </a:lnSpc>
              <a:defRPr lang="pt-br" cap="none">
                <a:latin typeface="Arial" pitchFamily="2" charset="0"/>
                <a:ea typeface="DejaVu Sans" charset="0"/>
                <a:cs typeface="DejaVu Sans" charset="0"/>
              </a:defRPr>
            </a:pPr>
            <a:endParaRPr lang="pt-br" sz="2200" cap="none"/>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6" name="Espaço Reservado para Conteúdo 10" descr="Diagrama&#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rAAB7CwAAEEgAALQeAAAQAAAAJgAAAAgAAAD//////////w=="/>
              </a:ext>
            </a:extLst>
          </p:cNvPicPr>
          <p:nvPr/>
        </p:nvPicPr>
        <p:blipFill>
          <a:blip r:embed="rId2"/>
          <a:stretch>
            <a:fillRect/>
          </a:stretch>
        </p:blipFill>
        <p:spPr>
          <a:xfrm>
            <a:off x="7095490" y="1866265"/>
            <a:ext cx="4618990" cy="3124835"/>
          </a:xfrm>
          <a:prstGeom prst="rect">
            <a:avLst/>
          </a:prstGeom>
          <a:noFill/>
          <a:ln>
            <a:noFill/>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pic>
        <p:nvPicPr>
          <p:cNvPr id="3" name="Imagem 5" descr="Diagrama&#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MUAACCDgAAvTYAAG4fAAAQAAAAJgAAAAgAAAD//////////w=="/>
              </a:ext>
            </a:extLst>
          </p:cNvPicPr>
          <p:nvPr/>
        </p:nvPicPr>
        <p:blipFill>
          <a:blip r:embed="rId2"/>
          <a:stretch>
            <a:fillRect/>
          </a:stretch>
        </p:blipFill>
        <p:spPr>
          <a:xfrm>
            <a:off x="3293745" y="2358390"/>
            <a:ext cx="5604510" cy="2750820"/>
          </a:xfrm>
          <a:prstGeom prst="rect">
            <a:avLst/>
          </a:prstGeom>
          <a:noFill/>
          <a:ln>
            <a:noFill/>
          </a:ln>
          <a:effectLst/>
        </p:spPr>
      </p:pic>
      <p:sp>
        <p:nvSpPr>
          <p:cNvPr id="4"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7" name="Imagem 6">
            <a:extLst>
              <a:ext uri="{FF2B5EF4-FFF2-40B4-BE49-F238E27FC236}">
                <a16:creationId xmlns:a16="http://schemas.microsoft.com/office/drawing/2014/main" id="{16F0D651-D6FD-5C58-5DC6-52D57CBD6694}"/>
              </a:ext>
            </a:extLst>
          </p:cNvPr>
          <p:cNvPicPr>
            <a:picLocks noChangeAspect="1"/>
          </p:cNvPicPr>
          <p:nvPr/>
        </p:nvPicPr>
        <p:blipFill>
          <a:blip r:embed="rId2"/>
          <a:stretch>
            <a:fillRect/>
          </a:stretch>
        </p:blipFill>
        <p:spPr>
          <a:xfrm>
            <a:off x="2819400" y="934638"/>
            <a:ext cx="6136790" cy="4473250"/>
          </a:xfrm>
          <a:prstGeom prst="rect">
            <a:avLst/>
          </a:prstGeom>
        </p:spPr>
      </p:pic>
      <p:pic>
        <p:nvPicPr>
          <p:cNvPr id="9" name="Imagem 8">
            <a:extLst>
              <a:ext uri="{FF2B5EF4-FFF2-40B4-BE49-F238E27FC236}">
                <a16:creationId xmlns:a16="http://schemas.microsoft.com/office/drawing/2014/main" id="{D15DD4CA-3D1A-C776-4619-0D7630D39B11}"/>
              </a:ext>
            </a:extLst>
          </p:cNvPr>
          <p:cNvPicPr>
            <a:picLocks noChangeAspect="1"/>
          </p:cNvPicPr>
          <p:nvPr/>
        </p:nvPicPr>
        <p:blipFill>
          <a:blip r:embed="rId3"/>
          <a:stretch>
            <a:fillRect/>
          </a:stretch>
        </p:blipFill>
        <p:spPr>
          <a:xfrm>
            <a:off x="5181857" y="5071608"/>
            <a:ext cx="6073666" cy="1577477"/>
          </a:xfrm>
          <a:prstGeom prst="rect">
            <a:avLst/>
          </a:prstGeom>
        </p:spPr>
      </p:pic>
    </p:spTree>
    <p:extLst>
      <p:ext uri="{BB962C8B-B14F-4D97-AF65-F5344CB8AC3E}">
        <p14:creationId xmlns:p14="http://schemas.microsoft.com/office/powerpoint/2010/main" val="2056988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699155" y="855980"/>
            <a:ext cx="9683709" cy="4885383"/>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Já </a:t>
            </a:r>
            <a:r>
              <a:rPr lang="pt-BR" sz="2600" dirty="0">
                <a:solidFill>
                  <a:schemeClr val="bg1"/>
                </a:solidFill>
                <a:latin typeface="Calibri" pitchFamily="2" charset="0"/>
              </a:rPr>
              <a:t>e</a:t>
            </a:r>
            <a:r>
              <a:rPr lang="pt-BR" sz="2600" cap="none" dirty="0">
                <a:solidFill>
                  <a:schemeClr val="bg1"/>
                </a:solidFill>
                <a:latin typeface="Calibri" pitchFamily="2" charset="0"/>
                <a:ea typeface="DejaVu Sans" charset="0"/>
                <a:cs typeface="DejaVu Sans" charset="0"/>
              </a:rPr>
              <a:t>m </a:t>
            </a:r>
            <a:r>
              <a:rPr lang="pt-BR" sz="2600" cap="none" dirty="0" err="1">
                <a:solidFill>
                  <a:schemeClr val="bg1"/>
                </a:solidFill>
                <a:latin typeface="Calibri" pitchFamily="2" charset="0"/>
                <a:ea typeface="DejaVu Sans" charset="0"/>
                <a:cs typeface="DejaVu Sans" charset="0"/>
              </a:rPr>
              <a:t>JavaScript</a:t>
            </a:r>
            <a:r>
              <a:rPr lang="pt-BR" sz="2600" cap="none" dirty="0">
                <a:solidFill>
                  <a:schemeClr val="bg1"/>
                </a:solidFill>
                <a:latin typeface="Calibri" pitchFamily="2" charset="0"/>
                <a:ea typeface="DejaVu Sans" charset="0"/>
                <a:cs typeface="DejaVu Sans" charset="0"/>
              </a:rPr>
              <a:t>, não há suporte nativo para a </a:t>
            </a:r>
          </a:p>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sobrecarga de métodos como em outras linguagens orientadas a objetos. </a:t>
            </a:r>
          </a:p>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No entanto, você pode simular a sobrecarga de métodos </a:t>
            </a:r>
          </a:p>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usando diferentes abordagens. </a:t>
            </a:r>
          </a:p>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Vou apresentar duas maneiras comuns de realizar isso em </a:t>
            </a:r>
            <a:r>
              <a:rPr lang="pt-BR" sz="2600" cap="none" dirty="0" err="1">
                <a:solidFill>
                  <a:schemeClr val="bg1"/>
                </a:solidFill>
                <a:latin typeface="Calibri" pitchFamily="2" charset="0"/>
                <a:ea typeface="DejaVu Sans" charset="0"/>
                <a:cs typeface="DejaVu Sans" charset="0"/>
              </a:rPr>
              <a:t>JavaScript</a:t>
            </a:r>
            <a:r>
              <a:rPr lang="pt-BR" sz="2600" dirty="0">
                <a:solidFill>
                  <a:schemeClr val="bg1"/>
                </a:solidFill>
                <a:latin typeface="Calibri" pitchFamily="2" charset="0"/>
              </a:rPr>
              <a:t>:</a:t>
            </a:r>
          </a:p>
          <a:p>
            <a:pPr>
              <a:lnSpc>
                <a:spcPct val="100000"/>
              </a:lnSpc>
              <a:defRPr lang="pt-br" cap="none">
                <a:latin typeface="Arial" pitchFamily="2" charset="0"/>
                <a:ea typeface="DejaVu Sans" charset="0"/>
                <a:cs typeface="DejaVu Sans" charset="0"/>
              </a:defRPr>
            </a:pPr>
            <a:endParaRPr lang="pt-BR" sz="2600" cap="none" dirty="0">
              <a:solidFill>
                <a:schemeClr val="bg1"/>
              </a:solidFill>
              <a:latin typeface="Calibri" pitchFamily="2" charset="0"/>
              <a:ea typeface="DejaVu Sans" charset="0"/>
              <a:cs typeface="DejaVu Sans" charset="0"/>
            </a:endParaRPr>
          </a:p>
          <a:p>
            <a:pPr marL="514350" indent="-514350">
              <a:lnSpc>
                <a:spcPct val="100000"/>
              </a:lnSpc>
              <a:buAutoNum type="arabicPeriod"/>
              <a:defRPr lang="pt-br" cap="none">
                <a:latin typeface="Arial" pitchFamily="2" charset="0"/>
                <a:ea typeface="DejaVu Sans" charset="0"/>
                <a:cs typeface="DejaVu Sans" charset="0"/>
              </a:defRPr>
            </a:pPr>
            <a:r>
              <a:rPr lang="pt-BR" sz="2600" dirty="0">
                <a:solidFill>
                  <a:schemeClr val="bg1"/>
                </a:solidFill>
                <a:latin typeface="Calibri" pitchFamily="2" charset="0"/>
              </a:rPr>
              <a:t>Verificando os tipos dos parâmetros: </a:t>
            </a: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Você pode verificar os tipos dos parâmetros dentro de um único método e </a:t>
            </a: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executar o comportamento adequado com base nos tipos fornecidos.</a:t>
            </a:r>
            <a:r>
              <a:rPr lang="pt-br" sz="2600" dirty="0">
                <a:solidFill>
                  <a:schemeClr val="bg1"/>
                </a:solidFill>
                <a:latin typeface="Calibri" pitchFamily="2" charset="0"/>
              </a:rPr>
              <a:t> </a:t>
            </a:r>
          </a:p>
          <a:p>
            <a:pPr>
              <a:lnSpc>
                <a:spcPct val="100000"/>
              </a:lnSpc>
              <a:defRPr lang="pt-br" cap="none">
                <a:latin typeface="Arial" pitchFamily="2" charset="0"/>
                <a:ea typeface="DejaVu Sans" charset="0"/>
                <a:cs typeface="DejaVu Sans" charset="0"/>
              </a:defRPr>
            </a:pPr>
            <a:endParaRPr lang="pt-BR" sz="2600" dirty="0">
              <a:solidFill>
                <a:schemeClr val="bg1"/>
              </a:solidFill>
              <a:latin typeface="Calibri" pitchFamily="2" charset="0"/>
            </a:endParaRP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2.   Usando argumentos variáveis:</a:t>
            </a: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Você pode usar a propriedade ‘</a:t>
            </a:r>
            <a:r>
              <a:rPr lang="pt-BR" sz="2600" dirty="0" err="1">
                <a:solidFill>
                  <a:schemeClr val="bg1"/>
                </a:solidFill>
                <a:latin typeface="Calibri" pitchFamily="2" charset="0"/>
              </a:rPr>
              <a:t>arguments</a:t>
            </a:r>
            <a:r>
              <a:rPr lang="pt-BR" sz="2600" dirty="0">
                <a:solidFill>
                  <a:schemeClr val="bg1"/>
                </a:solidFill>
                <a:latin typeface="Calibri" pitchFamily="2" charset="0"/>
              </a:rPr>
              <a:t>’ disponível em todas as funções em</a:t>
            </a: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 </a:t>
            </a:r>
            <a:r>
              <a:rPr lang="pt-BR" sz="2600" dirty="0" err="1">
                <a:solidFill>
                  <a:schemeClr val="bg1"/>
                </a:solidFill>
                <a:latin typeface="Calibri" pitchFamily="2" charset="0"/>
              </a:rPr>
              <a:t>JavaScript</a:t>
            </a:r>
            <a:r>
              <a:rPr lang="pt-BR" sz="2600" dirty="0">
                <a:solidFill>
                  <a:schemeClr val="bg1"/>
                </a:solidFill>
                <a:latin typeface="Calibri" pitchFamily="2" charset="0"/>
              </a:rPr>
              <a:t> para trabalhar com um número variável de parâmetros. </a:t>
            </a:r>
          </a:p>
          <a:p>
            <a:pPr>
              <a:lnSpc>
                <a:spcPct val="100000"/>
              </a:lnSpc>
              <a:defRPr lang="pt-br" cap="none">
                <a:latin typeface="Arial" pitchFamily="2" charset="0"/>
                <a:ea typeface="DejaVu Sans" charset="0"/>
                <a:cs typeface="DejaVu Sans" charset="0"/>
              </a:defRPr>
            </a:pPr>
            <a:endParaRPr lang="pt-BR" sz="2600" dirty="0">
              <a:solidFill>
                <a:schemeClr val="bg1"/>
              </a:solidFill>
              <a:latin typeface="Calibri" pitchFamily="2" charset="0"/>
            </a:endParaRP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Veja os exemplos:</a:t>
            </a:r>
            <a:endParaRPr lang="pt-br" sz="2600" dirty="0">
              <a:solidFill>
                <a:schemeClr val="bg1"/>
              </a:solidFill>
              <a:latin typeface="Calibri" pitchFamily="2" charset="0"/>
            </a:endParaRPr>
          </a:p>
        </p:txBody>
      </p:sp>
      <p:sp>
        <p:nvSpPr>
          <p:cNvPr id="5"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spTree>
    <p:extLst>
      <p:ext uri="{BB962C8B-B14F-4D97-AF65-F5344CB8AC3E}">
        <p14:creationId xmlns:p14="http://schemas.microsoft.com/office/powerpoint/2010/main" val="977533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6" name="Imagem 5">
            <a:extLst>
              <a:ext uri="{FF2B5EF4-FFF2-40B4-BE49-F238E27FC236}">
                <a16:creationId xmlns:a16="http://schemas.microsoft.com/office/drawing/2014/main" id="{FC7F69C0-F18B-3B65-D2B1-FA99D7E94551}"/>
              </a:ext>
            </a:extLst>
          </p:cNvPr>
          <p:cNvPicPr>
            <a:picLocks noChangeAspect="1"/>
          </p:cNvPicPr>
          <p:nvPr/>
        </p:nvPicPr>
        <p:blipFill>
          <a:blip r:embed="rId2"/>
          <a:stretch>
            <a:fillRect/>
          </a:stretch>
        </p:blipFill>
        <p:spPr>
          <a:xfrm>
            <a:off x="3057135" y="1551945"/>
            <a:ext cx="7277555" cy="4180262"/>
          </a:xfrm>
          <a:prstGeom prst="rect">
            <a:avLst/>
          </a:prstGeom>
        </p:spPr>
      </p:pic>
    </p:spTree>
    <p:extLst>
      <p:ext uri="{BB962C8B-B14F-4D97-AF65-F5344CB8AC3E}">
        <p14:creationId xmlns:p14="http://schemas.microsoft.com/office/powerpoint/2010/main" val="4196456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7" name="Imagem 6">
            <a:extLst>
              <a:ext uri="{FF2B5EF4-FFF2-40B4-BE49-F238E27FC236}">
                <a16:creationId xmlns:a16="http://schemas.microsoft.com/office/drawing/2014/main" id="{5501A017-21FC-B9D1-D4A1-8E04DDC29415}"/>
              </a:ext>
            </a:extLst>
          </p:cNvPr>
          <p:cNvPicPr>
            <a:picLocks noChangeAspect="1"/>
          </p:cNvPicPr>
          <p:nvPr/>
        </p:nvPicPr>
        <p:blipFill>
          <a:blip r:embed="rId2"/>
          <a:stretch>
            <a:fillRect/>
          </a:stretch>
        </p:blipFill>
        <p:spPr>
          <a:xfrm>
            <a:off x="961102" y="2056765"/>
            <a:ext cx="10562059" cy="4226880"/>
          </a:xfrm>
          <a:prstGeom prst="rect">
            <a:avLst/>
          </a:prstGeom>
        </p:spPr>
      </p:pic>
    </p:spTree>
    <p:extLst>
      <p:ext uri="{BB962C8B-B14F-4D97-AF65-F5344CB8AC3E}">
        <p14:creationId xmlns:p14="http://schemas.microsoft.com/office/powerpoint/2010/main" val="3345220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hGC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hIAAKcIAAAPOwAAGSkAABAgAAAmAAAACAAAAP//////////"/>
              </a:ext>
            </a:extLst>
          </p:cNvSpPr>
          <p:nvPr/>
        </p:nvSpPr>
        <p:spPr>
          <a:xfrm>
            <a:off x="2962910" y="1406525"/>
            <a:ext cx="6637655" cy="52743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Sobreposição (Overriding): A sobreposição ocorre quando uma classe derivada (subclasse) substitui um método da classe base (superclasse) com a mesma assinatura (nome e parâmetros). A classe derivada fornece uma implementação diferente do método, que é específica para a própria classe derivada. A sobreposição permite que a classe derivada modifique ou estenda o comportamento do método herdado da classe base.</a:t>
            </a:r>
            <a:endParaRPr lang="pt-br" sz="2000" cap="none"/>
          </a:p>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Quando um método é chamado em um objeto da classe derivada, a implementação do método na classe derivada é executada em vez da implementação na classe base. Isso permite que objetos de diferentes classes respondam de maneira diferente à mesma chamada de método, dependendo da classe real do objeto.</a:t>
            </a:r>
            <a:endParaRPr lang="pt-br" sz="2000" cap="none"/>
          </a:p>
          <a:p>
            <a:pPr>
              <a:lnSpc>
                <a:spcPct val="100000"/>
              </a:lnSpc>
              <a:defRPr lang="pt-br" cap="none">
                <a:latin typeface="Arial" pitchFamily="2" charset="0"/>
                <a:ea typeface="DejaVu Sans" charset="0"/>
                <a:cs typeface="DejaVu Sans" charset="0"/>
              </a:defRPr>
            </a:pPr>
            <a:endParaRPr lang="pt-br" sz="2000" cap="none"/>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XFx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Quando nasceu a orientação a objetos</a:t>
            </a:r>
          </a:p>
        </p:txBody>
      </p:sp>
      <p:sp>
        <p:nvSpPr>
          <p:cNvPr id="4" name="CaixaTexto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HIGAADDJgAAEicAAAAgAAAmAAAACAAAAP//////////"/>
              </a:ext>
            </a:extLst>
          </p:cNvSpPr>
          <p:nvPr/>
        </p:nvSpPr>
        <p:spPr>
          <a:xfrm>
            <a:off x="447675" y="1047750"/>
            <a:ext cx="5853430" cy="5303520"/>
          </a:xfrm>
          <a:prstGeom prst="rect">
            <a:avLst/>
          </a:prstGeom>
          <a:noFill/>
          <a:ln>
            <a:noFill/>
          </a:ln>
          <a:effectLst/>
        </p:spPr>
        <p:txBody>
          <a:bodyPr vert="horz" wrap="square" numCol="1" spcCol="215900" anchor="t"/>
          <a:lstStyle/>
          <a:p>
            <a:pPr>
              <a:defRPr lang="pt-br" cap="none">
                <a:solidFill>
                  <a:schemeClr val="bg1"/>
                </a:solidFill>
              </a:defRPr>
            </a:pPr>
            <a:r>
              <a:rPr dirty="0"/>
              <a:t>	Com dados bibliográficos, os conceitos da programação orientada a objetos (POO) surgiram no final da década de 1960, quando a linguagem Simula-68 introduziu os conceitos de objetos e troca de mensagens para construção de programas.</a:t>
            </a:r>
          </a:p>
          <a:p>
            <a:pPr>
              <a:defRPr lang="pt-br" cap="none">
                <a:solidFill>
                  <a:schemeClr val="bg1"/>
                </a:solidFill>
              </a:defRPr>
            </a:pPr>
            <a:r>
              <a:rPr dirty="0"/>
              <a:t>	Tais conceitos foram posteriormente amadurecidos e aprimorados durante a década de 1970 pela linguagem de programação </a:t>
            </a:r>
            <a:r>
              <a:rPr dirty="0" err="1"/>
              <a:t>Smalltalk</a:t>
            </a:r>
            <a:r>
              <a:rPr dirty="0"/>
              <a:t>, desenvolvida no laboratório de pesquisa da Xerox, nos Estados Unidos. Entretanto, a popularização da POO só se deu ao longo da década de 80 e 90, com as linguagens C++ e Java.</a:t>
            </a:r>
          </a:p>
          <a:p>
            <a:pPr>
              <a:defRPr lang="pt-br" cap="none">
                <a:solidFill>
                  <a:schemeClr val="bg1"/>
                </a:solidFill>
              </a:defRPr>
            </a:pPr>
            <a:r>
              <a:rPr dirty="0"/>
              <a:t>	Um dos principais pesquisadores que introduziu os conceitos de POO, foi o cientista Alan Kay </a:t>
            </a:r>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a:t>
            </a:r>
          </a:p>
        </p:txBody>
      </p:sp>
      <p:pic>
        <p:nvPicPr>
          <p:cNvPr id="5" name="Imagem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An+U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4rAAAbBwAAt0QAANAbAAAAAAAAJgAAAAgAAAD//////////w=="/>
              </a:ext>
            </a:extLst>
          </p:cNvPicPr>
          <p:nvPr/>
        </p:nvPicPr>
        <p:blipFill>
          <a:blip r:embed="rId2"/>
          <a:stretch>
            <a:fillRect/>
          </a:stretch>
        </p:blipFill>
        <p:spPr>
          <a:xfrm>
            <a:off x="7131050" y="1155065"/>
            <a:ext cx="4039235" cy="3366135"/>
          </a:xfrm>
          <a:prstGeom prst="rect">
            <a:avLst/>
          </a:prstGeom>
          <a:noFill/>
          <a:ln>
            <a:noFill/>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CCg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pic>
        <p:nvPicPr>
          <p:cNvPr id="4" name="Imagem 11" descr="Texto&#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sWAABbBwAAxDQAAPkmAAAQAAAAJgAAAAgAAAD//////////w=="/>
              </a:ext>
            </a:extLst>
          </p:cNvPicPr>
          <p:nvPr/>
        </p:nvPicPr>
        <p:blipFill>
          <a:blip r:embed="rId2"/>
          <a:stretch>
            <a:fillRect/>
          </a:stretch>
        </p:blipFill>
        <p:spPr>
          <a:xfrm>
            <a:off x="3613785" y="1195705"/>
            <a:ext cx="4963795" cy="5139690"/>
          </a:xfrm>
          <a:prstGeom prst="rect">
            <a:avLst/>
          </a:prstGeom>
          <a:noFill/>
          <a:ln>
            <a:noFill/>
          </a:ln>
          <a:effectLst/>
        </p:spPr>
      </p:pic>
      <p:sp>
        <p:nvSpPr>
          <p:cNvPr id="5" name="CaixaDeTexto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wQAAFsHAADYEQAAtgsAABAgAAAmAAAACAAAAP//////////"/>
              </a:ext>
            </a:extLst>
          </p:cNvSpPr>
          <p:nvPr/>
        </p:nvSpPr>
        <p:spPr>
          <a:xfrm>
            <a:off x="713105" y="1195705"/>
            <a:ext cx="2187575" cy="708025"/>
          </a:xfrm>
          <a:prstGeom prst="rect">
            <a:avLst/>
          </a:prstGeom>
          <a:noFill/>
          <a:ln>
            <a:noFill/>
          </a:ln>
          <a:effectLst/>
        </p:spPr>
        <p:txBody>
          <a:bodyPr vert="horz" wrap="square" lIns="91440" tIns="45720" rIns="91440" bIns="45720" numCol="1" spcCol="215900" anchor="t"/>
          <a:lstStyle/>
          <a:p>
            <a:pPr>
              <a:defRPr lang="pt-br"/>
            </a:pPr>
            <a:r>
              <a:rPr lang="pt-br" sz="4000" cap="none">
                <a:solidFill>
                  <a:schemeClr val="bg1"/>
                </a:solidFill>
                <a:latin typeface="Calibri" pitchFamily="2" charset="0"/>
                <a:ea typeface="DejaVu Sans" charset="0"/>
                <a:cs typeface="DejaVu Sans" charset="0"/>
              </a:rPr>
              <a:t>Exemplo:</a:t>
            </a:r>
            <a:endParaRPr lang="pt-br" sz="4000" cap="non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600"/>
            <a:ext cx="6637655" cy="44792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endParaRPr dirty="0"/>
          </a:p>
          <a:p>
            <a:pPr>
              <a:lnSpc>
                <a:spcPct val="100000"/>
              </a:lnSpc>
              <a:defRPr lang="pt-br" cap="none">
                <a:latin typeface="Arial" pitchFamily="2" charset="0"/>
                <a:ea typeface="DejaVu Sans" charset="0"/>
                <a:cs typeface="DejaVu Sans" charset="0"/>
              </a:defRPr>
            </a:pPr>
            <a:r>
              <a:rPr lang="pt-br" cap="none" dirty="0">
                <a:solidFill>
                  <a:srgbClr val="D1D5DB"/>
                </a:solidFill>
                <a:latin typeface="Söhne" charset="0"/>
                <a:ea typeface="DejaVu Sans" charset="0"/>
                <a:cs typeface="DejaVu Sans" charset="0"/>
              </a:rPr>
              <a:t>Objetos estáticos em </a:t>
            </a:r>
            <a:r>
              <a:rPr lang="pt-br" cap="none" dirty="0" err="1">
                <a:solidFill>
                  <a:srgbClr val="D1D5DB"/>
                </a:solidFill>
                <a:latin typeface="Söhne" charset="0"/>
                <a:ea typeface="DejaVu Sans" charset="0"/>
                <a:cs typeface="DejaVu Sans" charset="0"/>
              </a:rPr>
              <a:t>JavaScript</a:t>
            </a:r>
            <a:r>
              <a:rPr lang="pt-br" cap="none" dirty="0">
                <a:solidFill>
                  <a:srgbClr val="D1D5DB"/>
                </a:solidFill>
                <a:latin typeface="Söhne" charset="0"/>
                <a:ea typeface="DejaVu Sans" charset="0"/>
                <a:cs typeface="DejaVu Sans" charset="0"/>
              </a:rPr>
              <a:t> são membros de uma classe que pertencem à própria classe e não a instâncias individuais. Eles podem ser acessados diretamente usando o nome da classe e são compartilhados por todas as instâncias. São usados para dados ou funções compartilhadas. </a:t>
            </a:r>
          </a:p>
          <a:p>
            <a:pPr>
              <a:lnSpc>
                <a:spcPct val="100000"/>
              </a:lnSpc>
              <a:defRPr lang="pt-br" cap="none">
                <a:latin typeface="Arial" pitchFamily="2" charset="0"/>
                <a:ea typeface="DejaVu Sans" charset="0"/>
                <a:cs typeface="DejaVu Sans" charset="0"/>
              </a:defRPr>
            </a:pPr>
            <a:endParaRPr lang="pt-br" cap="none" dirty="0">
              <a:solidFill>
                <a:srgbClr val="D1D5DB"/>
              </a:solidFill>
              <a:latin typeface="Söhne"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D1D5DB"/>
                </a:solidFill>
                <a:latin typeface="Söhne" charset="0"/>
                <a:ea typeface="DejaVu Sans" charset="0"/>
                <a:cs typeface="DejaVu Sans" charset="0"/>
              </a:rPr>
              <a:t>Neste exemplo, contador é um objeto estático que conta o número de vezes que o método </a:t>
            </a:r>
            <a:r>
              <a:rPr lang="pt-br" cap="none" dirty="0" err="1">
                <a:solidFill>
                  <a:srgbClr val="D1D5DB"/>
                </a:solidFill>
                <a:latin typeface="Söhne" charset="0"/>
                <a:ea typeface="DejaVu Sans" charset="0"/>
                <a:cs typeface="DejaVu Sans" charset="0"/>
              </a:rPr>
              <a:t>incrementarContador</a:t>
            </a:r>
            <a:r>
              <a:rPr lang="pt-br" cap="none" dirty="0">
                <a:solidFill>
                  <a:srgbClr val="D1D5DB"/>
                </a:solidFill>
                <a:latin typeface="Söhne" charset="0"/>
                <a:ea typeface="DejaVu Sans" charset="0"/>
                <a:cs typeface="DejaVu Sans" charset="0"/>
              </a:rPr>
              <a:t>() é chamado. O método </a:t>
            </a:r>
            <a:r>
              <a:rPr lang="pt-br" cap="none" dirty="0" err="1">
                <a:solidFill>
                  <a:srgbClr val="D1D5DB"/>
                </a:solidFill>
                <a:latin typeface="Söhne" charset="0"/>
                <a:ea typeface="DejaVu Sans" charset="0"/>
                <a:cs typeface="DejaVu Sans" charset="0"/>
              </a:rPr>
              <a:t>getContador</a:t>
            </a:r>
            <a:r>
              <a:rPr lang="pt-br" cap="none" dirty="0">
                <a:solidFill>
                  <a:srgbClr val="D1D5DB"/>
                </a:solidFill>
                <a:latin typeface="Söhne" charset="0"/>
                <a:ea typeface="DejaVu Sans" charset="0"/>
                <a:cs typeface="DejaVu Sans" charset="0"/>
              </a:rPr>
              <a:t>() retorna o valor atual do contador. O acesso aos membros estáticos é feito diretamente usando o nome da classe, sem a necessidade de criar instâncias da classe.</a:t>
            </a:r>
          </a:p>
          <a:p>
            <a:pPr>
              <a:lnSpc>
                <a:spcPct val="100000"/>
              </a:lnSpc>
              <a:defRPr lang="pt-br" cap="none">
                <a:latin typeface="Arial" pitchFamily="2" charset="0"/>
                <a:ea typeface="DejaVu Sans" charset="0"/>
                <a:cs typeface="DejaVu Sans" charset="0"/>
              </a:defRPr>
            </a:pPr>
            <a:endParaRPr lang="pt-br" cap="none" dirty="0">
              <a:solidFill>
                <a:srgbClr val="D1D5DB"/>
              </a:solidFill>
              <a:latin typeface="Söhne" charset="0"/>
              <a:ea typeface="DejaVu Sans" charset="0"/>
              <a:cs typeface="DejaVu Sans" charset="0"/>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6" name="Imagem 227"/>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coAAAjCgAAH0kAAFcgAAAQAAAAJgAAAAgAAAD//////////w=="/>
              </a:ext>
            </a:extLst>
          </p:cNvPicPr>
          <p:nvPr/>
        </p:nvPicPr>
        <p:blipFill>
          <a:blip r:embed="rId2"/>
          <a:stretch>
            <a:fillRect/>
          </a:stretch>
        </p:blipFill>
        <p:spPr>
          <a:xfrm>
            <a:off x="6649085" y="1647825"/>
            <a:ext cx="5237480" cy="3609340"/>
          </a:xfrm>
          <a:prstGeom prst="rect">
            <a:avLst/>
          </a:prstGeom>
          <a:noFill/>
          <a:ln>
            <a:noFill/>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5370492" y="855980"/>
            <a:ext cx="6637655" cy="5052654"/>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endParaRPr dirty="0"/>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Compartilhamento de dados: Evitar duplicação e permitir acesso centralizado aos dados.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Implementação de funcionalidades comuns: Métodos relevantes à classe acessíveis diretamente.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Criação de utilitários: Classes auxiliares para funcionalidades adicionais reutilizáveis.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Contagem de instâncias: Rastrear o número de instâncias criadas da classe.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Melhoria de desempenho: Inicialização única e compartilhamento de objetos para melhor desempenho.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Organização do código: Agrupar funcionalidades relacionadas em um único local.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Acesso a constantes e propriedades globais: Acesso direto a constantes e propriedades globais relevantes.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Evitar acoplamento excessivo: Uso cuidadoso para evitar dependências excessivas.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Flexibilidade e </a:t>
            </a:r>
            <a:r>
              <a:rPr lang="pt-BR" dirty="0" err="1">
                <a:solidFill>
                  <a:srgbClr val="D1D5DB"/>
                </a:solidFill>
                <a:latin typeface="Söhne" charset="0"/>
              </a:rPr>
              <a:t>testabilidade</a:t>
            </a:r>
            <a:r>
              <a:rPr lang="pt-BR" dirty="0">
                <a:solidFill>
                  <a:srgbClr val="D1D5DB"/>
                </a:solidFill>
                <a:latin typeface="Söhne" charset="0"/>
              </a:rPr>
              <a:t>: Manter a flexibilidade e facilitar os testes unitários.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Facilitar a manutenção do código: Código mais legível e de fácil manutenção.</a:t>
            </a:r>
            <a:endParaRPr lang="pt-br" dirty="0">
              <a:solidFill>
                <a:srgbClr val="D1D5DB"/>
              </a:solidFill>
              <a:latin typeface="Söhne" charset="0"/>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sp>
        <p:nvSpPr>
          <p:cNvPr id="7" name="CustomShape 3">
            <a:extLst>
              <a:ext uri="{FF2B5EF4-FFF2-40B4-BE49-F238E27FC236}">
                <a16:creationId xmlns:a16="http://schemas.microsoft.com/office/drawing/2014/main" id="{C246BC5E-0364-E4AC-A75A-9D90AABB232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631344" y="2158088"/>
            <a:ext cx="4739148" cy="4129323"/>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dirty="0">
                <a:solidFill>
                  <a:srgbClr val="D1D5DB"/>
                </a:solidFill>
                <a:latin typeface="Söhne" charset="0"/>
              </a:rPr>
              <a:t>Os objetos estáticos são úteis em várias situações na programação. Eles permitem armazenar dados ou implementar funcionalidades que pertencem à classe como um todo, em vez de pertencerem a instâncias individuais da classe. Aqui estão algumas das principais utilidades dos objetos estáticos:</a:t>
            </a:r>
          </a:p>
          <a:p>
            <a:pPr>
              <a:lnSpc>
                <a:spcPct val="100000"/>
              </a:lnSpc>
              <a:defRPr lang="pt-br" cap="none">
                <a:latin typeface="Arial" pitchFamily="2" charset="0"/>
                <a:ea typeface="DejaVu Sans" charset="0"/>
                <a:cs typeface="DejaVu Sans" charset="0"/>
              </a:defRPr>
            </a:pPr>
            <a:endParaRPr lang="pt-br" dirty="0">
              <a:solidFill>
                <a:srgbClr val="D1D5DB"/>
              </a:solidFill>
              <a:latin typeface="Söhne" charset="0"/>
            </a:endParaRPr>
          </a:p>
        </p:txBody>
      </p:sp>
    </p:spTree>
    <p:extLst>
      <p:ext uri="{BB962C8B-B14F-4D97-AF65-F5344CB8AC3E}">
        <p14:creationId xmlns:p14="http://schemas.microsoft.com/office/powerpoint/2010/main" val="3711783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917273" y="1313413"/>
            <a:ext cx="10863444" cy="13246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dirty="0">
                <a:solidFill>
                  <a:srgbClr val="D1D5DB"/>
                </a:solidFill>
                <a:latin typeface="Söhne" charset="0"/>
              </a:rPr>
              <a:t>Alguns exemplos:</a:t>
            </a:r>
          </a:p>
          <a:p>
            <a:pPr>
              <a:lnSpc>
                <a:spcPct val="100000"/>
              </a:lnSpc>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Classe </a:t>
            </a:r>
            <a:r>
              <a:rPr lang="pt-BR" dirty="0" err="1">
                <a:solidFill>
                  <a:srgbClr val="D1D5DB"/>
                </a:solidFill>
                <a:latin typeface="Söhne" charset="0"/>
              </a:rPr>
              <a:t>Math</a:t>
            </a:r>
            <a:r>
              <a:rPr lang="pt-BR" dirty="0">
                <a:solidFill>
                  <a:srgbClr val="D1D5DB"/>
                </a:solidFill>
                <a:latin typeface="Söhne" charset="0"/>
              </a:rPr>
              <a:t>:</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err="1">
                <a:solidFill>
                  <a:srgbClr val="D1D5DB"/>
                </a:solidFill>
                <a:latin typeface="Söhne" charset="0"/>
              </a:rPr>
              <a:t>Math.random</a:t>
            </a:r>
            <a:r>
              <a:rPr lang="pt-BR" dirty="0">
                <a:solidFill>
                  <a:srgbClr val="D1D5DB"/>
                </a:solidFill>
                <a:latin typeface="Söhne" charset="0"/>
              </a:rPr>
              <a:t> que utilizamos para conseguir um número aleatório é também um exemplo de método estático.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Classe console:</a:t>
            </a:r>
            <a:br>
              <a:rPr lang="pt-BR" dirty="0">
                <a:solidFill>
                  <a:srgbClr val="D1D5DB"/>
                </a:solidFill>
                <a:latin typeface="Söhne" charset="0"/>
              </a:rPr>
            </a:br>
            <a:br>
              <a:rPr lang="pt-BR" dirty="0">
                <a:solidFill>
                  <a:srgbClr val="D1D5DB"/>
                </a:solidFill>
                <a:latin typeface="Söhne" charset="0"/>
              </a:rPr>
            </a:b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Outro exemplo que usamos diariamente e constantemente, o objeto console em </a:t>
            </a:r>
            <a:r>
              <a:rPr lang="pt-BR" dirty="0" err="1">
                <a:solidFill>
                  <a:srgbClr val="D1D5DB"/>
                </a:solidFill>
                <a:latin typeface="Söhne" charset="0"/>
              </a:rPr>
              <a:t>JavaScript</a:t>
            </a:r>
            <a:r>
              <a:rPr lang="pt-BR" dirty="0">
                <a:solidFill>
                  <a:srgbClr val="D1D5DB"/>
                </a:solidFill>
                <a:latin typeface="Söhne" charset="0"/>
              </a:rPr>
              <a:t> contém métodos estáticos para exibir mensagens no console do navegador ou ambiente de execução. Os métodos mais comuns são log() para mensagens de log, </a:t>
            </a:r>
            <a:r>
              <a:rPr lang="pt-BR" dirty="0" err="1">
                <a:solidFill>
                  <a:srgbClr val="D1D5DB"/>
                </a:solidFill>
                <a:latin typeface="Söhne" charset="0"/>
              </a:rPr>
              <a:t>error</a:t>
            </a:r>
            <a:r>
              <a:rPr lang="pt-BR" dirty="0">
                <a:solidFill>
                  <a:srgbClr val="D1D5DB"/>
                </a:solidFill>
                <a:latin typeface="Söhne" charset="0"/>
              </a:rPr>
              <a:t>() para mensagens de erro e </a:t>
            </a:r>
            <a:r>
              <a:rPr lang="pt-BR" dirty="0" err="1">
                <a:solidFill>
                  <a:srgbClr val="D1D5DB"/>
                </a:solidFill>
                <a:latin typeface="Söhne" charset="0"/>
              </a:rPr>
              <a:t>warn</a:t>
            </a:r>
            <a:r>
              <a:rPr lang="pt-BR" dirty="0">
                <a:solidFill>
                  <a:srgbClr val="D1D5DB"/>
                </a:solidFill>
                <a:latin typeface="Söhne" charset="0"/>
              </a:rPr>
              <a:t>() para mensagens de aviso.</a:t>
            </a:r>
          </a:p>
          <a:p>
            <a:pPr>
              <a:lnSpc>
                <a:spcPct val="100000"/>
              </a:lnSpc>
              <a:defRPr lang="pt-br" cap="none">
                <a:latin typeface="Arial" pitchFamily="2" charset="0"/>
                <a:ea typeface="DejaVu Sans" charset="0"/>
                <a:cs typeface="DejaVu Sans" charset="0"/>
              </a:defRPr>
            </a:pPr>
            <a:endParaRPr lang="pt-BR" dirty="0">
              <a:solidFill>
                <a:srgbClr val="D1D5DB"/>
              </a:solidFill>
              <a:latin typeface="Söhne" charset="0"/>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sp>
        <p:nvSpPr>
          <p:cNvPr id="7" name="CustomShape 3">
            <a:extLst>
              <a:ext uri="{FF2B5EF4-FFF2-40B4-BE49-F238E27FC236}">
                <a16:creationId xmlns:a16="http://schemas.microsoft.com/office/drawing/2014/main" id="{C246BC5E-0364-E4AC-A75A-9D90AABB232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631344" y="2158088"/>
            <a:ext cx="4739148" cy="4129323"/>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endParaRPr lang="pt-br" dirty="0">
              <a:solidFill>
                <a:srgbClr val="D1D5DB"/>
              </a:solidFill>
              <a:latin typeface="Söhne" charset="0"/>
            </a:endParaRPr>
          </a:p>
        </p:txBody>
      </p:sp>
      <p:pic>
        <p:nvPicPr>
          <p:cNvPr id="8" name="Imagem 7">
            <a:extLst>
              <a:ext uri="{FF2B5EF4-FFF2-40B4-BE49-F238E27FC236}">
                <a16:creationId xmlns:a16="http://schemas.microsoft.com/office/drawing/2014/main" id="{BF146C3B-5CEF-FCA3-2ECF-E741ECBAFBAA}"/>
              </a:ext>
            </a:extLst>
          </p:cNvPr>
          <p:cNvPicPr>
            <a:picLocks noChangeAspect="1"/>
          </p:cNvPicPr>
          <p:nvPr/>
        </p:nvPicPr>
        <p:blipFill>
          <a:blip r:embed="rId2"/>
          <a:stretch>
            <a:fillRect/>
          </a:stretch>
        </p:blipFill>
        <p:spPr>
          <a:xfrm>
            <a:off x="2393680" y="2260146"/>
            <a:ext cx="6111770" cy="967824"/>
          </a:xfrm>
          <a:prstGeom prst="rect">
            <a:avLst/>
          </a:prstGeom>
        </p:spPr>
      </p:pic>
      <p:pic>
        <p:nvPicPr>
          <p:cNvPr id="10" name="Imagem 9">
            <a:extLst>
              <a:ext uri="{FF2B5EF4-FFF2-40B4-BE49-F238E27FC236}">
                <a16:creationId xmlns:a16="http://schemas.microsoft.com/office/drawing/2014/main" id="{99053018-C645-C03F-6D4F-4812378D0120}"/>
              </a:ext>
            </a:extLst>
          </p:cNvPr>
          <p:cNvPicPr>
            <a:picLocks noChangeAspect="1"/>
          </p:cNvPicPr>
          <p:nvPr/>
        </p:nvPicPr>
        <p:blipFill>
          <a:blip r:embed="rId3"/>
          <a:stretch>
            <a:fillRect/>
          </a:stretch>
        </p:blipFill>
        <p:spPr>
          <a:xfrm>
            <a:off x="3954779" y="4151050"/>
            <a:ext cx="2629128" cy="891617"/>
          </a:xfrm>
          <a:prstGeom prst="rect">
            <a:avLst/>
          </a:prstGeom>
        </p:spPr>
      </p:pic>
    </p:spTree>
    <p:extLst>
      <p:ext uri="{BB962C8B-B14F-4D97-AF65-F5344CB8AC3E}">
        <p14:creationId xmlns:p14="http://schemas.microsoft.com/office/powerpoint/2010/main" val="310528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9"/>
            <a:ext cx="5605145" cy="4852219"/>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Em </a:t>
            </a:r>
            <a:r>
              <a:rPr lang="pt-BR" dirty="0" err="1">
                <a:solidFill>
                  <a:srgbClr val="D1D5DB"/>
                </a:solidFill>
                <a:latin typeface="Söhne" charset="0"/>
              </a:rPr>
              <a:t>JavaScript</a:t>
            </a:r>
            <a:r>
              <a:rPr lang="pt-BR" dirty="0">
                <a:solidFill>
                  <a:srgbClr val="D1D5DB"/>
                </a:solidFill>
                <a:latin typeface="Söhne" charset="0"/>
              </a:rPr>
              <a:t>, a palavra-chave "</a:t>
            </a:r>
            <a:r>
              <a:rPr lang="pt-BR" dirty="0" err="1">
                <a:solidFill>
                  <a:srgbClr val="D1D5DB"/>
                </a:solidFill>
                <a:latin typeface="Söhne" charset="0"/>
              </a:rPr>
              <a:t>this</a:t>
            </a:r>
            <a:r>
              <a:rPr lang="pt-BR" dirty="0">
                <a:solidFill>
                  <a:srgbClr val="D1D5DB"/>
                </a:solidFill>
                <a:latin typeface="Söhne" charset="0"/>
              </a:rPr>
              <a:t>" é como uma referência especial que indica o objeto atual em uso. Imagine que você está em uma conversa e alguém pergunta: "Quem está falando agora?". A resposta seria "eu", pois você é a pessoa atualmente envolvida na conversa.</a:t>
            </a:r>
          </a:p>
          <a:p>
            <a:pPr>
              <a:defRPr lang="pt-br" cap="none">
                <a:latin typeface="Arial" pitchFamily="2" charset="0"/>
                <a:ea typeface="DejaVu Sans" charset="0"/>
                <a:cs typeface="DejaVu Sans" charset="0"/>
              </a:defRPr>
            </a:pPr>
            <a:r>
              <a:rPr lang="pt-BR" dirty="0">
                <a:solidFill>
                  <a:srgbClr val="D1D5DB"/>
                </a:solidFill>
                <a:latin typeface="Söhne" charset="0"/>
              </a:rPr>
              <a:t>Da mesma forma, em </a:t>
            </a:r>
            <a:r>
              <a:rPr lang="pt-BR" dirty="0" err="1">
                <a:solidFill>
                  <a:srgbClr val="D1D5DB"/>
                </a:solidFill>
                <a:latin typeface="Söhne" charset="0"/>
              </a:rPr>
              <a:t>JavaScript</a:t>
            </a:r>
            <a:r>
              <a:rPr lang="pt-BR" dirty="0">
                <a:solidFill>
                  <a:srgbClr val="D1D5DB"/>
                </a:solidFill>
                <a:latin typeface="Söhne" charset="0"/>
              </a:rPr>
              <a:t>, "</a:t>
            </a:r>
            <a:r>
              <a:rPr lang="pt-BR" dirty="0" err="1">
                <a:solidFill>
                  <a:srgbClr val="D1D5DB"/>
                </a:solidFill>
                <a:latin typeface="Söhne" charset="0"/>
              </a:rPr>
              <a:t>this</a:t>
            </a:r>
            <a:r>
              <a:rPr lang="pt-BR" dirty="0">
                <a:solidFill>
                  <a:srgbClr val="D1D5DB"/>
                </a:solidFill>
                <a:latin typeface="Söhne" charset="0"/>
              </a:rPr>
              <a:t>" é usado para se referir ao objeto atual em um determinado momento. Pode ser o objeto em que um método está sendo executado ou o objeto global, dependendo de como e onde "</a:t>
            </a:r>
            <a:r>
              <a:rPr lang="pt-BR" dirty="0" err="1">
                <a:solidFill>
                  <a:srgbClr val="D1D5DB"/>
                </a:solidFill>
                <a:latin typeface="Söhne" charset="0"/>
              </a:rPr>
              <a:t>this</a:t>
            </a:r>
            <a:r>
              <a:rPr lang="pt-BR" dirty="0">
                <a:solidFill>
                  <a:srgbClr val="D1D5DB"/>
                </a:solidFill>
                <a:latin typeface="Söhne" charset="0"/>
              </a:rPr>
              <a:t>" é usado.</a:t>
            </a:r>
          </a:p>
          <a:p>
            <a:pPr>
              <a:defRPr lang="pt-br" cap="none">
                <a:latin typeface="Arial" pitchFamily="2" charset="0"/>
                <a:ea typeface="DejaVu Sans" charset="0"/>
                <a:cs typeface="DejaVu Sans" charset="0"/>
              </a:defRPr>
            </a:pPr>
            <a:r>
              <a:rPr lang="pt-BR" dirty="0">
                <a:solidFill>
                  <a:srgbClr val="D1D5DB"/>
                </a:solidFill>
                <a:latin typeface="Söhne" charset="0"/>
              </a:rPr>
              <a:t>Em resumo, "</a:t>
            </a:r>
            <a:r>
              <a:rPr lang="pt-BR" dirty="0" err="1">
                <a:solidFill>
                  <a:srgbClr val="D1D5DB"/>
                </a:solidFill>
                <a:latin typeface="Söhne" charset="0"/>
              </a:rPr>
              <a:t>this</a:t>
            </a:r>
            <a:r>
              <a:rPr lang="pt-BR" dirty="0">
                <a:solidFill>
                  <a:srgbClr val="D1D5DB"/>
                </a:solidFill>
                <a:latin typeface="Söhne" charset="0"/>
              </a:rPr>
              <a:t>" é como uma maneira de se referir ao próprio objeto em que um pedaço de código está sendo executado. É útil para acessar propriedades e métodos desse objeto específico.</a:t>
            </a:r>
            <a:r>
              <a:rPr lang="pt-BR" b="0" i="0" dirty="0">
                <a:solidFill>
                  <a:srgbClr val="374151"/>
                </a:solidFill>
                <a:effectLst/>
                <a:latin typeface="Söhne"/>
              </a:rPr>
              <a:t>.</a:t>
            </a:r>
          </a:p>
          <a:p>
            <a:pPr>
              <a:defRPr lang="pt-br" cap="none">
                <a:latin typeface="Arial" pitchFamily="2" charset="0"/>
                <a:ea typeface="DejaVu Sans" charset="0"/>
                <a:cs typeface="DejaVu Sans" charset="0"/>
              </a:defRPr>
            </a:pPr>
            <a:endParaRPr lang="pt-BR" dirty="0">
              <a:solidFill>
                <a:srgbClr val="374151"/>
              </a:solidFill>
              <a:latin typeface="Söhne"/>
            </a:endParaRP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dirty="0">
                <a:solidFill>
                  <a:srgbClr val="FFFFFF"/>
                </a:solidFill>
                <a:latin typeface="Montserrat" charset="0"/>
                <a:ea typeface="DejaVu Sans" charset="0"/>
                <a:cs typeface="DejaVu Sans" charset="0"/>
              </a:rPr>
              <a:t>Entendendo “</a:t>
            </a:r>
            <a:r>
              <a:rPr lang="pt-br" sz="2800" b="1" i="1" cap="none" dirty="0" err="1">
                <a:solidFill>
                  <a:srgbClr val="FFFFFF"/>
                </a:solidFill>
                <a:latin typeface="Montserrat" charset="0"/>
                <a:ea typeface="DejaVu Sans" charset="0"/>
                <a:cs typeface="DejaVu Sans" charset="0"/>
              </a:rPr>
              <a:t>This</a:t>
            </a:r>
            <a:r>
              <a:rPr lang="pt-br" sz="2800" b="1" i="1" cap="none" dirty="0">
                <a:solidFill>
                  <a:srgbClr val="FFFFFF"/>
                </a:solidFill>
                <a:latin typeface="Montserrat" charset="0"/>
                <a:ea typeface="DejaVu Sans" charset="0"/>
                <a:cs typeface="DejaVu Sans" charset="0"/>
              </a:rPr>
              <a:t>”</a:t>
            </a:r>
            <a:endParaRPr lang="pt-br" sz="2800" cap="none" dirty="0"/>
          </a:p>
        </p:txBody>
      </p:sp>
      <p:sp>
        <p:nvSpPr>
          <p:cNvPr id="7" name="CustomShape 3">
            <a:extLst>
              <a:ext uri="{FF2B5EF4-FFF2-40B4-BE49-F238E27FC236}">
                <a16:creationId xmlns:a16="http://schemas.microsoft.com/office/drawing/2014/main" id="{50DADFC6-CFC4-D193-89BA-88ACF5C635AF}"/>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5720101" y="2559242"/>
            <a:ext cx="5875655" cy="4479290"/>
          </a:xfrm>
          <a:prstGeom prst="rect">
            <a:avLst/>
          </a:prstGeom>
          <a:noFill/>
          <a:ln>
            <a:noFill/>
          </a:ln>
          <a:effectLst/>
        </p:spPr>
        <p:txBody>
          <a:bodyPr vert="horz" wrap="square" lIns="90170" tIns="45085" rIns="90170" bIns="45085" numCol="1" spcCol="215900" anchor="t"/>
          <a:lstStyle/>
          <a:p>
            <a:pPr algn="l"/>
            <a:r>
              <a:rPr lang="pt-BR" dirty="0">
                <a:solidFill>
                  <a:srgbClr val="D1D5DB"/>
                </a:solidFill>
                <a:latin typeface="Söhne" charset="0"/>
              </a:rPr>
              <a:t>Nesse exemplo, usamos o "</a:t>
            </a:r>
            <a:r>
              <a:rPr lang="pt-BR" dirty="0" err="1">
                <a:solidFill>
                  <a:srgbClr val="D1D5DB"/>
                </a:solidFill>
                <a:latin typeface="Söhne" charset="0"/>
              </a:rPr>
              <a:t>this</a:t>
            </a:r>
            <a:r>
              <a:rPr lang="pt-BR" dirty="0">
                <a:solidFill>
                  <a:srgbClr val="D1D5DB"/>
                </a:solidFill>
                <a:latin typeface="Söhne" charset="0"/>
              </a:rPr>
              <a:t>" dentro do método "apresentar" para se referir ao objeto "pessoa" e acessar sua propriedade "nome". Quando chamamos o método "apresentar" a partir do objeto "pessoa", o "</a:t>
            </a:r>
            <a:r>
              <a:rPr lang="pt-BR" dirty="0" err="1">
                <a:solidFill>
                  <a:srgbClr val="D1D5DB"/>
                </a:solidFill>
                <a:latin typeface="Söhne" charset="0"/>
              </a:rPr>
              <a:t>this</a:t>
            </a:r>
            <a:r>
              <a:rPr lang="pt-BR" dirty="0">
                <a:solidFill>
                  <a:srgbClr val="D1D5DB"/>
                </a:solidFill>
                <a:latin typeface="Söhne" charset="0"/>
              </a:rPr>
              <a:t>" se refere ao próprio objeto "pessoa".</a:t>
            </a:r>
          </a:p>
          <a:p>
            <a:pPr algn="l"/>
            <a:r>
              <a:rPr lang="pt-BR" dirty="0">
                <a:solidFill>
                  <a:srgbClr val="D1D5DB"/>
                </a:solidFill>
                <a:latin typeface="Söhne" charset="0"/>
              </a:rPr>
              <a:t>Sem o uso do "</a:t>
            </a:r>
            <a:r>
              <a:rPr lang="pt-BR" dirty="0" err="1">
                <a:solidFill>
                  <a:srgbClr val="D1D5DB"/>
                </a:solidFill>
                <a:latin typeface="Söhne" charset="0"/>
              </a:rPr>
              <a:t>this</a:t>
            </a:r>
            <a:r>
              <a:rPr lang="pt-BR" dirty="0">
                <a:solidFill>
                  <a:srgbClr val="D1D5DB"/>
                </a:solidFill>
                <a:latin typeface="Söhne" charset="0"/>
              </a:rPr>
              <a:t>", teríamos que passar o nome da pessoa como um argumento para o método "apresentar", o que tornaria o código mais verboso.</a:t>
            </a:r>
          </a:p>
          <a:p>
            <a:pPr algn="l"/>
            <a:r>
              <a:rPr lang="pt-BR" dirty="0">
                <a:solidFill>
                  <a:srgbClr val="D1D5DB"/>
                </a:solidFill>
                <a:latin typeface="Söhne" charset="0"/>
              </a:rPr>
              <a:t>Em resumo, o "</a:t>
            </a:r>
            <a:r>
              <a:rPr lang="pt-BR" dirty="0" err="1">
                <a:solidFill>
                  <a:srgbClr val="D1D5DB"/>
                </a:solidFill>
                <a:latin typeface="Söhne" charset="0"/>
              </a:rPr>
              <a:t>this</a:t>
            </a:r>
            <a:r>
              <a:rPr lang="pt-BR" dirty="0">
                <a:solidFill>
                  <a:srgbClr val="D1D5DB"/>
                </a:solidFill>
                <a:latin typeface="Söhne" charset="0"/>
              </a:rPr>
              <a:t>" é uma palavra-chave importante em </a:t>
            </a:r>
            <a:r>
              <a:rPr lang="pt-BR" dirty="0" err="1">
                <a:solidFill>
                  <a:srgbClr val="D1D5DB"/>
                </a:solidFill>
                <a:latin typeface="Söhne" charset="0"/>
              </a:rPr>
              <a:t>JavaScript</a:t>
            </a:r>
            <a:r>
              <a:rPr lang="pt-BR" dirty="0">
                <a:solidFill>
                  <a:srgbClr val="D1D5DB"/>
                </a:solidFill>
                <a:latin typeface="Söhne" charset="0"/>
              </a:rPr>
              <a:t> que se refere ao objeto em um determinado contexto ou escopo. Ele pode ser usado para acessar e manipular propriedades e métodos de um objeto. Entender como o "</a:t>
            </a:r>
            <a:r>
              <a:rPr lang="pt-BR" dirty="0" err="1">
                <a:solidFill>
                  <a:srgbClr val="D1D5DB"/>
                </a:solidFill>
                <a:latin typeface="Söhne" charset="0"/>
              </a:rPr>
              <a:t>this</a:t>
            </a:r>
            <a:r>
              <a:rPr lang="pt-BR" dirty="0">
                <a:solidFill>
                  <a:srgbClr val="D1D5DB"/>
                </a:solidFill>
                <a:latin typeface="Söhne" charset="0"/>
              </a:rPr>
              <a:t>" funciona em diferentes situações pode ser útil para escrever código </a:t>
            </a:r>
            <a:r>
              <a:rPr lang="pt-BR" dirty="0" err="1">
                <a:solidFill>
                  <a:srgbClr val="D1D5DB"/>
                </a:solidFill>
                <a:latin typeface="Söhne" charset="0"/>
              </a:rPr>
              <a:t>JavaScript</a:t>
            </a:r>
            <a:r>
              <a:rPr lang="pt-BR" dirty="0">
                <a:solidFill>
                  <a:srgbClr val="D1D5DB"/>
                </a:solidFill>
                <a:latin typeface="Söhne" charset="0"/>
              </a:rPr>
              <a:t> mais eficiente e claro.</a:t>
            </a: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pic>
        <p:nvPicPr>
          <p:cNvPr id="9" name="Imagem 8">
            <a:extLst>
              <a:ext uri="{FF2B5EF4-FFF2-40B4-BE49-F238E27FC236}">
                <a16:creationId xmlns:a16="http://schemas.microsoft.com/office/drawing/2014/main" id="{1CCEECF8-34F2-625C-A591-C76AB0C3367B}"/>
              </a:ext>
            </a:extLst>
          </p:cNvPr>
          <p:cNvPicPr>
            <a:picLocks noChangeAspect="1"/>
          </p:cNvPicPr>
          <p:nvPr/>
        </p:nvPicPr>
        <p:blipFill>
          <a:blip r:embed="rId2"/>
          <a:stretch>
            <a:fillRect/>
          </a:stretch>
        </p:blipFill>
        <p:spPr>
          <a:xfrm>
            <a:off x="6663055" y="1188021"/>
            <a:ext cx="2949196" cy="1379340"/>
          </a:xfrm>
          <a:prstGeom prst="rect">
            <a:avLst/>
          </a:prstGeom>
        </p:spPr>
      </p:pic>
    </p:spTree>
    <p:extLst>
      <p:ext uri="{BB962C8B-B14F-4D97-AF65-F5344CB8AC3E}">
        <p14:creationId xmlns:p14="http://schemas.microsoft.com/office/powerpoint/2010/main" val="3842063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9"/>
            <a:ext cx="5605145" cy="4852219"/>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Método de um objeto:</a:t>
            </a: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Esta é a regra mais simples de entender e, para a nossa alegria, é a que governa a maioria dos casos onde aparece o           . Veja o exemplo: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374151"/>
              </a:solidFill>
              <a:latin typeface="Söhne"/>
            </a:endParaRP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1059446"/>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endParaRPr lang="pt-BR" sz="2800" b="1" i="1" dirty="0">
              <a:solidFill>
                <a:srgbClr val="FFFFFF"/>
              </a:solidFill>
              <a:latin typeface="Montserrat" charset="0"/>
            </a:endParaRPr>
          </a:p>
          <a:p>
            <a:pPr algn="ctr">
              <a:defRPr lang="pt-br" cap="none">
                <a:latin typeface="Arial" pitchFamily="2" charset="0"/>
                <a:ea typeface="DejaVu Sans" charset="0"/>
                <a:cs typeface="DejaVu Sans" charset="0"/>
              </a:defRPr>
            </a:pPr>
            <a:r>
              <a:rPr lang="pt-BR" sz="2800" b="1" i="1" dirty="0">
                <a:solidFill>
                  <a:srgbClr val="FFFFFF"/>
                </a:solidFill>
                <a:latin typeface="Montserrat" charset="0"/>
              </a:rPr>
              <a:t>Entendendo o ‘</a:t>
            </a:r>
            <a:r>
              <a:rPr lang="pt-BR" sz="2800" b="1" i="1" dirty="0" err="1">
                <a:solidFill>
                  <a:srgbClr val="FFFFFF"/>
                </a:solidFill>
                <a:latin typeface="Montserrat" charset="0"/>
              </a:rPr>
              <a:t>this</a:t>
            </a:r>
            <a:r>
              <a:rPr lang="pt-BR" sz="2800" b="1" i="1" dirty="0">
                <a:solidFill>
                  <a:srgbClr val="FFFFFF"/>
                </a:solidFill>
                <a:latin typeface="Montserrat" charset="0"/>
              </a:rPr>
              <a:t>’ no </a:t>
            </a:r>
            <a:r>
              <a:rPr lang="pt-BR" sz="2800" b="1" i="1" dirty="0" err="1">
                <a:solidFill>
                  <a:srgbClr val="FFFFFF"/>
                </a:solidFill>
                <a:latin typeface="Montserrat" charset="0"/>
              </a:rPr>
              <a:t>JavaScript</a:t>
            </a:r>
            <a:endParaRPr lang="pt-BR" sz="2800" b="1" i="1" dirty="0">
              <a:solidFill>
                <a:srgbClr val="FFFFFF"/>
              </a:solidFill>
              <a:latin typeface="Montserrat" charset="0"/>
            </a:endParaRPr>
          </a:p>
          <a:p>
            <a:pPr algn="ctr">
              <a:lnSpc>
                <a:spcPct val="100000"/>
              </a:lnSpc>
              <a:defRPr lang="pt-br" cap="none">
                <a:latin typeface="Arial" pitchFamily="2" charset="0"/>
                <a:ea typeface="DejaVu Sans" charset="0"/>
                <a:cs typeface="DejaVu Sans" charset="0"/>
              </a:defRPr>
            </a:pPr>
            <a:endParaRPr lang="pt-br" sz="2800" cap="none" dirty="0"/>
          </a:p>
        </p:txBody>
      </p:sp>
      <p:pic>
        <p:nvPicPr>
          <p:cNvPr id="10" name="Imagem 9">
            <a:extLst>
              <a:ext uri="{FF2B5EF4-FFF2-40B4-BE49-F238E27FC236}">
                <a16:creationId xmlns:a16="http://schemas.microsoft.com/office/drawing/2014/main" id="{9DF83CFB-15BD-D3BC-DABF-AB8B0C60C440}"/>
              </a:ext>
            </a:extLst>
          </p:cNvPr>
          <p:cNvPicPr>
            <a:picLocks noChangeAspect="1"/>
          </p:cNvPicPr>
          <p:nvPr/>
        </p:nvPicPr>
        <p:blipFill>
          <a:blip r:embed="rId2"/>
          <a:stretch>
            <a:fillRect/>
          </a:stretch>
        </p:blipFill>
        <p:spPr>
          <a:xfrm>
            <a:off x="219710" y="2182720"/>
            <a:ext cx="5768840" cy="914479"/>
          </a:xfrm>
          <a:prstGeom prst="rect">
            <a:avLst/>
          </a:prstGeom>
        </p:spPr>
      </p:pic>
      <p:pic>
        <p:nvPicPr>
          <p:cNvPr id="13" name="Imagem 12">
            <a:extLst>
              <a:ext uri="{FF2B5EF4-FFF2-40B4-BE49-F238E27FC236}">
                <a16:creationId xmlns:a16="http://schemas.microsoft.com/office/drawing/2014/main" id="{74717409-7DE4-2D42-0377-2CF8BBC280EB}"/>
              </a:ext>
            </a:extLst>
          </p:cNvPr>
          <p:cNvPicPr>
            <a:picLocks noChangeAspect="1"/>
          </p:cNvPicPr>
          <p:nvPr/>
        </p:nvPicPr>
        <p:blipFill>
          <a:blip r:embed="rId3"/>
          <a:stretch>
            <a:fillRect/>
          </a:stretch>
        </p:blipFill>
        <p:spPr>
          <a:xfrm>
            <a:off x="525629" y="3902976"/>
            <a:ext cx="403895" cy="236240"/>
          </a:xfrm>
          <a:prstGeom prst="rect">
            <a:avLst/>
          </a:prstGeom>
        </p:spPr>
      </p:pic>
      <p:pic>
        <p:nvPicPr>
          <p:cNvPr id="19" name="Imagem 18">
            <a:extLst>
              <a:ext uri="{FF2B5EF4-FFF2-40B4-BE49-F238E27FC236}">
                <a16:creationId xmlns:a16="http://schemas.microsoft.com/office/drawing/2014/main" id="{3A206665-A431-16A4-634F-42EA7026750F}"/>
              </a:ext>
            </a:extLst>
          </p:cNvPr>
          <p:cNvPicPr>
            <a:picLocks noChangeAspect="1"/>
          </p:cNvPicPr>
          <p:nvPr/>
        </p:nvPicPr>
        <p:blipFill>
          <a:blip r:embed="rId4"/>
          <a:stretch>
            <a:fillRect/>
          </a:stretch>
        </p:blipFill>
        <p:spPr>
          <a:xfrm>
            <a:off x="6294469" y="1840928"/>
            <a:ext cx="5814564" cy="3913560"/>
          </a:xfrm>
          <a:prstGeom prst="rect">
            <a:avLst/>
          </a:prstGeom>
        </p:spPr>
      </p:pic>
    </p:spTree>
    <p:extLst>
      <p:ext uri="{BB962C8B-B14F-4D97-AF65-F5344CB8AC3E}">
        <p14:creationId xmlns:p14="http://schemas.microsoft.com/office/powerpoint/2010/main" val="2805117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635" y="-2924"/>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8"/>
            <a:ext cx="5605145" cy="5370845"/>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r>
              <a:rPr lang="pt-BR" dirty="0">
                <a:solidFill>
                  <a:srgbClr val="D1D5DB"/>
                </a:solidFill>
                <a:latin typeface="Söhne" charset="0"/>
              </a:rPr>
              <a:t>      No </a:t>
            </a:r>
            <a:r>
              <a:rPr lang="pt-BR" dirty="0" err="1">
                <a:solidFill>
                  <a:srgbClr val="D1D5DB"/>
                </a:solidFill>
                <a:latin typeface="Söhne" charset="0"/>
              </a:rPr>
              <a:t>JavaScript</a:t>
            </a:r>
            <a:r>
              <a:rPr lang="pt-BR" dirty="0">
                <a:solidFill>
                  <a:srgbClr val="D1D5DB"/>
                </a:solidFill>
                <a:latin typeface="Söhne" charset="0"/>
              </a:rPr>
              <a:t>, o ‘</a:t>
            </a:r>
            <a:r>
              <a:rPr lang="pt-BR" dirty="0" err="1">
                <a:solidFill>
                  <a:srgbClr val="D1D5DB"/>
                </a:solidFill>
                <a:latin typeface="Söhne" charset="0"/>
              </a:rPr>
              <a:t>this</a:t>
            </a:r>
            <a:r>
              <a:rPr lang="pt-BR" dirty="0">
                <a:solidFill>
                  <a:srgbClr val="D1D5DB"/>
                </a:solidFill>
                <a:latin typeface="Söhne" charset="0"/>
              </a:rPr>
              <a:t>’ é usado dentro de uma classe para se referir à instância do objeto sendo criada. Quando você cria uma classe e usa o ’</a:t>
            </a:r>
            <a:r>
              <a:rPr lang="pt-BR" dirty="0" err="1">
                <a:solidFill>
                  <a:srgbClr val="D1D5DB"/>
                </a:solidFill>
                <a:latin typeface="Söhne" charset="0"/>
              </a:rPr>
              <a:t>this</a:t>
            </a:r>
            <a:r>
              <a:rPr lang="pt-BR" dirty="0">
                <a:solidFill>
                  <a:srgbClr val="D1D5DB"/>
                </a:solidFill>
                <a:latin typeface="Söhne" charset="0"/>
              </a:rPr>
              <a:t>’ dentro dos métodos da classe, ele se refere à instância atual do objeto.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Neste exemplo, temos uma classe chamada ‘Person’ com um construtor. Dentro do construtor, usamos o ‘</a:t>
            </a:r>
            <a:r>
              <a:rPr lang="pt-BR" dirty="0" err="1">
                <a:solidFill>
                  <a:srgbClr val="D1D5DB"/>
                </a:solidFill>
                <a:latin typeface="Söhne" charset="0"/>
              </a:rPr>
              <a:t>this</a:t>
            </a:r>
            <a:r>
              <a:rPr lang="pt-BR" dirty="0">
                <a:solidFill>
                  <a:srgbClr val="D1D5DB"/>
                </a:solidFill>
                <a:latin typeface="Söhne" charset="0"/>
              </a:rPr>
              <a:t>’ para definir as propriedades ‘</a:t>
            </a:r>
            <a:r>
              <a:rPr lang="pt-BR" dirty="0" err="1">
                <a:solidFill>
                  <a:srgbClr val="D1D5DB"/>
                </a:solidFill>
                <a:latin typeface="Söhne" charset="0"/>
              </a:rPr>
              <a:t>name</a:t>
            </a:r>
            <a:r>
              <a:rPr lang="pt-BR" dirty="0">
                <a:solidFill>
                  <a:srgbClr val="D1D5DB"/>
                </a:solidFill>
                <a:latin typeface="Söhne" charset="0"/>
              </a:rPr>
              <a:t>’ e ‘age’ da instância atual.</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Ao criar uma nova instância da classe ‘Person’ usando ‘new Person('Alice', 25)’, o ‘</a:t>
            </a:r>
            <a:r>
              <a:rPr lang="pt-BR" dirty="0" err="1">
                <a:solidFill>
                  <a:srgbClr val="D1D5DB"/>
                </a:solidFill>
                <a:latin typeface="Söhne" charset="0"/>
              </a:rPr>
              <a:t>this</a:t>
            </a:r>
            <a:r>
              <a:rPr lang="pt-BR" dirty="0">
                <a:solidFill>
                  <a:srgbClr val="D1D5DB"/>
                </a:solidFill>
                <a:latin typeface="Söhne" charset="0"/>
              </a:rPr>
              <a:t>’ dentro do construtor se refere à instância sendo criada ‘(person1)’. Portanto, ‘this.name’ e ‘</a:t>
            </a:r>
            <a:r>
              <a:rPr lang="pt-BR" dirty="0" err="1">
                <a:solidFill>
                  <a:srgbClr val="D1D5DB"/>
                </a:solidFill>
                <a:latin typeface="Söhne" charset="0"/>
              </a:rPr>
              <a:t>this.age</a:t>
            </a:r>
            <a:r>
              <a:rPr lang="pt-BR" dirty="0">
                <a:solidFill>
                  <a:srgbClr val="D1D5DB"/>
                </a:solidFill>
                <a:latin typeface="Söhne" charset="0"/>
              </a:rPr>
              <a:t>’ atribuem os valores passados ao construtor às propriedades correspondentes da instância.</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Da mesma forma, ao criar outra instância usando ‘new Person('Bob', 30)’, o ‘</a:t>
            </a:r>
            <a:r>
              <a:rPr lang="pt-BR" dirty="0" err="1">
                <a:solidFill>
                  <a:srgbClr val="D1D5DB"/>
                </a:solidFill>
                <a:latin typeface="Söhne" charset="0"/>
              </a:rPr>
              <a:t>this</a:t>
            </a:r>
            <a:r>
              <a:rPr lang="pt-BR" dirty="0">
                <a:solidFill>
                  <a:srgbClr val="D1D5DB"/>
                </a:solidFill>
                <a:latin typeface="Söhne" charset="0"/>
              </a:rPr>
              <a:t>’ se refere à nova instância ‘(person2)’, e as propriedades são definidas com os valores fornecidos.</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O uso do </a:t>
            </a:r>
            <a:r>
              <a:rPr lang="pt-BR" dirty="0" err="1">
                <a:solidFill>
                  <a:srgbClr val="D1D5DB"/>
                </a:solidFill>
                <a:latin typeface="Söhne" charset="0"/>
              </a:rPr>
              <a:t>this</a:t>
            </a:r>
            <a:r>
              <a:rPr lang="pt-BR" dirty="0">
                <a:solidFill>
                  <a:srgbClr val="D1D5DB"/>
                </a:solidFill>
                <a:latin typeface="Söhne" charset="0"/>
              </a:rPr>
              <a:t> dentro de uma classe é fundamental para inicializar as propriedades específicas de cada instância, permitindo que cada objeto tenha seus próprios valores únicos.</a:t>
            </a: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1059446"/>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endParaRPr lang="pt-BR" sz="2800" b="1" i="1" dirty="0">
              <a:solidFill>
                <a:srgbClr val="FFFFFF"/>
              </a:solidFill>
              <a:latin typeface="Montserrat" charset="0"/>
            </a:endParaRPr>
          </a:p>
          <a:p>
            <a:pPr algn="ctr">
              <a:defRPr lang="pt-br" cap="none">
                <a:latin typeface="Arial" pitchFamily="2" charset="0"/>
                <a:ea typeface="DejaVu Sans" charset="0"/>
                <a:cs typeface="DejaVu Sans" charset="0"/>
              </a:defRPr>
            </a:pPr>
            <a:r>
              <a:rPr lang="pt-BR" sz="2800" b="1" i="1" dirty="0">
                <a:solidFill>
                  <a:srgbClr val="FFFFFF"/>
                </a:solidFill>
                <a:latin typeface="Montserrat" charset="0"/>
              </a:rPr>
              <a:t>O ‘</a:t>
            </a:r>
            <a:r>
              <a:rPr lang="pt-BR" sz="2800" b="1" i="1" dirty="0" err="1">
                <a:solidFill>
                  <a:srgbClr val="FFFFFF"/>
                </a:solidFill>
                <a:latin typeface="Montserrat" charset="0"/>
              </a:rPr>
              <a:t>this</a:t>
            </a:r>
            <a:r>
              <a:rPr lang="pt-BR" sz="2800" b="1" i="1" dirty="0">
                <a:solidFill>
                  <a:srgbClr val="FFFFFF"/>
                </a:solidFill>
                <a:latin typeface="Montserrat" charset="0"/>
              </a:rPr>
              <a:t>’ na Criação de Objetos</a:t>
            </a:r>
          </a:p>
          <a:p>
            <a:pPr algn="ctr">
              <a:lnSpc>
                <a:spcPct val="100000"/>
              </a:lnSpc>
              <a:defRPr lang="pt-br" cap="none">
                <a:latin typeface="Arial" pitchFamily="2" charset="0"/>
                <a:ea typeface="DejaVu Sans" charset="0"/>
                <a:cs typeface="DejaVu Sans" charset="0"/>
              </a:defRPr>
            </a:pPr>
            <a:endParaRPr lang="pt-br" sz="2800" cap="none" dirty="0"/>
          </a:p>
        </p:txBody>
      </p:sp>
      <p:pic>
        <p:nvPicPr>
          <p:cNvPr id="16" name="Imagem 15">
            <a:extLst>
              <a:ext uri="{FF2B5EF4-FFF2-40B4-BE49-F238E27FC236}">
                <a16:creationId xmlns:a16="http://schemas.microsoft.com/office/drawing/2014/main" id="{D4B61FDE-6843-BA7C-A411-62A8C34C489E}"/>
              </a:ext>
            </a:extLst>
          </p:cNvPr>
          <p:cNvPicPr>
            <a:picLocks noChangeAspect="1"/>
          </p:cNvPicPr>
          <p:nvPr/>
        </p:nvPicPr>
        <p:blipFill>
          <a:blip r:embed="rId2"/>
          <a:stretch>
            <a:fillRect/>
          </a:stretch>
        </p:blipFill>
        <p:spPr>
          <a:xfrm>
            <a:off x="5824855" y="2044772"/>
            <a:ext cx="6081287" cy="3314987"/>
          </a:xfrm>
          <a:prstGeom prst="rect">
            <a:avLst/>
          </a:prstGeom>
        </p:spPr>
      </p:pic>
    </p:spTree>
    <p:extLst>
      <p:ext uri="{BB962C8B-B14F-4D97-AF65-F5344CB8AC3E}">
        <p14:creationId xmlns:p14="http://schemas.microsoft.com/office/powerpoint/2010/main" val="1811388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OKF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POO</a:t>
            </a:r>
            <a:endParaRPr lang="pt-br" sz="2800" cap="none"/>
          </a:p>
        </p:txBody>
      </p:sp>
      <p:pic>
        <p:nvPicPr>
          <p:cNvPr id="4" name="Imagem 230"/>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AFAABwCAAA9yUAALwmAAAQAAAAJgAAAAgAAAD//////////w=="/>
              </a:ext>
            </a:extLst>
          </p:cNvPicPr>
          <p:nvPr/>
        </p:nvPicPr>
        <p:blipFill>
          <a:blip r:embed="rId2"/>
          <a:stretch>
            <a:fillRect/>
          </a:stretch>
        </p:blipFill>
        <p:spPr>
          <a:xfrm>
            <a:off x="914400" y="1371600"/>
            <a:ext cx="5257165" cy="4925060"/>
          </a:xfrm>
          <a:prstGeom prst="rect">
            <a:avLst/>
          </a:prstGeom>
          <a:noFill/>
          <a:ln>
            <a:noFill/>
          </a:ln>
          <a:effectLst/>
        </p:spPr>
      </p:pic>
      <p:pic>
        <p:nvPicPr>
          <p:cNvPr id="5" name="Imagem 231"/>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0pAABACwAAH0kAAI8kAAAQAAAAJgAAAAgAAAD//////////w=="/>
              </a:ext>
            </a:extLst>
          </p:cNvPicPr>
          <p:nvPr/>
        </p:nvPicPr>
        <p:blipFill>
          <a:blip r:embed="rId3"/>
          <a:stretch>
            <a:fillRect/>
          </a:stretch>
        </p:blipFill>
        <p:spPr>
          <a:xfrm>
            <a:off x="6744335" y="1828800"/>
            <a:ext cx="5142230" cy="4114165"/>
          </a:xfrm>
          <a:prstGeom prst="rect">
            <a:avLst/>
          </a:prstGeom>
          <a:noFill/>
          <a:ln>
            <a:noFill/>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4"/>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ADAADYCQAAjyQAAI8kAAAQAAAAJgAAAAgAAAD//////////w=="/>
              </a:ext>
            </a:extLst>
          </p:cNvPicPr>
          <p:nvPr/>
        </p:nvPicPr>
        <p:blipFill>
          <a:blip r:embed="rId2"/>
          <a:stretch>
            <a:fillRect/>
          </a:stretch>
        </p:blipFill>
        <p:spPr>
          <a:xfrm>
            <a:off x="579120" y="1600200"/>
            <a:ext cx="5363845" cy="4342765"/>
          </a:xfrm>
          <a:prstGeom prst="rect">
            <a:avLst/>
          </a:prstGeom>
          <a:noFill/>
          <a:ln>
            <a:noFill/>
          </a:ln>
          <a:effectLst/>
        </p:spPr>
      </p:pic>
      <p:pic>
        <p:nvPicPr>
          <p:cNvPr id="5" name="Imagem 235"/>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pAABjCQAAt0cAAPclAAAQAAAAJgAAAAgAAAD//////////w=="/>
              </a:ext>
            </a:extLst>
          </p:cNvPicPr>
          <p:nvPr/>
        </p:nvPicPr>
        <p:blipFill>
          <a:blip r:embed="rId3"/>
          <a:stretch>
            <a:fillRect/>
          </a:stretch>
        </p:blipFill>
        <p:spPr>
          <a:xfrm>
            <a:off x="6720840" y="1525905"/>
            <a:ext cx="4937125" cy="4645660"/>
          </a:xfrm>
          <a:prstGeom prst="rect">
            <a:avLst/>
          </a:prstGeom>
          <a:noFill/>
          <a:ln>
            <a:noFill/>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8"/>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IDAAAIBwAAjyQAAJwoAAAQAAAAJgAAAAgAAAD//////////w=="/>
              </a:ext>
            </a:extLst>
          </p:cNvPicPr>
          <p:nvPr/>
        </p:nvPicPr>
        <p:blipFill>
          <a:blip r:embed="rId2"/>
          <a:stretch>
            <a:fillRect/>
          </a:stretch>
        </p:blipFill>
        <p:spPr>
          <a:xfrm>
            <a:off x="519430" y="1143000"/>
            <a:ext cx="5423535" cy="5458460"/>
          </a:xfrm>
          <a:prstGeom prst="rect">
            <a:avLst/>
          </a:prstGeom>
          <a:noFill/>
          <a:ln>
            <a:noFill/>
          </a:ln>
          <a:effectLst/>
        </p:spPr>
      </p:pic>
      <p:pic>
        <p:nvPicPr>
          <p:cNvPr id="5" name="Imagem 239"/>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K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glAABwCAAAe0cAABQoAAAQAAAAJgAAAAgAAAD//////////w=="/>
              </a:ext>
            </a:extLst>
          </p:cNvPicPr>
          <p:nvPr/>
        </p:nvPicPr>
        <p:blipFill>
          <a:blip r:embed="rId3"/>
          <a:stretch>
            <a:fillRect/>
          </a:stretch>
        </p:blipFill>
        <p:spPr>
          <a:xfrm>
            <a:off x="6172200" y="1371600"/>
            <a:ext cx="5447665" cy="5143500"/>
          </a:xfrm>
          <a:prstGeom prst="rect">
            <a:avLst/>
          </a:prstGeom>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txEAAOkAAACYOQAA5AQAAAAAAAAmAAAACAAAAP//////////"/>
              </a:ext>
            </a:extLst>
          </p:cNvSpPr>
          <p:nvPr/>
        </p:nvSpPr>
        <p:spPr>
          <a:xfrm>
            <a:off x="2879725" y="147955"/>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Como nasceu a orientação a objetos</a:t>
            </a:r>
          </a:p>
        </p:txBody>
      </p:sp>
      <p:sp>
        <p:nvSpPr>
          <p:cNvPr id="4" name="CaixaTexto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LwFAADDJgAATCEAAAAgAAAmAAAACAAAAP//////////"/>
              </a:ext>
            </a:extLst>
          </p:cNvSpPr>
          <p:nvPr/>
        </p:nvSpPr>
        <p:spPr>
          <a:xfrm>
            <a:off x="447675" y="932180"/>
            <a:ext cx="5853430" cy="4480560"/>
          </a:xfrm>
          <a:prstGeom prst="rect">
            <a:avLst/>
          </a:prstGeom>
          <a:noFill/>
          <a:ln>
            <a:noFill/>
          </a:ln>
          <a:effectLst/>
        </p:spPr>
        <p:txBody>
          <a:bodyPr vert="horz" wrap="square" numCol="1" spcCol="215900" anchor="t"/>
          <a:lstStyle/>
          <a:p>
            <a:pPr>
              <a:defRPr lang="pt-br" cap="none">
                <a:solidFill>
                  <a:schemeClr val="bg1"/>
                </a:solidFill>
              </a:defRPr>
            </a:pPr>
            <a:endParaRPr dirty="0"/>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Houve um dia em que Alan Kay pensou: </a:t>
            </a:r>
          </a:p>
          <a:p>
            <a:pPr>
              <a:defRPr lang="pt-br" cap="none">
                <a:solidFill>
                  <a:schemeClr val="bg1"/>
                </a:solidFill>
              </a:defRPr>
            </a:pPr>
            <a:endParaRPr dirty="0"/>
          </a:p>
          <a:p>
            <a:pPr>
              <a:defRPr lang="pt-br" cap="none">
                <a:solidFill>
                  <a:schemeClr val="bg1"/>
                </a:solidFill>
              </a:defRPr>
            </a:pPr>
            <a:r>
              <a:rPr lang="pt-br" b="1" cap="none" dirty="0"/>
              <a:t>como seria se um sistema de software funcionasse como um ser vivo?</a:t>
            </a:r>
          </a:p>
          <a:p>
            <a:pPr>
              <a:defRPr lang="pt-br" cap="none">
                <a:solidFill>
                  <a:schemeClr val="bg1"/>
                </a:solidFill>
              </a:defRPr>
            </a:pPr>
            <a:endParaRPr lang="pt-br" b="1" cap="none" dirty="0"/>
          </a:p>
          <a:p>
            <a:pPr>
              <a:defRPr lang="pt-br" cap="none">
                <a:solidFill>
                  <a:schemeClr val="bg1"/>
                </a:solidFill>
              </a:defRPr>
            </a:pPr>
            <a:r>
              <a:rPr dirty="0"/>
              <a:t>Então, a partir desses questionamentos, ele começou a desenvolver suas ideias sobre um sistema de software fazendo uma comparação com o sistema de seres vivos</a:t>
            </a:r>
          </a:p>
          <a:p>
            <a:pPr>
              <a:defRPr lang="pt-br" cap="none">
                <a:solidFill>
                  <a:schemeClr val="bg1"/>
                </a:solidFill>
              </a:defRPr>
            </a:pPr>
            <a:endParaRPr dirty="0"/>
          </a:p>
          <a:p>
            <a:pPr>
              <a:defRPr lang="pt-br" cap="none">
                <a:solidFill>
                  <a:schemeClr val="bg1"/>
                </a:solidFill>
              </a:defRPr>
            </a:pPr>
            <a:endParaRPr dirty="0"/>
          </a:p>
        </p:txBody>
      </p:sp>
      <p:sp>
        <p:nvSpPr>
          <p:cNvPr id="5" name="CaixaTexto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J0K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CcAAKgFAACWSQAAiB8AAAAgAAAmAAAACAAAAP//////////"/>
              </a:ext>
            </a:extLst>
          </p:cNvSpPr>
          <p:nvPr/>
        </p:nvSpPr>
        <p:spPr>
          <a:xfrm>
            <a:off x="6441440" y="919480"/>
            <a:ext cx="5520690" cy="4206240"/>
          </a:xfrm>
          <a:prstGeom prst="rect">
            <a:avLst/>
          </a:prstGeom>
          <a:noFill/>
          <a:ln>
            <a:noFill/>
          </a:ln>
          <a:effectLst/>
        </p:spPr>
        <p:txBody>
          <a:bodyPr vert="horz" wrap="square" numCol="1" spcCol="215900" anchor="t"/>
          <a:lstStyle/>
          <a:p>
            <a:pPr>
              <a:defRPr lang="pt-br" cap="none">
                <a:solidFill>
                  <a:schemeClr val="bg1"/>
                </a:solidFill>
              </a:defRPr>
            </a:pPr>
            <a:r>
              <a:rPr dirty="0"/>
              <a:t>Até aqui, você aprendeu o conceito de programação estruturada, na qual um programa é construído por meio de funções e procedimentos. Na programação estruturada na linguagem C, um programa é definido por meio de uma função principal a qual faz chamadas a outras funções implementadas por nós, programadores.</a:t>
            </a:r>
          </a:p>
          <a:p>
            <a:pPr>
              <a:defRPr lang="pt-br" cap="none">
                <a:solidFill>
                  <a:schemeClr val="bg1"/>
                </a:solidFill>
              </a:defRPr>
            </a:pPr>
            <a:r>
              <a:rPr dirty="0"/>
              <a:t>	Na programação POO, a forma de pensar (o paradigma) é diferente. Um programa é visto como um conjunto de objetos que se comunicam através de mensagens. Cada objeto mantém dados internos, chamados de atributos. Dessa forma, um sistema desenvolvido usando a POO possui objetos que colaboram entre si, executando tarefas específicas em busca de um objetivo comum.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 – </a:t>
            </a:r>
            <a:endParaRPr lang="pt-br" sz="2800" cap="none"/>
          </a:p>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4" name="Imagem 242"/>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cOAACbBgAA4z0AACYpAAAQAAAAJgAAAAgAAAD//////////w=="/>
              </a:ext>
            </a:extLst>
          </p:cNvPicPr>
          <p:nvPr/>
        </p:nvPicPr>
        <p:blipFill>
          <a:blip r:embed="rId2"/>
          <a:stretch>
            <a:fillRect/>
          </a:stretch>
        </p:blipFill>
        <p:spPr>
          <a:xfrm>
            <a:off x="2402205" y="1073785"/>
            <a:ext cx="7658100" cy="5615305"/>
          </a:xfrm>
          <a:prstGeom prst="rect">
            <a:avLst/>
          </a:prstGeom>
          <a:noFill/>
          <a:ln>
            <a:noFill/>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MAANEHAACYRwAA6yYAABAAAAAmAAAACAAAAP//////////"/>
              </a:ext>
            </a:extLst>
          </p:cNvSpPr>
          <p:nvPr/>
        </p:nvSpPr>
        <p:spPr>
          <a:xfrm>
            <a:off x="553720" y="1270635"/>
            <a:ext cx="11084560" cy="5055870"/>
          </a:xfrm>
          <a:prstGeom prst="rect">
            <a:avLst/>
          </a:prstGeom>
          <a:noFill/>
          <a:ln>
            <a:noFill/>
          </a:ln>
          <a:effectLst/>
        </p:spPr>
        <p:txBody>
          <a:bodyPr vert="horz" wrap="square" lIns="90170" tIns="45085" rIns="90170" bIns="45085" numCol="1" spcCol="215900" anchor="t"/>
          <a:lstStyle/>
          <a:p>
            <a:pPr>
              <a:defRPr lang="pt-br"/>
            </a:pPr>
            <a:r>
              <a:rPr lang="pt-br" sz="1600" cap="none">
                <a:solidFill>
                  <a:schemeClr val="bg1"/>
                </a:solidFill>
              </a:rPr>
              <a:t>Exercício 1: Criando uma classe básica</a:t>
            </a:r>
          </a:p>
          <a:p>
            <a:pPr>
              <a:defRPr lang="pt-br"/>
            </a:pPr>
            <a:r>
              <a:rPr lang="pt-br" sz="1600" cap="none">
                <a:solidFill>
                  <a:schemeClr val="bg1"/>
                </a:solidFill>
              </a:rPr>
              <a:t>Crie uma classe chamada Pessoa que tenha as propriedades nome e idade, </a:t>
            </a:r>
          </a:p>
          <a:p>
            <a:pPr>
              <a:defRPr lang="pt-br"/>
            </a:pPr>
            <a:r>
              <a:rPr lang="pt-br" sz="1600" cap="none">
                <a:solidFill>
                  <a:schemeClr val="bg1"/>
                </a:solidFill>
              </a:rPr>
              <a:t>e um método chamado apresentar que exiba no console uma mensagem com o nome e a idade da pessoa.</a:t>
            </a:r>
          </a:p>
          <a:p>
            <a:pPr>
              <a:defRPr lang="pt-br"/>
            </a:pPr>
            <a:endParaRPr lang="pt-br" sz="1600" cap="none">
              <a:solidFill>
                <a:schemeClr val="bg1"/>
              </a:solidFill>
            </a:endParaRPr>
          </a:p>
          <a:p>
            <a:pPr>
              <a:defRPr lang="pt-br"/>
            </a:pPr>
            <a:r>
              <a:rPr lang="pt-br" sz="1600" cap="none">
                <a:solidFill>
                  <a:schemeClr val="bg1"/>
                </a:solidFill>
              </a:rPr>
              <a:t>Exercício 2: Herança</a:t>
            </a:r>
          </a:p>
          <a:p>
            <a:pPr>
              <a:defRPr lang="pt-br"/>
            </a:pPr>
            <a:r>
              <a:rPr lang="pt-br" sz="1600" cap="none">
                <a:solidFill>
                  <a:schemeClr val="bg1"/>
                </a:solidFill>
              </a:rPr>
              <a:t>Crie uma classe chamada Aluno que herde da classe Pessoa do exercício anterior. </a:t>
            </a:r>
          </a:p>
          <a:p>
            <a:pPr>
              <a:defRPr lang="pt-br"/>
            </a:pPr>
            <a:r>
              <a:rPr lang="pt-br" sz="1600" cap="none">
                <a:solidFill>
                  <a:schemeClr val="bg1"/>
                </a:solidFill>
              </a:rPr>
              <a:t>Adicione uma nova propriedade chamada matricula à classe Aluno e sobrescreva o método apresentar para exibir também a matrícula do aluno.</a:t>
            </a:r>
          </a:p>
          <a:p>
            <a:pPr>
              <a:defRPr lang="pt-br"/>
            </a:pPr>
            <a:endParaRPr lang="pt-br" sz="1600" cap="none">
              <a:solidFill>
                <a:schemeClr val="bg1"/>
              </a:solidFill>
            </a:endParaRPr>
          </a:p>
          <a:p>
            <a:pPr>
              <a:defRPr lang="pt-br"/>
            </a:pPr>
            <a:r>
              <a:rPr lang="pt-br" sz="1600" cap="none">
                <a:solidFill>
                  <a:schemeClr val="bg1"/>
                </a:solidFill>
              </a:rPr>
              <a:t>Exercício 3: Encapsulamento</a:t>
            </a:r>
          </a:p>
          <a:p>
            <a:pPr>
              <a:defRPr lang="pt-br"/>
            </a:pPr>
            <a:r>
              <a:rPr lang="pt-br" sz="1600" cap="none">
                <a:solidFill>
                  <a:schemeClr val="bg1"/>
                </a:solidFill>
              </a:rPr>
              <a:t>Modifique a classe Pessoa do primeiro exercício para tornar as propriedades nome e idade privadas. </a:t>
            </a:r>
          </a:p>
          <a:p>
            <a:pPr>
              <a:defRPr lang="pt-br"/>
            </a:pPr>
            <a:r>
              <a:rPr lang="pt-br" sz="1600" cap="none">
                <a:solidFill>
                  <a:schemeClr val="bg1"/>
                </a:solidFill>
              </a:rPr>
              <a:t>Crie métodos getter e setter para acessar e modificar essas propriedades.</a:t>
            </a:r>
          </a:p>
          <a:p>
            <a:pPr>
              <a:defRPr lang="pt-br"/>
            </a:pPr>
            <a:endParaRPr lang="pt-br" sz="1600" cap="none">
              <a:solidFill>
                <a:schemeClr val="bg1"/>
              </a:solidFill>
            </a:endParaRPr>
          </a:p>
          <a:p>
            <a:pPr>
              <a:defRPr lang="pt-br"/>
            </a:pPr>
            <a:r>
              <a:rPr lang="pt-br" sz="1600" cap="none">
                <a:solidFill>
                  <a:schemeClr val="bg1"/>
                </a:solidFill>
              </a:rPr>
              <a:t>Exercício 4: Polimorfismo</a:t>
            </a:r>
          </a:p>
          <a:p>
            <a:pPr>
              <a:defRPr lang="pt-br"/>
            </a:pPr>
            <a:r>
              <a:rPr lang="pt-br" sz="1600" cap="none">
                <a:solidFill>
                  <a:schemeClr val="bg1"/>
                </a:solidFill>
              </a:rPr>
              <a:t>Crie uma classe chamada Animal que tenha um método chamado emitirSom. </a:t>
            </a:r>
          </a:p>
          <a:p>
            <a:pPr>
              <a:defRPr lang="pt-br"/>
            </a:pPr>
            <a:r>
              <a:rPr lang="pt-br" sz="1600" cap="none">
                <a:solidFill>
                  <a:schemeClr val="bg1"/>
                </a:solidFill>
              </a:rPr>
              <a:t>Em seguida, crie classes derivadas de Animal chamadas Cachorro e Gato, que sobrescrevam o método emitirSom para exibir "Au au!" e "Miau!" respectivamente.</a:t>
            </a:r>
          </a:p>
          <a:p>
            <a:pPr>
              <a:defRPr lang="pt-br"/>
            </a:pPr>
            <a:endParaRPr lang="pt-br" sz="1600" cap="none">
              <a:solidFill>
                <a:schemeClr val="bg1"/>
              </a:solidFill>
            </a:endParaRPr>
          </a:p>
          <a:p>
            <a:pPr>
              <a:defRPr lang="pt-br"/>
            </a:pPr>
            <a:r>
              <a:rPr lang="pt-br" sz="1600" cap="none">
                <a:solidFill>
                  <a:schemeClr val="bg1"/>
                </a:solidFill>
              </a:rPr>
              <a:t>Exercício 5: Abstração</a:t>
            </a:r>
          </a:p>
          <a:p>
            <a:pPr>
              <a:defRPr lang="pt-br"/>
            </a:pPr>
            <a:r>
              <a:rPr lang="pt-br" sz="1600" cap="none">
                <a:solidFill>
                  <a:schemeClr val="bg1"/>
                </a:solidFill>
              </a:rPr>
              <a:t>Crie uma classe chamada Forma com um método chamado calcularArea. </a:t>
            </a:r>
          </a:p>
          <a:p>
            <a:pPr>
              <a:defRPr lang="pt-br"/>
            </a:pPr>
            <a:r>
              <a:rPr lang="pt-br" sz="1600" cap="none">
                <a:solidFill>
                  <a:schemeClr val="bg1"/>
                </a:solidFill>
              </a:rPr>
              <a:t>Em seguida, crie classes derivadas de Forma chamadas Retangulo e Circulo, </a:t>
            </a:r>
          </a:p>
          <a:p>
            <a:pPr>
              <a:defRPr lang="pt-br"/>
            </a:pPr>
            <a:r>
              <a:rPr lang="pt-br" sz="1600" cap="none">
                <a:solidFill>
                  <a:schemeClr val="bg1"/>
                </a:solidFill>
              </a:rPr>
              <a:t>que implementem o método calcularArea para calcular a área de um retângulo e de um círculo respectivamente.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pic>
        <p:nvPicPr>
          <p:cNvPr id="4" name="Imagem 248"/>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gVAAAQDwAAfTYAAMAhAAAQAAAAJgAAAAgAAAD//////////w=="/>
              </a:ext>
            </a:extLst>
          </p:cNvPicPr>
          <p:nvPr/>
        </p:nvPicPr>
        <p:blipFill>
          <a:blip r:embed="rId2"/>
          <a:stretch>
            <a:fillRect/>
          </a:stretch>
        </p:blipFill>
        <p:spPr>
          <a:xfrm>
            <a:off x="3429000" y="2448560"/>
            <a:ext cx="5428615" cy="3037840"/>
          </a:xfrm>
          <a:prstGeom prst="rect">
            <a:avLst/>
          </a:prstGeom>
          <a:noFill/>
          <a:ln>
            <a:noFill/>
          </a:ln>
          <a:effectLst/>
        </p:spPr>
      </p:pic>
      <p:sp>
        <p:nvSpPr>
          <p:cNvPr id="5"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wIAAMgIAAC4RwAAEA4AABAAAAAmAAAACAAAAP//////////"/>
              </a:ext>
            </a:extLst>
          </p:cNvSpPr>
          <p:nvPr/>
        </p:nvSpPr>
        <p:spPr>
          <a:xfrm>
            <a:off x="421005" y="1427480"/>
            <a:ext cx="11237595" cy="85852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1: Criando uma classe básica</a:t>
            </a:r>
          </a:p>
          <a:p>
            <a:pPr>
              <a:defRPr lang="pt-br"/>
            </a:pPr>
            <a:r>
              <a:rPr lang="pt-br" cap="none">
                <a:solidFill>
                  <a:schemeClr val="bg1"/>
                </a:solidFill>
              </a:rPr>
              <a:t>Crie uma classe chamada Pessoa que tenha as propriedades nome e idade, </a:t>
            </a:r>
          </a:p>
          <a:p>
            <a:pPr>
              <a:defRPr lang="pt-br"/>
            </a:pPr>
            <a:r>
              <a:rPr lang="pt-br" cap="none">
                <a:solidFill>
                  <a:schemeClr val="bg1"/>
                </a:solidFill>
              </a:rPr>
              <a:t>e um método chamado apresentar que exiba no console uma mensagem com o nome e a idade da pessoa</a:t>
            </a:r>
            <a: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0AIAADUHAADxRwAAEA4AABAAAAAmAAAACAAAAP//////////"/>
              </a:ext>
            </a:extLst>
          </p:cNvSpPr>
          <p:nvPr/>
        </p:nvSpPr>
        <p:spPr>
          <a:xfrm>
            <a:off x="457200" y="1171575"/>
            <a:ext cx="11237595" cy="1114425"/>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2: Herança</a:t>
            </a:r>
          </a:p>
          <a:p>
            <a:pPr>
              <a:defRPr lang="pt-br"/>
            </a:pPr>
            <a:r>
              <a:rPr lang="pt-br" cap="none">
                <a:solidFill>
                  <a:schemeClr val="bg1"/>
                </a:solidFill>
              </a:rPr>
              <a:t>Crie uma classe chamada Aluno que herde da classe Pessoa do exercício anterior. </a:t>
            </a:r>
          </a:p>
          <a:p>
            <a:pPr>
              <a:defRPr lang="pt-br"/>
            </a:pPr>
            <a:r>
              <a:rPr lang="pt-br" cap="none">
                <a:solidFill>
                  <a:schemeClr val="bg1"/>
                </a:solidFill>
              </a:rPr>
              <a:t>Adicione uma nova propriedade chamada matricula à classe Aluno e sobrescreva o método apresentar para exibir também a matrícula do aluno.</a:t>
            </a:r>
          </a:p>
        </p:txBody>
      </p:sp>
      <p:pic>
        <p:nvPicPr>
          <p:cNvPr id="5" name="Imagem 253"/>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gMAADgEAAAHTwAABohAAAQAAAAJgAAAAgAAAD//////////w=="/>
              </a:ext>
            </a:extLst>
          </p:cNvPicPr>
          <p:nvPr/>
        </p:nvPicPr>
        <p:blipFill>
          <a:blip r:embed="rId2"/>
          <a:stretch>
            <a:fillRect/>
          </a:stretch>
        </p:blipFill>
        <p:spPr>
          <a:xfrm>
            <a:off x="2057400" y="2743200"/>
            <a:ext cx="7714615" cy="2637790"/>
          </a:xfrm>
          <a:prstGeom prst="rect">
            <a:avLst/>
          </a:prstGeom>
          <a:noFill/>
          <a:ln>
            <a:noFill/>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SAMAABcQAACgIwAAGRoAABAAAAAmAAAACAAAAP//////////"/>
              </a:ext>
            </a:extLst>
          </p:cNvSpPr>
          <p:nvPr/>
        </p:nvSpPr>
        <p:spPr>
          <a:xfrm>
            <a:off x="533400" y="2615565"/>
            <a:ext cx="5257800" cy="162687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3: Encapsulamento</a:t>
            </a:r>
          </a:p>
          <a:p>
            <a:pPr>
              <a:defRPr lang="pt-br"/>
            </a:pPr>
            <a:r>
              <a:rPr lang="pt-br" cap="none">
                <a:solidFill>
                  <a:schemeClr val="bg1"/>
                </a:solidFill>
              </a:rPr>
              <a:t>Modifique a classe Pessoa do primeiro exercício para tornar as propriedades nome e idade privadas. </a:t>
            </a:r>
          </a:p>
          <a:p>
            <a:pPr>
              <a:defRPr lang="pt-br"/>
            </a:pPr>
            <a:r>
              <a:rPr lang="pt-br" cap="none">
                <a:solidFill>
                  <a:schemeClr val="bg1"/>
                </a:solidFill>
              </a:rPr>
              <a:t>Crie métodos getter e setter para acessar e modificar essas propriedades</a:t>
            </a:r>
            <a:r>
              <a:t>.</a:t>
            </a:r>
          </a:p>
        </p:txBody>
      </p:sp>
      <p:pic>
        <p:nvPicPr>
          <p:cNvPr id="5" name="Imagem 257"/>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AnAAA1BwAAqUcAAHwpAAAQAAAAJgAAAAgAAAD//////////w=="/>
              </a:ext>
            </a:extLst>
          </p:cNvPicPr>
          <p:nvPr/>
        </p:nvPicPr>
        <p:blipFill>
          <a:blip r:embed="rId2"/>
          <a:stretch>
            <a:fillRect/>
          </a:stretch>
        </p:blipFill>
        <p:spPr>
          <a:xfrm>
            <a:off x="6400800" y="1171575"/>
            <a:ext cx="5248275" cy="5572125"/>
          </a:xfrm>
          <a:prstGeom prst="rect">
            <a:avLst/>
          </a:prstGeom>
          <a:noFill/>
          <a:ln>
            <a:noFill/>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IAAOEQAABAIwAAlx8AABAAAAAmAAAACAAAAP//////////"/>
              </a:ext>
            </a:extLst>
          </p:cNvSpPr>
          <p:nvPr/>
        </p:nvSpPr>
        <p:spPr>
          <a:xfrm>
            <a:off x="472440" y="2743835"/>
            <a:ext cx="5257800" cy="239141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4: Polimorfismo</a:t>
            </a:r>
          </a:p>
          <a:p>
            <a:pPr>
              <a:defRPr lang="pt-br"/>
            </a:pPr>
            <a:r>
              <a:rPr lang="pt-br" cap="none">
                <a:solidFill>
                  <a:schemeClr val="bg1"/>
                </a:solidFill>
              </a:rPr>
              <a:t>Crie uma classe chamada Animal que tenha um método chamado emitirSom. </a:t>
            </a:r>
          </a:p>
          <a:p>
            <a:pPr>
              <a:defRPr lang="pt-br"/>
            </a:pPr>
            <a:r>
              <a:rPr lang="pt-br" cap="none">
                <a:solidFill>
                  <a:schemeClr val="bg1"/>
                </a:solidFill>
              </a:rPr>
              <a:t>Em seguida, crie classes derivadas de Animal chamadas Cachorro e Gato, que sobrescrevam o método emitirSom para exibir "Au au!" e "Miau!" respectivamente.</a:t>
            </a:r>
          </a:p>
        </p:txBody>
      </p:sp>
      <p:pic>
        <p:nvPicPr>
          <p:cNvPr id="5" name="Imagem 261"/>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oAAAoBwAAPkQAALEoAAAQAAAAJgAAAAgAAAD//////////w=="/>
              </a:ext>
            </a:extLst>
          </p:cNvPicPr>
          <p:nvPr/>
        </p:nvPicPr>
        <p:blipFill>
          <a:blip r:embed="rId2"/>
          <a:stretch>
            <a:fillRect/>
          </a:stretch>
        </p:blipFill>
        <p:spPr>
          <a:xfrm>
            <a:off x="6656705" y="1163320"/>
            <a:ext cx="4436745" cy="5451475"/>
          </a:xfrm>
          <a:prstGeom prst="rect">
            <a:avLst/>
          </a:prstGeom>
          <a:noFill/>
          <a:ln>
            <a:noFill/>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IAAIARAABXIwAAaiEAABAAAAAmAAAACAAAAP//////////"/>
              </a:ext>
            </a:extLst>
          </p:cNvSpPr>
          <p:nvPr/>
        </p:nvSpPr>
        <p:spPr>
          <a:xfrm>
            <a:off x="487045" y="2844800"/>
            <a:ext cx="5257800" cy="258699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5: Abstração</a:t>
            </a:r>
          </a:p>
          <a:p>
            <a:pPr>
              <a:defRPr lang="pt-br"/>
            </a:pPr>
            <a:r>
              <a:rPr lang="pt-br" cap="none">
                <a:solidFill>
                  <a:schemeClr val="bg1"/>
                </a:solidFill>
              </a:rPr>
              <a:t>Crie uma classe chamada Forma com um método chamado calcularArea. </a:t>
            </a:r>
          </a:p>
          <a:p>
            <a:pPr>
              <a:defRPr lang="pt-br"/>
            </a:pPr>
            <a:r>
              <a:rPr lang="pt-br" cap="none">
                <a:solidFill>
                  <a:schemeClr val="bg1"/>
                </a:solidFill>
              </a:rPr>
              <a:t>Em seguida, crie classes derivadas de Forma chamadas Retangulo e Circulo, </a:t>
            </a:r>
          </a:p>
          <a:p>
            <a:pPr>
              <a:defRPr lang="pt-br"/>
            </a:pPr>
            <a:r>
              <a:rPr lang="pt-br" cap="none">
                <a:solidFill>
                  <a:schemeClr val="bg1"/>
                </a:solidFill>
              </a:rPr>
              <a:t>que implementem o método calcularArea para calcular a área de um retângulo e de um círculo respectivamente.</a:t>
            </a:r>
          </a:p>
        </p:txBody>
      </p:sp>
      <p:pic>
        <p:nvPicPr>
          <p:cNvPr id="5" name="Imagem 265"/>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koAAAFCAAAl0IAAPonAAAQAAAAJgAAAAgAAAD//////////w=="/>
              </a:ext>
            </a:extLst>
          </p:cNvPicPr>
          <p:nvPr/>
        </p:nvPicPr>
        <p:blipFill>
          <a:blip r:embed="rId2"/>
          <a:stretch>
            <a:fillRect/>
          </a:stretch>
        </p:blipFill>
        <p:spPr>
          <a:xfrm>
            <a:off x="6650355" y="1303655"/>
            <a:ext cx="4174490" cy="5194935"/>
          </a:xfrm>
          <a:prstGeom prst="rect">
            <a:avLst/>
          </a:prstGeom>
          <a:no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kBEAANwAAABwOQAA1gQAABAAAAAmAAAACAAAAP//////////"/>
              </a:ext>
            </a:extLst>
          </p:cNvSpPr>
          <p:nvPr/>
        </p:nvSpPr>
        <p:spPr>
          <a:xfrm>
            <a:off x="2854960" y="139700"/>
            <a:ext cx="64820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O que é programação orientada a objetos</a:t>
            </a:r>
            <a:endParaRPr lang="pt-br" sz="2800" b="1" cap="none" dirty="0"/>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MAAAEJAADhJwAALiEAABAgAAAmAAAACAAAAP//////////"/>
              </a:ext>
            </a:extLst>
          </p:cNvSpPr>
          <p:nvPr/>
        </p:nvSpPr>
        <p:spPr>
          <a:xfrm>
            <a:off x="610235" y="1463675"/>
            <a:ext cx="587248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A </a:t>
            </a:r>
            <a:r>
              <a:rPr lang="pt-br" i="1" cap="none">
                <a:solidFill>
                  <a:srgbClr val="FFFFFF"/>
                </a:solidFill>
                <a:latin typeface="Source Serif Pro" charset="0"/>
                <a:ea typeface="DejaVu Sans" charset="0"/>
                <a:cs typeface="DejaVu Sans" charset="0"/>
              </a:rPr>
              <a:t>programação orientada a objetos</a:t>
            </a:r>
            <a:r>
              <a:rPr lang="pt-br" cap="none">
                <a:solidFill>
                  <a:srgbClr val="FFFFFF"/>
                </a:solidFill>
                <a:latin typeface="Source Serif Pro" charset="0"/>
                <a:ea typeface="DejaVu Sans" charset="0"/>
                <a:cs typeface="DejaVu Sans" charset="0"/>
              </a:rPr>
              <a:t> é um modelo de programação, onde diversas classes possuem características que definem um objeto na vida real. 	Cada classe determina o comportamento do objeto, definido por métodos e seus estados possíveis definidos por atributos. São exemplos de linguagens de programação orientadas a objetos: </a:t>
            </a:r>
            <a:r>
              <a:rPr lang="pt-br" i="1" cap="none">
                <a:solidFill>
                  <a:srgbClr val="FFFFFF"/>
                </a:solidFill>
                <a:latin typeface="Source Serif Pro" charset="0"/>
                <a:ea typeface="DejaVu Sans" charset="0"/>
                <a:cs typeface="DejaVu Sans" charset="0"/>
              </a:rPr>
              <a:t>C++, Java, C#, </a:t>
            </a:r>
          </a:p>
          <a:p>
            <a:pPr>
              <a:lnSpc>
                <a:spcPct val="100000"/>
              </a:lnSpc>
              <a:defRPr lang="pt-br" cap="none">
                <a:latin typeface="Arial" pitchFamily="2" charset="0"/>
                <a:ea typeface="DejaVu Sans" charset="0"/>
                <a:cs typeface="DejaVu Sans" charset="0"/>
              </a:defRPr>
            </a:pPr>
            <a:r>
              <a:rPr lang="pt-br" i="1" cap="none">
                <a:solidFill>
                  <a:srgbClr val="FFFFFF"/>
                </a:solidFill>
                <a:latin typeface="Source Serif Pro" charset="0"/>
                <a:ea typeface="DejaVu Sans" charset="0"/>
                <a:cs typeface="DejaVu Sans" charset="0"/>
              </a:rPr>
              <a:t>Object Pascal, entre outras</a:t>
            </a:r>
            <a:r>
              <a:rPr lang="pt-br" cap="none">
                <a:solidFill>
                  <a:srgbClr val="FFFFFF"/>
                </a:solidFill>
                <a:latin typeface="Source Serif Pro" charset="0"/>
                <a:ea typeface="DejaVu Sans" charset="0"/>
                <a:cs typeface="DejaVu Sans" charset="0"/>
              </a:rPr>
              <a:t>. Este modelo foi criado com o intuito de aproximar o mundo real do mundo virtual. 	Para dar suporte à definição de Objeto, foi criada uma estrutura chamada Classe, que reúne objetos com características em comum, descreve todos os serviços disponíveis por seus objetos e quais informações podem ser armazenadas.</a:t>
            </a:r>
          </a:p>
        </p:txBody>
      </p:sp>
      <p:pic>
        <p:nvPicPr>
          <p:cNvPr id="5" name="Imagem 8" descr="Interface gráfica do usuário, Aplicativo&#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5P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EsAACzCwAAb0YAAHweAAAQAAAAJgAAAAgAAAD//////////w=="/>
              </a:ext>
            </a:extLst>
          </p:cNvPicPr>
          <p:nvPr/>
        </p:nvPicPr>
        <p:blipFill>
          <a:blip r:embed="rId2"/>
          <a:stretch>
            <a:fillRect/>
          </a:stretch>
        </p:blipFill>
        <p:spPr>
          <a:xfrm>
            <a:off x="7224395" y="1901825"/>
            <a:ext cx="4225290" cy="3053715"/>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sBOa32bl1T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BQAAAAAAAAAESwAALyoAABAAAAAmAAAACAAAAP//////////"/>
              </a:ext>
            </a:extLst>
          </p:cNvSpPr>
          <p:nvPr/>
        </p:nvSpPr>
        <p:spPr>
          <a:xfrm>
            <a:off x="3175" y="0"/>
            <a:ext cx="12191365" cy="6857365"/>
          </a:xfrm>
          <a:prstGeom prst="snip1Rect">
            <a:avLst>
              <a:gd name="adj" fmla="val 30412"/>
            </a:avLst>
          </a:prstGeom>
          <a:solidFill>
            <a:srgbClr val="344050"/>
          </a:solidFill>
          <a:ln w="25400" cap="flat" cmpd="sng" algn="ctr">
            <a:solidFill>
              <a:schemeClr val="bg1"/>
            </a:solidFill>
            <a:prstDash val="solid"/>
            <a:headEnd type="none"/>
            <a:tailEnd type="none"/>
          </a:ln>
          <a:effectLst/>
        </p:spPr>
      </p:sp>
      <p:sp>
        <p:nvSpPr>
          <p:cNvPr id="3" name="Lin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ezUAACgWAACpNwAAKBYAABAAAAAmAAAACAAAAP//////////"/>
              </a:ext>
            </a:extLst>
          </p:cNvSpPr>
          <p:nvPr/>
        </p:nvSpPr>
        <p:spPr>
          <a:xfrm>
            <a:off x="8693785" y="3601720"/>
            <a:ext cx="354330" cy="0"/>
          </a:xfrm>
          <a:prstGeom prst="line">
            <a:avLst/>
          </a:prstGeom>
          <a:noFill/>
          <a:ln w="9525" cap="flat" cmpd="sng" algn="ctr">
            <a:solidFill>
              <a:srgbClr val="203764"/>
            </a:solidFill>
            <a:prstDash val="solid"/>
            <a:headEnd type="none"/>
            <a:tailEnd type="none"/>
          </a:ln>
          <a:effectLst/>
        </p:spPr>
      </p:sp>
      <p:sp>
        <p:nvSpPr>
          <p:cNvPr id="4" name="Lin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gAAAA0AAAAAkAAAAEgAAACQAAAASAAAAAAAAAAAAAAAAg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KO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K8UAAAfRgAAexUAABAAAAAmAAAACAAAAP//////////"/>
              </a:ext>
            </a:extLst>
          </p:cNvSpPr>
          <p:nvPr/>
        </p:nvSpPr>
        <p:spPr>
          <a:xfrm flipH="1" flipV="1">
            <a:off x="11257280" y="3362325"/>
            <a:ext cx="141605" cy="129540"/>
          </a:xfrm>
          <a:prstGeom prst="line">
            <a:avLst/>
          </a:prstGeom>
          <a:noFill/>
          <a:ln w="9525" cap="flat" cmpd="sng" algn="ctr">
            <a:solidFill>
              <a:srgbClr val="203764"/>
            </a:solidFill>
            <a:prstDash val="solid"/>
            <a:headEnd type="none"/>
            <a:tailEnd type="none"/>
          </a:ln>
          <a:effectLst/>
        </p:spPr>
      </p:sp>
      <p:sp>
        <p:nvSpPr>
          <p:cNvPr id="5" name="Lin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MQUAAAfRgAAexUAABAAAAAmAAAACAAAAP//////////"/>
              </a:ext>
            </a:extLst>
          </p:cNvSpPr>
          <p:nvPr/>
        </p:nvSpPr>
        <p:spPr>
          <a:xfrm>
            <a:off x="11257280" y="3375660"/>
            <a:ext cx="141605" cy="116205"/>
          </a:xfrm>
          <a:prstGeom prst="line">
            <a:avLst/>
          </a:prstGeom>
          <a:noFill/>
          <a:ln w="9525" cap="flat" cmpd="sng" algn="ctr">
            <a:solidFill>
              <a:srgbClr val="203764"/>
            </a:solidFill>
            <a:prstDash val="solid"/>
            <a:headEnd type="none"/>
            <a:tailEnd type="none"/>
          </a:ln>
          <a:effectLst/>
        </p:spPr>
      </p:sp>
      <p:sp>
        <p:nvSpPr>
          <p:cNvPr id="6" name="CustomShape 5"/>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Os Quatro Pilares</a:t>
            </a:r>
            <a:endParaRPr lang="pt-br" sz="2800" b="1" cap="none"/>
          </a:p>
        </p:txBody>
      </p:sp>
      <p:sp>
        <p:nvSpPr>
          <p:cNvPr id="7" name="CustomShape 6"/>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MAAOgPAAD/IAAARhwAABAgAAAmAAAACAAAAP//////////"/>
              </a:ext>
            </a:extLst>
          </p:cNvSpPr>
          <p:nvPr/>
        </p:nvSpPr>
        <p:spPr>
          <a:xfrm>
            <a:off x="532130" y="2585720"/>
            <a:ext cx="4831715" cy="20104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Para entendermos exatamente do que se trata a orientação a objetos, vamos entender quais são os requerimentos de uma linguagem para ser considerada nesse paradigma. Para isso, a linguagem precisa atender a quatro tópicos bastante importantes:</a:t>
            </a:r>
          </a:p>
        </p:txBody>
      </p:sp>
      <p:pic>
        <p:nvPicPr>
          <p:cNvPr id="8" name="Imagem 14" descr="Diagrama&#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65gQ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EkAACKDAAA4kgAAMQfAAAQAAAAJgAAAAgAAAD//////////w=="/>
              </a:ext>
            </a:extLst>
          </p:cNvPicPr>
          <p:nvPr/>
        </p:nvPicPr>
        <p:blipFill>
          <a:blip r:embed="rId2"/>
          <a:stretch>
            <a:fillRect/>
          </a:stretch>
        </p:blipFill>
        <p:spPr>
          <a:xfrm>
            <a:off x="5893435" y="2038350"/>
            <a:ext cx="5954395" cy="3125470"/>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IAALwJAACDKQAA6SEAABAgAAAmAAAACAAAAP//////////"/>
              </a:ext>
            </a:extLst>
          </p:cNvSpPr>
          <p:nvPr/>
        </p:nvSpPr>
        <p:spPr>
          <a:xfrm>
            <a:off x="428625" y="1582420"/>
            <a:ext cx="631952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Abstrair algo significa esconder os detalhes da implementação dentro de algo – às vezes um protótipo, às vezes em uma função. Portanto, quando você chama a função, não precisa entender exatamente o que ela está fazendo.</a:t>
            </a:r>
          </a:p>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Um exemplo claro do conceito de abstração seria o funcionamento de um carro. Quando acionamos ele para ligar, não precisamos saber quais passos ele faz para colocar o motor em funcionamento. Quando acionamos o freio, não precisamos saber todos os mecanismos que são acionados para fazer o carro frear. Apenas sabemos o que cada objeto ou função do carro produz como resultado.</a:t>
            </a:r>
          </a:p>
          <a:p>
            <a:pPr>
              <a:lnSpc>
                <a:spcPct val="100000"/>
              </a:lnSpc>
              <a:defRPr lang="pt-br" cap="none">
                <a:latin typeface="Arial" pitchFamily="2" charset="0"/>
                <a:ea typeface="DejaVu Sans" charset="0"/>
                <a:cs typeface="DejaVu Sans" charset="0"/>
              </a:defRPr>
            </a:pPr>
            <a:endParaRPr lang="pt-br" cap="none">
              <a:solidFill>
                <a:srgbClr val="FFFFFF"/>
              </a:solidFill>
              <a:latin typeface="Lato" charset="0"/>
              <a:ea typeface="DejaVu Sans" charset="0"/>
              <a:cs typeface="DejaVu Sans" charset="0"/>
            </a:endParaRPr>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QAADwCAAD7MgAAKgYAABAgAAAmAAAACAAAAP//////////"/>
              </a:ext>
            </a:extLst>
          </p:cNvSpPr>
          <p:nvPr/>
        </p:nvSpPr>
        <p:spPr>
          <a:xfrm>
            <a:off x="3282950" y="363220"/>
            <a:ext cx="5004435" cy="638810"/>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b="1" cap="none">
                <a:solidFill>
                  <a:srgbClr val="000000"/>
                </a:solidFill>
                <a:latin typeface="inherit" charset="0"/>
                <a:ea typeface="DejaVu Sans" charset="0"/>
                <a:cs typeface="DejaVu Sans" charset="0"/>
              </a:rPr>
              <a:t>Abstração na Programação Orientada a Objetos</a:t>
            </a:r>
          </a:p>
          <a:p>
            <a:pPr>
              <a:lnSpc>
                <a:spcPct val="100000"/>
              </a:lnSpc>
              <a:defRPr lang="pt-br" cap="none">
                <a:latin typeface="Arial" pitchFamily="2" charset="0"/>
                <a:ea typeface="DejaVu Sans" charset="0"/>
                <a:cs typeface="DejaVu Sans" charset="0"/>
              </a:defRPr>
            </a:pPr>
            <a:endParaRPr lang="pt-br" b="1" cap="none">
              <a:solidFill>
                <a:srgbClr val="000000"/>
              </a:solidFill>
              <a:latin typeface="inherit" charset="0"/>
              <a:ea typeface="DejaVu Sans" charset="0"/>
              <a:cs typeface="DejaVu Sans" charset="0"/>
            </a:endParaRPr>
          </a:p>
        </p:txBody>
      </p:sp>
      <p:sp>
        <p:nvSpPr>
          <p:cNvPr id="5" name="Custom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J0BAAC9NgAA1AYAABAAAAAmAAAACAAAAP//////////"/>
              </a:ext>
            </a:extLst>
          </p:cNvSpPr>
          <p:nvPr/>
        </p:nvSpPr>
        <p:spPr>
          <a:xfrm>
            <a:off x="3293110" y="262255"/>
            <a:ext cx="5605145" cy="84772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r>
              <a:rPr lang="pt-br" sz="2800" b="1" i="1" cap="none">
                <a:solidFill>
                  <a:srgbClr val="FFFFFF"/>
                </a:solidFill>
                <a:latin typeface="Montserrat" charset="0"/>
                <a:ea typeface="DejaVu Sans" charset="0"/>
                <a:cs typeface="DejaVu Sans" charset="0"/>
              </a:rPr>
              <a:t> na Programação Orientada a Objetos</a:t>
            </a:r>
            <a:endParaRPr lang="pt-br" sz="2800" cap="none"/>
          </a:p>
        </p:txBody>
      </p:sp>
      <p:pic>
        <p:nvPicPr>
          <p:cNvPr id="6" name="Imagem 13" descr="Desenho de um carro&#10;&#10;Descrição gerada automaticamente com confiança média"/>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kuAAC8CQAA30QAAHMgAAAQAAAAJgAAAAgAAAD//////////w=="/>
              </a:ext>
            </a:extLst>
          </p:cNvPicPr>
          <p:nvPr/>
        </p:nvPicPr>
        <p:blipFill>
          <a:blip r:embed="rId2"/>
          <a:stretch>
            <a:fillRect/>
          </a:stretch>
        </p:blipFill>
        <p:spPr>
          <a:xfrm>
            <a:off x="7503795" y="1582420"/>
            <a:ext cx="3691890" cy="3692525"/>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endParaRPr lang="pt-br" sz="2800" cap="none"/>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wUAAHMMAADJIQAAgBoAABAgAAAmAAAACAAAAP//////////"/>
              </a:ext>
            </a:extLst>
          </p:cNvSpPr>
          <p:nvPr/>
        </p:nvSpPr>
        <p:spPr>
          <a:xfrm>
            <a:off x="847725" y="2023745"/>
            <a:ext cx="4644390" cy="228409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Você saber usar o computador, mas você não necessita saber como cada código ou peça funciona.</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Sendo assim, podemos também dividir internamente problemas complexos em problemas menores, onde resolvemos cada um deles até encontrarmos a solução do problema inteiro. </a:t>
            </a:r>
          </a:p>
        </p:txBody>
      </p:sp>
      <p:pic>
        <p:nvPicPr>
          <p:cNvPr id="5" name="Imagem 14" descr="Uma imagem contendo caminhão&#10;&#10;Descrição gerada automaticamente"/>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TAYAAAAAAADIBwAACw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MtAABRCgAAf0MAAC8gAAAQAAAAJgAAAAgAAAD//////////w=="/>
              </a:ext>
            </a:extLst>
          </p:cNvPicPr>
          <p:nvPr/>
        </p:nvPicPr>
        <p:blipFill>
          <a:blip r:embed="rId2"/>
          <a:srcRect l="16120" r="19920" b="110"/>
          <a:stretch>
            <a:fillRect/>
          </a:stretch>
        </p:blipFill>
        <p:spPr>
          <a:xfrm>
            <a:off x="7449185" y="1677035"/>
            <a:ext cx="3522980" cy="3554730"/>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a:t>
            </a:r>
            <a:endParaRPr lang="pt-br" sz="2800" cap="none" dirty="0"/>
          </a:p>
        </p:txBody>
      </p:sp>
      <p:sp>
        <p:nvSpPr>
          <p:cNvPr id="4" name="Custom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0b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FEKAAD0IQAAQCMAABAgAAAmAAAACAAAAP//////////"/>
              </a:ext>
            </a:extLst>
          </p:cNvSpPr>
          <p:nvPr/>
        </p:nvSpPr>
        <p:spPr>
          <a:xfrm>
            <a:off x="875665" y="1677035"/>
            <a:ext cx="4643755" cy="405320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dirty="0">
                <a:solidFill>
                  <a:srgbClr val="FFFFFF"/>
                </a:solidFill>
                <a:latin typeface="Google Sans" charset="0"/>
                <a:ea typeface="DejaVu Sans" charset="0"/>
                <a:cs typeface="DejaVu Sans" charset="0"/>
              </a:rPr>
              <a:t>Encapsulamento é um princípio de design de código, geralmente ligado a programação, que nos orienta a esconder as funcionalidades e funcionamento do nosso código dentro de pequenas unidades (normalmente métodos e funções)</a:t>
            </a:r>
            <a:endParaRPr lang="pt-br" sz="2000" cap="none" dirty="0"/>
          </a:p>
          <a:p>
            <a:pPr>
              <a:lnSpc>
                <a:spcPct val="100000"/>
              </a:lnSpc>
              <a:defRPr lang="pt-br" cap="none">
                <a:latin typeface="Arial" pitchFamily="2" charset="0"/>
                <a:ea typeface="DejaVu Sans" charset="0"/>
                <a:cs typeface="DejaVu Sans" charset="0"/>
              </a:defRPr>
            </a:pPr>
            <a:r>
              <a:rPr lang="pt-br" sz="2000" cap="none" dirty="0">
                <a:solidFill>
                  <a:srgbClr val="FFFFFF"/>
                </a:solidFill>
                <a:latin typeface="Google Sans" charset="0"/>
                <a:ea typeface="DejaVu Sans" charset="0"/>
                <a:cs typeface="DejaVu Sans" charset="0"/>
              </a:rPr>
              <a:t>A ideai é tornar o software mais flexível, fácil de modificar e de criar novas implementações. O Encapsulamento serve para controlar o acesso aos atributos e métodos de uma classe.</a:t>
            </a:r>
            <a:endParaRPr lang="pt-br" sz="2000" cap="none" dirty="0"/>
          </a:p>
        </p:txBody>
      </p:sp>
      <p:pic>
        <p:nvPicPr>
          <p:cNvPr id="5" name="Imagem 2" descr="Diagrama&#10;&#10;Descrição gerada automaticamente com confiança baixa"/>
          <p:cNvPicPr>
            <a:extLst>
              <a:ext uri="smNativeData">
                <pr:smNativeData xmlns:mc="http://schemas.openxmlformats.org/markup-compatibility/2006" xmlns:p14="http://schemas.microsoft.com/office/powerpoint/2010/main" xmlns:p15="http://schemas.microsoft.com/office/powerpoint/2012/main"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wmAABRCgAA6EUAAOsbAAAQAAAAJgAAAAgAAAD//////////w=="/>
              </a:ext>
            </a:extLst>
          </p:cNvPicPr>
          <p:nvPr/>
        </p:nvPicPr>
        <p:blipFill>
          <a:blip r:embed="rId2"/>
          <a:stretch>
            <a:fillRect/>
          </a:stretch>
        </p:blipFill>
        <p:spPr>
          <a:xfrm>
            <a:off x="6276340" y="1677035"/>
            <a:ext cx="5087620" cy="2861310"/>
          </a:xfrm>
          <a:prstGeom prst="rect">
            <a:avLst/>
          </a:prstGeom>
          <a:noFill/>
          <a:ln>
            <a:noFill/>
          </a:ln>
          <a:effectLst/>
        </p:spPr>
      </p:pic>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211</TotalTime>
  <Words>3982</Words>
  <Application>Microsoft Office PowerPoint</Application>
  <PresentationFormat>Widescreen</PresentationFormat>
  <Paragraphs>241</Paragraphs>
  <Slides>46</Slides>
  <Notes>0</Notes>
  <HiddenSlides>0</HiddenSlides>
  <MMClips>0</MMClips>
  <ScaleCrop>false</ScaleCrop>
  <HeadingPairs>
    <vt:vector size="6" baseType="variant">
      <vt:variant>
        <vt:lpstr>Fontes usadas</vt:lpstr>
      </vt:variant>
      <vt:variant>
        <vt:i4>14</vt:i4>
      </vt:variant>
      <vt:variant>
        <vt:lpstr>Tema</vt:lpstr>
      </vt:variant>
      <vt:variant>
        <vt:i4>4</vt:i4>
      </vt:variant>
      <vt:variant>
        <vt:lpstr>Títulos de slides</vt:lpstr>
      </vt:variant>
      <vt:variant>
        <vt:i4>46</vt:i4>
      </vt:variant>
    </vt:vector>
  </HeadingPairs>
  <TitlesOfParts>
    <vt:vector size="64" baseType="lpstr">
      <vt:lpstr>Arial</vt:lpstr>
      <vt:lpstr>avenir-lt-w01_35-light1475496</vt:lpstr>
      <vt:lpstr>Calibri</vt:lpstr>
      <vt:lpstr>Google Sans</vt:lpstr>
      <vt:lpstr>inherit</vt:lpstr>
      <vt:lpstr>Inter</vt:lpstr>
      <vt:lpstr>Lato</vt:lpstr>
      <vt:lpstr>Montserrat</vt:lpstr>
      <vt:lpstr>playfairdisplay-bold</vt:lpstr>
      <vt:lpstr>Söhne</vt:lpstr>
      <vt:lpstr>Söhne Mono</vt:lpstr>
      <vt:lpstr>Source Serif Pro</vt:lpstr>
      <vt:lpstr>Symbol</vt:lpstr>
      <vt:lpstr>Wingdings</vt:lpstr>
      <vt:lpstr>Presentation</vt:lpstr>
      <vt:lpstr>Presentation</vt:lpstr>
      <vt:lpstr>Presentation</vt:lpstr>
      <vt:lpstr>Presentation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Aluno 28</dc:creator>
  <cp:keywords/>
  <dc:description/>
  <cp:lastModifiedBy>Jorge Henrique Vendramini Orellana Munoz</cp:lastModifiedBy>
  <cp:revision>9</cp:revision>
  <dcterms:created xsi:type="dcterms:W3CDTF">2023-05-30T00:45:22Z</dcterms:created>
  <dcterms:modified xsi:type="dcterms:W3CDTF">2023-06-13T15:50:13Z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2023-06-13T05:18:43Z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954bc0b9-bcc6-43b1-8d93-1868b005e100</vt:lpwstr>
  </property>
  <property fmtid="{D5CDD505-2E9C-101B-9397-08002B2CF9AE}" pid="7" name="MSIP_Label_defa4170-0d19-0005-0004-bc88714345d2_ActionId">
    <vt:lpwstr>f27b347b-2682-4589-9ca8-bedfcf19fa5c</vt:lpwstr>
  </property>
  <property fmtid="{D5CDD505-2E9C-101B-9397-08002B2CF9AE}" pid="8" name="MSIP_Label_defa4170-0d19-0005-0004-bc88714345d2_ContentBits">
    <vt:lpwstr>0</vt:lpwstr>
  </property>
</Properties>
</file>