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7772400" cy="100584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en-US" sz="1800" b="0" strike="noStrike" spc="-1">
                <a:latin typeface="Arial"/>
              </a:rPr>
              <a:t>Clique para editar o formato do texto do título</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en-US"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en-US"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en-US"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en-US"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en-US"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en-US"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en-US" sz="1800" b="0" strike="noStrike" spc="-1">
                <a:latin typeface="Arial"/>
              </a:rPr>
              <a:t>Clique para editar o formato do texto do título</a:t>
            </a:r>
          </a:p>
        </p:txBody>
      </p:sp>
      <p:sp>
        <p:nvSpPr>
          <p:cNvPr id="39"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Clique para editar o formato do texto da estrutura de tópicos</a:t>
            </a:r>
          </a:p>
          <a:p>
            <a:pPr marL="864000" lvl="1" indent="-324000" algn="ctr">
              <a:spcBef>
                <a:spcPts val="1134"/>
              </a:spcBef>
              <a:buClr>
                <a:srgbClr val="000000"/>
              </a:buClr>
              <a:buSzPct val="75000"/>
              <a:buFont typeface="Symbol" charset="2"/>
              <a:buChar char=""/>
            </a:pPr>
            <a:r>
              <a:rPr lang="en-US" sz="1800" b="0" strike="noStrike" spc="-1">
                <a:latin typeface="Arial"/>
              </a:rPr>
              <a:t>2.º nível da estrutura de tópicos</a:t>
            </a:r>
          </a:p>
          <a:p>
            <a:pPr marL="1296000" lvl="2" indent="-288000" algn="ctr">
              <a:spcBef>
                <a:spcPts val="850"/>
              </a:spcBef>
              <a:buClr>
                <a:srgbClr val="000000"/>
              </a:buClr>
              <a:buSzPct val="45000"/>
              <a:buFont typeface="Wingdings" charset="2"/>
              <a:buChar char=""/>
            </a:pPr>
            <a:r>
              <a:rPr lang="en-US" sz="1800" b="0" strike="noStrike" spc="-1">
                <a:latin typeface="Arial"/>
              </a:rPr>
              <a:t>3.º nível da estrutura de tópicos</a:t>
            </a:r>
          </a:p>
          <a:p>
            <a:pPr marL="1728000" lvl="3" indent="-216000" algn="ctr">
              <a:spcBef>
                <a:spcPts val="567"/>
              </a:spcBef>
              <a:buClr>
                <a:srgbClr val="000000"/>
              </a:buClr>
              <a:buSzPct val="75000"/>
              <a:buFont typeface="Symbol" charset="2"/>
              <a:buChar char=""/>
            </a:pPr>
            <a:r>
              <a:rPr lang="en-US" sz="1800" b="0" strike="noStrike" spc="-1">
                <a:latin typeface="Arial"/>
              </a:rPr>
              <a:t>4.º nível da estrutura de tópicos</a:t>
            </a:r>
          </a:p>
          <a:p>
            <a:pPr marL="2160000" lvl="4" indent="-216000" algn="ctr">
              <a:spcBef>
                <a:spcPts val="283"/>
              </a:spcBef>
              <a:buClr>
                <a:srgbClr val="000000"/>
              </a:buClr>
              <a:buSzPct val="45000"/>
              <a:buFont typeface="Wingdings" charset="2"/>
              <a:buChar char=""/>
            </a:pPr>
            <a:r>
              <a:rPr lang="en-US" sz="1800" b="0" strike="noStrike" spc="-1">
                <a:latin typeface="Arial"/>
              </a:rPr>
              <a:t>5.º nível da estrutura de tópicos</a:t>
            </a:r>
          </a:p>
          <a:p>
            <a:pPr marL="2592000" lvl="5" indent="-216000" algn="ctr">
              <a:spcBef>
                <a:spcPts val="283"/>
              </a:spcBef>
              <a:buClr>
                <a:srgbClr val="000000"/>
              </a:buClr>
              <a:buSzPct val="45000"/>
              <a:buFont typeface="Wingdings" charset="2"/>
              <a:buChar char=""/>
            </a:pPr>
            <a:r>
              <a:rPr lang="en-US" sz="1800" b="0" strike="noStrike" spc="-1">
                <a:latin typeface="Arial"/>
              </a:rPr>
              <a:t>6.º nível da estrutura de tópicos</a:t>
            </a:r>
          </a:p>
          <a:p>
            <a:pPr marL="3024000" lvl="6" indent="-216000" algn="ctr">
              <a:spcBef>
                <a:spcPts val="283"/>
              </a:spcBef>
              <a:buClr>
                <a:srgbClr val="000000"/>
              </a:buClr>
              <a:buSzPct val="45000"/>
              <a:buFont typeface="Wingdings" charset="2"/>
              <a:buChar char=""/>
            </a:pPr>
            <a:r>
              <a:rPr lang="en-US" sz="18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Clique para editar o formato do texto do título</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en-US"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en-US"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en-US"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en-US"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en-US"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en-US"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Clique para editar o formato do texto do título</a:t>
            </a: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en-US"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en-US"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en-US"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en-US"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en-US"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en-US"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2"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2406960" y="2034360"/>
            <a:ext cx="7377840" cy="278820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5400" b="1" strike="noStrike" spc="-1" dirty="0">
                <a:solidFill>
                  <a:srgbClr val="FFFFFF"/>
                </a:solidFill>
                <a:latin typeface="Calibri"/>
                <a:ea typeface="DejaVu Sans"/>
              </a:rPr>
              <a:t>Programação orientada a objetos</a:t>
            </a:r>
            <a:endParaRPr lang="pt-BR" sz="5400" b="1"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4"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05" name="CustomShape 2"/>
          <p:cNvSpPr/>
          <p:nvPr/>
        </p:nvSpPr>
        <p:spPr>
          <a:xfrm>
            <a:off x="299880" y="1497600"/>
            <a:ext cx="6222240" cy="478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2800" b="0" strike="noStrike" spc="-1">
                <a:solidFill>
                  <a:srgbClr val="D1D5DB"/>
                </a:solidFill>
                <a:latin typeface="Söhne"/>
                <a:ea typeface="DejaVu Sans"/>
              </a:rPr>
              <a:t>O polimorfismo é um conceito amplo na programação orientada a objetos que envolve a capacidade de objetos de diferentes classes responderem de maneira diferente a uma mesma chamada de método. O polimorfismo pode ser alcançado por meio de duas técnicas: sobrecarga (overloading) e sobreposição (overriding).</a:t>
            </a:r>
            <a:endParaRPr lang="pt-BR" sz="2800" b="0" strike="noStrike" spc="-1">
              <a:latin typeface="Arial"/>
            </a:endParaRPr>
          </a:p>
        </p:txBody>
      </p:sp>
      <p:pic>
        <p:nvPicPr>
          <p:cNvPr id="206" name="Imagem 8" descr="Gráfico de radar&#10;&#10;Descrição gerada automaticamente com confiança baixa"/>
          <p:cNvPicPr/>
          <p:nvPr/>
        </p:nvPicPr>
        <p:blipFill>
          <a:blip r:embed="rId2"/>
          <a:stretch/>
        </p:blipFill>
        <p:spPr>
          <a:xfrm>
            <a:off x="6522840" y="1874880"/>
            <a:ext cx="5525640" cy="3107880"/>
          </a:xfrm>
          <a:prstGeom prst="rect">
            <a:avLst/>
          </a:prstGeom>
          <a:ln w="0">
            <a:noFill/>
          </a:ln>
        </p:spPr>
      </p:pic>
      <p:sp>
        <p:nvSpPr>
          <p:cNvPr id="207" name="CustomShape 3"/>
          <p:cNvSpPr/>
          <p:nvPr/>
        </p:nvSpPr>
        <p:spPr>
          <a:xfrm>
            <a:off x="3292920" y="208800"/>
            <a:ext cx="5605560" cy="91476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dirty="0">
                <a:solidFill>
                  <a:srgbClr val="FFFFFF"/>
                </a:solidFill>
                <a:latin typeface="Montserrat"/>
                <a:ea typeface="DejaVu Sans"/>
              </a:rPr>
              <a:t>Polimorfismo – Sobrecarga e Sobreposição</a:t>
            </a:r>
            <a:endParaRPr lang="pt-BR" sz="2800" b="0" i="1"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8"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sp>
      <p:sp>
        <p:nvSpPr>
          <p:cNvPr id="209" name="CustomShape 2"/>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10" name="CustomShape 3"/>
          <p:cNvSpPr/>
          <p:nvPr/>
        </p:nvSpPr>
        <p:spPr>
          <a:xfrm>
            <a:off x="186840" y="1027800"/>
            <a:ext cx="6670800" cy="578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2200" b="0" strike="noStrike" spc="-1">
                <a:solidFill>
                  <a:srgbClr val="D1D5DB"/>
                </a:solidFill>
                <a:latin typeface="Söhne"/>
                <a:ea typeface="DejaVu Sans"/>
              </a:rPr>
              <a:t>Sobrecarga (Overloading): A sobrecarga ocorre quando uma classe possui vários métodos com o mesmo nome, mas com diferentes assinaturas (parâmetros). Esses métodos podem ter um número diferente de parâmetros ou tipos de parâmetros diferentes. A decisão sobre qual método executar é baseada nos parâmetros passados na chamada do método.</a:t>
            </a:r>
            <a:endParaRPr lang="pt-BR" sz="2200" b="0" strike="noStrike" spc="-1">
              <a:latin typeface="Arial"/>
            </a:endParaRPr>
          </a:p>
          <a:p>
            <a:pPr>
              <a:lnSpc>
                <a:spcPct val="100000"/>
              </a:lnSpc>
            </a:pPr>
            <a:endParaRPr lang="pt-BR" sz="2200" b="0" strike="noStrike" spc="-1">
              <a:latin typeface="Arial"/>
            </a:endParaRPr>
          </a:p>
          <a:p>
            <a:pPr>
              <a:lnSpc>
                <a:spcPct val="100000"/>
              </a:lnSpc>
            </a:pPr>
            <a:r>
              <a:rPr lang="pt-BR" sz="2200" b="0" strike="noStrike" spc="-1">
                <a:solidFill>
                  <a:srgbClr val="D1D5DB"/>
                </a:solidFill>
                <a:latin typeface="Söhne"/>
                <a:ea typeface="DejaVu Sans"/>
              </a:rPr>
              <a:t>A sobrecarga permite que uma classe ofereça diferentes versões de um método, cada uma adaptada para diferentes conjuntos de parâmetros. Dessa forma, os métodos podem ter o mesmo nome, mas se comportam de maneira diferente com base nos argumentos.</a:t>
            </a:r>
            <a:endParaRPr lang="pt-BR" sz="2200" b="0" strike="noStrike" spc="-1">
              <a:latin typeface="Arial"/>
            </a:endParaRPr>
          </a:p>
          <a:p>
            <a:pPr>
              <a:lnSpc>
                <a:spcPct val="100000"/>
              </a:lnSpc>
            </a:pPr>
            <a:endParaRPr lang="pt-BR" sz="2200" b="0" strike="noStrike" spc="-1">
              <a:latin typeface="Arial"/>
            </a:endParaRPr>
          </a:p>
        </p:txBody>
      </p:sp>
      <p:sp>
        <p:nvSpPr>
          <p:cNvPr id="211" name="CustomShape 4"/>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Polimorfismo - Sobrecarga</a:t>
            </a:r>
            <a:endParaRPr lang="pt-BR" sz="2800" b="0" strike="noStrike" spc="-1">
              <a:latin typeface="Arial"/>
            </a:endParaRPr>
          </a:p>
        </p:txBody>
      </p:sp>
      <p:pic>
        <p:nvPicPr>
          <p:cNvPr id="212" name="Espaço Reservado para Conteúdo 10" descr="Diagrama&#10;&#10;Descrição gerada automaticamente"/>
          <p:cNvPicPr/>
          <p:nvPr/>
        </p:nvPicPr>
        <p:blipFill>
          <a:blip r:embed="rId2"/>
          <a:stretch/>
        </p:blipFill>
        <p:spPr>
          <a:xfrm>
            <a:off x="7095240" y="1866240"/>
            <a:ext cx="4619520" cy="31251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3"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pic>
        <p:nvPicPr>
          <p:cNvPr id="214" name="Imagem 5" descr="Diagrama&#10;&#10;Descrição gerada automaticamente"/>
          <p:cNvPicPr/>
          <p:nvPr/>
        </p:nvPicPr>
        <p:blipFill>
          <a:blip r:embed="rId2"/>
          <a:stretch/>
        </p:blipFill>
        <p:spPr>
          <a:xfrm>
            <a:off x="3293640" y="2358360"/>
            <a:ext cx="5604840" cy="2750760"/>
          </a:xfrm>
          <a:prstGeom prst="rect">
            <a:avLst/>
          </a:prstGeom>
          <a:ln w="0">
            <a:noFill/>
          </a:ln>
        </p:spPr>
      </p:pic>
      <p:sp>
        <p:nvSpPr>
          <p:cNvPr id="215" name="CustomShape 2"/>
          <p:cNvSpPr/>
          <p:nvPr/>
        </p:nvSpPr>
        <p:spPr>
          <a:xfrm>
            <a:off x="718709" y="1200896"/>
            <a:ext cx="2100425" cy="706432"/>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pt-BR" sz="4000" b="0" strike="noStrike" spc="-1" dirty="0">
                <a:solidFill>
                  <a:schemeClr val="bg1"/>
                </a:solidFill>
                <a:latin typeface="Calibri"/>
                <a:ea typeface="DejaVu Sans"/>
              </a:rPr>
              <a:t>Exemplo:</a:t>
            </a:r>
            <a:endParaRPr lang="pt-BR" sz="4000" b="0" strike="noStrike" spc="-1" dirty="0">
              <a:solidFill>
                <a:schemeClr val="bg1"/>
              </a:solidFill>
              <a:latin typeface="Arial"/>
            </a:endParaRPr>
          </a:p>
        </p:txBody>
      </p:sp>
      <p:sp>
        <p:nvSpPr>
          <p:cNvPr id="216" name="CustomShape 3"/>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Polimorfismo - Sobrecarga</a:t>
            </a:r>
            <a:endParaRPr lang="pt-BR"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7" name="CustomShape 1"/>
          <p:cNvSpPr/>
          <p:nvPr/>
        </p:nvSpPr>
        <p:spPr>
          <a:xfrm>
            <a:off x="838080" y="263520"/>
            <a:ext cx="10514880" cy="1324800"/>
          </a:xfrm>
          <a:prstGeom prst="rect">
            <a:avLst/>
          </a:prstGeom>
          <a:noFill/>
          <a:ln w="0">
            <a:noFill/>
          </a:ln>
        </p:spPr>
        <p:style>
          <a:lnRef idx="0">
            <a:scrgbClr r="0" g="0" b="0"/>
          </a:lnRef>
          <a:fillRef idx="0">
            <a:scrgbClr r="0" g="0" b="0"/>
          </a:fillRef>
          <a:effectRef idx="0">
            <a:scrgbClr r="0" g="0" b="0"/>
          </a:effectRef>
          <a:fontRef idx="minor"/>
        </p:style>
      </p:sp>
      <p:sp>
        <p:nvSpPr>
          <p:cNvPr id="218" name="CustomShape 2"/>
          <p:cNvSpPr/>
          <p:nvPr/>
        </p:nvSpPr>
        <p:spPr>
          <a:xfrm>
            <a:off x="0" y="36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19" name="CustomShape 3"/>
          <p:cNvSpPr/>
          <p:nvPr/>
        </p:nvSpPr>
        <p:spPr>
          <a:xfrm>
            <a:off x="2963160" y="1406520"/>
            <a:ext cx="6637680" cy="5274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2000" b="0" strike="noStrike" spc="-1">
                <a:solidFill>
                  <a:srgbClr val="D1D5DB"/>
                </a:solidFill>
                <a:latin typeface="Söhne"/>
                <a:ea typeface="DejaVu Sans"/>
              </a:rPr>
              <a:t>Sobreposição (Overriding): A sobreposição ocorre quando uma classe derivada (subclasse) substitui um método da classe base (superclasse) com a mesma assinatura (nome e parâmetros). A classe derivada fornece uma implementação diferente do método, que é específica para a própria classe derivada. A sobreposição permite que a classe derivada modifique ou estenda o comportamento do método herdado da classe base.</a:t>
            </a:r>
            <a:endParaRPr lang="pt-BR" sz="2000" b="0" strike="noStrike" spc="-1">
              <a:latin typeface="Arial"/>
            </a:endParaRPr>
          </a:p>
          <a:p>
            <a:pPr>
              <a:lnSpc>
                <a:spcPct val="100000"/>
              </a:lnSpc>
            </a:pPr>
            <a:r>
              <a:rPr lang="pt-BR" sz="2000" b="0" strike="noStrike" spc="-1">
                <a:solidFill>
                  <a:srgbClr val="D1D5DB"/>
                </a:solidFill>
                <a:latin typeface="Söhne"/>
                <a:ea typeface="DejaVu Sans"/>
              </a:rPr>
              <a:t>Quando um método é chamado em um objeto da classe derivada, a implementação do método na classe derivada é executada em vez da implementação na classe base. Isso permite que objetos de diferentes classes respondam de maneira diferente à mesma chamada de método, dependendo da classe real do objeto.</a:t>
            </a:r>
            <a:endParaRPr lang="pt-BR" sz="2000" b="0" strike="noStrike" spc="-1">
              <a:latin typeface="Arial"/>
            </a:endParaRPr>
          </a:p>
          <a:p>
            <a:pPr>
              <a:lnSpc>
                <a:spcPct val="100000"/>
              </a:lnSpc>
            </a:pPr>
            <a:endParaRPr lang="pt-BR" sz="2000" b="0" strike="noStrike" spc="-1">
              <a:latin typeface="Arial"/>
            </a:endParaRPr>
          </a:p>
        </p:txBody>
      </p:sp>
      <p:sp>
        <p:nvSpPr>
          <p:cNvPr id="220" name="CustomShape 4"/>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Polimorfismo - Sobreposição</a:t>
            </a:r>
            <a:endParaRPr lang="pt-BR" sz="2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1"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22" name="CustomShape 2"/>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Polimorfismo - Sobreposição</a:t>
            </a:r>
            <a:endParaRPr lang="pt-BR" sz="2800" b="0" strike="noStrike" spc="-1">
              <a:latin typeface="Arial"/>
            </a:endParaRPr>
          </a:p>
        </p:txBody>
      </p:sp>
      <p:pic>
        <p:nvPicPr>
          <p:cNvPr id="223" name="Imagem 11" descr="Texto&#10;&#10;Descrição gerada automaticamente"/>
          <p:cNvPicPr/>
          <p:nvPr/>
        </p:nvPicPr>
        <p:blipFill>
          <a:blip r:embed="rId2"/>
          <a:stretch/>
        </p:blipFill>
        <p:spPr>
          <a:xfrm>
            <a:off x="3613680" y="1195920"/>
            <a:ext cx="4963680" cy="5139720"/>
          </a:xfrm>
          <a:prstGeom prst="rect">
            <a:avLst/>
          </a:prstGeom>
          <a:ln w="0">
            <a:noFill/>
          </a:ln>
        </p:spPr>
      </p:pic>
      <p:sp>
        <p:nvSpPr>
          <p:cNvPr id="3" name="CaixaDeTexto 2">
            <a:extLst>
              <a:ext uri="{FF2B5EF4-FFF2-40B4-BE49-F238E27FC236}">
                <a16:creationId xmlns:a16="http://schemas.microsoft.com/office/drawing/2014/main" id="{23E3E75F-CFF9-B2E5-6295-281EFCF41019}"/>
              </a:ext>
            </a:extLst>
          </p:cNvPr>
          <p:cNvSpPr txBox="1"/>
          <p:nvPr/>
        </p:nvSpPr>
        <p:spPr>
          <a:xfrm>
            <a:off x="713143" y="1195920"/>
            <a:ext cx="2187395" cy="707886"/>
          </a:xfrm>
          <a:prstGeom prst="rect">
            <a:avLst/>
          </a:prstGeom>
          <a:noFill/>
        </p:spPr>
        <p:txBody>
          <a:bodyPr wrap="square">
            <a:spAutoFit/>
          </a:bodyPr>
          <a:lstStyle/>
          <a:p>
            <a:r>
              <a:rPr lang="pt-BR" sz="4000" b="0" strike="noStrike" spc="-1" dirty="0">
                <a:solidFill>
                  <a:schemeClr val="bg1"/>
                </a:solidFill>
                <a:latin typeface="Calibri"/>
                <a:ea typeface="DejaVu Sans"/>
              </a:rPr>
              <a:t>Exemplo:</a:t>
            </a:r>
            <a:endParaRPr lang="pt-BR"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4" name="CustomShape 1"/>
          <p:cNvSpPr/>
          <p:nvPr/>
        </p:nvSpPr>
        <p:spPr>
          <a:xfrm>
            <a:off x="838080" y="263520"/>
            <a:ext cx="10514880" cy="1324800"/>
          </a:xfrm>
          <a:prstGeom prst="rect">
            <a:avLst/>
          </a:prstGeom>
          <a:noFill/>
          <a:ln w="0">
            <a:noFill/>
          </a:ln>
        </p:spPr>
        <p:style>
          <a:lnRef idx="0">
            <a:scrgbClr r="0" g="0" b="0"/>
          </a:lnRef>
          <a:fillRef idx="0">
            <a:scrgbClr r="0" g="0" b="0"/>
          </a:fillRef>
          <a:effectRef idx="0">
            <a:scrgbClr r="0" g="0" b="0"/>
          </a:effectRef>
          <a:fontRef idx="minor"/>
        </p:style>
      </p:sp>
      <p:sp>
        <p:nvSpPr>
          <p:cNvPr id="225" name="CustomShape 2"/>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26" name="CustomShape 3"/>
          <p:cNvSpPr/>
          <p:nvPr/>
        </p:nvSpPr>
        <p:spPr>
          <a:xfrm>
            <a:off x="219960" y="1371600"/>
            <a:ext cx="6637680" cy="447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pt-BR" sz="1800" b="0" strike="noStrike" spc="-1">
              <a:latin typeface="Arial"/>
            </a:endParaRPr>
          </a:p>
          <a:p>
            <a:pPr>
              <a:lnSpc>
                <a:spcPct val="100000"/>
              </a:lnSpc>
            </a:pPr>
            <a:r>
              <a:rPr lang="pt-BR" sz="1800" b="0" strike="noStrike" spc="-1">
                <a:solidFill>
                  <a:srgbClr val="D1D5DB"/>
                </a:solidFill>
                <a:latin typeface="Söhne"/>
                <a:ea typeface="DejaVu Sans"/>
              </a:rPr>
              <a:t>Objetos estáticos em JavaScript são membros de uma classe que pertencem à própria classe e não a instâncias individuais. Eles podem ser acessados diretamente usando o nome da classe e são compartilhados por todas as instâncias. São usados para dados ou funções compartilhadas. </a:t>
            </a:r>
            <a:endParaRPr lang="pt-BR" sz="1800" b="0" strike="noStrike" spc="-1">
              <a:latin typeface="Arial"/>
            </a:endParaRPr>
          </a:p>
          <a:p>
            <a:pPr>
              <a:lnSpc>
                <a:spcPct val="100000"/>
              </a:lnSpc>
            </a:pPr>
            <a:endParaRPr lang="pt-BR" sz="1800" b="0" strike="noStrike" spc="-1">
              <a:latin typeface="Arial"/>
            </a:endParaRPr>
          </a:p>
          <a:p>
            <a:pPr>
              <a:lnSpc>
                <a:spcPct val="100000"/>
              </a:lnSpc>
            </a:pPr>
            <a:r>
              <a:rPr lang="pt-BR" sz="1800" b="0" strike="noStrike" spc="-1">
                <a:solidFill>
                  <a:srgbClr val="D1D5DB"/>
                </a:solidFill>
                <a:latin typeface="Söhne"/>
                <a:ea typeface="DejaVu Sans"/>
              </a:rPr>
              <a:t>Neste exemplo, contador é um objeto estático que conta o número de vezes que o método incrementarContador() é chamado. O método getContador() retorna o valor atual do contador. O acesso aos membros estáticos é feito diretamente usando o nome da classe, sem a necessidade de criar instâncias da classe.</a:t>
            </a:r>
            <a:endParaRPr lang="pt-BR" sz="1800" b="0" strike="noStrike" spc="-1">
              <a:latin typeface="Arial"/>
            </a:endParaRPr>
          </a:p>
          <a:p>
            <a:pPr>
              <a:lnSpc>
                <a:spcPct val="100000"/>
              </a:lnSpc>
            </a:pPr>
            <a:endParaRPr lang="pt-BR" sz="1800" b="0" strike="noStrike" spc="-1">
              <a:latin typeface="Arial"/>
            </a:endParaRPr>
          </a:p>
        </p:txBody>
      </p:sp>
      <p:sp>
        <p:nvSpPr>
          <p:cNvPr id="227" name="CustomShape 4"/>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Objetos Estáticos</a:t>
            </a:r>
            <a:endParaRPr lang="pt-BR" sz="2800" b="0" strike="noStrike" spc="-1">
              <a:latin typeface="Arial"/>
            </a:endParaRPr>
          </a:p>
        </p:txBody>
      </p:sp>
      <p:pic>
        <p:nvPicPr>
          <p:cNvPr id="228" name="Imagem 227"/>
          <p:cNvPicPr/>
          <p:nvPr/>
        </p:nvPicPr>
        <p:blipFill>
          <a:blip r:embed="rId2"/>
          <a:stretch/>
        </p:blipFill>
        <p:spPr>
          <a:xfrm>
            <a:off x="6648840" y="1648080"/>
            <a:ext cx="5238000" cy="36093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9"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30" name="CustomShape 2"/>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Exemplos POO</a:t>
            </a:r>
            <a:endParaRPr lang="pt-BR" sz="2800" b="0" strike="noStrike" spc="-1">
              <a:latin typeface="Arial"/>
            </a:endParaRPr>
          </a:p>
        </p:txBody>
      </p:sp>
      <p:pic>
        <p:nvPicPr>
          <p:cNvPr id="231" name="Imagem 230"/>
          <p:cNvPicPr/>
          <p:nvPr/>
        </p:nvPicPr>
        <p:blipFill>
          <a:blip r:embed="rId2"/>
          <a:stretch/>
        </p:blipFill>
        <p:spPr>
          <a:xfrm>
            <a:off x="914400" y="1371600"/>
            <a:ext cx="5257440" cy="4924800"/>
          </a:xfrm>
          <a:prstGeom prst="rect">
            <a:avLst/>
          </a:prstGeom>
          <a:ln w="0">
            <a:noFill/>
          </a:ln>
        </p:spPr>
      </p:pic>
      <p:pic>
        <p:nvPicPr>
          <p:cNvPr id="232" name="Imagem 231"/>
          <p:cNvPicPr/>
          <p:nvPr/>
        </p:nvPicPr>
        <p:blipFill>
          <a:blip r:embed="rId3"/>
          <a:stretch/>
        </p:blipFill>
        <p:spPr>
          <a:xfrm>
            <a:off x="6744240" y="1828800"/>
            <a:ext cx="5142600" cy="411408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3"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34" name="CustomShape 2"/>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Exemplos em Javascript</a:t>
            </a:r>
            <a:endParaRPr lang="pt-BR" sz="2800" b="0" strike="noStrike" spc="-1">
              <a:latin typeface="Arial"/>
            </a:endParaRPr>
          </a:p>
        </p:txBody>
      </p:sp>
      <p:pic>
        <p:nvPicPr>
          <p:cNvPr id="235" name="Imagem 234"/>
          <p:cNvPicPr/>
          <p:nvPr/>
        </p:nvPicPr>
        <p:blipFill>
          <a:blip r:embed="rId2"/>
          <a:stretch/>
        </p:blipFill>
        <p:spPr>
          <a:xfrm>
            <a:off x="579240" y="1600200"/>
            <a:ext cx="5364000" cy="4343040"/>
          </a:xfrm>
          <a:prstGeom prst="rect">
            <a:avLst/>
          </a:prstGeom>
          <a:ln w="0">
            <a:noFill/>
          </a:ln>
        </p:spPr>
      </p:pic>
      <p:pic>
        <p:nvPicPr>
          <p:cNvPr id="236" name="Imagem 235"/>
          <p:cNvPicPr/>
          <p:nvPr/>
        </p:nvPicPr>
        <p:blipFill>
          <a:blip r:embed="rId3"/>
          <a:stretch/>
        </p:blipFill>
        <p:spPr>
          <a:xfrm>
            <a:off x="6720840" y="1526040"/>
            <a:ext cx="4937400" cy="46458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7"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38"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Exemplos em Javascript</a:t>
            </a:r>
            <a:endParaRPr lang="pt-BR" sz="2800" b="0" strike="noStrike" spc="-1">
              <a:latin typeface="Arial"/>
            </a:endParaRPr>
          </a:p>
        </p:txBody>
      </p:sp>
      <p:pic>
        <p:nvPicPr>
          <p:cNvPr id="239" name="Imagem 238"/>
          <p:cNvPicPr/>
          <p:nvPr/>
        </p:nvPicPr>
        <p:blipFill>
          <a:blip r:embed="rId2"/>
          <a:stretch/>
        </p:blipFill>
        <p:spPr>
          <a:xfrm>
            <a:off x="519120" y="1143000"/>
            <a:ext cx="5424120" cy="5458680"/>
          </a:xfrm>
          <a:prstGeom prst="rect">
            <a:avLst/>
          </a:prstGeom>
          <a:ln w="0">
            <a:noFill/>
          </a:ln>
        </p:spPr>
      </p:pic>
      <p:pic>
        <p:nvPicPr>
          <p:cNvPr id="240" name="Imagem 239"/>
          <p:cNvPicPr/>
          <p:nvPr/>
        </p:nvPicPr>
        <p:blipFill>
          <a:blip r:embed="rId3"/>
          <a:stretch/>
        </p:blipFill>
        <p:spPr>
          <a:xfrm>
            <a:off x="6172200" y="1371600"/>
            <a:ext cx="5447880" cy="514332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1"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42"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Exemplos em Javascript – </a:t>
            </a:r>
            <a:endParaRPr lang="pt-BR" sz="2800" b="0" strike="noStrike" spc="-1">
              <a:latin typeface="Arial"/>
            </a:endParaRPr>
          </a:p>
          <a:p>
            <a:pPr algn="ctr">
              <a:lnSpc>
                <a:spcPct val="100000"/>
              </a:lnSpc>
            </a:pPr>
            <a:r>
              <a:rPr lang="pt-BR" sz="2800" b="1" i="1" strike="noStrike" spc="-1">
                <a:solidFill>
                  <a:srgbClr val="FFFFFF"/>
                </a:solidFill>
                <a:latin typeface="Montserrat"/>
                <a:ea typeface="DejaVu Sans"/>
              </a:rPr>
              <a:t>Objetos Estáticos</a:t>
            </a:r>
            <a:endParaRPr lang="pt-BR" sz="2800" b="0" strike="noStrike" spc="-1">
              <a:latin typeface="Arial"/>
            </a:endParaRPr>
          </a:p>
        </p:txBody>
      </p:sp>
      <p:pic>
        <p:nvPicPr>
          <p:cNvPr id="243" name="Imagem 242"/>
          <p:cNvPicPr/>
          <p:nvPr/>
        </p:nvPicPr>
        <p:blipFill>
          <a:blip r:embed="rId2"/>
          <a:stretch/>
        </p:blipFill>
        <p:spPr>
          <a:xfrm>
            <a:off x="2514600" y="1143000"/>
            <a:ext cx="7086240" cy="53416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4" name="CustomShape 1"/>
          <p:cNvSpPr/>
          <p:nvPr/>
        </p:nvSpPr>
        <p:spPr>
          <a:xfrm>
            <a:off x="0" y="360"/>
            <a:ext cx="12191400" cy="6857280"/>
          </a:xfrm>
          <a:prstGeom prst="snip1Rect">
            <a:avLst>
              <a:gd name="adj" fmla="val 16667"/>
            </a:avLst>
          </a:prstGeom>
          <a:gradFill rotWithShape="0">
            <a:gsLst>
              <a:gs pos="0">
                <a:srgbClr val="333F4F"/>
              </a:gs>
              <a:gs pos="100000">
                <a:srgbClr val="333F4F">
                  <a:alpha val="0"/>
                </a:srgbClr>
              </a:gs>
            </a:gsLst>
            <a:lin ang="5400000"/>
          </a:gra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55" name="CustomShape 2"/>
          <p:cNvSpPr/>
          <p:nvPr/>
        </p:nvSpPr>
        <p:spPr>
          <a:xfrm>
            <a:off x="2854620" y="288272"/>
            <a:ext cx="64821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strike="noStrike" spc="-1" dirty="0">
                <a:solidFill>
                  <a:srgbClr val="FFFFFF"/>
                </a:solidFill>
                <a:latin typeface="Calibri"/>
                <a:ea typeface="DejaVu Sans"/>
              </a:rPr>
              <a:t>Paradigmas de Programação</a:t>
            </a:r>
            <a:endParaRPr lang="pt-BR" sz="2800" b="1" strike="noStrike" spc="-1" dirty="0">
              <a:latin typeface="Arial"/>
            </a:endParaRPr>
          </a:p>
        </p:txBody>
      </p:sp>
      <p:sp>
        <p:nvSpPr>
          <p:cNvPr id="156" name="CustomShape 3"/>
          <p:cNvSpPr/>
          <p:nvPr/>
        </p:nvSpPr>
        <p:spPr>
          <a:xfrm>
            <a:off x="1371600" y="1600200"/>
            <a:ext cx="4800240" cy="4800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pt-BR" sz="1800" b="0" strike="noStrike" spc="-1" dirty="0">
                <a:solidFill>
                  <a:srgbClr val="FFFFFF"/>
                </a:solidFill>
                <a:latin typeface="Source Serif Pro"/>
              </a:rPr>
              <a:t>Conforme programas de computador eram criados antigamente, e ficavam cada vez mais complexos, linguagens de programação e boas práticas evoluíram para atender as necessidades dos programadores. Finalmente, essas evoluções criaram o que chamamos de paradigmas de programação.</a:t>
            </a:r>
            <a:endParaRPr lang="pt-BR" sz="1800" b="0" strike="noStrike" spc="-1" dirty="0">
              <a:latin typeface="Arial"/>
            </a:endParaRPr>
          </a:p>
          <a:p>
            <a:pPr>
              <a:lnSpc>
                <a:spcPct val="100000"/>
              </a:lnSpc>
            </a:pPr>
            <a:endParaRPr lang="pt-BR" sz="1800" b="0" strike="noStrike" spc="-1" dirty="0">
              <a:latin typeface="Arial"/>
            </a:endParaRPr>
          </a:p>
          <a:p>
            <a:pPr>
              <a:lnSpc>
                <a:spcPct val="100000"/>
              </a:lnSpc>
            </a:pPr>
            <a:r>
              <a:rPr lang="pt-BR" sz="1800" b="0" strike="noStrike" spc="-1" dirty="0">
                <a:solidFill>
                  <a:srgbClr val="FFFFFF"/>
                </a:solidFill>
                <a:latin typeface="Source Serif Pro"/>
                <a:ea typeface="游ゴシック"/>
              </a:rPr>
              <a:t>Um paradigma de programação é um estilo específico de organizar e escrever programas com o objetivo de aumentar a organização, menos bugs e melhorar a manutenção do código.</a:t>
            </a:r>
            <a:endParaRPr lang="pt-BR" sz="1800" b="0" strike="noStrike" spc="-1" dirty="0">
              <a:latin typeface="Arial"/>
            </a:endParaRPr>
          </a:p>
        </p:txBody>
      </p:sp>
      <p:sp>
        <p:nvSpPr>
          <p:cNvPr id="157" name="CustomShape 4"/>
          <p:cNvSpPr/>
          <p:nvPr/>
        </p:nvSpPr>
        <p:spPr>
          <a:xfrm>
            <a:off x="6400800" y="1600200"/>
            <a:ext cx="5486040" cy="4800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16000" indent="-215640">
              <a:lnSpc>
                <a:spcPct val="100000"/>
              </a:lnSpc>
              <a:buClr>
                <a:srgbClr val="FFFFFF"/>
              </a:buClr>
              <a:buFont typeface="Wingdings" charset="2"/>
              <a:buChar char=""/>
            </a:pPr>
            <a:r>
              <a:rPr lang="pt-BR" sz="1800" b="0" strike="noStrike" spc="-1">
                <a:solidFill>
                  <a:srgbClr val="FFFFFF"/>
                </a:solidFill>
                <a:latin typeface="Source Serif Pro"/>
              </a:rPr>
              <a:t>É um padrão conceitual que orienta soluções de projeto e implementação</a:t>
            </a:r>
            <a:endParaRPr lang="pt-BR" sz="1800" b="0" strike="noStrike" spc="-1">
              <a:latin typeface="Arial"/>
            </a:endParaRPr>
          </a:p>
          <a:p>
            <a:pPr marL="216000" indent="-215640">
              <a:lnSpc>
                <a:spcPct val="100000"/>
              </a:lnSpc>
              <a:buClr>
                <a:srgbClr val="FFFFFF"/>
              </a:buClr>
              <a:buFont typeface="Wingdings" charset="2"/>
              <a:buChar char=""/>
            </a:pPr>
            <a:r>
              <a:rPr lang="pt-BR" sz="1800" b="0" strike="noStrike" spc="-1">
                <a:solidFill>
                  <a:srgbClr val="FFFFFF"/>
                </a:solidFill>
                <a:latin typeface="Source Serif Pro"/>
              </a:rPr>
              <a:t>Paradigmas explicam como os elementos que compõem um programa são organizados e como interagem entre si</a:t>
            </a:r>
            <a:endParaRPr lang="pt-BR" sz="1800" b="0" strike="noStrike" spc="-1">
              <a:latin typeface="Arial"/>
            </a:endParaRPr>
          </a:p>
          <a:p>
            <a:pPr marL="216000" indent="-215640">
              <a:lnSpc>
                <a:spcPct val="100000"/>
              </a:lnSpc>
              <a:buClr>
                <a:srgbClr val="FFFFFF"/>
              </a:buClr>
              <a:buFont typeface="Wingdings" charset="2"/>
              <a:buChar char=""/>
            </a:pPr>
            <a:r>
              <a:rPr lang="pt-BR" sz="1800" b="0" strike="noStrike" spc="-1">
                <a:solidFill>
                  <a:srgbClr val="FFFFFF"/>
                </a:solidFill>
                <a:latin typeface="Source Serif Pro"/>
              </a:rPr>
              <a:t>Exemplos de paradigmas:</a:t>
            </a:r>
            <a:endParaRPr lang="pt-BR" sz="1800" b="0" strike="noStrike" spc="-1">
              <a:latin typeface="Arial"/>
            </a:endParaRPr>
          </a:p>
          <a:p>
            <a:pPr>
              <a:lnSpc>
                <a:spcPct val="100000"/>
              </a:lnSpc>
            </a:pPr>
            <a:endParaRPr lang="pt-BR" sz="1800" b="0" strike="noStrike" spc="-1">
              <a:latin typeface="Arial"/>
            </a:endParaRPr>
          </a:p>
          <a:p>
            <a:pPr>
              <a:lnSpc>
                <a:spcPct val="100000"/>
              </a:lnSpc>
            </a:pPr>
            <a:r>
              <a:rPr lang="pt-BR" sz="1800" b="0" strike="noStrike" spc="-1">
                <a:solidFill>
                  <a:srgbClr val="FFFFFF"/>
                </a:solidFill>
                <a:latin typeface="Source Serif Pro"/>
                <a:ea typeface="游ゴシック"/>
              </a:rPr>
              <a:t>- Procedural</a:t>
            </a:r>
            <a:endParaRPr lang="pt-BR" sz="1800" b="0" strike="noStrike" spc="-1">
              <a:latin typeface="Arial"/>
            </a:endParaRPr>
          </a:p>
          <a:p>
            <a:pPr>
              <a:lnSpc>
                <a:spcPct val="100000"/>
              </a:lnSpc>
            </a:pPr>
            <a:r>
              <a:rPr lang="pt-BR" sz="1800" b="0" strike="noStrike" spc="-1">
                <a:solidFill>
                  <a:srgbClr val="FFFFFF"/>
                </a:solidFill>
                <a:latin typeface="Source Serif Pro"/>
                <a:ea typeface="游ゴシック"/>
              </a:rPr>
              <a:t>	</a:t>
            </a:r>
            <a:r>
              <a:rPr lang="pt-BR" sz="1200" b="0" strike="noStrike" spc="-1">
                <a:solidFill>
                  <a:srgbClr val="FFFFFF"/>
                </a:solidFill>
                <a:latin typeface="Source Serif Pro"/>
                <a:ea typeface="游ゴシック"/>
              </a:rPr>
              <a:t>Sequência de instruções modificando o estado.</a:t>
            </a:r>
            <a:endParaRPr lang="pt-BR" sz="1200" b="0" strike="noStrike" spc="-1">
              <a:latin typeface="Arial"/>
            </a:endParaRPr>
          </a:p>
          <a:p>
            <a:pPr>
              <a:lnSpc>
                <a:spcPct val="100000"/>
              </a:lnSpc>
            </a:pPr>
            <a:r>
              <a:rPr lang="pt-BR" sz="1800" b="0" strike="noStrike" spc="-1">
                <a:solidFill>
                  <a:srgbClr val="FFFFFF"/>
                </a:solidFill>
                <a:latin typeface="Source Serif Pro"/>
                <a:ea typeface="游ゴシック"/>
              </a:rPr>
              <a:t>- Orientado a Objetos</a:t>
            </a:r>
            <a:endParaRPr lang="pt-BR" sz="1800" b="0" strike="noStrike" spc="-1">
              <a:latin typeface="Arial"/>
            </a:endParaRPr>
          </a:p>
          <a:p>
            <a:pPr>
              <a:lnSpc>
                <a:spcPct val="100000"/>
              </a:lnSpc>
            </a:pPr>
            <a:r>
              <a:rPr lang="pt-BR" sz="1800" b="0" strike="noStrike" spc="-1">
                <a:solidFill>
                  <a:srgbClr val="FFFFFF"/>
                </a:solidFill>
                <a:latin typeface="Source Serif Pro"/>
                <a:ea typeface="游ゴシック"/>
              </a:rPr>
              <a:t>	</a:t>
            </a:r>
            <a:r>
              <a:rPr lang="pt-BR" sz="1200" b="0" strike="noStrike" spc="-1">
                <a:solidFill>
                  <a:srgbClr val="FFFFFF"/>
                </a:solidFill>
                <a:latin typeface="Source Serif Pro"/>
                <a:ea typeface="游ゴシック"/>
              </a:rPr>
              <a:t>Organizado em torno de objetos com propriedades e comportamentos.</a:t>
            </a:r>
            <a:endParaRPr lang="pt-BR" sz="1200" b="0" strike="noStrike" spc="-1">
              <a:latin typeface="Arial"/>
            </a:endParaRPr>
          </a:p>
          <a:p>
            <a:pPr>
              <a:lnSpc>
                <a:spcPct val="100000"/>
              </a:lnSpc>
            </a:pPr>
            <a:r>
              <a:rPr lang="pt-BR" sz="1800" b="0" strike="noStrike" spc="-1">
                <a:solidFill>
                  <a:srgbClr val="FFFFFF"/>
                </a:solidFill>
                <a:latin typeface="Source Serif Pro"/>
                <a:ea typeface="游ゴシック"/>
              </a:rPr>
              <a:t>- Funcional</a:t>
            </a:r>
            <a:endParaRPr lang="pt-BR" sz="1800" b="0" strike="noStrike" spc="-1">
              <a:latin typeface="Arial"/>
            </a:endParaRPr>
          </a:p>
          <a:p>
            <a:pPr>
              <a:lnSpc>
                <a:spcPct val="100000"/>
              </a:lnSpc>
            </a:pPr>
            <a:r>
              <a:rPr lang="pt-BR" sz="1800" b="0" strike="noStrike" spc="-1">
                <a:solidFill>
                  <a:srgbClr val="FFFFFF"/>
                </a:solidFill>
                <a:latin typeface="Source Serif Pro"/>
                <a:ea typeface="游ゴシック"/>
              </a:rPr>
              <a:t>	</a:t>
            </a:r>
            <a:r>
              <a:rPr lang="pt-BR" sz="1200" b="0" strike="noStrike" spc="-1">
                <a:solidFill>
                  <a:srgbClr val="FFFFFF"/>
                </a:solidFill>
                <a:latin typeface="Source Serif Pro"/>
                <a:ea typeface="游ゴシック"/>
              </a:rPr>
              <a:t>Baseado em funções puras e evita a mudança de estado.</a:t>
            </a:r>
            <a:endParaRPr lang="pt-BR" sz="1200" b="0" strike="noStrike" spc="-1">
              <a:latin typeface="Arial"/>
            </a:endParaRPr>
          </a:p>
          <a:p>
            <a:pPr>
              <a:lnSpc>
                <a:spcPct val="100000"/>
              </a:lnSpc>
            </a:pPr>
            <a:endParaRPr lang="pt-BR" sz="1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4"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45"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Mão na massa</a:t>
            </a:r>
            <a:endParaRPr lang="pt-BR" sz="2800" b="0" strike="noStrike" spc="-1">
              <a:latin typeface="Arial"/>
            </a:endParaRPr>
          </a:p>
        </p:txBody>
      </p:sp>
      <p:sp>
        <p:nvSpPr>
          <p:cNvPr id="246" name="TextShape 3"/>
          <p:cNvSpPr txBox="1"/>
          <p:nvPr/>
        </p:nvSpPr>
        <p:spPr>
          <a:xfrm>
            <a:off x="553440" y="1270416"/>
            <a:ext cx="11085120" cy="5056200"/>
          </a:xfrm>
          <a:prstGeom prst="rect">
            <a:avLst/>
          </a:prstGeom>
          <a:noFill/>
          <a:ln w="0">
            <a:noFill/>
          </a:ln>
        </p:spPr>
        <p:txBody>
          <a:bodyPr lIns="90000" tIns="45000" rIns="90000" bIns="45000">
            <a:noAutofit/>
          </a:bodyPr>
          <a:lstStyle/>
          <a:p>
            <a:r>
              <a:rPr lang="pt-BR" sz="1600" b="0" strike="noStrike" spc="-1" dirty="0">
                <a:solidFill>
                  <a:schemeClr val="bg1"/>
                </a:solidFill>
                <a:latin typeface="Arial"/>
              </a:rPr>
              <a:t>Exercício 1: Criando uma classe básica</a:t>
            </a:r>
          </a:p>
          <a:p>
            <a:r>
              <a:rPr lang="pt-BR" sz="1600" b="0" strike="noStrike" spc="-1" dirty="0">
                <a:solidFill>
                  <a:schemeClr val="bg1"/>
                </a:solidFill>
                <a:latin typeface="Arial"/>
              </a:rPr>
              <a:t>Crie uma classe chamada Pessoa que tenha as propriedades nome e idade, </a:t>
            </a:r>
          </a:p>
          <a:p>
            <a:r>
              <a:rPr lang="pt-BR" sz="1600" b="0" strike="noStrike" spc="-1" dirty="0">
                <a:solidFill>
                  <a:schemeClr val="bg1"/>
                </a:solidFill>
                <a:latin typeface="Arial"/>
              </a:rPr>
              <a:t>e um método chamado apresentar que exiba no console uma mensagem com o nome e a idade da pessoa.</a:t>
            </a:r>
          </a:p>
          <a:p>
            <a:endParaRPr lang="pt-BR" sz="1600" b="0" strike="noStrike" spc="-1" dirty="0">
              <a:solidFill>
                <a:schemeClr val="bg1"/>
              </a:solidFill>
              <a:latin typeface="Arial"/>
            </a:endParaRPr>
          </a:p>
          <a:p>
            <a:r>
              <a:rPr lang="pt-BR" sz="1600" b="0" strike="noStrike" spc="-1" dirty="0">
                <a:solidFill>
                  <a:schemeClr val="bg1"/>
                </a:solidFill>
                <a:latin typeface="Arial"/>
              </a:rPr>
              <a:t>Exercício 2: Herança</a:t>
            </a:r>
          </a:p>
          <a:p>
            <a:r>
              <a:rPr lang="pt-BR" sz="1600" b="0" strike="noStrike" spc="-1" dirty="0">
                <a:solidFill>
                  <a:schemeClr val="bg1"/>
                </a:solidFill>
                <a:latin typeface="Arial"/>
              </a:rPr>
              <a:t>Crie uma classe chamada Aluno que herde da classe Pessoa do exercício anterior. </a:t>
            </a:r>
          </a:p>
          <a:p>
            <a:r>
              <a:rPr lang="pt-BR" sz="1600" b="0" strike="noStrike" spc="-1" dirty="0">
                <a:solidFill>
                  <a:schemeClr val="bg1"/>
                </a:solidFill>
                <a:latin typeface="Arial"/>
              </a:rPr>
              <a:t>Adicione uma nova propriedade chamada matricula à classe Aluno e sobrescreva o método apresentar para exibir também a matrícula do aluno.</a:t>
            </a:r>
          </a:p>
          <a:p>
            <a:endParaRPr lang="pt-BR" sz="1600" b="0" strike="noStrike" spc="-1" dirty="0">
              <a:solidFill>
                <a:schemeClr val="bg1"/>
              </a:solidFill>
              <a:latin typeface="Arial"/>
            </a:endParaRPr>
          </a:p>
          <a:p>
            <a:r>
              <a:rPr lang="pt-BR" sz="1600" b="0" strike="noStrike" spc="-1" dirty="0">
                <a:solidFill>
                  <a:schemeClr val="bg1"/>
                </a:solidFill>
                <a:latin typeface="Arial"/>
              </a:rPr>
              <a:t>Exercício 3: Encapsulamento</a:t>
            </a:r>
          </a:p>
          <a:p>
            <a:r>
              <a:rPr lang="pt-BR" sz="1600" b="0" strike="noStrike" spc="-1" dirty="0">
                <a:solidFill>
                  <a:schemeClr val="bg1"/>
                </a:solidFill>
                <a:latin typeface="Arial"/>
              </a:rPr>
              <a:t>Modifique a classe Pessoa do primeiro exercício para tornar as propriedades nome e idade privadas. </a:t>
            </a:r>
          </a:p>
          <a:p>
            <a:r>
              <a:rPr lang="pt-BR" sz="1600" b="0" strike="noStrike" spc="-1" dirty="0">
                <a:solidFill>
                  <a:schemeClr val="bg1"/>
                </a:solidFill>
                <a:latin typeface="Arial"/>
              </a:rPr>
              <a:t>Crie métodos </a:t>
            </a:r>
            <a:r>
              <a:rPr lang="pt-BR" sz="1600" b="0" strike="noStrike" spc="-1" dirty="0" err="1">
                <a:solidFill>
                  <a:schemeClr val="bg1"/>
                </a:solidFill>
                <a:latin typeface="Arial"/>
              </a:rPr>
              <a:t>getter</a:t>
            </a:r>
            <a:r>
              <a:rPr lang="pt-BR" sz="1600" b="0" strike="noStrike" spc="-1" dirty="0">
                <a:solidFill>
                  <a:schemeClr val="bg1"/>
                </a:solidFill>
                <a:latin typeface="Arial"/>
              </a:rPr>
              <a:t> e </a:t>
            </a:r>
            <a:r>
              <a:rPr lang="pt-BR" sz="1600" b="0" strike="noStrike" spc="-1" dirty="0" err="1">
                <a:solidFill>
                  <a:schemeClr val="bg1"/>
                </a:solidFill>
                <a:latin typeface="Arial"/>
              </a:rPr>
              <a:t>setter</a:t>
            </a:r>
            <a:r>
              <a:rPr lang="pt-BR" sz="1600" b="0" strike="noStrike" spc="-1" dirty="0">
                <a:solidFill>
                  <a:schemeClr val="bg1"/>
                </a:solidFill>
                <a:latin typeface="Arial"/>
              </a:rPr>
              <a:t> para acessar e modificar essas propriedades.</a:t>
            </a:r>
          </a:p>
          <a:p>
            <a:endParaRPr lang="pt-BR" sz="1600" b="0" strike="noStrike" spc="-1" dirty="0">
              <a:solidFill>
                <a:schemeClr val="bg1"/>
              </a:solidFill>
              <a:latin typeface="Arial"/>
            </a:endParaRPr>
          </a:p>
          <a:p>
            <a:r>
              <a:rPr lang="pt-BR" sz="1600" b="0" strike="noStrike" spc="-1" dirty="0">
                <a:solidFill>
                  <a:schemeClr val="bg1"/>
                </a:solidFill>
                <a:latin typeface="Arial"/>
              </a:rPr>
              <a:t>Exercício 4: Polimorfismo</a:t>
            </a:r>
          </a:p>
          <a:p>
            <a:r>
              <a:rPr lang="pt-BR" sz="1600" b="0" strike="noStrike" spc="-1" dirty="0">
                <a:solidFill>
                  <a:schemeClr val="bg1"/>
                </a:solidFill>
                <a:latin typeface="Arial"/>
              </a:rPr>
              <a:t>Crie uma classe chamada Animal que tenha um método chamado </a:t>
            </a:r>
            <a:r>
              <a:rPr lang="pt-BR" sz="1600" b="0" strike="noStrike" spc="-1" dirty="0" err="1">
                <a:solidFill>
                  <a:schemeClr val="bg1"/>
                </a:solidFill>
                <a:latin typeface="Arial"/>
              </a:rPr>
              <a:t>emitirSom</a:t>
            </a:r>
            <a:r>
              <a:rPr lang="pt-BR" sz="1600" b="0" strike="noStrike" spc="-1" dirty="0">
                <a:solidFill>
                  <a:schemeClr val="bg1"/>
                </a:solidFill>
                <a:latin typeface="Arial"/>
              </a:rPr>
              <a:t>. </a:t>
            </a:r>
          </a:p>
          <a:p>
            <a:r>
              <a:rPr lang="pt-BR" sz="1600" b="0" strike="noStrike" spc="-1" dirty="0">
                <a:solidFill>
                  <a:schemeClr val="bg1"/>
                </a:solidFill>
                <a:latin typeface="Arial"/>
              </a:rPr>
              <a:t>Em seguida, crie classes derivadas de Animal chamadas Cachorro e Gato, que sobrescrevam o método </a:t>
            </a:r>
            <a:r>
              <a:rPr lang="pt-BR" sz="1600" b="0" strike="noStrike" spc="-1" dirty="0" err="1">
                <a:solidFill>
                  <a:schemeClr val="bg1"/>
                </a:solidFill>
                <a:latin typeface="Arial"/>
              </a:rPr>
              <a:t>emitirSom</a:t>
            </a:r>
            <a:r>
              <a:rPr lang="pt-BR" sz="1600" b="0" strike="noStrike" spc="-1" dirty="0">
                <a:solidFill>
                  <a:schemeClr val="bg1"/>
                </a:solidFill>
                <a:latin typeface="Arial"/>
              </a:rPr>
              <a:t> para exibir "</a:t>
            </a:r>
            <a:r>
              <a:rPr lang="pt-BR" sz="1600" b="0" strike="noStrike" spc="-1" dirty="0" err="1">
                <a:solidFill>
                  <a:schemeClr val="bg1"/>
                </a:solidFill>
                <a:latin typeface="Arial"/>
              </a:rPr>
              <a:t>Au</a:t>
            </a:r>
            <a:r>
              <a:rPr lang="pt-BR" sz="1600" b="0" strike="noStrike" spc="-1" dirty="0">
                <a:solidFill>
                  <a:schemeClr val="bg1"/>
                </a:solidFill>
                <a:latin typeface="Arial"/>
              </a:rPr>
              <a:t> </a:t>
            </a:r>
            <a:r>
              <a:rPr lang="pt-BR" sz="1600" b="0" strike="noStrike" spc="-1" dirty="0" err="1">
                <a:solidFill>
                  <a:schemeClr val="bg1"/>
                </a:solidFill>
                <a:latin typeface="Arial"/>
              </a:rPr>
              <a:t>au</a:t>
            </a:r>
            <a:r>
              <a:rPr lang="pt-BR" sz="1600" b="0" strike="noStrike" spc="-1" dirty="0">
                <a:solidFill>
                  <a:schemeClr val="bg1"/>
                </a:solidFill>
                <a:latin typeface="Arial"/>
              </a:rPr>
              <a:t>!" e "Miau!" respectivamente.</a:t>
            </a:r>
          </a:p>
          <a:p>
            <a:endParaRPr lang="pt-BR" sz="1600" b="0" strike="noStrike" spc="-1" dirty="0">
              <a:solidFill>
                <a:schemeClr val="bg1"/>
              </a:solidFill>
              <a:latin typeface="Arial"/>
            </a:endParaRPr>
          </a:p>
          <a:p>
            <a:r>
              <a:rPr lang="pt-BR" sz="1600" b="0" strike="noStrike" spc="-1" dirty="0">
                <a:solidFill>
                  <a:schemeClr val="bg1"/>
                </a:solidFill>
                <a:latin typeface="Arial"/>
              </a:rPr>
              <a:t>Exercício 5: Abstração</a:t>
            </a:r>
          </a:p>
          <a:p>
            <a:r>
              <a:rPr lang="pt-BR" sz="1600" b="0" strike="noStrike" spc="-1" dirty="0">
                <a:solidFill>
                  <a:schemeClr val="bg1"/>
                </a:solidFill>
                <a:latin typeface="Arial"/>
              </a:rPr>
              <a:t>Crie uma classe chamada Forma com um método chamado </a:t>
            </a:r>
            <a:r>
              <a:rPr lang="pt-BR" sz="1600" b="0" strike="noStrike" spc="-1" dirty="0" err="1">
                <a:solidFill>
                  <a:schemeClr val="bg1"/>
                </a:solidFill>
                <a:latin typeface="Arial"/>
              </a:rPr>
              <a:t>calcularArea</a:t>
            </a:r>
            <a:r>
              <a:rPr lang="pt-BR" sz="1600" b="0" strike="noStrike" spc="-1" dirty="0">
                <a:solidFill>
                  <a:schemeClr val="bg1"/>
                </a:solidFill>
                <a:latin typeface="Arial"/>
              </a:rPr>
              <a:t>. </a:t>
            </a:r>
          </a:p>
          <a:p>
            <a:r>
              <a:rPr lang="pt-BR" sz="1600" b="0" strike="noStrike" spc="-1" dirty="0">
                <a:solidFill>
                  <a:schemeClr val="bg1"/>
                </a:solidFill>
                <a:latin typeface="Arial"/>
              </a:rPr>
              <a:t>Em seguida, crie classes derivadas de Forma chamadas </a:t>
            </a:r>
            <a:r>
              <a:rPr lang="pt-BR" sz="1600" b="0" strike="noStrike" spc="-1" dirty="0" err="1">
                <a:solidFill>
                  <a:schemeClr val="bg1"/>
                </a:solidFill>
                <a:latin typeface="Arial"/>
              </a:rPr>
              <a:t>Retangulo</a:t>
            </a:r>
            <a:r>
              <a:rPr lang="pt-BR" sz="1600" b="0" strike="noStrike" spc="-1" dirty="0">
                <a:solidFill>
                  <a:schemeClr val="bg1"/>
                </a:solidFill>
                <a:latin typeface="Arial"/>
              </a:rPr>
              <a:t> e Circulo, </a:t>
            </a:r>
          </a:p>
          <a:p>
            <a:r>
              <a:rPr lang="pt-BR" sz="1600" b="0" strike="noStrike" spc="-1" dirty="0">
                <a:solidFill>
                  <a:schemeClr val="bg1"/>
                </a:solidFill>
                <a:latin typeface="Arial"/>
              </a:rPr>
              <a:t>que implementem o método </a:t>
            </a:r>
            <a:r>
              <a:rPr lang="pt-BR" sz="1600" b="0" strike="noStrike" spc="-1" dirty="0" err="1">
                <a:solidFill>
                  <a:schemeClr val="bg1"/>
                </a:solidFill>
                <a:latin typeface="Arial"/>
              </a:rPr>
              <a:t>calcularArea</a:t>
            </a:r>
            <a:r>
              <a:rPr lang="pt-BR" sz="1600" b="0" strike="noStrike" spc="-1" dirty="0">
                <a:solidFill>
                  <a:schemeClr val="bg1"/>
                </a:solidFill>
                <a:latin typeface="Arial"/>
              </a:rPr>
              <a:t> para calcular a área de um retângulo e de um círculo respectivamente.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7"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48"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Mão na massa</a:t>
            </a:r>
            <a:endParaRPr lang="pt-BR" sz="2800" b="0" strike="noStrike" spc="-1">
              <a:latin typeface="Arial"/>
            </a:endParaRPr>
          </a:p>
        </p:txBody>
      </p:sp>
      <p:pic>
        <p:nvPicPr>
          <p:cNvPr id="249" name="Imagem 248"/>
          <p:cNvPicPr/>
          <p:nvPr/>
        </p:nvPicPr>
        <p:blipFill>
          <a:blip r:embed="rId2"/>
          <a:stretch/>
        </p:blipFill>
        <p:spPr>
          <a:xfrm>
            <a:off x="3429000" y="2448360"/>
            <a:ext cx="5428800" cy="3038040"/>
          </a:xfrm>
          <a:prstGeom prst="rect">
            <a:avLst/>
          </a:prstGeom>
          <a:ln w="0">
            <a:noFill/>
          </a:ln>
        </p:spPr>
      </p:pic>
      <p:sp>
        <p:nvSpPr>
          <p:cNvPr id="250" name="TextShape 3"/>
          <p:cNvSpPr txBox="1"/>
          <p:nvPr/>
        </p:nvSpPr>
        <p:spPr>
          <a:xfrm>
            <a:off x="421200" y="1427400"/>
            <a:ext cx="11237400" cy="858600"/>
          </a:xfrm>
          <a:prstGeom prst="rect">
            <a:avLst/>
          </a:prstGeom>
          <a:noFill/>
          <a:ln w="0">
            <a:noFill/>
          </a:ln>
        </p:spPr>
        <p:txBody>
          <a:bodyPr lIns="90000" tIns="45000" rIns="90000" bIns="45000">
            <a:noAutofit/>
          </a:bodyPr>
          <a:lstStyle/>
          <a:p>
            <a:r>
              <a:rPr lang="pt-BR" sz="1800" b="0" strike="noStrike" spc="-1" dirty="0">
                <a:solidFill>
                  <a:schemeClr val="bg1"/>
                </a:solidFill>
                <a:latin typeface="Arial"/>
              </a:rPr>
              <a:t>Exercício 1: Criando uma classe básica</a:t>
            </a:r>
          </a:p>
          <a:p>
            <a:r>
              <a:rPr lang="pt-BR" sz="1800" b="0" strike="noStrike" spc="-1" dirty="0">
                <a:solidFill>
                  <a:schemeClr val="bg1"/>
                </a:solidFill>
                <a:latin typeface="Arial"/>
              </a:rPr>
              <a:t>Crie uma classe chamada Pessoa que tenha as propriedades nome e idade, </a:t>
            </a:r>
          </a:p>
          <a:p>
            <a:r>
              <a:rPr lang="pt-BR" sz="1800" b="0" strike="noStrike" spc="-1" dirty="0">
                <a:solidFill>
                  <a:schemeClr val="bg1"/>
                </a:solidFill>
                <a:latin typeface="Arial"/>
              </a:rPr>
              <a:t>e um método chamado apresentar que exiba no console uma mensagem com o nome e a idade da pessoa</a:t>
            </a:r>
            <a:r>
              <a:rPr lang="pt-BR" sz="1800" b="0" strike="noStrike" spc="-1" dirty="0">
                <a:latin typeface="Aria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1"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52"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Mão na massa</a:t>
            </a:r>
            <a:endParaRPr lang="pt-BR" sz="2800" b="0" strike="noStrike" spc="-1">
              <a:latin typeface="Arial"/>
            </a:endParaRPr>
          </a:p>
        </p:txBody>
      </p:sp>
      <p:sp>
        <p:nvSpPr>
          <p:cNvPr id="253" name="TextShape 3"/>
          <p:cNvSpPr txBox="1"/>
          <p:nvPr/>
        </p:nvSpPr>
        <p:spPr>
          <a:xfrm>
            <a:off x="457200" y="1171800"/>
            <a:ext cx="11237400" cy="1114200"/>
          </a:xfrm>
          <a:prstGeom prst="rect">
            <a:avLst/>
          </a:prstGeom>
          <a:noFill/>
          <a:ln w="0">
            <a:noFill/>
          </a:ln>
        </p:spPr>
        <p:txBody>
          <a:bodyPr lIns="90000" tIns="45000" rIns="90000" bIns="45000">
            <a:noAutofit/>
          </a:bodyPr>
          <a:lstStyle/>
          <a:p>
            <a:r>
              <a:rPr lang="pt-BR" sz="1800" b="0" strike="noStrike" spc="-1" dirty="0">
                <a:solidFill>
                  <a:schemeClr val="bg1"/>
                </a:solidFill>
                <a:latin typeface="Arial"/>
              </a:rPr>
              <a:t>Exercício 2: Herança</a:t>
            </a:r>
          </a:p>
          <a:p>
            <a:r>
              <a:rPr lang="pt-BR" sz="1800" b="0" strike="noStrike" spc="-1" dirty="0">
                <a:solidFill>
                  <a:schemeClr val="bg1"/>
                </a:solidFill>
                <a:latin typeface="Arial"/>
              </a:rPr>
              <a:t>Crie uma classe chamada Aluno que herde da classe Pessoa do exercício anterior. </a:t>
            </a:r>
          </a:p>
          <a:p>
            <a:r>
              <a:rPr lang="pt-BR" sz="1800" b="0" strike="noStrike" spc="-1" dirty="0">
                <a:solidFill>
                  <a:schemeClr val="bg1"/>
                </a:solidFill>
                <a:latin typeface="Arial"/>
              </a:rPr>
              <a:t>Adicione uma nova propriedade chamada matricula à classe Aluno e sobrescreva o método apresentar para exibir também a matrícula do aluno.</a:t>
            </a:r>
          </a:p>
        </p:txBody>
      </p:sp>
      <p:pic>
        <p:nvPicPr>
          <p:cNvPr id="254" name="Imagem 253"/>
          <p:cNvPicPr/>
          <p:nvPr/>
        </p:nvPicPr>
        <p:blipFill>
          <a:blip r:embed="rId2"/>
          <a:stretch/>
        </p:blipFill>
        <p:spPr>
          <a:xfrm>
            <a:off x="2057400" y="2743200"/>
            <a:ext cx="7714800" cy="263808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5"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56"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Mão na massa</a:t>
            </a:r>
            <a:endParaRPr lang="pt-BR" sz="2800" b="0" strike="noStrike" spc="-1">
              <a:latin typeface="Arial"/>
            </a:endParaRPr>
          </a:p>
        </p:txBody>
      </p:sp>
      <p:sp>
        <p:nvSpPr>
          <p:cNvPr id="257" name="TextShape 3"/>
          <p:cNvSpPr txBox="1"/>
          <p:nvPr/>
        </p:nvSpPr>
        <p:spPr>
          <a:xfrm>
            <a:off x="533401" y="2615400"/>
            <a:ext cx="5257800" cy="1627200"/>
          </a:xfrm>
          <a:prstGeom prst="rect">
            <a:avLst/>
          </a:prstGeom>
          <a:noFill/>
          <a:ln w="0">
            <a:noFill/>
          </a:ln>
        </p:spPr>
        <p:txBody>
          <a:bodyPr lIns="90000" tIns="45000" rIns="90000" bIns="45000">
            <a:noAutofit/>
          </a:bodyPr>
          <a:lstStyle/>
          <a:p>
            <a:r>
              <a:rPr lang="pt-BR" sz="1800" b="0" strike="noStrike" spc="-1" dirty="0">
                <a:solidFill>
                  <a:schemeClr val="bg1"/>
                </a:solidFill>
                <a:latin typeface="Arial"/>
              </a:rPr>
              <a:t>Exercício 3: Encapsulamento</a:t>
            </a:r>
          </a:p>
          <a:p>
            <a:r>
              <a:rPr lang="pt-BR" sz="1800" b="0" strike="noStrike" spc="-1" dirty="0">
                <a:solidFill>
                  <a:schemeClr val="bg1"/>
                </a:solidFill>
                <a:latin typeface="Arial"/>
              </a:rPr>
              <a:t>Modifique a classe Pessoa do primeiro exercício para tornar as propriedades nome e idade privadas. </a:t>
            </a:r>
          </a:p>
          <a:p>
            <a:r>
              <a:rPr lang="pt-BR" sz="1800" b="0" strike="noStrike" spc="-1" dirty="0">
                <a:solidFill>
                  <a:schemeClr val="bg1"/>
                </a:solidFill>
                <a:latin typeface="Arial"/>
              </a:rPr>
              <a:t>Crie métodos </a:t>
            </a:r>
            <a:r>
              <a:rPr lang="pt-BR" sz="1800" b="0" strike="noStrike" spc="-1" dirty="0" err="1">
                <a:solidFill>
                  <a:schemeClr val="bg1"/>
                </a:solidFill>
                <a:latin typeface="Arial"/>
              </a:rPr>
              <a:t>getter</a:t>
            </a:r>
            <a:r>
              <a:rPr lang="pt-BR" sz="1800" b="0" strike="noStrike" spc="-1" dirty="0">
                <a:solidFill>
                  <a:schemeClr val="bg1"/>
                </a:solidFill>
                <a:latin typeface="Arial"/>
              </a:rPr>
              <a:t> e </a:t>
            </a:r>
            <a:r>
              <a:rPr lang="pt-BR" sz="1800" b="0" strike="noStrike" spc="-1" dirty="0" err="1">
                <a:solidFill>
                  <a:schemeClr val="bg1"/>
                </a:solidFill>
                <a:latin typeface="Arial"/>
              </a:rPr>
              <a:t>setter</a:t>
            </a:r>
            <a:r>
              <a:rPr lang="pt-BR" sz="1800" b="0" strike="noStrike" spc="-1" dirty="0">
                <a:solidFill>
                  <a:schemeClr val="bg1"/>
                </a:solidFill>
                <a:latin typeface="Arial"/>
              </a:rPr>
              <a:t> para acessar e modificar essas propriedades</a:t>
            </a:r>
            <a:r>
              <a:rPr lang="pt-BR" sz="1800" b="0" strike="noStrike" spc="-1" dirty="0">
                <a:latin typeface="Arial"/>
              </a:rPr>
              <a:t>.</a:t>
            </a:r>
          </a:p>
        </p:txBody>
      </p:sp>
      <p:pic>
        <p:nvPicPr>
          <p:cNvPr id="258" name="Imagem 257"/>
          <p:cNvPicPr/>
          <p:nvPr/>
        </p:nvPicPr>
        <p:blipFill>
          <a:blip r:embed="rId2"/>
          <a:stretch/>
        </p:blipFill>
        <p:spPr>
          <a:xfrm>
            <a:off x="6400800" y="1171800"/>
            <a:ext cx="5248080" cy="557172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9"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60"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Mão na massa</a:t>
            </a:r>
            <a:endParaRPr lang="pt-BR" sz="2800" b="0" strike="noStrike" spc="-1">
              <a:latin typeface="Arial"/>
            </a:endParaRPr>
          </a:p>
        </p:txBody>
      </p:sp>
      <p:sp>
        <p:nvSpPr>
          <p:cNvPr id="261" name="TextShape 3"/>
          <p:cNvSpPr txBox="1"/>
          <p:nvPr/>
        </p:nvSpPr>
        <p:spPr>
          <a:xfrm>
            <a:off x="472191" y="2743631"/>
            <a:ext cx="5257800" cy="2391698"/>
          </a:xfrm>
          <a:prstGeom prst="rect">
            <a:avLst/>
          </a:prstGeom>
          <a:noFill/>
          <a:ln w="0">
            <a:noFill/>
          </a:ln>
        </p:spPr>
        <p:txBody>
          <a:bodyPr lIns="90000" tIns="45000" rIns="90000" bIns="45000">
            <a:noAutofit/>
          </a:bodyPr>
          <a:lstStyle/>
          <a:p>
            <a:r>
              <a:rPr lang="pt-BR" sz="1800" b="0" strike="noStrike" spc="-1" dirty="0">
                <a:solidFill>
                  <a:schemeClr val="bg1"/>
                </a:solidFill>
                <a:latin typeface="Arial"/>
              </a:rPr>
              <a:t>Exercício 4: Polimorfismo</a:t>
            </a:r>
          </a:p>
          <a:p>
            <a:r>
              <a:rPr lang="pt-BR" sz="1800" b="0" strike="noStrike" spc="-1" dirty="0">
                <a:solidFill>
                  <a:schemeClr val="bg1"/>
                </a:solidFill>
                <a:latin typeface="Arial"/>
              </a:rPr>
              <a:t>Crie uma classe chamada Animal que tenha um método chamado </a:t>
            </a:r>
            <a:r>
              <a:rPr lang="pt-BR" sz="1800" b="0" strike="noStrike" spc="-1" dirty="0" err="1">
                <a:solidFill>
                  <a:schemeClr val="bg1"/>
                </a:solidFill>
                <a:latin typeface="Arial"/>
              </a:rPr>
              <a:t>emitirSom</a:t>
            </a:r>
            <a:r>
              <a:rPr lang="pt-BR" sz="1800" b="0" strike="noStrike" spc="-1" dirty="0">
                <a:solidFill>
                  <a:schemeClr val="bg1"/>
                </a:solidFill>
                <a:latin typeface="Arial"/>
              </a:rPr>
              <a:t>. </a:t>
            </a:r>
          </a:p>
          <a:p>
            <a:r>
              <a:rPr lang="pt-BR" sz="1800" b="0" strike="noStrike" spc="-1" dirty="0">
                <a:solidFill>
                  <a:schemeClr val="bg1"/>
                </a:solidFill>
                <a:latin typeface="Arial"/>
              </a:rPr>
              <a:t>Em seguida, crie classes derivadas de Animal chamadas Cachorro e Gato, que sobrescrevam o método </a:t>
            </a:r>
            <a:r>
              <a:rPr lang="pt-BR" sz="1800" b="0" strike="noStrike" spc="-1" dirty="0" err="1">
                <a:solidFill>
                  <a:schemeClr val="bg1"/>
                </a:solidFill>
                <a:latin typeface="Arial"/>
              </a:rPr>
              <a:t>emitirSom</a:t>
            </a:r>
            <a:r>
              <a:rPr lang="pt-BR" sz="1800" b="0" strike="noStrike" spc="-1" dirty="0">
                <a:solidFill>
                  <a:schemeClr val="bg1"/>
                </a:solidFill>
                <a:latin typeface="Arial"/>
              </a:rPr>
              <a:t> para exibir "</a:t>
            </a:r>
            <a:r>
              <a:rPr lang="pt-BR" sz="1800" b="0" strike="noStrike" spc="-1" dirty="0" err="1">
                <a:solidFill>
                  <a:schemeClr val="bg1"/>
                </a:solidFill>
                <a:latin typeface="Arial"/>
              </a:rPr>
              <a:t>Au</a:t>
            </a:r>
            <a:r>
              <a:rPr lang="pt-BR" sz="1800" b="0" strike="noStrike" spc="-1" dirty="0">
                <a:solidFill>
                  <a:schemeClr val="bg1"/>
                </a:solidFill>
                <a:latin typeface="Arial"/>
              </a:rPr>
              <a:t> </a:t>
            </a:r>
            <a:r>
              <a:rPr lang="pt-BR" sz="1800" b="0" strike="noStrike" spc="-1" dirty="0" err="1">
                <a:solidFill>
                  <a:schemeClr val="bg1"/>
                </a:solidFill>
                <a:latin typeface="Arial"/>
              </a:rPr>
              <a:t>au</a:t>
            </a:r>
            <a:r>
              <a:rPr lang="pt-BR" sz="1800" b="0" strike="noStrike" spc="-1" dirty="0">
                <a:solidFill>
                  <a:schemeClr val="bg1"/>
                </a:solidFill>
                <a:latin typeface="Arial"/>
              </a:rPr>
              <a:t>!" e "Miau!" respectivamente.</a:t>
            </a:r>
          </a:p>
        </p:txBody>
      </p:sp>
      <p:pic>
        <p:nvPicPr>
          <p:cNvPr id="262" name="Imagem 261"/>
          <p:cNvPicPr/>
          <p:nvPr/>
        </p:nvPicPr>
        <p:blipFill>
          <a:blip r:embed="rId2"/>
          <a:stretch/>
        </p:blipFill>
        <p:spPr>
          <a:xfrm>
            <a:off x="7039440" y="1353600"/>
            <a:ext cx="4019040" cy="517176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3" name="CustomShape 1"/>
          <p:cNvSpPr/>
          <p:nvPr/>
        </p:nvSpPr>
        <p:spPr>
          <a:xfrm>
            <a:off x="720" y="72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64" name="CustomShape 2"/>
          <p:cNvSpPr/>
          <p:nvPr/>
        </p:nvSpPr>
        <p:spPr>
          <a:xfrm>
            <a:off x="3320280" y="80280"/>
            <a:ext cx="5605560" cy="93384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i="1" strike="noStrike" spc="-1">
                <a:solidFill>
                  <a:srgbClr val="FFFFFF"/>
                </a:solidFill>
                <a:latin typeface="Montserrat"/>
                <a:ea typeface="DejaVu Sans"/>
              </a:rPr>
              <a:t>Mão na massa</a:t>
            </a:r>
            <a:endParaRPr lang="pt-BR" sz="2800" b="0" strike="noStrike" spc="-1">
              <a:latin typeface="Arial"/>
            </a:endParaRPr>
          </a:p>
        </p:txBody>
      </p:sp>
      <p:sp>
        <p:nvSpPr>
          <p:cNvPr id="265" name="TextShape 3"/>
          <p:cNvSpPr txBox="1"/>
          <p:nvPr/>
        </p:nvSpPr>
        <p:spPr>
          <a:xfrm>
            <a:off x="487181" y="2845095"/>
            <a:ext cx="5257800" cy="2586570"/>
          </a:xfrm>
          <a:prstGeom prst="rect">
            <a:avLst/>
          </a:prstGeom>
          <a:noFill/>
          <a:ln w="0">
            <a:noFill/>
          </a:ln>
        </p:spPr>
        <p:txBody>
          <a:bodyPr lIns="90000" tIns="45000" rIns="90000" bIns="45000">
            <a:noAutofit/>
          </a:bodyPr>
          <a:lstStyle/>
          <a:p>
            <a:r>
              <a:rPr lang="pt-BR" sz="1800" b="0" strike="noStrike" spc="-1" dirty="0">
                <a:solidFill>
                  <a:schemeClr val="bg1"/>
                </a:solidFill>
                <a:latin typeface="Arial"/>
              </a:rPr>
              <a:t>Exercício 5: Abstração</a:t>
            </a:r>
          </a:p>
          <a:p>
            <a:r>
              <a:rPr lang="pt-BR" sz="1800" b="0" strike="noStrike" spc="-1" dirty="0">
                <a:solidFill>
                  <a:schemeClr val="bg1"/>
                </a:solidFill>
                <a:latin typeface="Arial"/>
              </a:rPr>
              <a:t>Crie uma classe chamada Forma com um método chamado </a:t>
            </a:r>
            <a:r>
              <a:rPr lang="pt-BR" sz="1800" b="0" strike="noStrike" spc="-1" dirty="0" err="1">
                <a:solidFill>
                  <a:schemeClr val="bg1"/>
                </a:solidFill>
                <a:latin typeface="Arial"/>
              </a:rPr>
              <a:t>calcularArea</a:t>
            </a:r>
            <a:r>
              <a:rPr lang="pt-BR" sz="1800" b="0" strike="noStrike" spc="-1" dirty="0">
                <a:solidFill>
                  <a:schemeClr val="bg1"/>
                </a:solidFill>
                <a:latin typeface="Arial"/>
              </a:rPr>
              <a:t>. </a:t>
            </a:r>
          </a:p>
          <a:p>
            <a:r>
              <a:rPr lang="pt-BR" sz="1800" b="0" strike="noStrike" spc="-1" dirty="0">
                <a:solidFill>
                  <a:schemeClr val="bg1"/>
                </a:solidFill>
                <a:latin typeface="Arial"/>
              </a:rPr>
              <a:t>Em seguida, crie classes derivadas de Forma chamadas </a:t>
            </a:r>
            <a:r>
              <a:rPr lang="pt-BR" sz="1800" b="0" strike="noStrike" spc="-1" dirty="0" err="1">
                <a:solidFill>
                  <a:schemeClr val="bg1"/>
                </a:solidFill>
                <a:latin typeface="Arial"/>
              </a:rPr>
              <a:t>Retangulo</a:t>
            </a:r>
            <a:r>
              <a:rPr lang="pt-BR" sz="1800" b="0" strike="noStrike" spc="-1" dirty="0">
                <a:solidFill>
                  <a:schemeClr val="bg1"/>
                </a:solidFill>
                <a:latin typeface="Arial"/>
              </a:rPr>
              <a:t> e Circulo, </a:t>
            </a:r>
          </a:p>
          <a:p>
            <a:r>
              <a:rPr lang="pt-BR" sz="1800" b="0" strike="noStrike" spc="-1" dirty="0">
                <a:solidFill>
                  <a:schemeClr val="bg1"/>
                </a:solidFill>
                <a:latin typeface="Arial"/>
              </a:rPr>
              <a:t>que implementem o método </a:t>
            </a:r>
            <a:r>
              <a:rPr lang="pt-BR" sz="1800" b="0" strike="noStrike" spc="-1" dirty="0" err="1">
                <a:solidFill>
                  <a:schemeClr val="bg1"/>
                </a:solidFill>
                <a:latin typeface="Arial"/>
              </a:rPr>
              <a:t>calcularArea</a:t>
            </a:r>
            <a:r>
              <a:rPr lang="pt-BR" sz="1800" b="0" strike="noStrike" spc="-1" dirty="0">
                <a:solidFill>
                  <a:schemeClr val="bg1"/>
                </a:solidFill>
                <a:latin typeface="Arial"/>
              </a:rPr>
              <a:t> para calcular a área de um retângulo e de um círculo respectivamente.</a:t>
            </a:r>
          </a:p>
        </p:txBody>
      </p:sp>
      <p:pic>
        <p:nvPicPr>
          <p:cNvPr id="266" name="Imagem 265"/>
          <p:cNvPicPr/>
          <p:nvPr/>
        </p:nvPicPr>
        <p:blipFill>
          <a:blip r:embed="rId2"/>
          <a:stretch/>
        </p:blipFill>
        <p:spPr>
          <a:xfrm>
            <a:off x="6867720" y="1828800"/>
            <a:ext cx="3419280" cy="46191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8"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2854920" y="139479"/>
            <a:ext cx="64821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strike="noStrike" spc="-1" dirty="0">
                <a:solidFill>
                  <a:srgbClr val="FFFFFF"/>
                </a:solidFill>
                <a:latin typeface="Calibri"/>
                <a:ea typeface="DejaVu Sans"/>
              </a:rPr>
              <a:t>O que é programação orientada a objetos</a:t>
            </a:r>
            <a:endParaRPr lang="pt-BR" sz="2800" b="1" strike="noStrike" spc="-1" dirty="0">
              <a:latin typeface="Arial"/>
            </a:endParaRPr>
          </a:p>
        </p:txBody>
      </p:sp>
      <p:sp>
        <p:nvSpPr>
          <p:cNvPr id="160" name="CustomShape 3"/>
          <p:cNvSpPr/>
          <p:nvPr/>
        </p:nvSpPr>
        <p:spPr>
          <a:xfrm>
            <a:off x="610200" y="1463400"/>
            <a:ext cx="5872320" cy="393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dirty="0">
                <a:solidFill>
                  <a:srgbClr val="FFFFFF"/>
                </a:solidFill>
                <a:latin typeface="Source Serif Pro"/>
                <a:ea typeface="DejaVu Sans"/>
              </a:rPr>
              <a:t>A </a:t>
            </a:r>
            <a:r>
              <a:rPr lang="pt-BR" sz="1800" b="0" i="1" strike="noStrike" spc="-1" dirty="0">
                <a:solidFill>
                  <a:srgbClr val="FFFFFF"/>
                </a:solidFill>
                <a:latin typeface="Source Serif Pro"/>
                <a:ea typeface="DejaVu Sans"/>
              </a:rPr>
              <a:t>programação orientada a objetos</a:t>
            </a:r>
            <a:r>
              <a:rPr lang="pt-BR" sz="1800" b="0" strike="noStrike" spc="-1" dirty="0">
                <a:solidFill>
                  <a:srgbClr val="FFFFFF"/>
                </a:solidFill>
                <a:latin typeface="Source Serif Pro"/>
                <a:ea typeface="DejaVu Sans"/>
              </a:rPr>
              <a:t> é um modelo de programação, onde diversas classes possuem características que definem um objeto na vida real. 	Cada classe determina o comportamento do objeto, definido por métodos e seus estados possíveis definidos por atributos. São exemplos de linguagens de programação orientadas a objetos: </a:t>
            </a:r>
            <a:r>
              <a:rPr lang="pt-BR" sz="1800" b="0" i="1" strike="noStrike" spc="-1" dirty="0">
                <a:solidFill>
                  <a:srgbClr val="FFFFFF"/>
                </a:solidFill>
                <a:latin typeface="Source Serif Pro"/>
                <a:ea typeface="DejaVu Sans"/>
              </a:rPr>
              <a:t>C++, Java, C#, </a:t>
            </a:r>
            <a:endParaRPr lang="pt-BR" sz="1800" b="0" strike="noStrike" spc="-1" dirty="0">
              <a:latin typeface="Arial"/>
            </a:endParaRPr>
          </a:p>
          <a:p>
            <a:pPr>
              <a:lnSpc>
                <a:spcPct val="100000"/>
              </a:lnSpc>
            </a:pPr>
            <a:r>
              <a:rPr lang="pt-BR" sz="1800" b="0" i="1" strike="noStrike" spc="-1" dirty="0" err="1">
                <a:solidFill>
                  <a:srgbClr val="FFFFFF"/>
                </a:solidFill>
                <a:latin typeface="Source Serif Pro"/>
                <a:ea typeface="DejaVu Sans"/>
              </a:rPr>
              <a:t>Object</a:t>
            </a:r>
            <a:r>
              <a:rPr lang="pt-BR" sz="1800" b="0" i="1" strike="noStrike" spc="-1" dirty="0">
                <a:solidFill>
                  <a:srgbClr val="FFFFFF"/>
                </a:solidFill>
                <a:latin typeface="Source Serif Pro"/>
                <a:ea typeface="DejaVu Sans"/>
              </a:rPr>
              <a:t> Pascal, entre outras</a:t>
            </a:r>
            <a:r>
              <a:rPr lang="pt-BR" sz="1800" b="0" strike="noStrike" spc="-1" dirty="0">
                <a:solidFill>
                  <a:srgbClr val="FFFFFF"/>
                </a:solidFill>
                <a:latin typeface="Source Serif Pro"/>
                <a:ea typeface="DejaVu Sans"/>
              </a:rPr>
              <a:t>. Este modelo foi criado com o intuito de aproximar o mundo real do mundo virtual. 	Para dar suporte à definição de Objeto, foi criada uma estrutura chamada Classe, que reúne objetos com características em comum, descreve todos os serviços disponíveis por seus objetos e quais informações podem ser armazenadas.</a:t>
            </a:r>
            <a:endParaRPr lang="pt-BR" sz="1800" b="0" strike="noStrike" spc="-1" dirty="0">
              <a:latin typeface="Arial"/>
            </a:endParaRPr>
          </a:p>
        </p:txBody>
      </p:sp>
      <p:pic>
        <p:nvPicPr>
          <p:cNvPr id="161" name="Imagem 8" descr="Interface gráfica do usuário, Aplicativo&#10;&#10;Descrição gerada automaticamente"/>
          <p:cNvPicPr/>
          <p:nvPr/>
        </p:nvPicPr>
        <p:blipFill>
          <a:blip r:embed="rId2"/>
          <a:stretch/>
        </p:blipFill>
        <p:spPr>
          <a:xfrm>
            <a:off x="7224120" y="1901880"/>
            <a:ext cx="4225680" cy="305352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2" name="CustomShape 1"/>
          <p:cNvSpPr/>
          <p:nvPr/>
        </p:nvSpPr>
        <p:spPr>
          <a:xfrm>
            <a:off x="2880" y="0"/>
            <a:ext cx="12191400" cy="6857280"/>
          </a:xfrm>
          <a:prstGeom prst="snip1Rect">
            <a:avLst>
              <a:gd name="adj" fmla="val 30413"/>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63" name="Line 2"/>
          <p:cNvSpPr/>
          <p:nvPr/>
        </p:nvSpPr>
        <p:spPr>
          <a:xfrm>
            <a:off x="8693640" y="3601440"/>
            <a:ext cx="35424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p:style>
      </p:sp>
      <p:sp>
        <p:nvSpPr>
          <p:cNvPr id="164" name="Line 3"/>
          <p:cNvSpPr/>
          <p:nvPr/>
        </p:nvSpPr>
        <p:spPr>
          <a:xfrm flipH="1" flipV="1">
            <a:off x="11257560" y="3362040"/>
            <a:ext cx="141120" cy="12996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p:style>
      </p:sp>
      <p:sp>
        <p:nvSpPr>
          <p:cNvPr id="165" name="Line 4"/>
          <p:cNvSpPr/>
          <p:nvPr/>
        </p:nvSpPr>
        <p:spPr>
          <a:xfrm>
            <a:off x="11257560" y="3375720"/>
            <a:ext cx="141120" cy="11628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p:style>
      </p:sp>
      <p:sp>
        <p:nvSpPr>
          <p:cNvPr id="166" name="CustomShape 5"/>
          <p:cNvSpPr/>
          <p:nvPr/>
        </p:nvSpPr>
        <p:spPr>
          <a:xfrm>
            <a:off x="3310560" y="42264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strike="noStrike" spc="-1" dirty="0">
                <a:solidFill>
                  <a:srgbClr val="FFFFFF"/>
                </a:solidFill>
                <a:latin typeface="Calibri"/>
                <a:ea typeface="DejaVu Sans"/>
              </a:rPr>
              <a:t>Os </a:t>
            </a:r>
            <a:r>
              <a:rPr lang="pt-BR" sz="2800" b="1" spc="-1" dirty="0">
                <a:solidFill>
                  <a:srgbClr val="FFFFFF"/>
                </a:solidFill>
                <a:latin typeface="Calibri"/>
                <a:ea typeface="DejaVu Sans"/>
              </a:rPr>
              <a:t>Q</a:t>
            </a:r>
            <a:r>
              <a:rPr lang="pt-BR" sz="2800" b="1" strike="noStrike" spc="-1" dirty="0">
                <a:solidFill>
                  <a:srgbClr val="FFFFFF"/>
                </a:solidFill>
                <a:latin typeface="Calibri"/>
                <a:ea typeface="DejaVu Sans"/>
              </a:rPr>
              <a:t>uatro </a:t>
            </a:r>
            <a:r>
              <a:rPr lang="pt-BR" sz="2800" b="1" spc="-1" dirty="0">
                <a:solidFill>
                  <a:srgbClr val="FFFFFF"/>
                </a:solidFill>
                <a:latin typeface="Calibri"/>
                <a:ea typeface="DejaVu Sans"/>
              </a:rPr>
              <a:t>P</a:t>
            </a:r>
            <a:r>
              <a:rPr lang="pt-BR" sz="2800" b="1" strike="noStrike" spc="-1" dirty="0">
                <a:solidFill>
                  <a:srgbClr val="FFFFFF"/>
                </a:solidFill>
                <a:latin typeface="Calibri"/>
                <a:ea typeface="DejaVu Sans"/>
              </a:rPr>
              <a:t>ilares</a:t>
            </a:r>
            <a:endParaRPr lang="pt-BR" sz="2800" b="1" strike="noStrike" spc="-1" dirty="0">
              <a:latin typeface="Arial"/>
            </a:endParaRPr>
          </a:p>
        </p:txBody>
      </p:sp>
      <p:sp>
        <p:nvSpPr>
          <p:cNvPr id="167" name="CustomShape 6"/>
          <p:cNvSpPr/>
          <p:nvPr/>
        </p:nvSpPr>
        <p:spPr>
          <a:xfrm>
            <a:off x="532080" y="2585880"/>
            <a:ext cx="4831920" cy="201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FFFFFF"/>
                </a:solidFill>
                <a:latin typeface="Source Serif Pro"/>
                <a:ea typeface="DejaVu Sans"/>
              </a:rPr>
              <a:t>Para entendermos exatamente do que se trata a orientação a objetos, vamos entender quais são os requerimentos de uma linguagem para ser considerada nesse paradigma. Para isso, a linguagem precisa atender a quatro tópicos bastante importantes:</a:t>
            </a:r>
            <a:endParaRPr lang="pt-BR" sz="1800" b="0" strike="noStrike" spc="-1">
              <a:latin typeface="Arial"/>
            </a:endParaRPr>
          </a:p>
        </p:txBody>
      </p:sp>
      <p:pic>
        <p:nvPicPr>
          <p:cNvPr id="168" name="Imagem 14" descr="Diagrama&#10;&#10;Descrição gerada automaticamente"/>
          <p:cNvPicPr/>
          <p:nvPr/>
        </p:nvPicPr>
        <p:blipFill>
          <a:blip r:embed="rId2"/>
          <a:stretch/>
        </p:blipFill>
        <p:spPr>
          <a:xfrm>
            <a:off x="5893560" y="2038320"/>
            <a:ext cx="5954400" cy="31255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9"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70" name="CustomShape 2"/>
          <p:cNvSpPr/>
          <p:nvPr/>
        </p:nvSpPr>
        <p:spPr>
          <a:xfrm>
            <a:off x="428760" y="1582200"/>
            <a:ext cx="631908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FFFFFF"/>
                </a:solidFill>
                <a:latin typeface="Lato"/>
                <a:ea typeface="DejaVu Sans"/>
              </a:rPr>
              <a:t>Abstrair algo significa esconder os detalhes da implementação dentro de algo – às vezes um protótipo, às vezes em uma função. Portanto, quando você chama a função, não precisa entender exatamente o que ela está fazendo.</a:t>
            </a:r>
            <a:endParaRPr lang="pt-BR" sz="1800" b="0" strike="noStrike" spc="-1">
              <a:latin typeface="Arial"/>
            </a:endParaRPr>
          </a:p>
          <a:p>
            <a:pPr>
              <a:lnSpc>
                <a:spcPct val="100000"/>
              </a:lnSpc>
            </a:pPr>
            <a:r>
              <a:rPr lang="pt-BR" sz="1800" b="0" strike="noStrike" spc="-1">
                <a:solidFill>
                  <a:srgbClr val="FFFFFF"/>
                </a:solidFill>
                <a:latin typeface="Lato"/>
                <a:ea typeface="DejaVu Sans"/>
              </a:rPr>
              <a:t>Um exemplo claro do conceito de abstração seria o funcionamento de um carro. Quando acionamos ele para ligar, não precisamos saber quais passos ele faz para colocar o motor em funcionamento. Quando acionamos o freio, não precisamos saber todos os mecanismos que são acionados para fazer o carro frear. Apenas sabemos o que cada objeto ou função do carro produz como resultado.</a:t>
            </a:r>
            <a:endParaRPr lang="pt-BR" sz="1800" b="0" strike="noStrike" spc="-1">
              <a:latin typeface="Arial"/>
            </a:endParaRPr>
          </a:p>
          <a:p>
            <a:pPr>
              <a:lnSpc>
                <a:spcPct val="100000"/>
              </a:lnSpc>
            </a:pPr>
            <a:endParaRPr lang="pt-BR" sz="1800" b="0" strike="noStrike" spc="-1">
              <a:latin typeface="Arial"/>
            </a:endParaRPr>
          </a:p>
        </p:txBody>
      </p:sp>
      <p:sp>
        <p:nvSpPr>
          <p:cNvPr id="171" name="CustomShape 3"/>
          <p:cNvSpPr/>
          <p:nvPr/>
        </p:nvSpPr>
        <p:spPr>
          <a:xfrm>
            <a:off x="3282840" y="363240"/>
            <a:ext cx="5004720" cy="638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pt-BR" sz="1800" b="1" strike="noStrike" spc="-1">
                <a:solidFill>
                  <a:srgbClr val="000000"/>
                </a:solidFill>
                <a:latin typeface="inherit"/>
                <a:ea typeface="DejaVu Sans"/>
              </a:rPr>
              <a:t>Abstração na Programação Orientada a Objetos</a:t>
            </a:r>
            <a:endParaRPr lang="pt-BR" sz="1800" b="0" strike="noStrike" spc="-1">
              <a:latin typeface="Arial"/>
            </a:endParaRPr>
          </a:p>
          <a:p>
            <a:pPr>
              <a:lnSpc>
                <a:spcPct val="100000"/>
              </a:lnSpc>
            </a:pPr>
            <a:endParaRPr lang="pt-BR" sz="1800" b="0" strike="noStrike" spc="-1">
              <a:latin typeface="Arial"/>
            </a:endParaRPr>
          </a:p>
        </p:txBody>
      </p:sp>
      <p:sp>
        <p:nvSpPr>
          <p:cNvPr id="172" name="CustomShape 4"/>
          <p:cNvSpPr/>
          <p:nvPr/>
        </p:nvSpPr>
        <p:spPr>
          <a:xfrm>
            <a:off x="3292920" y="262080"/>
            <a:ext cx="5605560" cy="84816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strike="noStrike" spc="-1" dirty="0">
                <a:solidFill>
                  <a:srgbClr val="FFFFFF"/>
                </a:solidFill>
                <a:latin typeface="Montserrat"/>
                <a:ea typeface="DejaVu Sans"/>
              </a:rPr>
              <a:t>Abstração</a:t>
            </a:r>
            <a:r>
              <a:rPr lang="pt-BR" sz="2800" b="1" i="1" strike="noStrike" spc="-1" dirty="0">
                <a:solidFill>
                  <a:srgbClr val="FFFFFF"/>
                </a:solidFill>
                <a:latin typeface="Montserrat"/>
                <a:ea typeface="DejaVu Sans"/>
              </a:rPr>
              <a:t> na Programação Orientada a Objetos</a:t>
            </a:r>
            <a:endParaRPr lang="pt-BR" sz="2800" b="0" strike="noStrike" spc="-1" dirty="0">
              <a:latin typeface="Arial"/>
            </a:endParaRPr>
          </a:p>
        </p:txBody>
      </p:sp>
      <p:pic>
        <p:nvPicPr>
          <p:cNvPr id="173" name="Imagem 13" descr="Desenho de um carro&#10;&#10;Descrição gerada automaticamente com confiança média"/>
          <p:cNvPicPr/>
          <p:nvPr/>
        </p:nvPicPr>
        <p:blipFill>
          <a:blip r:embed="rId2"/>
          <a:stretch/>
        </p:blipFill>
        <p:spPr>
          <a:xfrm>
            <a:off x="7503480" y="1582200"/>
            <a:ext cx="3692520" cy="36925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4"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75" name="CustomShape 2"/>
          <p:cNvSpPr/>
          <p:nvPr/>
        </p:nvSpPr>
        <p:spPr>
          <a:xfrm>
            <a:off x="3310560" y="42264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strike="noStrike" spc="-1" dirty="0">
                <a:solidFill>
                  <a:srgbClr val="FFFFFF"/>
                </a:solidFill>
                <a:latin typeface="Montserrat"/>
                <a:ea typeface="DejaVu Sans"/>
              </a:rPr>
              <a:t>Abstração</a:t>
            </a:r>
            <a:endParaRPr lang="pt-BR" sz="2800" b="0" strike="noStrike" spc="-1" dirty="0">
              <a:latin typeface="Arial"/>
            </a:endParaRPr>
          </a:p>
        </p:txBody>
      </p:sp>
      <p:sp>
        <p:nvSpPr>
          <p:cNvPr id="176" name="CustomShape 3"/>
          <p:cNvSpPr/>
          <p:nvPr/>
        </p:nvSpPr>
        <p:spPr>
          <a:xfrm>
            <a:off x="847800" y="2023560"/>
            <a:ext cx="4644000" cy="228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FFFFFF"/>
                </a:solidFill>
                <a:latin typeface="Source Serif Pro"/>
                <a:ea typeface="DejaVu Sans"/>
              </a:rPr>
              <a:t>Você saber usar o computador, mas você não necessita saber como cada código ou peça funciona.</a:t>
            </a:r>
            <a:endParaRPr lang="pt-BR" sz="1800" b="0" strike="noStrike" spc="-1">
              <a:latin typeface="Arial"/>
            </a:endParaRPr>
          </a:p>
          <a:p>
            <a:pPr>
              <a:lnSpc>
                <a:spcPct val="100000"/>
              </a:lnSpc>
            </a:pPr>
            <a:r>
              <a:rPr lang="pt-BR" sz="1800" b="0" strike="noStrike" spc="-1">
                <a:solidFill>
                  <a:srgbClr val="FFFFFF"/>
                </a:solidFill>
                <a:latin typeface="Source Serif Pro"/>
                <a:ea typeface="DejaVu Sans"/>
              </a:rPr>
              <a:t>Sendo assim, podemos também dividir internamente problemas complexos em problemas menores, onde resolvemos cada um deles até encontrarmos a solução do problema inteiro. </a:t>
            </a:r>
            <a:endParaRPr lang="pt-BR" sz="1800" b="0" strike="noStrike" spc="-1">
              <a:latin typeface="Arial"/>
            </a:endParaRPr>
          </a:p>
        </p:txBody>
      </p:sp>
      <p:pic>
        <p:nvPicPr>
          <p:cNvPr id="177" name="Imagem 14" descr="Uma imagem contendo caminhão&#10;&#10;Descrição gerada automaticamente"/>
          <p:cNvPicPr/>
          <p:nvPr/>
        </p:nvPicPr>
        <p:blipFill>
          <a:blip r:embed="rId2"/>
          <a:srcRect l="16124" r="19921" b="108"/>
          <a:stretch/>
        </p:blipFill>
        <p:spPr>
          <a:xfrm>
            <a:off x="7449480" y="1676880"/>
            <a:ext cx="3522600" cy="35546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8"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79" name="CustomShape 2"/>
          <p:cNvSpPr/>
          <p:nvPr/>
        </p:nvSpPr>
        <p:spPr>
          <a:xfrm>
            <a:off x="3310560" y="42264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spc="-1" dirty="0">
                <a:solidFill>
                  <a:srgbClr val="FFFFFF"/>
                </a:solidFill>
                <a:latin typeface="Montserrat"/>
                <a:ea typeface="DejaVu Sans"/>
              </a:rPr>
              <a:t>E</a:t>
            </a:r>
            <a:r>
              <a:rPr lang="pt-BR" sz="2800" b="1" strike="noStrike" spc="-1" dirty="0">
                <a:solidFill>
                  <a:srgbClr val="FFFFFF"/>
                </a:solidFill>
                <a:latin typeface="Montserrat"/>
                <a:ea typeface="DejaVu Sans"/>
              </a:rPr>
              <a:t>ncapsulamento</a:t>
            </a:r>
            <a:endParaRPr lang="pt-BR" sz="2800" b="0" strike="noStrike" spc="-1" dirty="0">
              <a:latin typeface="Arial"/>
            </a:endParaRPr>
          </a:p>
        </p:txBody>
      </p:sp>
      <p:sp>
        <p:nvSpPr>
          <p:cNvPr id="180" name="CustomShape 3"/>
          <p:cNvSpPr/>
          <p:nvPr/>
        </p:nvSpPr>
        <p:spPr>
          <a:xfrm>
            <a:off x="875520" y="1676880"/>
            <a:ext cx="4644000" cy="405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2000" b="0" strike="noStrike" spc="-1">
                <a:solidFill>
                  <a:srgbClr val="FFFFFF"/>
                </a:solidFill>
                <a:latin typeface="Google Sans"/>
                <a:ea typeface="DejaVu Sans"/>
              </a:rPr>
              <a:t>Encapsulamento é um princípio de design de código, geralmente ligado a programação orientada, que nos orienta a esconder as funcionalidades e funcionamento do nosso código dentro de pequenas unidades (normalmente métodos e funções)</a:t>
            </a:r>
            <a:endParaRPr lang="pt-BR" sz="2000" b="0" strike="noStrike" spc="-1">
              <a:latin typeface="Arial"/>
            </a:endParaRPr>
          </a:p>
          <a:p>
            <a:pPr>
              <a:lnSpc>
                <a:spcPct val="100000"/>
              </a:lnSpc>
            </a:pPr>
            <a:r>
              <a:rPr lang="pt-BR" sz="2000" b="0" strike="noStrike" spc="-1">
                <a:solidFill>
                  <a:srgbClr val="FFFFFF"/>
                </a:solidFill>
                <a:latin typeface="Google Sans"/>
                <a:ea typeface="DejaVu Sans"/>
              </a:rPr>
              <a:t>A ideai é tornar o software mais flexível, fácil de modificar e de criar novas implementações. O Encapsulamento serve para controlar o acesso aos atributos e métodos de uma classe.</a:t>
            </a:r>
            <a:endParaRPr lang="pt-BR" sz="2000" b="0" strike="noStrike" spc="-1">
              <a:latin typeface="Arial"/>
            </a:endParaRPr>
          </a:p>
        </p:txBody>
      </p:sp>
      <p:pic>
        <p:nvPicPr>
          <p:cNvPr id="181" name="Imagem 2" descr="Diagrama&#10;&#10;Descrição gerada automaticamente com confiança baixa"/>
          <p:cNvPicPr/>
          <p:nvPr/>
        </p:nvPicPr>
        <p:blipFill>
          <a:blip r:embed="rId2"/>
          <a:stretch/>
        </p:blipFill>
        <p:spPr>
          <a:xfrm>
            <a:off x="6276240" y="1676880"/>
            <a:ext cx="5087880" cy="28616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2"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4663800" y="201240"/>
            <a:ext cx="286380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strike="noStrike" spc="-1" dirty="0">
                <a:solidFill>
                  <a:srgbClr val="FFFFFF"/>
                </a:solidFill>
                <a:latin typeface="Google Sans"/>
                <a:ea typeface="DejaVu Sans"/>
              </a:rPr>
              <a:t>Herança</a:t>
            </a:r>
            <a:r>
              <a:rPr lang="pt-BR" sz="2800" b="0" strike="noStrike" spc="-1" dirty="0">
                <a:solidFill>
                  <a:srgbClr val="202124"/>
                </a:solidFill>
                <a:latin typeface="Google Sans"/>
                <a:ea typeface="DejaVu Sans"/>
              </a:rPr>
              <a:t>.</a:t>
            </a:r>
            <a:endParaRPr lang="pt-BR" sz="2800" b="0" strike="noStrike" spc="-1" dirty="0">
              <a:latin typeface="Arial"/>
            </a:endParaRPr>
          </a:p>
        </p:txBody>
      </p:sp>
      <p:sp>
        <p:nvSpPr>
          <p:cNvPr id="184" name="CustomShape 3"/>
          <p:cNvSpPr/>
          <p:nvPr/>
        </p:nvSpPr>
        <p:spPr>
          <a:xfrm>
            <a:off x="923040" y="1147320"/>
            <a:ext cx="4644000" cy="544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600" b="0" strike="noStrike" spc="-1">
                <a:solidFill>
                  <a:srgbClr val="FFFFFF"/>
                </a:solidFill>
                <a:latin typeface="Source Serif Pro"/>
                <a:ea typeface="DejaVu Sans"/>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lang="pt-BR" sz="1600" b="0" strike="noStrike" spc="-1">
              <a:latin typeface="Arial"/>
            </a:endParaRPr>
          </a:p>
        </p:txBody>
      </p:sp>
      <p:sp>
        <p:nvSpPr>
          <p:cNvPr id="185" name="CustomShape 4"/>
          <p:cNvSpPr/>
          <p:nvPr/>
        </p:nvSpPr>
        <p:spPr>
          <a:xfrm>
            <a:off x="8134920" y="223848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1800" b="0" strike="noStrike" spc="-1">
                <a:solidFill>
                  <a:srgbClr val="FFFFFF"/>
                </a:solidFill>
                <a:latin typeface="Calibri"/>
                <a:ea typeface="DejaVu Sans"/>
              </a:rPr>
              <a:t>animal</a:t>
            </a:r>
            <a:endParaRPr lang="pt-BR" sz="1800" b="0" strike="noStrike" spc="-1">
              <a:latin typeface="Arial"/>
            </a:endParaRPr>
          </a:p>
        </p:txBody>
      </p:sp>
      <p:sp>
        <p:nvSpPr>
          <p:cNvPr id="186" name="CustomShape 5"/>
          <p:cNvSpPr/>
          <p:nvPr/>
        </p:nvSpPr>
        <p:spPr>
          <a:xfrm>
            <a:off x="9956520" y="297180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1800" b="0" strike="noStrike" spc="-1">
                <a:solidFill>
                  <a:srgbClr val="FFFFFF"/>
                </a:solidFill>
                <a:latin typeface="Calibri"/>
                <a:ea typeface="DejaVu Sans"/>
              </a:rPr>
              <a:t>onívoro</a:t>
            </a:r>
            <a:endParaRPr lang="pt-BR" sz="1800" b="0" strike="noStrike" spc="-1">
              <a:latin typeface="Arial"/>
            </a:endParaRPr>
          </a:p>
        </p:txBody>
      </p:sp>
      <p:sp>
        <p:nvSpPr>
          <p:cNvPr id="187" name="CustomShape 6"/>
          <p:cNvSpPr/>
          <p:nvPr/>
        </p:nvSpPr>
        <p:spPr>
          <a:xfrm>
            <a:off x="8134920" y="297180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1800" b="0" strike="noStrike" spc="-1">
                <a:solidFill>
                  <a:srgbClr val="FFFFFF"/>
                </a:solidFill>
                <a:latin typeface="Calibri"/>
                <a:ea typeface="DejaVu Sans"/>
              </a:rPr>
              <a:t>carnívoro</a:t>
            </a:r>
            <a:endParaRPr lang="pt-BR" sz="1800" b="0" strike="noStrike" spc="-1">
              <a:latin typeface="Arial"/>
            </a:endParaRPr>
          </a:p>
        </p:txBody>
      </p:sp>
      <p:sp>
        <p:nvSpPr>
          <p:cNvPr id="188" name="CustomShape 7"/>
          <p:cNvSpPr/>
          <p:nvPr/>
        </p:nvSpPr>
        <p:spPr>
          <a:xfrm>
            <a:off x="6333120" y="297180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1800" b="0" strike="noStrike" spc="-1">
                <a:solidFill>
                  <a:srgbClr val="FFFFFF"/>
                </a:solidFill>
                <a:latin typeface="Calibri"/>
                <a:ea typeface="DejaVu Sans"/>
              </a:rPr>
              <a:t>herbívoro</a:t>
            </a:r>
            <a:endParaRPr lang="pt-BR" sz="1800" b="0" strike="noStrike" spc="-1">
              <a:latin typeface="Arial"/>
            </a:endParaRPr>
          </a:p>
        </p:txBody>
      </p:sp>
      <p:sp>
        <p:nvSpPr>
          <p:cNvPr id="189" name="CustomShape 8"/>
          <p:cNvSpPr/>
          <p:nvPr/>
        </p:nvSpPr>
        <p:spPr>
          <a:xfrm flipV="1">
            <a:off x="7873920" y="2590200"/>
            <a:ext cx="280440" cy="405720"/>
          </a:xfrm>
          <a:custGeom>
            <a:avLst/>
            <a:gdLst/>
            <a:ahLst/>
            <a:cxnLst/>
            <a:rect l="l" t="t" r="r" b="b"/>
            <a:pathLst>
              <a:path w="21600" h="21600">
                <a:moveTo>
                  <a:pt x="0" y="0"/>
                </a:moveTo>
                <a:lnTo>
                  <a:pt x="21600" y="21600"/>
                </a:lnTo>
              </a:path>
            </a:pathLst>
          </a:custGeom>
          <a:noFill/>
          <a:ln>
            <a:solidFill>
              <a:schemeClr val="bg1"/>
            </a:solidFill>
            <a:tailEnd type="triangle" w="med" len="med"/>
          </a:ln>
        </p:spPr>
        <p:style>
          <a:lnRef idx="1">
            <a:schemeClr val="accent1"/>
          </a:lnRef>
          <a:fillRef idx="0">
            <a:schemeClr val="accent1"/>
          </a:fillRef>
          <a:effectRef idx="0">
            <a:schemeClr val="accent1"/>
          </a:effectRef>
          <a:fontRef idx="minor"/>
        </p:style>
      </p:sp>
      <p:sp>
        <p:nvSpPr>
          <p:cNvPr id="190" name="CustomShape 9"/>
          <p:cNvSpPr/>
          <p:nvPr/>
        </p:nvSpPr>
        <p:spPr>
          <a:xfrm flipV="1">
            <a:off x="8915760" y="2590200"/>
            <a:ext cx="360" cy="380160"/>
          </a:xfrm>
          <a:custGeom>
            <a:avLst/>
            <a:gdLst/>
            <a:ahLst/>
            <a:cxnLst/>
            <a:rect l="l" t="t" r="r" b="b"/>
            <a:pathLst>
              <a:path w="21600" h="21600">
                <a:moveTo>
                  <a:pt x="0" y="0"/>
                </a:moveTo>
                <a:lnTo>
                  <a:pt x="21600" y="21600"/>
                </a:lnTo>
              </a:path>
            </a:pathLst>
          </a:custGeom>
          <a:noFill/>
          <a:ln>
            <a:solidFill>
              <a:schemeClr val="bg1"/>
            </a:solidFill>
            <a:tailEnd type="triangle" w="med" len="med"/>
          </a:ln>
        </p:spPr>
        <p:style>
          <a:lnRef idx="1">
            <a:schemeClr val="accent1"/>
          </a:lnRef>
          <a:fillRef idx="0">
            <a:schemeClr val="accent1"/>
          </a:fillRef>
          <a:effectRef idx="0">
            <a:schemeClr val="accent1"/>
          </a:effectRef>
          <a:fontRef idx="minor"/>
        </p:style>
      </p:sp>
      <p:sp>
        <p:nvSpPr>
          <p:cNvPr id="191" name="CustomShape 10"/>
          <p:cNvSpPr/>
          <p:nvPr/>
        </p:nvSpPr>
        <p:spPr>
          <a:xfrm flipH="1" flipV="1">
            <a:off x="9676080" y="2590200"/>
            <a:ext cx="316440" cy="380160"/>
          </a:xfrm>
          <a:custGeom>
            <a:avLst/>
            <a:gdLst/>
            <a:ahLst/>
            <a:cxnLst/>
            <a:rect l="l" t="t" r="r" b="b"/>
            <a:pathLst>
              <a:path w="21600" h="21600">
                <a:moveTo>
                  <a:pt x="0" y="0"/>
                </a:moveTo>
                <a:lnTo>
                  <a:pt x="21600" y="21600"/>
                </a:lnTo>
              </a:path>
            </a:pathLst>
          </a:custGeom>
          <a:noFill/>
          <a:ln>
            <a:solidFill>
              <a:schemeClr val="bg1"/>
            </a:solidFill>
            <a:tailEnd type="triangle" w="med" len="med"/>
          </a:ln>
        </p:spPr>
        <p:style>
          <a:lnRef idx="1">
            <a:schemeClr val="accent1"/>
          </a:lnRef>
          <a:fillRef idx="0">
            <a:schemeClr val="accent1"/>
          </a:fillRef>
          <a:effectRef idx="0">
            <a:schemeClr val="accent1"/>
          </a:effectRef>
          <a:fontRef idx="minor"/>
        </p:style>
      </p:sp>
      <p:sp>
        <p:nvSpPr>
          <p:cNvPr id="192" name="CustomShape 11"/>
          <p:cNvSpPr/>
          <p:nvPr/>
        </p:nvSpPr>
        <p:spPr>
          <a:xfrm>
            <a:off x="5520240" y="387612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1800" b="0" strike="noStrike" spc="-1">
                <a:solidFill>
                  <a:srgbClr val="FFFFFF"/>
                </a:solidFill>
                <a:latin typeface="Calibri"/>
                <a:ea typeface="DejaVu Sans"/>
              </a:rPr>
              <a:t>coelho</a:t>
            </a:r>
            <a:endParaRPr lang="pt-BR" sz="1800" b="0" strike="noStrike" spc="-1">
              <a:latin typeface="Arial"/>
            </a:endParaRPr>
          </a:p>
        </p:txBody>
      </p:sp>
      <p:sp>
        <p:nvSpPr>
          <p:cNvPr id="193" name="CustomShape 12"/>
          <p:cNvSpPr/>
          <p:nvPr/>
        </p:nvSpPr>
        <p:spPr>
          <a:xfrm>
            <a:off x="8915760" y="432792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1800" b="0" strike="noStrike" spc="-1">
                <a:solidFill>
                  <a:srgbClr val="FFFFFF"/>
                </a:solidFill>
                <a:latin typeface="Calibri"/>
                <a:ea typeface="DejaVu Sans"/>
              </a:rPr>
              <a:t>leão</a:t>
            </a:r>
            <a:endParaRPr lang="pt-BR" sz="1800" b="0" strike="noStrike" spc="-1">
              <a:latin typeface="Arial"/>
            </a:endParaRPr>
          </a:p>
        </p:txBody>
      </p:sp>
      <p:sp>
        <p:nvSpPr>
          <p:cNvPr id="194" name="CustomShape 13"/>
          <p:cNvSpPr/>
          <p:nvPr/>
        </p:nvSpPr>
        <p:spPr>
          <a:xfrm>
            <a:off x="7233480" y="432468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1800" b="0" strike="noStrike" spc="-1">
                <a:solidFill>
                  <a:srgbClr val="FFFFFF"/>
                </a:solidFill>
                <a:latin typeface="Calibri"/>
                <a:ea typeface="DejaVu Sans"/>
              </a:rPr>
              <a:t>hiena</a:t>
            </a:r>
            <a:endParaRPr lang="pt-BR" sz="1800" b="0" strike="noStrike" spc="-1">
              <a:latin typeface="Arial"/>
            </a:endParaRPr>
          </a:p>
        </p:txBody>
      </p:sp>
      <p:sp>
        <p:nvSpPr>
          <p:cNvPr id="195" name="CustomShape 14"/>
          <p:cNvSpPr/>
          <p:nvPr/>
        </p:nvSpPr>
        <p:spPr>
          <a:xfrm>
            <a:off x="10121400" y="3859200"/>
            <a:ext cx="1561320" cy="351720"/>
          </a:xfrm>
          <a:prstGeom prst="roundRect">
            <a:avLst>
              <a:gd name="adj" fmla="val 16667"/>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1800" b="0" strike="noStrike" spc="-1">
                <a:solidFill>
                  <a:srgbClr val="FFFFFF"/>
                </a:solidFill>
                <a:latin typeface="Calibri"/>
                <a:ea typeface="DejaVu Sans"/>
              </a:rPr>
              <a:t>humano</a:t>
            </a:r>
            <a:endParaRPr lang="pt-BR" sz="1800" b="0" strike="noStrike" spc="-1">
              <a:latin typeface="Arial"/>
            </a:endParaRPr>
          </a:p>
        </p:txBody>
      </p:sp>
      <p:sp>
        <p:nvSpPr>
          <p:cNvPr id="196" name="CustomShape 15"/>
          <p:cNvSpPr/>
          <p:nvPr/>
        </p:nvSpPr>
        <p:spPr>
          <a:xfrm flipV="1">
            <a:off x="6677280" y="3323520"/>
            <a:ext cx="322920" cy="551160"/>
          </a:xfrm>
          <a:custGeom>
            <a:avLst/>
            <a:gdLst/>
            <a:ahLst/>
            <a:cxnLst/>
            <a:rect l="l" t="t" r="r" b="b"/>
            <a:pathLst>
              <a:path w="21600" h="21600">
                <a:moveTo>
                  <a:pt x="0" y="0"/>
                </a:moveTo>
                <a:lnTo>
                  <a:pt x="21600" y="21600"/>
                </a:lnTo>
              </a:path>
            </a:pathLst>
          </a:custGeom>
          <a:noFill/>
          <a:ln>
            <a:solidFill>
              <a:schemeClr val="bg1"/>
            </a:solidFill>
            <a:tailEnd type="triangle" w="med" len="med"/>
          </a:ln>
        </p:spPr>
        <p:style>
          <a:lnRef idx="1">
            <a:schemeClr val="accent1"/>
          </a:lnRef>
          <a:fillRef idx="0">
            <a:schemeClr val="accent1"/>
          </a:fillRef>
          <a:effectRef idx="0">
            <a:schemeClr val="accent1"/>
          </a:effectRef>
          <a:fontRef idx="minor"/>
        </p:style>
      </p:sp>
      <p:sp>
        <p:nvSpPr>
          <p:cNvPr id="197" name="CustomShape 16"/>
          <p:cNvSpPr/>
          <p:nvPr/>
        </p:nvSpPr>
        <p:spPr>
          <a:xfrm flipV="1">
            <a:off x="8134920" y="3323520"/>
            <a:ext cx="437400" cy="999720"/>
          </a:xfrm>
          <a:custGeom>
            <a:avLst/>
            <a:gdLst/>
            <a:ahLst/>
            <a:cxnLst/>
            <a:rect l="l" t="t" r="r" b="b"/>
            <a:pathLst>
              <a:path w="21600" h="21600">
                <a:moveTo>
                  <a:pt x="0" y="0"/>
                </a:moveTo>
                <a:lnTo>
                  <a:pt x="21600" y="21600"/>
                </a:lnTo>
              </a:path>
            </a:pathLst>
          </a:custGeom>
          <a:noFill/>
          <a:ln>
            <a:solidFill>
              <a:schemeClr val="bg1"/>
            </a:solidFill>
            <a:tailEnd type="triangle" w="med" len="med"/>
          </a:ln>
        </p:spPr>
        <p:style>
          <a:lnRef idx="1">
            <a:schemeClr val="accent1"/>
          </a:lnRef>
          <a:fillRef idx="0">
            <a:schemeClr val="accent1"/>
          </a:fillRef>
          <a:effectRef idx="0">
            <a:schemeClr val="accent1"/>
          </a:effectRef>
          <a:fontRef idx="minor"/>
        </p:style>
      </p:sp>
      <p:sp>
        <p:nvSpPr>
          <p:cNvPr id="198" name="CustomShape 17"/>
          <p:cNvSpPr/>
          <p:nvPr/>
        </p:nvSpPr>
        <p:spPr>
          <a:xfrm flipH="1" flipV="1">
            <a:off x="9284400" y="3323520"/>
            <a:ext cx="277920" cy="999720"/>
          </a:xfrm>
          <a:custGeom>
            <a:avLst/>
            <a:gdLst/>
            <a:ahLst/>
            <a:cxnLst/>
            <a:rect l="l" t="t" r="r" b="b"/>
            <a:pathLst>
              <a:path w="21600" h="21600">
                <a:moveTo>
                  <a:pt x="0" y="0"/>
                </a:moveTo>
                <a:lnTo>
                  <a:pt x="21600" y="21600"/>
                </a:lnTo>
              </a:path>
            </a:pathLst>
          </a:custGeom>
          <a:noFill/>
          <a:ln>
            <a:solidFill>
              <a:schemeClr val="bg1"/>
            </a:solidFill>
            <a:tailEnd type="triangle" w="med" len="med"/>
          </a:ln>
        </p:spPr>
        <p:style>
          <a:lnRef idx="1">
            <a:schemeClr val="accent1"/>
          </a:lnRef>
          <a:fillRef idx="0">
            <a:schemeClr val="accent1"/>
          </a:fillRef>
          <a:effectRef idx="0">
            <a:schemeClr val="accent1"/>
          </a:effectRef>
          <a:fontRef idx="minor"/>
        </p:style>
      </p:sp>
      <p:sp>
        <p:nvSpPr>
          <p:cNvPr id="199" name="CustomShape 18"/>
          <p:cNvSpPr/>
          <p:nvPr/>
        </p:nvSpPr>
        <p:spPr>
          <a:xfrm flipH="1" flipV="1">
            <a:off x="10477080" y="3323520"/>
            <a:ext cx="238680" cy="534240"/>
          </a:xfrm>
          <a:custGeom>
            <a:avLst/>
            <a:gdLst/>
            <a:ahLst/>
            <a:cxnLst/>
            <a:rect l="l" t="t" r="r" b="b"/>
            <a:pathLst>
              <a:path w="21600" h="21600">
                <a:moveTo>
                  <a:pt x="0" y="0"/>
                </a:moveTo>
                <a:lnTo>
                  <a:pt x="21600" y="21600"/>
                </a:lnTo>
              </a:path>
            </a:pathLst>
          </a:custGeom>
          <a:noFill/>
          <a:ln>
            <a:solidFill>
              <a:schemeClr val="bg1"/>
            </a:solidFill>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0" name="CustomShape 1"/>
          <p:cNvSpPr/>
          <p:nvPr/>
        </p:nvSpPr>
        <p:spPr>
          <a:xfrm>
            <a:off x="0" y="0"/>
            <a:ext cx="12191400" cy="6857280"/>
          </a:xfrm>
          <a:prstGeom prst="snip1Rect">
            <a:avLst>
              <a:gd name="adj" fmla="val 16667"/>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01" name="CustomShape 2"/>
          <p:cNvSpPr/>
          <p:nvPr/>
        </p:nvSpPr>
        <p:spPr>
          <a:xfrm>
            <a:off x="3292920" y="208800"/>
            <a:ext cx="5605560" cy="646920"/>
          </a:xfrm>
          <a:prstGeom prst="rect">
            <a:avLst/>
          </a:prstGeom>
          <a:solidFill>
            <a:schemeClr val="tx2">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BR" sz="2800" b="1" spc="-1" dirty="0">
                <a:solidFill>
                  <a:srgbClr val="FFFFFF"/>
                </a:solidFill>
                <a:latin typeface="Montserrat"/>
                <a:ea typeface="DejaVu Sans"/>
              </a:rPr>
              <a:t>P</a:t>
            </a:r>
            <a:r>
              <a:rPr lang="pt-BR" sz="2800" b="1" strike="noStrike" spc="-1" dirty="0">
                <a:solidFill>
                  <a:srgbClr val="FFFFFF"/>
                </a:solidFill>
                <a:latin typeface="Montserrat"/>
                <a:ea typeface="DejaVu Sans"/>
              </a:rPr>
              <a:t>olimorfismo</a:t>
            </a:r>
            <a:endParaRPr lang="pt-BR" sz="2800" b="0" strike="noStrike" spc="-1" dirty="0">
              <a:latin typeface="Arial"/>
            </a:endParaRPr>
          </a:p>
        </p:txBody>
      </p:sp>
      <p:sp>
        <p:nvSpPr>
          <p:cNvPr id="202" name="CustomShape 3"/>
          <p:cNvSpPr/>
          <p:nvPr/>
        </p:nvSpPr>
        <p:spPr>
          <a:xfrm>
            <a:off x="875520" y="1120320"/>
            <a:ext cx="4644000" cy="593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600" b="0" strike="noStrike" spc="-1">
                <a:solidFill>
                  <a:srgbClr val="FFFFFF"/>
                </a:solidFill>
                <a:latin typeface="Source Serif Pro"/>
                <a:ea typeface="DejaVu Sans"/>
              </a:rPr>
              <a:t>O Polimorfismo é um mecanismo por meio do qual selecionamos as funcionalidades utilizadas de forma dinâmica por um programa no decorrer de sua execução.</a:t>
            </a:r>
            <a:endParaRPr lang="pt-BR" sz="1600" b="0" strike="noStrike" spc="-1">
              <a:latin typeface="Arial"/>
            </a:endParaRPr>
          </a:p>
          <a:p>
            <a:pPr>
              <a:lnSpc>
                <a:spcPct val="100000"/>
              </a:lnSpc>
            </a:pPr>
            <a:r>
              <a:rPr lang="pt-BR" sz="1600" b="0" strike="noStrike" spc="-1">
                <a:solidFill>
                  <a:srgbClr val="FFFFFF"/>
                </a:solidFill>
                <a:latin typeface="Source Serif Pro"/>
                <a:ea typeface="DejaVu Sans"/>
              </a:rPr>
              <a:t>Com o Polimorfismo, os mesmos atributos e objetos podem ser utilizados em objetos distintos, porém, com implementações lógicas diferentes.</a:t>
            </a:r>
            <a:endParaRPr lang="pt-BR" sz="1600" b="0" strike="noStrike" spc="-1">
              <a:latin typeface="Arial"/>
            </a:endParaRPr>
          </a:p>
          <a:p>
            <a:pPr>
              <a:lnSpc>
                <a:spcPct val="100000"/>
              </a:lnSpc>
            </a:pPr>
            <a:r>
              <a:rPr lang="pt-BR" sz="1600" b="0" strike="noStrike" spc="-1">
                <a:solidFill>
                  <a:srgbClr val="FFFFFF"/>
                </a:solidFill>
                <a:latin typeface="Source Serif Pro"/>
                <a:ea typeface="DejaVu Sans"/>
              </a:rPr>
              <a:t>Por exemplo: podemos assumir que uma bola de futebol e uma camisa da seleção brasileira são artigos esportivos, mais que o cálculo deles em uma venda é calculado de formas diferentes.</a:t>
            </a:r>
            <a:endParaRPr lang="pt-BR" sz="1600" b="0" strike="noStrike" spc="-1">
              <a:latin typeface="Arial"/>
            </a:endParaRPr>
          </a:p>
          <a:p>
            <a:pPr>
              <a:lnSpc>
                <a:spcPct val="100000"/>
              </a:lnSpc>
            </a:pPr>
            <a:r>
              <a:rPr lang="pt-BR" sz="1600" b="0" strike="noStrike" spc="-1">
                <a:solidFill>
                  <a:srgbClr val="FFFFFF"/>
                </a:solidFill>
                <a:latin typeface="Source Serif Pro"/>
                <a:ea typeface="DejaVu Sans"/>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endParaRPr lang="pt-BR" sz="1600" b="0" strike="noStrike" spc="-1">
              <a:latin typeface="Arial"/>
            </a:endParaRPr>
          </a:p>
          <a:p>
            <a:pPr>
              <a:lnSpc>
                <a:spcPct val="100000"/>
              </a:lnSpc>
            </a:pPr>
            <a:endParaRPr lang="pt-BR" sz="1600" b="0" strike="noStrike" spc="-1">
              <a:latin typeface="Arial"/>
            </a:endParaRPr>
          </a:p>
        </p:txBody>
      </p:sp>
      <p:pic>
        <p:nvPicPr>
          <p:cNvPr id="203" name="Imagem 6" descr="Diagrama&#10;&#10;Descrição gerada automaticamente"/>
          <p:cNvPicPr/>
          <p:nvPr/>
        </p:nvPicPr>
        <p:blipFill>
          <a:blip r:embed="rId2"/>
          <a:stretch/>
        </p:blipFill>
        <p:spPr>
          <a:xfrm>
            <a:off x="6395760" y="1719360"/>
            <a:ext cx="4696560" cy="341820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TotalTime>
  <Words>1728</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Fontes usadas</vt:lpstr>
      </vt:variant>
      <vt:variant>
        <vt:i4>10</vt:i4>
      </vt:variant>
      <vt:variant>
        <vt:lpstr>Tema</vt:lpstr>
      </vt:variant>
      <vt:variant>
        <vt:i4>4</vt:i4>
      </vt:variant>
      <vt:variant>
        <vt:lpstr>Títulos de slides</vt:lpstr>
      </vt:variant>
      <vt:variant>
        <vt:i4>25</vt:i4>
      </vt:variant>
    </vt:vector>
  </HeadingPairs>
  <TitlesOfParts>
    <vt:vector size="39" baseType="lpstr">
      <vt:lpstr>Arial</vt:lpstr>
      <vt:lpstr>Calibri</vt:lpstr>
      <vt:lpstr>Google Sans</vt:lpstr>
      <vt:lpstr>inherit</vt:lpstr>
      <vt:lpstr>Lato</vt:lpstr>
      <vt:lpstr>Montserrat</vt:lpstr>
      <vt:lpstr>Söhne</vt:lpstr>
      <vt:lpstr>Source Serif Pro</vt:lpstr>
      <vt:lpstr>Symbol</vt:lpstr>
      <vt:lpstr>Wingdings</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Aluno 28</dc:creator>
  <dc:description/>
  <cp:lastModifiedBy>Yuri Sampaio</cp:lastModifiedBy>
  <cp:revision>14</cp:revision>
  <dcterms:created xsi:type="dcterms:W3CDTF">2023-05-30T00:45:22Z</dcterms:created>
  <dcterms:modified xsi:type="dcterms:W3CDTF">2023-06-12T02:46:50Z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0x0101005068891A6075E54694D157A32BCFC13C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SIP_Label_defa4170-0d19-0005-0004-bc88714345d2_ActionId">
    <vt:lpwstr>b648e523-e7c9-47cf-8666-cb150d1f4492</vt:lpwstr>
  </property>
  <property fmtid="{D5CDD505-2E9C-101B-9397-08002B2CF9AE}" pid="9" name="MSIP_Label_defa4170-0d19-0005-0004-bc88714345d2_ContentBits">
    <vt:lpwstr>0</vt:lpwstr>
  </property>
  <property fmtid="{D5CDD505-2E9C-101B-9397-08002B2CF9AE}" pid="10" name="MSIP_Label_defa4170-0d19-0005-0004-bc88714345d2_Enabled">
    <vt:lpwstr>true</vt:lpwstr>
  </property>
  <property fmtid="{D5CDD505-2E9C-101B-9397-08002B2CF9AE}" pid="11" name="MSIP_Label_defa4170-0d19-0005-0004-bc88714345d2_Method">
    <vt:lpwstr>Standard</vt:lpwstr>
  </property>
  <property fmtid="{D5CDD505-2E9C-101B-9397-08002B2CF9AE}" pid="12" name="MSIP_Label_defa4170-0d19-0005-0004-bc88714345d2_Name">
    <vt:lpwstr>defa4170-0d19-0005-0004-bc88714345d2</vt:lpwstr>
  </property>
  <property fmtid="{D5CDD505-2E9C-101B-9397-08002B2CF9AE}" pid="13" name="MSIP_Label_defa4170-0d19-0005-0004-bc88714345d2_SetDate">
    <vt:lpwstr>2023-06-11T21:39:02Z</vt:lpwstr>
  </property>
  <property fmtid="{D5CDD505-2E9C-101B-9397-08002B2CF9AE}" pid="14" name="MSIP_Label_defa4170-0d19-0005-0004-bc88714345d2_SiteId">
    <vt:lpwstr>954bc0b9-bcc6-43b1-8d93-1868b005e100</vt:lpwstr>
  </property>
  <property fmtid="{D5CDD505-2E9C-101B-9397-08002B2CF9AE}" pid="15" name="Notes">
    <vt:i4>0</vt:i4>
  </property>
  <property fmtid="{D5CDD505-2E9C-101B-9397-08002B2CF9AE}" pid="16" name="PresentationFormat">
    <vt:lpwstr>Widescreen</vt:lpwstr>
  </property>
  <property fmtid="{D5CDD505-2E9C-101B-9397-08002B2CF9AE}" pid="17" name="ScaleCrop">
    <vt:bool>false</vt:bool>
  </property>
  <property fmtid="{D5CDD505-2E9C-101B-9397-08002B2CF9AE}" pid="18" name="ShareDoc">
    <vt:bool>false</vt:bool>
  </property>
  <property fmtid="{D5CDD505-2E9C-101B-9397-08002B2CF9AE}" pid="19" name="Slides">
    <vt:i4>13</vt:i4>
  </property>
</Properties>
</file>