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82" r:id="rId7"/>
    <p:sldId id="281"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7772400" cy="10058400"/>
  <p:defaultText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smNativeData" xmlns:pr="smNativeData" xmlns:p15="http://schemas.microsoft.com/office/powerpoint/2012/main" xmlns:p14="http://schemas.microsoft.com/office/powerpoint/2010/main" xmlns:mc="http://schemas.openxmlformats.org/markup-compatibility/2006" dt="1686541227" val="1066" revOS="4"/>
      <pr:smFileRevision xmlns="smNativeData" xmlns:pr="smNativeData" xmlns:p15="http://schemas.microsoft.com/office/powerpoint/2012/main" xmlns:p14="http://schemas.microsoft.com/office/powerpoint/2010/main" xmlns:mc="http://schemas.openxmlformats.org/markup-compatibility/2006" dt="1686541227" val="101"/>
      <pr:guideOptions xmlns="smNativeData" xmlns:pr="smNativeData" xmlns:p15="http://schemas.microsoft.com/office/powerpoint/2012/main" xmlns:p14="http://schemas.microsoft.com/office/powerpoint/2010/main" xmlns:mc="http://schemas.openxmlformats.org/markup-compatibility/2006" dt="1686541227"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6" d="100"/>
        <a:sy n="16" d="100"/>
      </p:scale>
      <p:origin x="0" y="0"/>
    </p:cViewPr>
  </p:sorterViewPr>
  <p:notesViewPr>
    <p:cSldViewPr snapToGrid="0">
      <p:cViewPr>
        <p:scale>
          <a:sx n="75" d="100"/>
          <a:sy n="75" d="100"/>
        </p:scale>
        <p:origin x="378" y="274"/>
      </p:cViewPr>
      <p:guideLst/>
    </p:cSldViewPr>
  </p:notesViewPr>
  <p:gridSpacing cx="71755" cy="71755"/>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ihUAABAAAAAmAAAACAAAAD0gAAAAAAAA"/>
              </a:ext>
            </a:extLst>
          </p:cNvSpPr>
          <p:nvPr>
            <p:ph idx="1"/>
          </p:nvPr>
        </p:nvSpPr>
        <p:spPr>
          <a:xfrm>
            <a:off x="609600" y="1604645"/>
            <a:ext cx="1097216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B8GQAAihUAABAAAAAmAAAACAAAAD0gAAAAAAAA"/>
              </a:ext>
            </a:extLst>
          </p:cNvSpPr>
          <p:nvPr>
            <p:ph idx="6"/>
          </p:nvPr>
        </p:nvSpPr>
        <p:spPr>
          <a:xfrm>
            <a:off x="609600"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N8JAABOMAAAihUAABAAAAAmAAAACAAAAD0gAAAAAAAA"/>
              </a:ext>
            </a:extLst>
          </p:cNvSpPr>
          <p:nvPr>
            <p:ph idx="5"/>
          </p:nvPr>
        </p:nvSpPr>
        <p:spPr>
          <a:xfrm>
            <a:off x="4319905" y="160464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s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N8JAAAhRwAAihUAABAAAAAmAAAACAAAAD0gAAAAAAAA"/>
              </a:ext>
            </a:extLst>
          </p:cNvSpPr>
          <p:nvPr>
            <p:ph idx="4"/>
          </p:nvPr>
        </p:nvSpPr>
        <p:spPr>
          <a:xfrm>
            <a:off x="8029575"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s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B8GQAAUiIAABAAAAAmAAAACAAAAD0gAAAAAAAA"/>
              </a:ext>
            </a:extLst>
          </p:cNvSpPr>
          <p:nvPr>
            <p:ph idx="3"/>
          </p:nvPr>
        </p:nvSpPr>
        <p:spPr>
          <a:xfrm>
            <a:off x="609600"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7" name="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KcWAABOMAAAUiIAABAAAAAmAAAACAAAAD0gAAAAAAAA"/>
              </a:ext>
            </a:extLst>
          </p:cNvSpPr>
          <p:nvPr>
            <p:ph idx="2"/>
          </p:nvPr>
        </p:nvSpPr>
        <p:spPr>
          <a:xfrm>
            <a:off x="4319905" y="368236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8" name="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C7yg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KcWAAAhRwAAUiIAABAAAAAmAAAACAAAAD0gAAAAAAAA"/>
              </a:ext>
            </a:extLst>
          </p:cNvSpPr>
          <p:nvPr>
            <p:ph idx="1"/>
          </p:nvPr>
        </p:nvSpPr>
        <p:spPr>
          <a:xfrm>
            <a:off x="8029575"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LwgAAAAAAAA"/>
              </a:ext>
            </a:extLst>
          </p:cNvSpPr>
          <p:nvPr>
            <p:ph type="subTitle" idx="1"/>
          </p:nvPr>
        </p:nvSpPr>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Dpc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DwgAAAAAAAA"/>
              </a:ext>
            </a:extLst>
          </p:cNvSpPr>
          <p:nvPr>
            <p:ph idx="1"/>
          </p:nvPr>
        </p:nvSpPr>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Zgxw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B16g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azp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ViIAABAAAAAmAAAACAAAAL0gAAAAAAAA"/>
              </a:ext>
            </a:extLst>
          </p:cNvSpPr>
          <p:nvPr>
            <p:ph type="subTitle" idx="1"/>
          </p:nvPr>
        </p:nvSpPr>
        <p:spPr>
          <a:xfrm>
            <a:off x="609600" y="273685"/>
            <a:ext cx="10972165" cy="5307965"/>
          </a:xfrm>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h74w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LwgAAAAAAAA"/>
              </a:ext>
            </a:extLst>
          </p:cNvSpPr>
          <p:nvPr>
            <p:ph type="subTitle" idx="1"/>
          </p:nvPr>
        </p:nvSpPr>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QC9H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yh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ihUAABAAAAAmAAAACAAAAD0gAAAAAAAA"/>
              </a:ext>
            </a:extLst>
          </p:cNvSpPr>
          <p:nvPr>
            <p:ph idx="1"/>
          </p:nvPr>
        </p:nvSpPr>
        <p:spPr>
          <a:xfrm>
            <a:off x="609600" y="1604645"/>
            <a:ext cx="1097216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jK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jl0w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B8GQAAihUAABAAAAAmAAAACAAAAD0gAAAAAAAA"/>
              </a:ext>
            </a:extLst>
          </p:cNvSpPr>
          <p:nvPr>
            <p:ph idx="6"/>
          </p:nvPr>
        </p:nvSpPr>
        <p:spPr>
          <a:xfrm>
            <a:off x="609600"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N8JAABOMAAAihUAABAAAAAmAAAACAAAAD0gAAAAAAAA"/>
              </a:ext>
            </a:extLst>
          </p:cNvSpPr>
          <p:nvPr>
            <p:ph idx="5"/>
          </p:nvPr>
        </p:nvSpPr>
        <p:spPr>
          <a:xfrm>
            <a:off x="4319905" y="160464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N8JAAAhRwAAihUAABAAAAAmAAAACAAAAD0gAAAAAAAA"/>
              </a:ext>
            </a:extLst>
          </p:cNvSpPr>
          <p:nvPr>
            <p:ph idx="4"/>
          </p:nvPr>
        </p:nvSpPr>
        <p:spPr>
          <a:xfrm>
            <a:off x="8029575"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jK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B8GQAAUiIAABAAAAAmAAAACAAAAD0gAAAAAAAA"/>
              </a:ext>
            </a:extLst>
          </p:cNvSpPr>
          <p:nvPr>
            <p:ph idx="3"/>
          </p:nvPr>
        </p:nvSpPr>
        <p:spPr>
          <a:xfrm>
            <a:off x="609600"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7" name="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QC9H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KcWAABOMAAAUiIAABAAAAAmAAAACAAAAD0gAAAAAAAA"/>
              </a:ext>
            </a:extLst>
          </p:cNvSpPr>
          <p:nvPr>
            <p:ph idx="2"/>
          </p:nvPr>
        </p:nvSpPr>
        <p:spPr>
          <a:xfrm>
            <a:off x="4319905" y="368236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8" name="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KcWAAAhRwAAUiIAABAAAAAmAAAACAAAAD0gAAAAAAAA"/>
              </a:ext>
            </a:extLst>
          </p:cNvSpPr>
          <p:nvPr>
            <p:ph idx="1"/>
          </p:nvPr>
        </p:nvSpPr>
        <p:spPr>
          <a:xfrm>
            <a:off x="8029575"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QyQ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LwgAAAAAAAA"/>
              </a:ext>
            </a:extLst>
          </p:cNvSpPr>
          <p:nvPr>
            <p:ph type="subTitle" idx="1"/>
          </p:nvPr>
        </p:nvSpPr>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DwgAAAAAAAA"/>
              </a:ext>
            </a:extLst>
          </p:cNvSpPr>
          <p:nvPr>
            <p:ph idx="1"/>
          </p:nvPr>
        </p:nvSpPr>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yo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DwgAAAAAAAA"/>
              </a:ext>
            </a:extLst>
          </p:cNvSpPr>
          <p:nvPr>
            <p:ph idx="1"/>
          </p:nvPr>
        </p:nvSpPr>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wG9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ViIAABAAAAAmAAAACAAAAL0gAAAAAAAA"/>
              </a:ext>
            </a:extLst>
          </p:cNvSpPr>
          <p:nvPr>
            <p:ph type="subTitle" idx="1"/>
          </p:nvPr>
        </p:nvSpPr>
        <p:spPr>
          <a:xfrm>
            <a:off x="609600" y="273685"/>
            <a:ext cx="10972165" cy="5307965"/>
          </a:xfrm>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iqC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h74w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azp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azp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Cq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ihUAABAAAAAmAAAACAAAAD0gAAAAAAAA"/>
              </a:ext>
            </a:extLst>
          </p:cNvSpPr>
          <p:nvPr>
            <p:ph idx="1"/>
          </p:nvPr>
        </p:nvSpPr>
        <p:spPr>
          <a:xfrm>
            <a:off x="609600" y="1604645"/>
            <a:ext cx="1097216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B8GQAAihUAABAAAAAmAAAACAAAAD0gAAAAAAAA"/>
              </a:ext>
            </a:extLst>
          </p:cNvSpPr>
          <p:nvPr>
            <p:ph idx="6"/>
          </p:nvPr>
        </p:nvSpPr>
        <p:spPr>
          <a:xfrm>
            <a:off x="609600"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N8JAABOMAAAihUAABAAAAAmAAAACAAAAD0gAAAAAAAA"/>
              </a:ext>
            </a:extLst>
          </p:cNvSpPr>
          <p:nvPr>
            <p:ph idx="5"/>
          </p:nvPr>
        </p:nvSpPr>
        <p:spPr>
          <a:xfrm>
            <a:off x="4319905" y="160464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N8JAAAhRwAAihUAABAAAAAmAAAACAAAAD0gAAAAAAAA"/>
              </a:ext>
            </a:extLst>
          </p:cNvSpPr>
          <p:nvPr>
            <p:ph idx="4"/>
          </p:nvPr>
        </p:nvSpPr>
        <p:spPr>
          <a:xfrm>
            <a:off x="8029575"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B8GQAAUiIAABAAAAAmAAAACAAAAD0gAAAAAAAA"/>
              </a:ext>
            </a:extLst>
          </p:cNvSpPr>
          <p:nvPr>
            <p:ph idx="3"/>
          </p:nvPr>
        </p:nvSpPr>
        <p:spPr>
          <a:xfrm>
            <a:off x="609600"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7" name="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KcWAABOMAAAUiIAABAAAAAmAAAACAAAAD0gAAAAAAAA"/>
              </a:ext>
            </a:extLst>
          </p:cNvSpPr>
          <p:nvPr>
            <p:ph idx="2"/>
          </p:nvPr>
        </p:nvSpPr>
        <p:spPr>
          <a:xfrm>
            <a:off x="4319905" y="368236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8" name="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KcWAAAhRwAAUiIAABAAAAAmAAAACAAAAD0gAAAAAAAA"/>
              </a:ext>
            </a:extLst>
          </p:cNvSpPr>
          <p:nvPr>
            <p:ph idx="1"/>
          </p:nvPr>
        </p:nvSpPr>
        <p:spPr>
          <a:xfrm>
            <a:off x="8029575"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LwgAAAAAAAA"/>
              </a:ext>
            </a:extLst>
          </p:cNvSpPr>
          <p:nvPr>
            <p:ph type="subTitle" idx="1"/>
          </p:nvPr>
        </p:nvSpPr>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DwgAAAAAAAA"/>
              </a:ext>
            </a:extLst>
          </p:cNvSpPr>
          <p:nvPr>
            <p:ph idx="1"/>
          </p:nvPr>
        </p:nvSpPr>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ViIAABAAAAAmAAAACAAAAL0gAAAAAAAA"/>
              </a:ext>
            </a:extLst>
          </p:cNvSpPr>
          <p:nvPr>
            <p:ph type="subTitle" idx="1"/>
          </p:nvPr>
        </p:nvSpPr>
        <p:spPr>
          <a:xfrm>
            <a:off x="609600" y="273685"/>
            <a:ext cx="10972165" cy="5307965"/>
          </a:xfrm>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ihUAABAAAAAmAAAACAAAAD0gAAAAAAAA"/>
              </a:ext>
            </a:extLst>
          </p:cNvSpPr>
          <p:nvPr>
            <p:ph idx="1"/>
          </p:nvPr>
        </p:nvSpPr>
        <p:spPr>
          <a:xfrm>
            <a:off x="609600" y="1604645"/>
            <a:ext cx="1097216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B8GQAAihUAABAAAAAmAAAACAAAAD0gAAAAAAAA"/>
              </a:ext>
            </a:extLst>
          </p:cNvSpPr>
          <p:nvPr>
            <p:ph idx="6"/>
          </p:nvPr>
        </p:nvSpPr>
        <p:spPr>
          <a:xfrm>
            <a:off x="609600"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N8JAABOMAAAihUAABAAAAAmAAAACAAAAD0gAAAAAAAA"/>
              </a:ext>
            </a:extLst>
          </p:cNvSpPr>
          <p:nvPr>
            <p:ph idx="5"/>
          </p:nvPr>
        </p:nvSpPr>
        <p:spPr>
          <a:xfrm>
            <a:off x="4319905" y="160464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N8JAAAhRwAAihUAABAAAAAmAAAACAAAAD0gAAAAAAAA"/>
              </a:ext>
            </a:extLst>
          </p:cNvSpPr>
          <p:nvPr>
            <p:ph idx="4"/>
          </p:nvPr>
        </p:nvSpPr>
        <p:spPr>
          <a:xfrm>
            <a:off x="8029575"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B8GQAAUiIAABAAAAAmAAAACAAAAD0gAAAAAAAA"/>
              </a:ext>
            </a:extLst>
          </p:cNvSpPr>
          <p:nvPr>
            <p:ph idx="3"/>
          </p:nvPr>
        </p:nvSpPr>
        <p:spPr>
          <a:xfrm>
            <a:off x="609600"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7" name="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KcWAABOMAAAUiIAABAAAAAmAAAACAAAAD0gAAAAAAAA"/>
              </a:ext>
            </a:extLst>
          </p:cNvSpPr>
          <p:nvPr>
            <p:ph idx="2"/>
          </p:nvPr>
        </p:nvSpPr>
        <p:spPr>
          <a:xfrm>
            <a:off x="4319905" y="368236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8" name="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KcWAAAhRwAAUiIAABAAAAAmAAAACAAAAD0gAAAAAAAA"/>
              </a:ext>
            </a:extLst>
          </p:cNvSpPr>
          <p:nvPr>
            <p:ph idx="1"/>
          </p:nvPr>
        </p:nvSpPr>
        <p:spPr>
          <a:xfrm>
            <a:off x="8029575"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ViIAABAAAAAmAAAACAAAAL0gAAAAAAAA"/>
              </a:ext>
            </a:extLst>
          </p:cNvSpPr>
          <p:nvPr>
            <p:ph type="subTitle" idx="1"/>
          </p:nvPr>
        </p:nvSpPr>
        <p:spPr>
          <a:xfrm>
            <a:off x="609600" y="273685"/>
            <a:ext cx="10972165" cy="5307965"/>
          </a:xfrm>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w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8BAAA/RwAAuQgAABAAAAAmAAAACAAAAL0vAAAAAAAA"/>
              </a:ext>
            </a:extLst>
          </p:cNvSpPr>
          <p:nvPr>
            <p:ph type="title"/>
          </p:nvPr>
        </p:nvSpPr>
        <p:spPr>
          <a:xfrm>
            <a:off x="609600" y="273685"/>
            <a:ext cx="10972165" cy="1144270"/>
          </a:xfrm>
          <a:prstGeom prst="rect">
            <a:avLst/>
          </a:prstGeom>
        </p:spPr>
        <p:txBody>
          <a:bodyPr vert="horz" wrap="square" lIns="0" tIns="0" rIns="0" bIns="0" numCol="1" spcCol="215900" anchor="ctr">
            <a:prstTxWarp prst="textNoShape">
              <a:avLst/>
            </a:prstTxWarp>
          </a:bodyPr>
          <a:lstStyle/>
          <a:p>
            <a:pPr algn="ctr">
              <a:defRPr lang="pt-br"/>
            </a:pPr>
            <a:r>
              <a:rPr lang="en-us" sz="1800" cap="none"/>
              <a:t>Clique para editar o formato do texto do título</a:t>
            </a:r>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8JAAA/RwAAViIAABAAAAAmAAAACAAAAD0vAAAAAAAA"/>
              </a:ext>
            </a:extLst>
          </p:cNvSpPr>
          <p:nvPr>
            <p:ph type="body"/>
          </p:nvPr>
        </p:nvSpPr>
        <p:spPr>
          <a:xfrm>
            <a:off x="609600" y="1604645"/>
            <a:ext cx="10972165" cy="3977005"/>
          </a:xfrm>
          <a:prstGeom prst="rect">
            <a:avLst/>
          </a:prstGeom>
        </p:spPr>
        <p:txBody>
          <a:bodyPr vert="horz" wrap="square" lIns="0" tIns="0" rIns="0" bIns="0" numCol="1" spcCol="215900" anchor="t">
            <a:prstTxWarp prst="textNoShape">
              <a:avLst/>
            </a:prstTxWarp>
          </a:bodyPr>
          <a:lstStyle/>
          <a:p>
            <a:pPr marL="431800" indent="-323850">
              <a:spcBef>
                <a:spcPts val="1415"/>
              </a:spcBef>
              <a:buClr>
                <a:srgbClr val="000000"/>
              </a:buClr>
              <a:buSzPts val="1440"/>
              <a:buFont typeface="Wingdings" charset="2"/>
              <a:buChar char=""/>
              <a:defRPr lang="pt-br"/>
            </a:pPr>
            <a:r>
              <a:rPr lang="en-us" sz="3200" cap="none"/>
              <a:t>Clique para editar o formato do texto da estrutura de tópicos</a:t>
            </a:r>
          </a:p>
          <a:p>
            <a:pPr marL="864235" lvl="1" indent="-323850">
              <a:spcBef>
                <a:spcPts val="1130"/>
              </a:spcBef>
              <a:buClr>
                <a:srgbClr val="000000"/>
              </a:buClr>
              <a:buSzPts val="2100"/>
              <a:buFont typeface="Symbol" pitchFamily="1" charset="2"/>
              <a:buChar char=""/>
              <a:defRPr lang="pt-br"/>
            </a:pPr>
            <a:r>
              <a:rPr lang="en-us" sz="2800" cap="none"/>
              <a:t>2.º nível da estrutura de tópicos</a:t>
            </a:r>
          </a:p>
          <a:p>
            <a:pPr marL="1296035" lvl="2" indent="-288290">
              <a:spcBef>
                <a:spcPts val="850"/>
              </a:spcBef>
              <a:buClr>
                <a:srgbClr val="000000"/>
              </a:buClr>
              <a:buSzPts val="1080"/>
              <a:buFont typeface="Wingdings" charset="2"/>
              <a:buChar char=""/>
              <a:defRPr lang="pt-br"/>
            </a:pPr>
            <a:r>
              <a:rPr lang="en-us" sz="2400" cap="none"/>
              <a:t>3.º nível da estrutura de tópicos</a:t>
            </a:r>
          </a:p>
          <a:p>
            <a:pPr marL="1727835" lvl="3" indent="-215900">
              <a:spcBef>
                <a:spcPts val="565"/>
              </a:spcBef>
              <a:buClr>
                <a:srgbClr val="000000"/>
              </a:buClr>
              <a:buSzPts val="1500"/>
              <a:buFont typeface="Symbol" pitchFamily="1" charset="2"/>
              <a:buChar char=""/>
              <a:defRPr lang="pt-br"/>
            </a:pPr>
            <a:r>
              <a:rPr lang="en-us" sz="2000" cap="none"/>
              <a:t>4.º nível da estrutura de tópicos</a:t>
            </a:r>
          </a:p>
          <a:p>
            <a:pPr marL="2160270" lvl="4" indent="-215900">
              <a:spcBef>
                <a:spcPts val="280"/>
              </a:spcBef>
              <a:buClr>
                <a:srgbClr val="000000"/>
              </a:buClr>
              <a:buSzPts val="900"/>
              <a:buFont typeface="Wingdings" charset="2"/>
              <a:buChar char=""/>
              <a:defRPr lang="pt-br"/>
            </a:pPr>
            <a:r>
              <a:rPr lang="en-us" sz="2000" cap="none"/>
              <a:t>5.º nível da estrutura de tópicos</a:t>
            </a:r>
          </a:p>
          <a:p>
            <a:pPr marL="2592070" lvl="5" indent="-215900">
              <a:spcBef>
                <a:spcPts val="280"/>
              </a:spcBef>
              <a:buClr>
                <a:srgbClr val="000000"/>
              </a:buClr>
              <a:buSzPts val="900"/>
              <a:buFont typeface="Wingdings" charset="2"/>
              <a:buChar char=""/>
              <a:defRPr lang="pt-br"/>
            </a:pPr>
            <a:r>
              <a:rPr lang="en-us" sz="2000" cap="none"/>
              <a:t>6.º nível da estrutura de tópicos</a:t>
            </a:r>
          </a:p>
          <a:p>
            <a:pPr marL="3023870" lvl="6" indent="-215900">
              <a:spcBef>
                <a:spcPts val="280"/>
              </a:spcBef>
              <a:buClr>
                <a:srgbClr val="000000"/>
              </a:buClr>
              <a:buSzPts val="900"/>
              <a:buFont typeface="Wingdings" charset="2"/>
              <a:buChar char=""/>
              <a:defRPr lang="pt-br"/>
            </a:pPr>
            <a:r>
              <a:rPr lang="en-us" sz="2000" cap="none"/>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Arial" pitchFamily="2" charset="0"/>
          <a:ea typeface="DejaVu Sans" charset="0"/>
          <a:cs typeface="DejaVu Sans"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Arial" pitchFamily="2" charset="0"/>
          <a:ea typeface="DejaVu Sans" charset="0"/>
          <a:cs typeface="DejaVu Sans"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Arial" pitchFamily="2" charset="0"/>
          <a:ea typeface="DejaVu Sans" charset="0"/>
          <a:cs typeface="DejaVu Sans"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8BAAA/RwAAuQgAABAAAAAmAAAACAAAAL0vAAAAAAAA"/>
              </a:ext>
            </a:extLst>
          </p:cNvSpPr>
          <p:nvPr>
            <p:ph type="title"/>
          </p:nvPr>
        </p:nvSpPr>
        <p:spPr>
          <a:xfrm>
            <a:off x="609600" y="273685"/>
            <a:ext cx="10972165" cy="1144270"/>
          </a:xfrm>
          <a:prstGeom prst="rect">
            <a:avLst/>
          </a:prstGeom>
        </p:spPr>
        <p:txBody>
          <a:bodyPr vert="horz" wrap="square" lIns="0" tIns="0" rIns="0" bIns="0" numCol="1" spcCol="215900" anchor="ctr">
            <a:prstTxWarp prst="textNoShape">
              <a:avLst/>
            </a:prstTxWarp>
          </a:bodyPr>
          <a:lstStyle/>
          <a:p>
            <a:pPr algn="ctr">
              <a:defRPr lang="pt-br"/>
            </a:pPr>
            <a:r>
              <a:rPr lang="en-us" sz="1800" cap="none"/>
              <a:t>Clique para editar o formato do texto do título</a:t>
            </a:r>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8JAAA/RwAAViIAABAAAAAmAAAACAAAAD0vAAAAAAAA"/>
              </a:ext>
            </a:extLst>
          </p:cNvSpPr>
          <p:nvPr>
            <p:ph type="body"/>
          </p:nvPr>
        </p:nvSpPr>
        <p:spPr>
          <a:xfrm>
            <a:off x="609600" y="1604645"/>
            <a:ext cx="10972165" cy="3977005"/>
          </a:xfrm>
          <a:prstGeom prst="rect">
            <a:avLst/>
          </a:prstGeom>
        </p:spPr>
        <p:txBody>
          <a:bodyPr vert="horz" wrap="square" lIns="0" tIns="0" rIns="0" bIns="0" numCol="1" spcCol="215900" anchor="t">
            <a:prstTxWarp prst="textNoShape">
              <a:avLst/>
            </a:prstTxWarp>
          </a:bodyPr>
          <a:lstStyle/>
          <a:p>
            <a:pPr marL="431800" indent="-323850" algn="ctr">
              <a:spcBef>
                <a:spcPts val="1415"/>
              </a:spcBef>
              <a:buClr>
                <a:srgbClr val="000000"/>
              </a:buClr>
              <a:buSzPts val="810"/>
              <a:buFont typeface="Wingdings" charset="2"/>
              <a:buChar char=""/>
              <a:defRPr lang="pt-br"/>
            </a:pPr>
            <a:r>
              <a:rPr lang="en-us" sz="1800" cap="none"/>
              <a:t>Clique para editar o formato do texto da estrutura de tópicos</a:t>
            </a:r>
          </a:p>
          <a:p>
            <a:pPr marL="864235" lvl="1" indent="-323850" algn="ctr">
              <a:spcBef>
                <a:spcPts val="1130"/>
              </a:spcBef>
              <a:buClr>
                <a:srgbClr val="000000"/>
              </a:buClr>
              <a:buSzPts val="1350"/>
              <a:buFont typeface="Symbol" pitchFamily="1" charset="2"/>
              <a:buChar char=""/>
              <a:defRPr lang="pt-br"/>
            </a:pPr>
            <a:r>
              <a:rPr lang="en-us" sz="1800" cap="none"/>
              <a:t>2.º nível da estrutura de tópicos</a:t>
            </a:r>
          </a:p>
          <a:p>
            <a:pPr marL="1296035" lvl="2" indent="-288290" algn="ctr">
              <a:spcBef>
                <a:spcPts val="850"/>
              </a:spcBef>
              <a:buClr>
                <a:srgbClr val="000000"/>
              </a:buClr>
              <a:buSzPts val="810"/>
              <a:buFont typeface="Wingdings" charset="2"/>
              <a:buChar char=""/>
              <a:defRPr lang="pt-br"/>
            </a:pPr>
            <a:r>
              <a:rPr lang="en-us" sz="1800" cap="none"/>
              <a:t>3.º nível da estrutura de tópicos</a:t>
            </a:r>
          </a:p>
          <a:p>
            <a:pPr marL="1727835" lvl="3" indent="-215900" algn="ctr">
              <a:spcBef>
                <a:spcPts val="565"/>
              </a:spcBef>
              <a:buClr>
                <a:srgbClr val="000000"/>
              </a:buClr>
              <a:buSzPts val="1350"/>
              <a:buFont typeface="Symbol" pitchFamily="1" charset="2"/>
              <a:buChar char=""/>
              <a:defRPr lang="pt-br"/>
            </a:pPr>
            <a:r>
              <a:rPr lang="en-us" cap="none"/>
              <a:t>4.º nível da estrutura de tópicos</a:t>
            </a:r>
          </a:p>
          <a:p>
            <a:pPr marL="2160270" lvl="4" indent="-215900" algn="ctr">
              <a:spcBef>
                <a:spcPts val="280"/>
              </a:spcBef>
              <a:buClr>
                <a:srgbClr val="000000"/>
              </a:buClr>
              <a:buSzPts val="810"/>
              <a:buFont typeface="Wingdings" charset="2"/>
              <a:buChar char=""/>
              <a:defRPr lang="pt-br"/>
            </a:pPr>
            <a:r>
              <a:rPr lang="en-us" cap="none"/>
              <a:t>5.º nível da estrutura de tópicos</a:t>
            </a:r>
          </a:p>
          <a:p>
            <a:pPr marL="2592070" lvl="5" indent="-215900" algn="ctr">
              <a:spcBef>
                <a:spcPts val="280"/>
              </a:spcBef>
              <a:buClr>
                <a:srgbClr val="000000"/>
              </a:buClr>
              <a:buSzPts val="810"/>
              <a:buFont typeface="Wingdings" charset="2"/>
              <a:buChar char=""/>
              <a:defRPr lang="pt-br"/>
            </a:pPr>
            <a:r>
              <a:rPr lang="en-us" cap="none"/>
              <a:t>6.º nível da estrutura de tópicos</a:t>
            </a:r>
          </a:p>
          <a:p>
            <a:pPr marL="3023870" lvl="6" indent="-215900" algn="ctr">
              <a:spcBef>
                <a:spcPts val="280"/>
              </a:spcBef>
              <a:buClr>
                <a:srgbClr val="000000"/>
              </a:buClr>
              <a:buSzPts val="810"/>
              <a:buFont typeface="Wingdings" charset="2"/>
              <a:buChar char=""/>
              <a:defRPr lang="pt-br"/>
            </a:pPr>
            <a:r>
              <a:rPr lang="en-us" cap="none"/>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Arial" pitchFamily="2" charset="0"/>
          <a:ea typeface="DejaVu Sans" charset="0"/>
          <a:cs typeface="DejaVu Sans"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Arial" pitchFamily="2" charset="0"/>
          <a:ea typeface="DejaVu Sans" charset="0"/>
          <a:cs typeface="DejaVu Sans"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Arial" pitchFamily="2" charset="0"/>
          <a:ea typeface="DejaVu Sans" charset="0"/>
          <a:cs typeface="DejaVu Sans"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8BAAA/RwAAuggAABAAAAAmAAAACAAAAL0vAAAAAAAA"/>
              </a:ext>
            </a:extLst>
          </p:cNvSpPr>
          <p:nvPr>
            <p:ph type="title"/>
          </p:nvPr>
        </p:nvSpPr>
        <p:spPr>
          <a:xfrm>
            <a:off x="609600" y="273685"/>
            <a:ext cx="10972165" cy="1144905"/>
          </a:xfrm>
          <a:prstGeom prst="rect">
            <a:avLst/>
          </a:prstGeom>
        </p:spPr>
        <p:txBody>
          <a:bodyPr vert="horz" wrap="square" lIns="0" tIns="0" rIns="0" bIns="0" numCol="1" spcCol="215900" anchor="ctr">
            <a:prstTxWarp prst="textNoShape">
              <a:avLst/>
            </a:prstTxWarp>
          </a:bodyPr>
          <a:lstStyle/>
          <a:p>
            <a:pPr algn="ctr">
              <a:defRPr lang="pt-br"/>
            </a:pPr>
            <a:r>
              <a:rPr lang="en-us" cap="none"/>
              <a:t>Clique para editar o formato do texto do título</a:t>
            </a:r>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8JAAA/RwAAViIAABAAAAAmAAAACAAAAD0vAAAAAAAA"/>
              </a:ext>
            </a:extLst>
          </p:cNvSpPr>
          <p:nvPr>
            <p:ph type="body"/>
          </p:nvPr>
        </p:nvSpPr>
        <p:spPr>
          <a:xfrm>
            <a:off x="609600" y="1604645"/>
            <a:ext cx="10972165" cy="3977005"/>
          </a:xfrm>
          <a:prstGeom prst="rect">
            <a:avLst/>
          </a:prstGeom>
        </p:spPr>
        <p:txBody>
          <a:bodyPr vert="horz" wrap="square" lIns="0" tIns="0" rIns="0" bIns="0" numCol="1" spcCol="215900" anchor="t">
            <a:prstTxWarp prst="textNoShape">
              <a:avLst/>
            </a:prstTxWarp>
          </a:bodyPr>
          <a:lstStyle/>
          <a:p>
            <a:pPr marL="431800" indent="-323850">
              <a:spcBef>
                <a:spcPts val="1415"/>
              </a:spcBef>
              <a:buClr>
                <a:srgbClr val="000000"/>
              </a:buClr>
              <a:buSzPts val="1440"/>
              <a:buFont typeface="Wingdings" charset="2"/>
              <a:buChar char=""/>
              <a:defRPr lang="pt-br"/>
            </a:pPr>
            <a:r>
              <a:rPr lang="en-us" sz="3200" cap="none"/>
              <a:t>Clique para editar o formato do texto da estrutura de tópicos</a:t>
            </a:r>
          </a:p>
          <a:p>
            <a:pPr marL="864235" lvl="1" indent="-323850">
              <a:spcBef>
                <a:spcPts val="1130"/>
              </a:spcBef>
              <a:buClr>
                <a:srgbClr val="000000"/>
              </a:buClr>
              <a:buSzPts val="2100"/>
              <a:buFont typeface="Symbol" pitchFamily="1" charset="2"/>
              <a:buChar char=""/>
              <a:defRPr lang="pt-br"/>
            </a:pPr>
            <a:r>
              <a:rPr lang="en-us" sz="2800" cap="none"/>
              <a:t>2.º nível da estrutura de tópicos</a:t>
            </a:r>
          </a:p>
          <a:p>
            <a:pPr marL="1296035" lvl="2" indent="-288290">
              <a:spcBef>
                <a:spcPts val="850"/>
              </a:spcBef>
              <a:buClr>
                <a:srgbClr val="000000"/>
              </a:buClr>
              <a:buSzPts val="1080"/>
              <a:buFont typeface="Wingdings" charset="2"/>
              <a:buChar char=""/>
              <a:defRPr lang="pt-br"/>
            </a:pPr>
            <a:r>
              <a:rPr lang="en-us" sz="2400" cap="none"/>
              <a:t>3.º nível da estrutura de tópicos</a:t>
            </a:r>
          </a:p>
          <a:p>
            <a:pPr marL="1727835" lvl="3" indent="-215900">
              <a:spcBef>
                <a:spcPts val="565"/>
              </a:spcBef>
              <a:buClr>
                <a:srgbClr val="000000"/>
              </a:buClr>
              <a:buSzPts val="1500"/>
              <a:buFont typeface="Symbol" pitchFamily="1" charset="2"/>
              <a:buChar char=""/>
              <a:defRPr lang="pt-br"/>
            </a:pPr>
            <a:r>
              <a:rPr lang="en-us" sz="2000" cap="none"/>
              <a:t>4.º nível da estrutura de tópicos</a:t>
            </a:r>
          </a:p>
          <a:p>
            <a:pPr marL="2160270" lvl="4" indent="-215900">
              <a:spcBef>
                <a:spcPts val="280"/>
              </a:spcBef>
              <a:buClr>
                <a:srgbClr val="000000"/>
              </a:buClr>
              <a:buSzPts val="900"/>
              <a:buFont typeface="Wingdings" charset="2"/>
              <a:buChar char=""/>
              <a:defRPr lang="pt-br"/>
            </a:pPr>
            <a:r>
              <a:rPr lang="en-us" sz="2000" cap="none"/>
              <a:t>5.º nível da estrutura de tópicos</a:t>
            </a:r>
          </a:p>
          <a:p>
            <a:pPr marL="2592070" lvl="5" indent="-215900">
              <a:spcBef>
                <a:spcPts val="280"/>
              </a:spcBef>
              <a:buClr>
                <a:srgbClr val="000000"/>
              </a:buClr>
              <a:buSzPts val="900"/>
              <a:buFont typeface="Wingdings" charset="2"/>
              <a:buChar char=""/>
              <a:defRPr lang="pt-br"/>
            </a:pPr>
            <a:r>
              <a:rPr lang="en-us" sz="2000" cap="none"/>
              <a:t>6.º nível da estrutura de tópicos</a:t>
            </a:r>
          </a:p>
          <a:p>
            <a:pPr marL="3023870" lvl="6" indent="-215900">
              <a:spcBef>
                <a:spcPts val="280"/>
              </a:spcBef>
              <a:buClr>
                <a:srgbClr val="000000"/>
              </a:buClr>
              <a:buSzPts val="900"/>
              <a:buFont typeface="Wingdings" charset="2"/>
              <a:buChar char=""/>
              <a:defRPr lang="pt-br"/>
            </a:pPr>
            <a:r>
              <a:rPr lang="en-us" sz="2000" cap="none"/>
              <a:t>7.º nível da estrutura de tópicos</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Arial" pitchFamily="2" charset="0"/>
          <a:ea typeface="DejaVu Sans" charset="0"/>
          <a:cs typeface="DejaVu Sans"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Arial" pitchFamily="2" charset="0"/>
          <a:ea typeface="DejaVu Sans" charset="0"/>
          <a:cs typeface="DejaVu Sans"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Arial" pitchFamily="2" charset="0"/>
          <a:ea typeface="DejaVu Sans" charset="0"/>
          <a:cs typeface="DejaVu Sans"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8BAAA/RwAAuggAABAAAAAmAAAACAAAAL0vAAAAAAAA"/>
              </a:ext>
            </a:extLst>
          </p:cNvSpPr>
          <p:nvPr>
            <p:ph type="title"/>
          </p:nvPr>
        </p:nvSpPr>
        <p:spPr>
          <a:xfrm>
            <a:off x="609600" y="273685"/>
            <a:ext cx="10972165" cy="1144905"/>
          </a:xfrm>
          <a:prstGeom prst="rect">
            <a:avLst/>
          </a:prstGeom>
        </p:spPr>
        <p:txBody>
          <a:bodyPr vert="horz" wrap="square" lIns="0" tIns="0" rIns="0" bIns="0" numCol="1" spcCol="215900" anchor="ctr">
            <a:prstTxWarp prst="textNoShape">
              <a:avLst/>
            </a:prstTxWarp>
          </a:bodyPr>
          <a:lstStyle/>
          <a:p>
            <a:pPr algn="ctr">
              <a:defRPr lang="pt-br"/>
            </a:pPr>
            <a:r>
              <a:rPr lang="en-us" cap="none"/>
              <a:t>Clique para editar o formato do texto do título</a:t>
            </a:r>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8JAAA/RwAAViIAABAAAAAmAAAACAAAAD0vAAAAAAAA"/>
              </a:ext>
            </a:extLst>
          </p:cNvSpPr>
          <p:nvPr>
            <p:ph type="body"/>
          </p:nvPr>
        </p:nvSpPr>
        <p:spPr>
          <a:xfrm>
            <a:off x="609600" y="1604645"/>
            <a:ext cx="10972165" cy="3977005"/>
          </a:xfrm>
          <a:prstGeom prst="rect">
            <a:avLst/>
          </a:prstGeom>
        </p:spPr>
        <p:txBody>
          <a:bodyPr vert="horz" wrap="square" lIns="0" tIns="0" rIns="0" bIns="0" numCol="1" spcCol="215900" anchor="t">
            <a:prstTxWarp prst="textNoShape">
              <a:avLst/>
            </a:prstTxWarp>
          </a:bodyPr>
          <a:lstStyle/>
          <a:p>
            <a:pPr marL="431800" indent="-323850">
              <a:spcBef>
                <a:spcPts val="1415"/>
              </a:spcBef>
              <a:buClr>
                <a:srgbClr val="000000"/>
              </a:buClr>
              <a:buSzPts val="1440"/>
              <a:buFont typeface="Wingdings" charset="2"/>
              <a:buChar char=""/>
              <a:defRPr lang="pt-br"/>
            </a:pPr>
            <a:r>
              <a:rPr lang="en-us" sz="3200" cap="none"/>
              <a:t>Clique para editar o formato do texto da estrutura de tópicos</a:t>
            </a:r>
          </a:p>
          <a:p>
            <a:pPr marL="864235" lvl="1" indent="-323850">
              <a:spcBef>
                <a:spcPts val="1130"/>
              </a:spcBef>
              <a:buClr>
                <a:srgbClr val="000000"/>
              </a:buClr>
              <a:buSzPts val="2100"/>
              <a:buFont typeface="Symbol" pitchFamily="1" charset="2"/>
              <a:buChar char=""/>
              <a:defRPr lang="pt-br"/>
            </a:pPr>
            <a:r>
              <a:rPr lang="en-us" sz="2800" cap="none"/>
              <a:t>2.º nível da estrutura de tópicos</a:t>
            </a:r>
          </a:p>
          <a:p>
            <a:pPr marL="1296035" lvl="2" indent="-288290">
              <a:spcBef>
                <a:spcPts val="850"/>
              </a:spcBef>
              <a:buClr>
                <a:srgbClr val="000000"/>
              </a:buClr>
              <a:buSzPts val="1080"/>
              <a:buFont typeface="Wingdings" charset="2"/>
              <a:buChar char=""/>
              <a:defRPr lang="pt-br"/>
            </a:pPr>
            <a:r>
              <a:rPr lang="en-us" sz="2400" cap="none"/>
              <a:t>3.º nível da estrutura de tópicos</a:t>
            </a:r>
          </a:p>
          <a:p>
            <a:pPr marL="1727835" lvl="3" indent="-215900">
              <a:spcBef>
                <a:spcPts val="565"/>
              </a:spcBef>
              <a:buClr>
                <a:srgbClr val="000000"/>
              </a:buClr>
              <a:buSzPts val="1500"/>
              <a:buFont typeface="Symbol" pitchFamily="1" charset="2"/>
              <a:buChar char=""/>
              <a:defRPr lang="pt-br"/>
            </a:pPr>
            <a:r>
              <a:rPr lang="en-us" sz="2000" cap="none"/>
              <a:t>4.º nível da estrutura de tópicos</a:t>
            </a:r>
          </a:p>
          <a:p>
            <a:pPr marL="2160270" lvl="4" indent="-215900">
              <a:spcBef>
                <a:spcPts val="280"/>
              </a:spcBef>
              <a:buClr>
                <a:srgbClr val="000000"/>
              </a:buClr>
              <a:buSzPts val="900"/>
              <a:buFont typeface="Wingdings" charset="2"/>
              <a:buChar char=""/>
              <a:defRPr lang="pt-br"/>
            </a:pPr>
            <a:r>
              <a:rPr lang="en-us" sz="2000" cap="none"/>
              <a:t>5.º nível da estrutura de tópicos</a:t>
            </a:r>
          </a:p>
          <a:p>
            <a:pPr marL="2592070" lvl="5" indent="-215900">
              <a:spcBef>
                <a:spcPts val="280"/>
              </a:spcBef>
              <a:buClr>
                <a:srgbClr val="000000"/>
              </a:buClr>
              <a:buSzPts val="900"/>
              <a:buFont typeface="Wingdings" charset="2"/>
              <a:buChar char=""/>
              <a:defRPr lang="pt-br"/>
            </a:pPr>
            <a:r>
              <a:rPr lang="en-us" sz="2000" cap="none"/>
              <a:t>6.º nível da estrutura de tópicos</a:t>
            </a:r>
          </a:p>
          <a:p>
            <a:pPr marL="3023870" lvl="6" indent="-215900">
              <a:spcBef>
                <a:spcPts val="280"/>
              </a:spcBef>
              <a:buClr>
                <a:srgbClr val="000000"/>
              </a:buClr>
              <a:buSzPts val="900"/>
              <a:buFont typeface="Wingdings" charset="2"/>
              <a:buChar char=""/>
              <a:defRPr lang="pt-br"/>
            </a:pPr>
            <a:r>
              <a:rPr lang="en-us" sz="2000" cap="none"/>
              <a:t>7.º nível da estrutura de tópicos</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Arial" pitchFamily="2" charset="0"/>
          <a:ea typeface="DejaVu Sans" charset="0"/>
          <a:cs typeface="DejaVu Sans"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Arial" pitchFamily="2" charset="0"/>
          <a:ea typeface="DejaVu Sans" charset="0"/>
          <a:cs typeface="DejaVu Sans"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Arial" pitchFamily="2" charset="0"/>
          <a:ea typeface="DejaVu Sans" charset="0"/>
          <a:cs typeface="DejaVu Sans"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zg4AAIQMAAAxPAAAqx0AABAAAAAmAAAACAAAAP//////////"/>
              </a:ext>
            </a:extLst>
          </p:cNvSpPr>
          <p:nvPr/>
        </p:nvSpPr>
        <p:spPr>
          <a:xfrm>
            <a:off x="2406650" y="2034540"/>
            <a:ext cx="7378065" cy="27882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5400" b="1" cap="none">
                <a:solidFill>
                  <a:srgbClr val="FFFFFF"/>
                </a:solidFill>
                <a:latin typeface="Calibri" pitchFamily="2" charset="0"/>
                <a:ea typeface="DejaVu Sans" charset="0"/>
                <a:cs typeface="DejaVu Sans" charset="0"/>
              </a:rPr>
              <a:t>Programação orientada a objetos</a:t>
            </a:r>
            <a:endParaRPr lang="pt-br" sz="5400" b="1" cap="non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XSfI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sRwAAD0BAABOLgAAOAUAABAAAAAmAAAACAAAAP//////////"/>
              </a:ext>
            </a:extLst>
          </p:cNvSpPr>
          <p:nvPr/>
        </p:nvSpPr>
        <p:spPr>
          <a:xfrm>
            <a:off x="4664075" y="201295"/>
            <a:ext cx="286321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Google Sans" charset="0"/>
                <a:ea typeface="DejaVu Sans" charset="0"/>
                <a:cs typeface="DejaVu Sans" charset="0"/>
              </a:rPr>
              <a:t>Herança</a:t>
            </a:r>
            <a:r>
              <a:rPr lang="pt-br" sz="2800" cap="none">
                <a:solidFill>
                  <a:srgbClr val="202124"/>
                </a:solidFill>
                <a:latin typeface="Google Sans" charset="0"/>
                <a:ea typeface="DejaVu Sans" charset="0"/>
                <a:cs typeface="DejaVu Sans" charset="0"/>
              </a:rPr>
              <a:t>.</a:t>
            </a:r>
            <a:endParaRPr lang="pt-br" sz="2800" cap="none"/>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rgUAAA8HAAA/IgAAjCgAABAgAAAmAAAACAAAAP//////////"/>
              </a:ext>
            </a:extLst>
          </p:cNvSpPr>
          <p:nvPr/>
        </p:nvSpPr>
        <p:spPr>
          <a:xfrm>
            <a:off x="923290" y="1147445"/>
            <a:ext cx="4643755" cy="544385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A herança é um mecanismo da Orientação a Objeto que permite criar novas classes a partir de classes já existentes, aproveitando-se das características existentes na classe a ser estendida. Este mecanismo é muito interessante, pois promove um grande reuso e reaproveitamento de código existente.  Com a herança é possível criar classes derivadas, subclasses, a partir de classes bases, superclasses. As subclasses são mais especializadas do que as suas superclasses, mais genéricas. As subclasses herdam todas as características de suas superclasses, como suas variáveis e métodos. A linguagem Java permite o uso de herança simples, mas não permite a implementação de herança múltipla. Para superar essa limitação o Java faz uso de interfaces, o qual pode ser visto como uma que certos métodos com características previamente estabelecidas serão implementados, usando inclusive a palavra reservada implements para garantir esta implementação. </a:t>
            </a:r>
            <a:endParaRPr lang="pt-br" sz="1600" cap="none"/>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vJml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CzIAAMUNAACmOwAA7w8AABAAAAAmAAAACAAAAP//////////"/>
              </a:ext>
            </a:extLst>
          </p:cNvSpPr>
          <p:nvPr/>
        </p:nvSpPr>
        <p:spPr>
          <a:xfrm>
            <a:off x="8134985" y="2238375"/>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animal</a:t>
            </a:r>
          </a:p>
        </p:txBody>
      </p:sp>
      <p:sp>
        <p:nvSpPr>
          <p:cNvPr id="6" name="CustomShape 5"/>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Z5xl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QD0AAEgSAADaRgAAchQAABAAAAAmAAAACAAAAP//////////"/>
              </a:ext>
            </a:extLst>
          </p:cNvSpPr>
          <p:nvPr/>
        </p:nvSpPr>
        <p:spPr>
          <a:xfrm>
            <a:off x="9956800" y="2971800"/>
            <a:ext cx="1560830"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onívoro</a:t>
            </a:r>
          </a:p>
        </p:txBody>
      </p:sp>
      <p:sp>
        <p:nvSpPr>
          <p:cNvPr id="7" name="CustomShape 6"/>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EyjX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CzIAAEgSAACmOwAAchQAABAAAAAmAAAACAAAAP//////////"/>
              </a:ext>
            </a:extLst>
          </p:cNvSpPr>
          <p:nvPr/>
        </p:nvSpPr>
        <p:spPr>
          <a:xfrm>
            <a:off x="8134985" y="2971800"/>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carnívoro</a:t>
            </a:r>
          </a:p>
        </p:txBody>
      </p:sp>
      <p:sp>
        <p:nvSpPr>
          <p:cNvPr id="8" name="CustomShape 7"/>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qm/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9SYAAEgSAACQMAAAchQAABAAAAAmAAAACAAAAP//////////"/>
              </a:ext>
            </a:extLst>
          </p:cNvSpPr>
          <p:nvPr/>
        </p:nvSpPr>
        <p:spPr>
          <a:xfrm>
            <a:off x="6332855" y="2971800"/>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herbívoro</a:t>
            </a:r>
          </a:p>
        </p:txBody>
      </p:sp>
      <p:sp>
        <p:nvSpPr>
          <p:cNvPr id="9" name="CustomShape 8"/>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wAAAA0AAAAAcDAAAO8PAAAqMgAAbhI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cDAAAO8PAAAqMgAAbhIAABAAAAAmAAAACAAAAP//////////"/>
              </a:ext>
            </a:extLst>
          </p:cNvSpPr>
          <p:nvPr/>
        </p:nvSpPr>
        <p:spPr>
          <a:xfrm flipV="1">
            <a:off x="7874000" y="2590165"/>
            <a:ext cx="280670" cy="405765"/>
          </a:xfrm>
          <a:custGeom>
            <a:avLst/>
            <a:gdLst/>
            <a:ahLst/>
            <a:cxnLst/>
            <a:rect l="0" t="0" r="280670" b="405765"/>
            <a:pathLst>
              <a:path w="280670" h="405765">
                <a:moveTo>
                  <a:pt x="0" y="0"/>
                </a:moveTo>
                <a:lnTo>
                  <a:pt x="280670" y="405765"/>
                </a:lnTo>
              </a:path>
            </a:pathLst>
          </a:custGeom>
          <a:noFill/>
          <a:ln w="9525" cap="flat" cmpd="sng" algn="ctr">
            <a:solidFill>
              <a:schemeClr val="bg1"/>
            </a:solidFill>
            <a:prstDash val="solid"/>
            <a:headEnd type="none"/>
            <a:tailEnd type="triangle" w="med" len="med"/>
          </a:ln>
          <a:effectLst/>
        </p:spPr>
      </p:sp>
      <p:sp>
        <p:nvSpPr>
          <p:cNvPr id="10" name="CustomShape 9"/>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wAAAA0AAAAA2TYAAO8PAADZNgAARhI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ltbm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2TYAAO8PAADZNgAARhIAABAAAAAmAAAACAAAAP//////////"/>
              </a:ext>
            </a:extLst>
          </p:cNvSpPr>
          <p:nvPr/>
        </p:nvSpPr>
        <p:spPr>
          <a:xfrm flipV="1">
            <a:off x="8916035" y="2590165"/>
            <a:ext cx="0" cy="380365"/>
          </a:xfrm>
          <a:custGeom>
            <a:avLst/>
            <a:gdLst/>
            <a:ahLst/>
            <a:cxnLst/>
            <a:rect l="0" t="0" r="0" b="380365"/>
            <a:pathLst>
              <a:path h="380365">
                <a:moveTo>
                  <a:pt x="0" y="0"/>
                </a:moveTo>
                <a:lnTo>
                  <a:pt x="0" y="380365"/>
                </a:lnTo>
              </a:path>
            </a:pathLst>
          </a:custGeom>
          <a:noFill/>
          <a:ln w="9525" cap="flat" cmpd="sng" algn="ctr">
            <a:solidFill>
              <a:schemeClr val="bg1"/>
            </a:solidFill>
            <a:prstDash val="solid"/>
            <a:headEnd type="none"/>
            <a:tailEnd type="triangle" w="med" len="med"/>
          </a:ln>
          <a:effectLst/>
        </p:spPr>
      </p:sp>
      <p:sp>
        <p:nvSpPr>
          <p:cNvPr id="11" name="CustomShape 10"/>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wAAAA0AAAAAhjsAAO8PAAB4PQAARhI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BkAc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hjsAAO8PAAB4PQAARhIAABAAAAAmAAAACAAAAP//////////"/>
              </a:ext>
            </a:extLst>
          </p:cNvSpPr>
          <p:nvPr/>
        </p:nvSpPr>
        <p:spPr>
          <a:xfrm flipH="1" flipV="1">
            <a:off x="9676130" y="2590165"/>
            <a:ext cx="316230" cy="380365"/>
          </a:xfrm>
          <a:custGeom>
            <a:avLst/>
            <a:gdLst/>
            <a:ahLst/>
            <a:cxnLst/>
            <a:rect l="0" t="0" r="316230" b="380365"/>
            <a:pathLst>
              <a:path w="316230" h="380365">
                <a:moveTo>
                  <a:pt x="0" y="0"/>
                </a:moveTo>
                <a:lnTo>
                  <a:pt x="316230" y="380365"/>
                </a:lnTo>
              </a:path>
            </a:pathLst>
          </a:custGeom>
          <a:noFill/>
          <a:ln w="9525" cap="flat" cmpd="sng" algn="ctr">
            <a:solidFill>
              <a:schemeClr val="bg1"/>
            </a:solidFill>
            <a:prstDash val="solid"/>
            <a:headEnd type="none"/>
            <a:tailEnd type="triangle" w="med" len="med"/>
          </a:ln>
          <a:effectLst/>
        </p:spPr>
      </p:sp>
      <p:sp>
        <p:nvSpPr>
          <p:cNvPr id="12" name="CustomShape 1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I4I6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9SEAANgXAACQKwAAAhoAABAAAAAmAAAACAAAAP//////////"/>
              </a:ext>
            </a:extLst>
          </p:cNvSpPr>
          <p:nvPr/>
        </p:nvSpPr>
        <p:spPr>
          <a:xfrm>
            <a:off x="5520055" y="3876040"/>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coelho</a:t>
            </a:r>
          </a:p>
        </p:txBody>
      </p:sp>
      <p:sp>
        <p:nvSpPr>
          <p:cNvPr id="13" name="CustomShape 1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2TYAAKAaAABzQAAAyhwAABAAAAAmAAAACAAAAP//////////"/>
              </a:ext>
            </a:extLst>
          </p:cNvSpPr>
          <p:nvPr/>
        </p:nvSpPr>
        <p:spPr>
          <a:xfrm>
            <a:off x="8916035" y="4328160"/>
            <a:ext cx="1560830"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leão</a:t>
            </a:r>
          </a:p>
        </p:txBody>
      </p:sp>
      <p:sp>
        <p:nvSpPr>
          <p:cNvPr id="14" name="CustomShape 1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fywAAJsaAAAaNgAAxBwAABAAAAAmAAAACAAAAP//////////"/>
              </a:ext>
            </a:extLst>
          </p:cNvSpPr>
          <p:nvPr/>
        </p:nvSpPr>
        <p:spPr>
          <a:xfrm>
            <a:off x="7233285" y="4324985"/>
            <a:ext cx="1561465" cy="351155"/>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hiena</a:t>
            </a:r>
          </a:p>
        </p:txBody>
      </p:sp>
      <p:sp>
        <p:nvSpPr>
          <p:cNvPr id="15" name="CustomShape 1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dR6U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Qz4AAL0XAADeRwAA5xkAABAAAAAmAAAACAAAAP//////////"/>
              </a:ext>
            </a:extLst>
          </p:cNvSpPr>
          <p:nvPr/>
        </p:nvSpPr>
        <p:spPr>
          <a:xfrm>
            <a:off x="10121265" y="3858895"/>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humano</a:t>
            </a:r>
          </a:p>
        </p:txBody>
      </p:sp>
      <p:sp>
        <p:nvSpPr>
          <p:cNvPr id="16" name="CustomShape 15"/>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wAAAA0AAAAAEykAAHIUAAAQKwAA1hc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LGgJ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EykAAHIUAAAQKwAA1hcAABAAAAAmAAAACAAAAP//////////"/>
              </a:ext>
            </a:extLst>
          </p:cNvSpPr>
          <p:nvPr/>
        </p:nvSpPr>
        <p:spPr>
          <a:xfrm flipV="1">
            <a:off x="6677025" y="3323590"/>
            <a:ext cx="323215" cy="551180"/>
          </a:xfrm>
          <a:custGeom>
            <a:avLst/>
            <a:gdLst/>
            <a:ahLst/>
            <a:cxnLst/>
            <a:rect l="0" t="0" r="323215" b="551180"/>
            <a:pathLst>
              <a:path w="323215" h="551180">
                <a:moveTo>
                  <a:pt x="0" y="0"/>
                </a:moveTo>
                <a:lnTo>
                  <a:pt x="323215" y="551180"/>
                </a:lnTo>
              </a:path>
            </a:pathLst>
          </a:custGeom>
          <a:noFill/>
          <a:ln w="9525" cap="flat" cmpd="sng" algn="ctr">
            <a:solidFill>
              <a:schemeClr val="bg1"/>
            </a:solidFill>
            <a:prstDash val="solid"/>
            <a:headEnd type="none"/>
            <a:tailEnd type="triangle" w="med" len="med"/>
          </a:ln>
          <a:effectLst/>
        </p:spPr>
      </p:sp>
      <p:sp>
        <p:nvSpPr>
          <p:cNvPr id="17" name="CustomShape 16"/>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wAAAA0AAAAACzIAAHIUAAC8NAAAmBo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I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CzIAAHIUAAC8NAAAmBoAABAAAAAmAAAACAAAAP//////////"/>
              </a:ext>
            </a:extLst>
          </p:cNvSpPr>
          <p:nvPr/>
        </p:nvSpPr>
        <p:spPr>
          <a:xfrm flipV="1">
            <a:off x="8134985" y="3323590"/>
            <a:ext cx="437515" cy="999490"/>
          </a:xfrm>
          <a:custGeom>
            <a:avLst/>
            <a:gdLst/>
            <a:ahLst/>
            <a:cxnLst/>
            <a:rect l="0" t="0" r="437515" b="999490"/>
            <a:pathLst>
              <a:path w="437515" h="999490">
                <a:moveTo>
                  <a:pt x="0" y="0"/>
                </a:moveTo>
                <a:lnTo>
                  <a:pt x="437515" y="999490"/>
                </a:lnTo>
              </a:path>
            </a:pathLst>
          </a:custGeom>
          <a:noFill/>
          <a:ln w="9525" cap="flat" cmpd="sng" algn="ctr">
            <a:solidFill>
              <a:schemeClr val="bg1"/>
            </a:solidFill>
            <a:prstDash val="solid"/>
            <a:headEnd type="none"/>
            <a:tailEnd type="triangle" w="med" len="med"/>
          </a:ln>
          <a:effectLst/>
        </p:spPr>
      </p:sp>
      <p:sp>
        <p:nvSpPr>
          <p:cNvPr id="18" name="CustomShape 17"/>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wAAAA0AAAAAHTkAAHIUAADTOgAAmBo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HTkAAHIUAADTOgAAmBoAABAAAAAmAAAACAAAAP//////////"/>
              </a:ext>
            </a:extLst>
          </p:cNvSpPr>
          <p:nvPr/>
        </p:nvSpPr>
        <p:spPr>
          <a:xfrm flipH="1" flipV="1">
            <a:off x="9284335" y="3323590"/>
            <a:ext cx="278130" cy="999490"/>
          </a:xfrm>
          <a:custGeom>
            <a:avLst/>
            <a:gdLst/>
            <a:ahLst/>
            <a:cxnLst/>
            <a:rect l="0" t="0" r="278130" b="999490"/>
            <a:pathLst>
              <a:path w="278130" h="999490">
                <a:moveTo>
                  <a:pt x="0" y="0"/>
                </a:moveTo>
                <a:lnTo>
                  <a:pt x="278130" y="999490"/>
                </a:lnTo>
              </a:path>
            </a:pathLst>
          </a:custGeom>
          <a:noFill/>
          <a:ln w="9525" cap="flat" cmpd="sng" algn="ctr">
            <a:solidFill>
              <a:schemeClr val="bg1"/>
            </a:solidFill>
            <a:prstDash val="solid"/>
            <a:headEnd type="none"/>
            <a:tailEnd type="triangle" w="med" len="med"/>
          </a:ln>
          <a:effectLst/>
        </p:spPr>
      </p:sp>
      <p:sp>
        <p:nvSpPr>
          <p:cNvPr id="19" name="CustomShape 18"/>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wAAAA0AAAAAc0AAAHIUAADrQQAAuxc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0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c0AAAHIUAADrQQAAuxcAABAAAAAmAAAACAAAAP//////////"/>
              </a:ext>
            </a:extLst>
          </p:cNvSpPr>
          <p:nvPr/>
        </p:nvSpPr>
        <p:spPr>
          <a:xfrm flipH="1" flipV="1">
            <a:off x="10476865" y="3323590"/>
            <a:ext cx="238760" cy="534035"/>
          </a:xfrm>
          <a:custGeom>
            <a:avLst/>
            <a:gdLst/>
            <a:ahLst/>
            <a:cxnLst/>
            <a:rect l="0" t="0" r="238760" b="534035"/>
            <a:pathLst>
              <a:path w="238760" h="534035">
                <a:moveTo>
                  <a:pt x="0" y="0"/>
                </a:moveTo>
                <a:lnTo>
                  <a:pt x="238760" y="534035"/>
                </a:lnTo>
              </a:path>
            </a:pathLst>
          </a:custGeom>
          <a:noFill/>
          <a:ln w="9525" cap="flat" cmpd="sng" algn="ctr">
            <a:solidFill>
              <a:schemeClr val="bg1"/>
            </a:solidFill>
            <a:prstDash val="solid"/>
            <a:headEnd type="none"/>
            <a:tailEnd type="triangle" w="med" len="med"/>
          </a:ln>
          <a:effectLst/>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E+Vy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Montserrat" charset="0"/>
                <a:ea typeface="DejaVu Sans" charset="0"/>
                <a:cs typeface="DejaVu Sans" charset="0"/>
              </a:rPr>
              <a:t>Polimorfismo</a:t>
            </a:r>
            <a:endParaRPr lang="pt-br" sz="2800" cap="none"/>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wUAAOQGAAD0IQAAYCsAABAgAAAmAAAACAAAAP//////////"/>
              </a:ext>
            </a:extLst>
          </p:cNvSpPr>
          <p:nvPr/>
        </p:nvSpPr>
        <p:spPr>
          <a:xfrm>
            <a:off x="875665" y="1120140"/>
            <a:ext cx="4643755" cy="593090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O Polimorfismo é um mecanismo por meio do qual selecionamos as funcionalidades utilizadas de forma dinâmica por um programa no decorrer de sua execução.</a:t>
            </a:r>
            <a:endParaRPr lang="pt-br" sz="1600" cap="none"/>
          </a:p>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Com o Polimorfismo, os mesmos atributos e objetos podem ser utilizados em objetos distintos, porém, com implementações lógicas diferentes.</a:t>
            </a:r>
            <a:endParaRPr lang="pt-br" sz="1600" cap="none"/>
          </a:p>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Por exemplo: podemos assumir que uma bola de futebol e uma camisa da seleção brasileira são artigos esportivos, mais que o cálculo deles em uma venda é calculado de formas diferentes.</a:t>
            </a:r>
            <a:endParaRPr lang="pt-br" sz="1600" cap="none"/>
          </a:p>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Outro exemplo: podemos dizer que uma classe chamada Vendedor e outra chamada Diretor podem ter como base uma classe chamada Pessoa, com um método chamado Calcular Vendas. Se este método (definido na classe base) se comportar de maneira diferente para as chamadas feitas a partir de uma instância de Vendedor e para as chamadas feitas a partir de uma instância de Diretor, ele será considerado um método polimórfico, ou seja, um método de várias formas.</a:t>
            </a:r>
            <a:endParaRPr lang="pt-br" sz="1600" cap="none"/>
          </a:p>
          <a:p>
            <a:pPr>
              <a:lnSpc>
                <a:spcPct val="100000"/>
              </a:lnSpc>
              <a:defRPr lang="pt-br" cap="none">
                <a:latin typeface="Arial" pitchFamily="2" charset="0"/>
                <a:ea typeface="DejaVu Sans" charset="0"/>
                <a:cs typeface="DejaVu Sans" charset="0"/>
              </a:defRPr>
            </a:pPr>
            <a:endParaRPr lang="pt-br" sz="1600" cap="none"/>
          </a:p>
        </p:txBody>
      </p:sp>
      <p:pic>
        <p:nvPicPr>
          <p:cNvPr id="5" name="Imagem 6" descr="Diagrama&#10;&#10;Descrição gerada automaticamente"/>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gnAACUCgAAPEQAAJsfAAAQAAAAJgAAAAgAAAD//////////w=="/>
              </a:ext>
            </a:extLst>
          </p:cNvPicPr>
          <p:nvPr/>
        </p:nvPicPr>
        <p:blipFill>
          <a:blip r:embed="rId2"/>
          <a:stretch>
            <a:fillRect/>
          </a:stretch>
        </p:blipFill>
        <p:spPr>
          <a:xfrm>
            <a:off x="6395720" y="1719580"/>
            <a:ext cx="4696460" cy="3418205"/>
          </a:xfrm>
          <a:prstGeom prst="rect">
            <a:avLst/>
          </a:prstGeom>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KAuj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6pUj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2AEAADYJAAAfKAAAoiYAABAgAAAmAAAACAAAAP//////////"/>
              </a:ext>
            </a:extLst>
          </p:cNvSpPr>
          <p:nvPr/>
        </p:nvSpPr>
        <p:spPr>
          <a:xfrm>
            <a:off x="299720" y="1497330"/>
            <a:ext cx="6222365" cy="478282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2800" cap="none">
                <a:solidFill>
                  <a:srgbClr val="D1D5DB"/>
                </a:solidFill>
                <a:latin typeface="Söhne" charset="0"/>
                <a:ea typeface="DejaVu Sans" charset="0"/>
                <a:cs typeface="DejaVu Sans" charset="0"/>
              </a:rPr>
              <a:t>O polimorfismo é um conceito amplo na programação orientada a objetos que envolve a capacidade de objetos de diferentes classes responderem de maneira diferente a uma mesma chamada de método. O polimorfismo pode ser alcançado por meio de duas técnicas: sobrecarga (overloading) e sobreposição (overriding).</a:t>
            </a:r>
            <a:endParaRPr lang="pt-br" sz="2800" cap="none"/>
          </a:p>
        </p:txBody>
      </p:sp>
      <p:pic>
        <p:nvPicPr>
          <p:cNvPr id="4" name="Imagem 8" descr="Gráfico de radar&#10;&#10;Descrição gerada automaticamente com confiança baixa"/>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AoAACJCwAAHkoAAKceAAAQAAAAJgAAAAgAAAD//////////w=="/>
              </a:ext>
            </a:extLst>
          </p:cNvPicPr>
          <p:nvPr/>
        </p:nvPicPr>
        <p:blipFill>
          <a:blip r:embed="rId2"/>
          <a:stretch>
            <a:fillRect/>
          </a:stretch>
        </p:blipFill>
        <p:spPr>
          <a:xfrm>
            <a:off x="6522720" y="1875155"/>
            <a:ext cx="5525770" cy="3107690"/>
          </a:xfrm>
          <a:prstGeom prst="rect">
            <a:avLst/>
          </a:prstGeom>
          <a:noFill/>
          <a:ln>
            <a:noFill/>
          </a:ln>
          <a:effectLst/>
        </p:spPr>
      </p:pic>
      <p:sp>
        <p:nvSpPr>
          <p:cNvPr id="5"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6QYAABAAAAAmAAAACAAAAP//////////"/>
              </a:ext>
            </a:extLst>
          </p:cNvSpPr>
          <p:nvPr/>
        </p:nvSpPr>
        <p:spPr>
          <a:xfrm>
            <a:off x="3293110" y="208915"/>
            <a:ext cx="5605145" cy="91440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Sobrecarga e Sobreposição</a:t>
            </a:r>
            <a:endParaRPr lang="pt-br" sz="2800" i="1" cap="non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a1Ft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XRQAAZQoAABAAAAAmAAAACAAAAP//////////"/>
              </a:ext>
            </a:extLst>
          </p:cNvSpPr>
          <p:nvPr/>
        </p:nvSpPr>
        <p:spPr>
          <a:xfrm>
            <a:off x="838200" y="365125"/>
            <a:ext cx="10514965" cy="1324610"/>
          </a:xfrm>
          <a:prstGeom prst="rect">
            <a:avLst/>
          </a:prstGeom>
          <a:noFill/>
          <a:ln>
            <a:noFill/>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UWFh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CAgI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JgEAAFMGAAAvKgAA7SkAABAgAAAmAAAACAAAAP//////////"/>
              </a:ext>
            </a:extLst>
          </p:cNvSpPr>
          <p:nvPr/>
        </p:nvSpPr>
        <p:spPr>
          <a:xfrm>
            <a:off x="186690" y="1028065"/>
            <a:ext cx="6670675" cy="578739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2200" cap="none">
                <a:solidFill>
                  <a:srgbClr val="D1D5DB"/>
                </a:solidFill>
                <a:latin typeface="Söhne" charset="0"/>
                <a:ea typeface="DejaVu Sans" charset="0"/>
                <a:cs typeface="DejaVu Sans" charset="0"/>
              </a:rPr>
              <a:t>Sobrecarga (Overloading): A sobrecarga ocorre quando uma classe possui vários métodos com o mesmo nome, mas com diferentes assinaturas (parâmetros). Esses métodos podem ter um número diferente de parâmetros ou tipos de parâmetros diferentes. A decisão sobre qual método executar é baseada nos parâmetros passados na chamada do método.</a:t>
            </a:r>
            <a:endParaRPr lang="pt-br" sz="2200" cap="none"/>
          </a:p>
          <a:p>
            <a:pPr>
              <a:lnSpc>
                <a:spcPct val="100000"/>
              </a:lnSpc>
              <a:defRPr lang="pt-br" cap="none">
                <a:latin typeface="Arial" pitchFamily="2" charset="0"/>
                <a:ea typeface="DejaVu Sans" charset="0"/>
                <a:cs typeface="DejaVu Sans" charset="0"/>
              </a:defRPr>
            </a:pPr>
            <a:endParaRPr lang="pt-br" sz="2200" cap="none"/>
          </a:p>
          <a:p>
            <a:pPr>
              <a:lnSpc>
                <a:spcPct val="100000"/>
              </a:lnSpc>
              <a:defRPr lang="pt-br" cap="none">
                <a:latin typeface="Arial" pitchFamily="2" charset="0"/>
                <a:ea typeface="DejaVu Sans" charset="0"/>
                <a:cs typeface="DejaVu Sans" charset="0"/>
              </a:defRPr>
            </a:pPr>
            <a:r>
              <a:rPr lang="pt-br" sz="2200" cap="none">
                <a:solidFill>
                  <a:srgbClr val="D1D5DB"/>
                </a:solidFill>
                <a:latin typeface="Söhne" charset="0"/>
                <a:ea typeface="DejaVu Sans" charset="0"/>
                <a:cs typeface="DejaVu Sans" charset="0"/>
              </a:rPr>
              <a:t>A sobrecarga permite que uma classe ofereça diferentes versões de um método, cada uma adaptada para diferentes conjuntos de parâmetros. Dessa forma, os métodos podem ter o mesmo nome, mas se comportam de maneira diferente com base nos argumentos.</a:t>
            </a:r>
            <a:endParaRPr lang="pt-br" sz="2200" cap="none"/>
          </a:p>
          <a:p>
            <a:pPr>
              <a:lnSpc>
                <a:spcPct val="100000"/>
              </a:lnSpc>
              <a:defRPr lang="pt-br" cap="none">
                <a:latin typeface="Arial" pitchFamily="2" charset="0"/>
                <a:ea typeface="DejaVu Sans" charset="0"/>
                <a:cs typeface="DejaVu Sans" charset="0"/>
              </a:defRPr>
            </a:pPr>
            <a:endParaRPr lang="pt-br" sz="2200" cap="none"/>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Sobrecarga</a:t>
            </a:r>
            <a:endParaRPr lang="pt-br" sz="2800" cap="none"/>
          </a:p>
        </p:txBody>
      </p:sp>
      <p:pic>
        <p:nvPicPr>
          <p:cNvPr id="6" name="Espaço Reservado para Conteúdo 10" descr="Diagrama&#10;&#10;Descrição gerada automaticamente"/>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YrAAB7CwAAEEgAALQeAAAQAAAAJgAAAAgAAAD//////////w=="/>
              </a:ext>
            </a:extLst>
          </p:cNvPicPr>
          <p:nvPr/>
        </p:nvPicPr>
        <p:blipFill>
          <a:blip r:embed="rId2"/>
          <a:stretch>
            <a:fillRect/>
          </a:stretch>
        </p:blipFill>
        <p:spPr>
          <a:xfrm>
            <a:off x="7095490" y="1866265"/>
            <a:ext cx="4618990" cy="3124835"/>
          </a:xfrm>
          <a:prstGeom prst="rect">
            <a:avLst/>
          </a:prstGeom>
          <a:noFill/>
          <a:ln>
            <a:noFill/>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pic>
        <p:nvPicPr>
          <p:cNvPr id="3" name="Imagem 5" descr="Diagrama&#10;&#10;Descrição gerada automaticamente"/>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D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EMUAACCDgAAvTYAAG4fAAAQAAAAJgAAAAgAAAD//////////w=="/>
              </a:ext>
            </a:extLst>
          </p:cNvPicPr>
          <p:nvPr/>
        </p:nvPicPr>
        <p:blipFill>
          <a:blip r:embed="rId2"/>
          <a:stretch>
            <a:fillRect/>
          </a:stretch>
        </p:blipFill>
        <p:spPr>
          <a:xfrm>
            <a:off x="3293745" y="2358390"/>
            <a:ext cx="5604510" cy="2750820"/>
          </a:xfrm>
          <a:prstGeom prst="rect">
            <a:avLst/>
          </a:prstGeom>
          <a:noFill/>
          <a:ln>
            <a:noFill/>
          </a:ln>
          <a:effectLst/>
        </p:spPr>
      </p:pic>
      <p:sp>
        <p:nvSpPr>
          <p:cNvPr id="4"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AQAAGMHAABYEQAAvAsAABAgAAAmAAAACAAAAP//////////"/>
              </a:ext>
            </a:extLst>
          </p:cNvSpPr>
          <p:nvPr/>
        </p:nvSpPr>
        <p:spPr>
          <a:xfrm>
            <a:off x="718820" y="1200785"/>
            <a:ext cx="2100580" cy="706755"/>
          </a:xfrm>
          <a:prstGeom prst="rect">
            <a:avLst/>
          </a:prstGeom>
          <a:noFill/>
          <a:ln>
            <a:noFill/>
          </a:ln>
          <a:effectLst/>
        </p:spPr>
        <p:txBody>
          <a:bodyPr vert="horz" wrap="non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4000" cap="none">
                <a:solidFill>
                  <a:schemeClr val="bg1"/>
                </a:solidFill>
                <a:latin typeface="Calibri" pitchFamily="2" charset="0"/>
                <a:ea typeface="DejaVu Sans" charset="0"/>
                <a:cs typeface="DejaVu Sans" charset="0"/>
              </a:rPr>
              <a:t>Exemplo:</a:t>
            </a:r>
            <a:endParaRPr lang="pt-br" sz="4000" cap="none">
              <a:solidFill>
                <a:schemeClr val="bg1"/>
              </a:solidFill>
            </a:endParaRPr>
          </a:p>
        </p:txBody>
      </p:sp>
      <p:sp>
        <p:nvSpPr>
          <p:cNvPr id="5"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Sobrecarga</a:t>
            </a:r>
            <a:endParaRPr lang="pt-br" sz="2800" cap="non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hGCV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CAgI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EAAAD/SgAALyoAABAAAAAmAAAACAAAAP//////////"/>
              </a:ext>
            </a:extLst>
          </p:cNvSpPr>
          <p:nvPr/>
        </p:nvSpPr>
        <p:spPr>
          <a:xfrm>
            <a:off x="0" y="635"/>
            <a:ext cx="12191365" cy="6856730"/>
          </a:xfrm>
          <a:prstGeom prst="snip1Rect">
            <a:avLst>
              <a:gd name="adj" fmla="val 16668"/>
            </a:avLst>
          </a:prstGeom>
          <a:solidFill>
            <a:srgbClr val="344050"/>
          </a:solidFill>
          <a:ln w="25400" cap="flat" cmpd="sng" algn="ctr">
            <a:solidFill>
              <a:schemeClr val="bg1"/>
            </a:solidFill>
            <a:prstDash val="solid"/>
            <a:headEnd type="none"/>
            <a:tailEnd type="none"/>
          </a:ln>
          <a:effectLst/>
        </p:spPr>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hIAAKcIAAAPOwAAGSkAABAgAAAmAAAACAAAAP//////////"/>
              </a:ext>
            </a:extLst>
          </p:cNvSpPr>
          <p:nvPr/>
        </p:nvSpPr>
        <p:spPr>
          <a:xfrm>
            <a:off x="2962910" y="1406525"/>
            <a:ext cx="6637655" cy="527431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2000" cap="none">
                <a:solidFill>
                  <a:srgbClr val="D1D5DB"/>
                </a:solidFill>
                <a:latin typeface="Söhne" charset="0"/>
                <a:ea typeface="DejaVu Sans" charset="0"/>
                <a:cs typeface="DejaVu Sans" charset="0"/>
              </a:rPr>
              <a:t>Sobreposição (Overriding): A sobreposição ocorre quando uma classe derivada (subclasse) substitui um método da classe base (superclasse) com a mesma assinatura (nome e parâmetros). A classe derivada fornece uma implementação diferente do método, que é específica para a própria classe derivada. A sobreposição permite que a classe derivada modifique ou estenda o comportamento do método herdado da classe base.</a:t>
            </a:r>
            <a:endParaRPr lang="pt-br" sz="2000" cap="none"/>
          </a:p>
          <a:p>
            <a:pPr>
              <a:lnSpc>
                <a:spcPct val="100000"/>
              </a:lnSpc>
              <a:defRPr lang="pt-br" cap="none">
                <a:latin typeface="Arial" pitchFamily="2" charset="0"/>
                <a:ea typeface="DejaVu Sans" charset="0"/>
                <a:cs typeface="DejaVu Sans" charset="0"/>
              </a:defRPr>
            </a:pPr>
            <a:r>
              <a:rPr lang="pt-br" sz="2000" cap="none">
                <a:solidFill>
                  <a:srgbClr val="D1D5DB"/>
                </a:solidFill>
                <a:latin typeface="Söhne" charset="0"/>
                <a:ea typeface="DejaVu Sans" charset="0"/>
                <a:cs typeface="DejaVu Sans" charset="0"/>
              </a:rPr>
              <a:t>Quando um método é chamado em um objeto da classe derivada, a implementação do método na classe derivada é executada em vez da implementação na classe base. Isso permite que objetos de diferentes classes respondam de maneira diferente à mesma chamada de método, dependendo da classe real do objeto.</a:t>
            </a:r>
            <a:endParaRPr lang="pt-br" sz="2000" cap="none"/>
          </a:p>
          <a:p>
            <a:pPr>
              <a:lnSpc>
                <a:spcPct val="100000"/>
              </a:lnSpc>
              <a:defRPr lang="pt-br" cap="none">
                <a:latin typeface="Arial" pitchFamily="2" charset="0"/>
                <a:ea typeface="DejaVu Sans" charset="0"/>
                <a:cs typeface="DejaVu Sans" charset="0"/>
              </a:defRPr>
            </a:pPr>
            <a:endParaRPr lang="pt-br" sz="2000" cap="none"/>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cXFx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Sobreposição</a:t>
            </a:r>
            <a:endParaRPr lang="pt-br" sz="2800" cap="non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CCgq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Sobreposição</a:t>
            </a:r>
            <a:endParaRPr lang="pt-br" sz="2800" cap="none"/>
          </a:p>
        </p:txBody>
      </p:sp>
      <p:pic>
        <p:nvPicPr>
          <p:cNvPr id="4" name="Imagem 11" descr="Texto&#10;&#10;Descrição gerada automaticamente"/>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DsWAABbBwAAxDQAAPkmAAAQAAAAJgAAAAgAAAD//////////w=="/>
              </a:ext>
            </a:extLst>
          </p:cNvPicPr>
          <p:nvPr/>
        </p:nvPicPr>
        <p:blipFill>
          <a:blip r:embed="rId2"/>
          <a:stretch>
            <a:fillRect/>
          </a:stretch>
        </p:blipFill>
        <p:spPr>
          <a:xfrm>
            <a:off x="3613785" y="1195705"/>
            <a:ext cx="4963795" cy="5139690"/>
          </a:xfrm>
          <a:prstGeom prst="rect">
            <a:avLst/>
          </a:prstGeom>
          <a:noFill/>
          <a:ln>
            <a:noFill/>
          </a:ln>
          <a:effectLst/>
        </p:spPr>
      </p:pic>
      <p:sp>
        <p:nvSpPr>
          <p:cNvPr id="5" name="CaixaDeTexto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YwQAAFsHAADYEQAAtgsAABAgAAAmAAAACAAAAP//////////"/>
              </a:ext>
            </a:extLst>
          </p:cNvSpPr>
          <p:nvPr/>
        </p:nvSpPr>
        <p:spPr>
          <a:xfrm>
            <a:off x="713105" y="1195705"/>
            <a:ext cx="2187575" cy="708025"/>
          </a:xfrm>
          <a:prstGeom prst="rect">
            <a:avLst/>
          </a:prstGeom>
          <a:noFill/>
          <a:ln>
            <a:noFill/>
          </a:ln>
          <a:effectLst/>
        </p:spPr>
        <p:txBody>
          <a:bodyPr vert="horz" wrap="square" lIns="91440" tIns="45720" rIns="91440" bIns="45720" numCol="1" spcCol="215900" anchor="t"/>
          <a:lstStyle/>
          <a:p>
            <a:pPr>
              <a:defRPr lang="pt-br"/>
            </a:pPr>
            <a:r>
              <a:rPr lang="pt-br" sz="4000" cap="none">
                <a:solidFill>
                  <a:schemeClr val="bg1"/>
                </a:solidFill>
                <a:latin typeface="Calibri" pitchFamily="2" charset="0"/>
                <a:ea typeface="DejaVu Sans" charset="0"/>
                <a:cs typeface="DejaVu Sans" charset="0"/>
              </a:rPr>
              <a:t>Exemplo:</a:t>
            </a:r>
            <a:endParaRPr lang="pt-br" sz="4000" cap="non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219710" y="1371600"/>
            <a:ext cx="6637655" cy="447929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endParaRPr/>
          </a:p>
          <a:p>
            <a:pPr>
              <a:lnSpc>
                <a:spcPct val="100000"/>
              </a:lnSpc>
              <a:defRPr lang="pt-br" cap="none">
                <a:latin typeface="Arial" pitchFamily="2" charset="0"/>
                <a:ea typeface="DejaVu Sans" charset="0"/>
                <a:cs typeface="DejaVu Sans" charset="0"/>
              </a:defRPr>
            </a:pPr>
            <a:r>
              <a:rPr lang="pt-br" cap="none">
                <a:solidFill>
                  <a:srgbClr val="D1D5DB"/>
                </a:solidFill>
                <a:latin typeface="Söhne" charset="0"/>
                <a:ea typeface="DejaVu Sans" charset="0"/>
                <a:cs typeface="DejaVu Sans" charset="0"/>
              </a:rPr>
              <a:t>Objetos estáticos em JavaScript são membros de uma classe que pertencem à própria classe e não a instâncias individuais. Eles podem ser acessados diretamente usando o nome da classe e são compartilhados por todas as instâncias. São usados para dados ou funções compartilhadas. </a:t>
            </a:r>
          </a:p>
          <a:p>
            <a:pPr>
              <a:lnSpc>
                <a:spcPct val="100000"/>
              </a:lnSpc>
              <a:defRPr lang="pt-br" cap="none">
                <a:latin typeface="Arial" pitchFamily="2" charset="0"/>
                <a:ea typeface="DejaVu Sans" charset="0"/>
                <a:cs typeface="DejaVu Sans" charset="0"/>
              </a:defRPr>
            </a:pPr>
            <a:endParaRPr lang="pt-br" cap="none">
              <a:solidFill>
                <a:srgbClr val="D1D5DB"/>
              </a:solidFill>
              <a:latin typeface="Söhne" charset="0"/>
              <a:ea typeface="DejaVu Sans" charset="0"/>
              <a:cs typeface="DejaVu Sans" charset="0"/>
            </a:endParaRPr>
          </a:p>
          <a:p>
            <a:pPr>
              <a:lnSpc>
                <a:spcPct val="100000"/>
              </a:lnSpc>
              <a:defRPr lang="pt-br" cap="none">
                <a:latin typeface="Arial" pitchFamily="2" charset="0"/>
                <a:ea typeface="DejaVu Sans" charset="0"/>
                <a:cs typeface="DejaVu Sans" charset="0"/>
              </a:defRPr>
            </a:pPr>
            <a:r>
              <a:rPr lang="pt-br" cap="none">
                <a:solidFill>
                  <a:srgbClr val="D1D5DB"/>
                </a:solidFill>
                <a:latin typeface="Söhne" charset="0"/>
                <a:ea typeface="DejaVu Sans" charset="0"/>
                <a:cs typeface="DejaVu Sans" charset="0"/>
              </a:rPr>
              <a:t>Neste exemplo, contador é um objeto estático que conta o número de vezes que o método incrementarContador() é chamado. O método getContador() retorna o valor atual do contador. O acesso aos membros estáticos é feito diretamente usando o nome da classe, sem a necessidade de criar instâncias da classe.</a:t>
            </a:r>
          </a:p>
          <a:p>
            <a:pPr>
              <a:lnSpc>
                <a:spcPct val="100000"/>
              </a:lnSpc>
              <a:defRPr lang="pt-br" cap="none">
                <a:latin typeface="Arial" pitchFamily="2" charset="0"/>
                <a:ea typeface="DejaVu Sans" charset="0"/>
                <a:cs typeface="DejaVu Sans" charset="0"/>
              </a:defRPr>
            </a:pPr>
            <a:endParaRPr lang="pt-br" cap="none">
              <a:solidFill>
                <a:srgbClr val="D1D5DB"/>
              </a:solidFill>
              <a:latin typeface="Söhne" charset="0"/>
              <a:ea typeface="DejaVu Sans" charset="0"/>
              <a:cs typeface="DejaVu Sans" charset="0"/>
            </a:endParaRPr>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Objetos Estáticos</a:t>
            </a:r>
            <a:endParaRPr lang="pt-br" sz="2800" cap="none"/>
          </a:p>
        </p:txBody>
      </p:sp>
      <p:pic>
        <p:nvPicPr>
          <p:cNvPr id="6" name="Imagem 227"/>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coAAAjCgAAH0kAAFcgAAAQAAAAJgAAAAgAAAD//////////w=="/>
              </a:ext>
            </a:extLst>
          </p:cNvPicPr>
          <p:nvPr/>
        </p:nvPicPr>
        <p:blipFill>
          <a:blip r:embed="rId2"/>
          <a:stretch>
            <a:fillRect/>
          </a:stretch>
        </p:blipFill>
        <p:spPr>
          <a:xfrm>
            <a:off x="6649085" y="1647825"/>
            <a:ext cx="5237480" cy="3609340"/>
          </a:xfrm>
          <a:prstGeom prst="rect">
            <a:avLst/>
          </a:prstGeom>
          <a:noFill/>
          <a:ln>
            <a:noFill/>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OKFw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Exemplos POO</a:t>
            </a:r>
            <a:endParaRPr lang="pt-br" sz="2800" cap="none"/>
          </a:p>
        </p:txBody>
      </p:sp>
      <p:pic>
        <p:nvPicPr>
          <p:cNvPr id="4" name="Imagem 230"/>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O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AFAABwCAAA9yUAALwmAAAQAAAAJgAAAAgAAAD//////////w=="/>
              </a:ext>
            </a:extLst>
          </p:cNvPicPr>
          <p:nvPr/>
        </p:nvPicPr>
        <p:blipFill>
          <a:blip r:embed="rId2"/>
          <a:stretch>
            <a:fillRect/>
          </a:stretch>
        </p:blipFill>
        <p:spPr>
          <a:xfrm>
            <a:off x="914400" y="1371600"/>
            <a:ext cx="5257165" cy="4925060"/>
          </a:xfrm>
          <a:prstGeom prst="rect">
            <a:avLst/>
          </a:prstGeom>
          <a:noFill/>
          <a:ln>
            <a:noFill/>
          </a:ln>
          <a:effectLst/>
        </p:spPr>
      </p:pic>
      <p:pic>
        <p:nvPicPr>
          <p:cNvPr id="5" name="Imagem 231"/>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0pAABACwAAH0kAAI8kAAAQAAAAJgAAAAgAAAD//////////w=="/>
              </a:ext>
            </a:extLst>
          </p:cNvPicPr>
          <p:nvPr/>
        </p:nvPicPr>
        <p:blipFill>
          <a:blip r:embed="rId3"/>
          <a:stretch>
            <a:fillRect/>
          </a:stretch>
        </p:blipFill>
        <p:spPr>
          <a:xfrm>
            <a:off x="6744335" y="1828800"/>
            <a:ext cx="5142230" cy="4114165"/>
          </a:xfrm>
          <a:prstGeom prst="rect">
            <a:avLst/>
          </a:prstGeom>
          <a:noFill/>
          <a:ln>
            <a:noFill/>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Exemplos em Javascript</a:t>
            </a:r>
            <a:endParaRPr lang="pt-br" sz="2800" cap="none"/>
          </a:p>
        </p:txBody>
      </p:sp>
      <p:pic>
        <p:nvPicPr>
          <p:cNvPr id="4" name="Imagem 234"/>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ADAADYCQAAjyQAAI8kAAAQAAAAJgAAAAgAAAD//////////w=="/>
              </a:ext>
            </a:extLst>
          </p:cNvPicPr>
          <p:nvPr/>
        </p:nvPicPr>
        <p:blipFill>
          <a:blip r:embed="rId2"/>
          <a:stretch>
            <a:fillRect/>
          </a:stretch>
        </p:blipFill>
        <p:spPr>
          <a:xfrm>
            <a:off x="579120" y="1600200"/>
            <a:ext cx="5363845" cy="4342765"/>
          </a:xfrm>
          <a:prstGeom prst="rect">
            <a:avLst/>
          </a:prstGeom>
          <a:noFill/>
          <a:ln>
            <a:noFill/>
          </a:ln>
          <a:effectLst/>
        </p:spPr>
      </p:pic>
      <p:pic>
        <p:nvPicPr>
          <p:cNvPr id="5" name="Imagem 235"/>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gpAABjCQAAt0cAAPclAAAQAAAAJgAAAAgAAAD//////////w=="/>
              </a:ext>
            </a:extLst>
          </p:cNvPicPr>
          <p:nvPr/>
        </p:nvPicPr>
        <p:blipFill>
          <a:blip r:embed="rId3"/>
          <a:stretch>
            <a:fillRect/>
          </a:stretch>
        </p:blipFill>
        <p:spPr>
          <a:xfrm>
            <a:off x="6720840" y="1525905"/>
            <a:ext cx="4937125" cy="4645660"/>
          </a:xfrm>
          <a:prstGeom prst="rect">
            <a:avLst/>
          </a:prstGeom>
          <a:noFill/>
          <a:ln>
            <a:noFill/>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DAAAAMz9PADM/TwAAAAAAZAAAAAAAAAAAAAAAAAAAAAAAAAAAAAAAZAAAAAEAAABAAAAAAAAAAGQAAAAOAQ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z9PADM/TwAAAAAAAAAAAAAAAAAAAAAAAAAAAAAAAAAAAAAAAAAAAP///wF/f38A5+bmA8zMzADAwP8Af39/AAAAAAAAAAAAAAAAAAAAAAAAAAAAIQAAABgAAAAUAAAAAAAAAAEAAAD/SgAALyoAABAAAAAmAAAACAAAAP//////////"/>
              </a:ext>
            </a:extLst>
          </p:cNvSpPr>
          <p:nvPr/>
        </p:nvSpPr>
        <p:spPr>
          <a:xfrm>
            <a:off x="0" y="635"/>
            <a:ext cx="12191365" cy="6856730"/>
          </a:xfrm>
          <a:prstGeom prst="snip1Rect">
            <a:avLst>
              <a:gd name="adj" fmla="val 16668"/>
            </a:avLst>
          </a:prstGeom>
          <a:gradFill flip="none" rotWithShape="0">
            <a:gsLst>
              <a:gs pos="0">
                <a:srgbClr val="333F4F"/>
              </a:gs>
              <a:gs pos="100000">
                <a:srgbClr val="333F4F">
                  <a:alpha val="0"/>
                </a:srgbClr>
              </a:gs>
            </a:gsLst>
            <a:lin ang="5400000" scaled="0"/>
            <a:tileRect/>
          </a:gra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jxEAAMYBAABwOQAAwQUAAAAAAAAmAAAACAAAAP//////////"/>
              </a:ext>
            </a:extLst>
          </p:cNvSpPr>
          <p:nvPr/>
        </p:nvSpPr>
        <p:spPr>
          <a:xfrm>
            <a:off x="2854325" y="288290"/>
            <a:ext cx="648271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Calibri" pitchFamily="2" charset="0"/>
                <a:ea typeface="DejaVu Sans" charset="0"/>
                <a:cs typeface="DejaVu Sans" charset="0"/>
              </a:rPr>
              <a:t>Paradigmas de Programação</a:t>
            </a:r>
            <a:endParaRPr lang="pt-br" sz="2800" b="1" cap="none"/>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g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cAgAANgJAAD3JQAAXycAAAAAAAAmAAAACAAAAP//////////"/>
              </a:ext>
            </a:extLst>
          </p:cNvSpPr>
          <p:nvPr/>
        </p:nvSpPr>
        <p:spPr>
          <a:xfrm>
            <a:off x="1371600" y="1600200"/>
            <a:ext cx="4799965" cy="4799965"/>
          </a:xfrm>
          <a:prstGeom prst="rect">
            <a:avLst/>
          </a:prstGeom>
          <a:noFill/>
          <a:ln>
            <a:noFill/>
          </a:ln>
          <a:effectLst/>
        </p:spPr>
        <p:txBody>
          <a:bodyPr vert="horz" wrap="square" lIns="0" tIns="0" rIns="0" bIns="0" numCol="1" spcCol="215900" anchor="t"/>
          <a:lstStyle/>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Conforme programas de computador eram criados antigamente, e ficavam cada vez mais complexos, linguagens de programação e boas práticas evoluíram para atender as necessidades dos programadores. Finalmente, essas evoluções criaram o que chamamos de paradigmas de programação.</a:t>
            </a:r>
          </a:p>
          <a:p>
            <a:pPr>
              <a:lnSpc>
                <a:spcPct val="100000"/>
              </a:lnSpc>
              <a:defRPr lang="pt-br" cap="none">
                <a:latin typeface="Arial" pitchFamily="2" charset="0"/>
                <a:ea typeface="DejaVu Sans" charset="0"/>
                <a:cs typeface="DejaVu Sans" charset="0"/>
              </a:defRPr>
            </a:pPr>
            <a:endParaRPr lang="pt-br" cap="none">
              <a:solidFill>
                <a:srgbClr val="FFFFFF"/>
              </a:solidFill>
              <a:latin typeface="Source Serif Pro" charset="0"/>
              <a:ea typeface="DejaVu Sans" charset="0"/>
              <a:cs typeface="DejaVu Sans" charset="0"/>
            </a:endParaRPr>
          </a:p>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游ゴシック" charset="0"/>
                <a:cs typeface="DejaVu Sans" charset="0"/>
              </a:rPr>
              <a:t>Um paradigma de programação é um estilo específico de organizar e escrever programas com o objetivo de aumentar a organização, menos bugs e melhorar a manutenção do código.</a:t>
            </a:r>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CcAANgJAAAfSQAAXycAABAAAAAmAAAACAAAAP//////////"/>
              </a:ext>
            </a:extLst>
          </p:cNvSpPr>
          <p:nvPr/>
        </p:nvSpPr>
        <p:spPr>
          <a:xfrm>
            <a:off x="6400800" y="1600200"/>
            <a:ext cx="5485765" cy="4799965"/>
          </a:xfrm>
          <a:prstGeom prst="rect">
            <a:avLst/>
          </a:prstGeom>
          <a:noFill/>
          <a:ln>
            <a:noFill/>
          </a:ln>
          <a:effectLst/>
        </p:spPr>
        <p:txBody>
          <a:bodyPr vert="horz" wrap="square" lIns="0" tIns="0" rIns="0" bIns="0" numCol="1" spcCol="215900" anchor="t"/>
          <a:lstStyle/>
          <a:p>
            <a:pPr marL="215900" indent="-215900">
              <a:lnSpc>
                <a:spcPct val="100000"/>
              </a:lnSpc>
              <a:buClrTx/>
              <a:buFont typeface="Wingdings" charset="2"/>
              <a:buChar char=""/>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É um padrão conceitual que orienta soluções de projeto e implementação</a:t>
            </a:r>
          </a:p>
          <a:p>
            <a:pPr marL="215900" indent="-215900">
              <a:lnSpc>
                <a:spcPct val="100000"/>
              </a:lnSpc>
              <a:buClrTx/>
              <a:buFont typeface="Wingdings" charset="2"/>
              <a:buChar char=""/>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Paradigmas explicam como os elementos que compõem um programa são organizados e como interagem entre si</a:t>
            </a:r>
          </a:p>
          <a:p>
            <a:pPr marL="215900" indent="-215900">
              <a:lnSpc>
                <a:spcPct val="100000"/>
              </a:lnSpc>
              <a:buClrTx/>
              <a:buFont typeface="Wingdings" charset="2"/>
              <a:buChar char=""/>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Exemplos de paradigmas:</a:t>
            </a:r>
          </a:p>
          <a:p>
            <a:pPr>
              <a:lnSpc>
                <a:spcPct val="100000"/>
              </a:lnSpc>
              <a:defRPr lang="pt-br" cap="none">
                <a:latin typeface="Arial" pitchFamily="2" charset="0"/>
                <a:ea typeface="DejaVu Sans" charset="0"/>
                <a:cs typeface="DejaVu Sans" charset="0"/>
              </a:defRPr>
            </a:pPr>
            <a:endParaRPr lang="pt-br" cap="none">
              <a:solidFill>
                <a:srgbClr val="FFFFFF"/>
              </a:solidFill>
              <a:latin typeface="Source Serif Pro" charset="0"/>
              <a:ea typeface="DejaVu Sans" charset="0"/>
              <a:cs typeface="DejaVu Sans" charset="0"/>
            </a:endParaRPr>
          </a:p>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游ゴシック" charset="0"/>
                <a:cs typeface="DejaVu Sans" charset="0"/>
              </a:rPr>
              <a:t>- Procedural</a:t>
            </a:r>
          </a:p>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游ゴシック" charset="0"/>
                <a:cs typeface="DejaVu Sans" charset="0"/>
              </a:rPr>
              <a:t>	</a:t>
            </a:r>
            <a:r>
              <a:rPr lang="pt-br" sz="1200" cap="none">
                <a:solidFill>
                  <a:srgbClr val="FFFFFF"/>
                </a:solidFill>
                <a:latin typeface="Source Serif Pro" charset="0"/>
                <a:ea typeface="游ゴシック" charset="0"/>
                <a:cs typeface="DejaVu Sans" charset="0"/>
              </a:rPr>
              <a:t>Sequência de instruções modificando o estado.</a:t>
            </a:r>
            <a:endParaRPr lang="pt-br" sz="1200" cap="none"/>
          </a:p>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游ゴシック" charset="0"/>
                <a:cs typeface="DejaVu Sans" charset="0"/>
              </a:rPr>
              <a:t>- Orientado a Objetos</a:t>
            </a:r>
          </a:p>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游ゴシック" charset="0"/>
                <a:cs typeface="DejaVu Sans" charset="0"/>
              </a:rPr>
              <a:t>	</a:t>
            </a:r>
            <a:r>
              <a:rPr lang="pt-br" sz="1200" cap="none">
                <a:solidFill>
                  <a:srgbClr val="FFFFFF"/>
                </a:solidFill>
                <a:latin typeface="Source Serif Pro" charset="0"/>
                <a:ea typeface="游ゴシック" charset="0"/>
                <a:cs typeface="DejaVu Sans" charset="0"/>
              </a:rPr>
              <a:t>Organizado em torno de objetos com propriedades e comportamentos.</a:t>
            </a:r>
            <a:endParaRPr lang="pt-br" sz="1200" cap="none"/>
          </a:p>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游ゴシック" charset="0"/>
                <a:cs typeface="DejaVu Sans" charset="0"/>
              </a:rPr>
              <a:t>- Funcional</a:t>
            </a:r>
          </a:p>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游ゴシック" charset="0"/>
                <a:cs typeface="DejaVu Sans" charset="0"/>
              </a:rPr>
              <a:t>	</a:t>
            </a:r>
            <a:r>
              <a:rPr lang="pt-br" sz="1200" cap="none">
                <a:solidFill>
                  <a:srgbClr val="FFFFFF"/>
                </a:solidFill>
                <a:latin typeface="Source Serif Pro" charset="0"/>
                <a:ea typeface="游ゴシック" charset="0"/>
                <a:cs typeface="DejaVu Sans" charset="0"/>
              </a:rPr>
              <a:t>Baseado em funções puras e evita a mudança de estado.</a:t>
            </a:r>
            <a:endParaRPr lang="pt-br" sz="1200" cap="none"/>
          </a:p>
          <a:p>
            <a:pPr>
              <a:lnSpc>
                <a:spcPct val="100000"/>
              </a:lnSpc>
              <a:defRPr lang="pt-br" cap="none">
                <a:latin typeface="Arial" pitchFamily="2" charset="0"/>
                <a:ea typeface="DejaVu Sans" charset="0"/>
                <a:cs typeface="DejaVu Sans" charset="0"/>
              </a:defRPr>
            </a:pPr>
            <a:endParaRPr lang="pt-br" sz="1200" cap="non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Exemplos em Javascript</a:t>
            </a:r>
            <a:endParaRPr lang="pt-br" sz="2800" cap="none"/>
          </a:p>
        </p:txBody>
      </p:sp>
      <p:pic>
        <p:nvPicPr>
          <p:cNvPr id="4" name="Imagem 238"/>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DIDAAAIBwAAjyQAAJwoAAAQAAAAJgAAAAgAAAD//////////w=="/>
              </a:ext>
            </a:extLst>
          </p:cNvPicPr>
          <p:nvPr/>
        </p:nvPicPr>
        <p:blipFill>
          <a:blip r:embed="rId2"/>
          <a:stretch>
            <a:fillRect/>
          </a:stretch>
        </p:blipFill>
        <p:spPr>
          <a:xfrm>
            <a:off x="519430" y="1143000"/>
            <a:ext cx="5423535" cy="5458460"/>
          </a:xfrm>
          <a:prstGeom prst="rect">
            <a:avLst/>
          </a:prstGeom>
          <a:noFill/>
          <a:ln>
            <a:noFill/>
          </a:ln>
          <a:effectLst/>
        </p:spPr>
      </p:pic>
      <p:pic>
        <p:nvPicPr>
          <p:cNvPr id="5" name="Imagem 239"/>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K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glAABwCAAAe0cAABQoAAAQAAAAJgAAAAgAAAD//////////w=="/>
              </a:ext>
            </a:extLst>
          </p:cNvPicPr>
          <p:nvPr/>
        </p:nvPicPr>
        <p:blipFill>
          <a:blip r:embed="rId3"/>
          <a:stretch>
            <a:fillRect/>
          </a:stretch>
        </p:blipFill>
        <p:spPr>
          <a:xfrm>
            <a:off x="6172200" y="1371600"/>
            <a:ext cx="5447665" cy="5143500"/>
          </a:xfrm>
          <a:prstGeom prst="rect">
            <a:avLst/>
          </a:prstGeom>
          <a:noFill/>
          <a:ln>
            <a:noFill/>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Exemplos em Javascript – </a:t>
            </a:r>
            <a:endParaRPr lang="pt-br" sz="2800" cap="none"/>
          </a:p>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Objetos Estáticos</a:t>
            </a:r>
            <a:endParaRPr lang="pt-br" sz="2800" cap="none"/>
          </a:p>
        </p:txBody>
      </p:sp>
      <p:pic>
        <p:nvPicPr>
          <p:cNvPr id="4" name="Imagem 242"/>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McOAACbBgAA4z0AACYpAAAQAAAAJgAAAAgAAAD//////////w=="/>
              </a:ext>
            </a:extLst>
          </p:cNvPicPr>
          <p:nvPr/>
        </p:nvPicPr>
        <p:blipFill>
          <a:blip r:embed="rId2"/>
          <a:stretch>
            <a:fillRect/>
          </a:stretch>
        </p:blipFill>
        <p:spPr>
          <a:xfrm>
            <a:off x="2402205" y="1073785"/>
            <a:ext cx="7658100" cy="5615305"/>
          </a:xfrm>
          <a:prstGeom prst="rect">
            <a:avLst/>
          </a:prstGeom>
          <a:noFill/>
          <a:ln>
            <a:noFill/>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AMAANEHAACYRwAA6yYAABAAAAAmAAAACAAAAP//////////"/>
              </a:ext>
            </a:extLst>
          </p:cNvSpPr>
          <p:nvPr/>
        </p:nvSpPr>
        <p:spPr>
          <a:xfrm>
            <a:off x="553720" y="1270635"/>
            <a:ext cx="11084560" cy="5055870"/>
          </a:xfrm>
          <a:prstGeom prst="rect">
            <a:avLst/>
          </a:prstGeom>
          <a:noFill/>
          <a:ln>
            <a:noFill/>
          </a:ln>
          <a:effectLst/>
        </p:spPr>
        <p:txBody>
          <a:bodyPr vert="horz" wrap="square" lIns="90170" tIns="45085" rIns="90170" bIns="45085" numCol="1" spcCol="215900" anchor="t"/>
          <a:lstStyle/>
          <a:p>
            <a:pPr>
              <a:defRPr lang="pt-br"/>
            </a:pPr>
            <a:r>
              <a:rPr lang="pt-br" sz="1600" cap="none">
                <a:solidFill>
                  <a:schemeClr val="bg1"/>
                </a:solidFill>
              </a:rPr>
              <a:t>Exercício 1: Criando uma classe básica</a:t>
            </a:r>
          </a:p>
          <a:p>
            <a:pPr>
              <a:defRPr lang="pt-br"/>
            </a:pPr>
            <a:r>
              <a:rPr lang="pt-br" sz="1600" cap="none">
                <a:solidFill>
                  <a:schemeClr val="bg1"/>
                </a:solidFill>
              </a:rPr>
              <a:t>Crie uma classe chamada Pessoa que tenha as propriedades nome e idade, </a:t>
            </a:r>
          </a:p>
          <a:p>
            <a:pPr>
              <a:defRPr lang="pt-br"/>
            </a:pPr>
            <a:r>
              <a:rPr lang="pt-br" sz="1600" cap="none">
                <a:solidFill>
                  <a:schemeClr val="bg1"/>
                </a:solidFill>
              </a:rPr>
              <a:t>e um método chamado apresentar que exiba no console uma mensagem com o nome e a idade da pessoa.</a:t>
            </a:r>
          </a:p>
          <a:p>
            <a:pPr>
              <a:defRPr lang="pt-br"/>
            </a:pPr>
            <a:endParaRPr lang="pt-br" sz="1600" cap="none">
              <a:solidFill>
                <a:schemeClr val="bg1"/>
              </a:solidFill>
            </a:endParaRPr>
          </a:p>
          <a:p>
            <a:pPr>
              <a:defRPr lang="pt-br"/>
            </a:pPr>
            <a:r>
              <a:rPr lang="pt-br" sz="1600" cap="none">
                <a:solidFill>
                  <a:schemeClr val="bg1"/>
                </a:solidFill>
              </a:rPr>
              <a:t>Exercício 2: Herança</a:t>
            </a:r>
          </a:p>
          <a:p>
            <a:pPr>
              <a:defRPr lang="pt-br"/>
            </a:pPr>
            <a:r>
              <a:rPr lang="pt-br" sz="1600" cap="none">
                <a:solidFill>
                  <a:schemeClr val="bg1"/>
                </a:solidFill>
              </a:rPr>
              <a:t>Crie uma classe chamada Aluno que herde da classe Pessoa do exercício anterior. </a:t>
            </a:r>
          </a:p>
          <a:p>
            <a:pPr>
              <a:defRPr lang="pt-br"/>
            </a:pPr>
            <a:r>
              <a:rPr lang="pt-br" sz="1600" cap="none">
                <a:solidFill>
                  <a:schemeClr val="bg1"/>
                </a:solidFill>
              </a:rPr>
              <a:t>Adicione uma nova propriedade chamada matricula à classe Aluno e sobrescreva o método apresentar para exibir também a matrícula do aluno.</a:t>
            </a:r>
          </a:p>
          <a:p>
            <a:pPr>
              <a:defRPr lang="pt-br"/>
            </a:pPr>
            <a:endParaRPr lang="pt-br" sz="1600" cap="none">
              <a:solidFill>
                <a:schemeClr val="bg1"/>
              </a:solidFill>
            </a:endParaRPr>
          </a:p>
          <a:p>
            <a:pPr>
              <a:defRPr lang="pt-br"/>
            </a:pPr>
            <a:r>
              <a:rPr lang="pt-br" sz="1600" cap="none">
                <a:solidFill>
                  <a:schemeClr val="bg1"/>
                </a:solidFill>
              </a:rPr>
              <a:t>Exercício 3: Encapsulamento</a:t>
            </a:r>
          </a:p>
          <a:p>
            <a:pPr>
              <a:defRPr lang="pt-br"/>
            </a:pPr>
            <a:r>
              <a:rPr lang="pt-br" sz="1600" cap="none">
                <a:solidFill>
                  <a:schemeClr val="bg1"/>
                </a:solidFill>
              </a:rPr>
              <a:t>Modifique a classe Pessoa do primeiro exercício para tornar as propriedades nome e idade privadas. </a:t>
            </a:r>
          </a:p>
          <a:p>
            <a:pPr>
              <a:defRPr lang="pt-br"/>
            </a:pPr>
            <a:r>
              <a:rPr lang="pt-br" sz="1600" cap="none">
                <a:solidFill>
                  <a:schemeClr val="bg1"/>
                </a:solidFill>
              </a:rPr>
              <a:t>Crie métodos getter e setter para acessar e modificar essas propriedades.</a:t>
            </a:r>
          </a:p>
          <a:p>
            <a:pPr>
              <a:defRPr lang="pt-br"/>
            </a:pPr>
            <a:endParaRPr lang="pt-br" sz="1600" cap="none">
              <a:solidFill>
                <a:schemeClr val="bg1"/>
              </a:solidFill>
            </a:endParaRPr>
          </a:p>
          <a:p>
            <a:pPr>
              <a:defRPr lang="pt-br"/>
            </a:pPr>
            <a:r>
              <a:rPr lang="pt-br" sz="1600" cap="none">
                <a:solidFill>
                  <a:schemeClr val="bg1"/>
                </a:solidFill>
              </a:rPr>
              <a:t>Exercício 4: Polimorfismo</a:t>
            </a:r>
          </a:p>
          <a:p>
            <a:pPr>
              <a:defRPr lang="pt-br"/>
            </a:pPr>
            <a:r>
              <a:rPr lang="pt-br" sz="1600" cap="none">
                <a:solidFill>
                  <a:schemeClr val="bg1"/>
                </a:solidFill>
              </a:rPr>
              <a:t>Crie uma classe chamada Animal que tenha um método chamado emitirSom. </a:t>
            </a:r>
          </a:p>
          <a:p>
            <a:pPr>
              <a:defRPr lang="pt-br"/>
            </a:pPr>
            <a:r>
              <a:rPr lang="pt-br" sz="1600" cap="none">
                <a:solidFill>
                  <a:schemeClr val="bg1"/>
                </a:solidFill>
              </a:rPr>
              <a:t>Em seguida, crie classes derivadas de Animal chamadas Cachorro e Gato, que sobrescrevam o método emitirSom para exibir "Au au!" e "Miau!" respectivamente.</a:t>
            </a:r>
          </a:p>
          <a:p>
            <a:pPr>
              <a:defRPr lang="pt-br"/>
            </a:pPr>
            <a:endParaRPr lang="pt-br" sz="1600" cap="none">
              <a:solidFill>
                <a:schemeClr val="bg1"/>
              </a:solidFill>
            </a:endParaRPr>
          </a:p>
          <a:p>
            <a:pPr>
              <a:defRPr lang="pt-br"/>
            </a:pPr>
            <a:r>
              <a:rPr lang="pt-br" sz="1600" cap="none">
                <a:solidFill>
                  <a:schemeClr val="bg1"/>
                </a:solidFill>
              </a:rPr>
              <a:t>Exercício 5: Abstração</a:t>
            </a:r>
          </a:p>
          <a:p>
            <a:pPr>
              <a:defRPr lang="pt-br"/>
            </a:pPr>
            <a:r>
              <a:rPr lang="pt-br" sz="1600" cap="none">
                <a:solidFill>
                  <a:schemeClr val="bg1"/>
                </a:solidFill>
              </a:rPr>
              <a:t>Crie uma classe chamada Forma com um método chamado calcularArea. </a:t>
            </a:r>
          </a:p>
          <a:p>
            <a:pPr>
              <a:defRPr lang="pt-br"/>
            </a:pPr>
            <a:r>
              <a:rPr lang="pt-br" sz="1600" cap="none">
                <a:solidFill>
                  <a:schemeClr val="bg1"/>
                </a:solidFill>
              </a:rPr>
              <a:t>Em seguida, crie classes derivadas de Forma chamadas Retangulo e Circulo, </a:t>
            </a:r>
          </a:p>
          <a:p>
            <a:pPr>
              <a:defRPr lang="pt-br"/>
            </a:pPr>
            <a:r>
              <a:rPr lang="pt-br" sz="1600" cap="none">
                <a:solidFill>
                  <a:schemeClr val="bg1"/>
                </a:solidFill>
              </a:rPr>
              <a:t>que implementem o método calcularArea para calcular a área de um retângulo e de um círculo respectivamente.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pic>
        <p:nvPicPr>
          <p:cNvPr id="4" name="Imagem 248"/>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BgVAAAQDwAAfTYAAMAhAAAQAAAAJgAAAAgAAAD//////////w=="/>
              </a:ext>
            </a:extLst>
          </p:cNvPicPr>
          <p:nvPr/>
        </p:nvPicPr>
        <p:blipFill>
          <a:blip r:embed="rId2"/>
          <a:stretch>
            <a:fillRect/>
          </a:stretch>
        </p:blipFill>
        <p:spPr>
          <a:xfrm>
            <a:off x="3429000" y="2448560"/>
            <a:ext cx="5428615" cy="3037840"/>
          </a:xfrm>
          <a:prstGeom prst="rect">
            <a:avLst/>
          </a:prstGeom>
          <a:noFill/>
          <a:ln>
            <a:noFill/>
          </a:ln>
          <a:effectLst/>
        </p:spPr>
      </p:pic>
      <p:sp>
        <p:nvSpPr>
          <p:cNvPr id="5" name="Text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lwIAAMgIAAC4RwAAEA4AABAAAAAmAAAACAAAAP//////////"/>
              </a:ext>
            </a:extLst>
          </p:cNvSpPr>
          <p:nvPr/>
        </p:nvSpPr>
        <p:spPr>
          <a:xfrm>
            <a:off x="421005" y="1427480"/>
            <a:ext cx="11237595" cy="858520"/>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1: Criando uma classe básica</a:t>
            </a:r>
          </a:p>
          <a:p>
            <a:pPr>
              <a:defRPr lang="pt-br"/>
            </a:pPr>
            <a:r>
              <a:rPr lang="pt-br" cap="none">
                <a:solidFill>
                  <a:schemeClr val="bg1"/>
                </a:solidFill>
              </a:rPr>
              <a:t>Crie uma classe chamada Pessoa que tenha as propriedades nome e idade, </a:t>
            </a:r>
          </a:p>
          <a:p>
            <a:pPr>
              <a:defRPr lang="pt-br"/>
            </a:pPr>
            <a:r>
              <a:rPr lang="pt-br" cap="none">
                <a:solidFill>
                  <a:schemeClr val="bg1"/>
                </a:solidFill>
              </a:rPr>
              <a:t>e um método chamado apresentar que exiba no console uma mensagem com o nome e a idade da pessoa</a:t>
            </a:r>
            <a: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j///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b///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0AIAADUHAADxRwAAEA4AABAAAAAmAAAACAAAAP//////////"/>
              </a:ext>
            </a:extLst>
          </p:cNvSpPr>
          <p:nvPr/>
        </p:nvSpPr>
        <p:spPr>
          <a:xfrm>
            <a:off x="457200" y="1171575"/>
            <a:ext cx="11237595" cy="1114425"/>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2: Herança</a:t>
            </a:r>
          </a:p>
          <a:p>
            <a:pPr>
              <a:defRPr lang="pt-br"/>
            </a:pPr>
            <a:r>
              <a:rPr lang="pt-br" cap="none">
                <a:solidFill>
                  <a:schemeClr val="bg1"/>
                </a:solidFill>
              </a:rPr>
              <a:t>Crie uma classe chamada Aluno que herde da classe Pessoa do exercício anterior. </a:t>
            </a:r>
          </a:p>
          <a:p>
            <a:pPr>
              <a:defRPr lang="pt-br"/>
            </a:pPr>
            <a:r>
              <a:rPr lang="pt-br" cap="none">
                <a:solidFill>
                  <a:schemeClr val="bg1"/>
                </a:solidFill>
              </a:rPr>
              <a:t>Adicione uma nova propriedade chamada matricula à classe Aluno e sobrescreva o método apresentar para exibir também a matrícula do aluno.</a:t>
            </a:r>
          </a:p>
        </p:txBody>
      </p:sp>
      <p:pic>
        <p:nvPicPr>
          <p:cNvPr id="5" name="Imagem 253"/>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gMAADgEAAAHTwAABohAAAQAAAAJgAAAAgAAAD//////////w=="/>
              </a:ext>
            </a:extLst>
          </p:cNvPicPr>
          <p:nvPr/>
        </p:nvPicPr>
        <p:blipFill>
          <a:blip r:embed="rId2"/>
          <a:stretch>
            <a:fillRect/>
          </a:stretch>
        </p:blipFill>
        <p:spPr>
          <a:xfrm>
            <a:off x="2057400" y="2743200"/>
            <a:ext cx="7714615" cy="2637790"/>
          </a:xfrm>
          <a:prstGeom prst="rect">
            <a:avLst/>
          </a:prstGeom>
          <a:noFill/>
          <a:ln>
            <a:noFill/>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D///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SAMAABcQAACgIwAAGRoAABAAAAAmAAAACAAAAP//////////"/>
              </a:ext>
            </a:extLst>
          </p:cNvSpPr>
          <p:nvPr/>
        </p:nvSpPr>
        <p:spPr>
          <a:xfrm>
            <a:off x="533400" y="2615565"/>
            <a:ext cx="5257800" cy="1626870"/>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3: Encapsulamento</a:t>
            </a:r>
          </a:p>
          <a:p>
            <a:pPr>
              <a:defRPr lang="pt-br"/>
            </a:pPr>
            <a:r>
              <a:rPr lang="pt-br" cap="none">
                <a:solidFill>
                  <a:schemeClr val="bg1"/>
                </a:solidFill>
              </a:rPr>
              <a:t>Modifique a classe Pessoa do primeiro exercício para tornar as propriedades nome e idade privadas. </a:t>
            </a:r>
          </a:p>
          <a:p>
            <a:pPr>
              <a:defRPr lang="pt-br"/>
            </a:pPr>
            <a:r>
              <a:rPr lang="pt-br" cap="none">
                <a:solidFill>
                  <a:schemeClr val="bg1"/>
                </a:solidFill>
              </a:rPr>
              <a:t>Crie métodos getter e setter para acessar e modificar essas propriedades</a:t>
            </a:r>
            <a:r>
              <a:t>.</a:t>
            </a:r>
          </a:p>
        </p:txBody>
      </p:sp>
      <p:pic>
        <p:nvPicPr>
          <p:cNvPr id="5" name="Imagem 257"/>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E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AnAAA1BwAAqUcAAHwpAAAQAAAAJgAAAAgAAAD//////////w=="/>
              </a:ext>
            </a:extLst>
          </p:cNvPicPr>
          <p:nvPr/>
        </p:nvPicPr>
        <p:blipFill>
          <a:blip r:embed="rId2"/>
          <a:stretch>
            <a:fillRect/>
          </a:stretch>
        </p:blipFill>
        <p:spPr>
          <a:xfrm>
            <a:off x="6400800" y="1171575"/>
            <a:ext cx="5248275" cy="5572125"/>
          </a:xfrm>
          <a:prstGeom prst="rect">
            <a:avLst/>
          </a:prstGeom>
          <a:noFill/>
          <a:ln>
            <a:noFill/>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6AIAAOEQAABAIwAAlx8AABAAAAAmAAAACAAAAP//////////"/>
              </a:ext>
            </a:extLst>
          </p:cNvSpPr>
          <p:nvPr/>
        </p:nvSpPr>
        <p:spPr>
          <a:xfrm>
            <a:off x="472440" y="2743835"/>
            <a:ext cx="5257800" cy="2391410"/>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4: Polimorfismo</a:t>
            </a:r>
          </a:p>
          <a:p>
            <a:pPr>
              <a:defRPr lang="pt-br"/>
            </a:pPr>
            <a:r>
              <a:rPr lang="pt-br" cap="none">
                <a:solidFill>
                  <a:schemeClr val="bg1"/>
                </a:solidFill>
              </a:rPr>
              <a:t>Crie uma classe chamada Animal que tenha um método chamado emitirSom. </a:t>
            </a:r>
          </a:p>
          <a:p>
            <a:pPr>
              <a:defRPr lang="pt-br"/>
            </a:pPr>
            <a:r>
              <a:rPr lang="pt-br" cap="none">
                <a:solidFill>
                  <a:schemeClr val="bg1"/>
                </a:solidFill>
              </a:rPr>
              <a:t>Em seguida, crie classes derivadas de Animal chamadas Cachorro e Gato, que sobrescrevam o método emitirSom para exibir "Au au!" e "Miau!" respectivamente.</a:t>
            </a:r>
          </a:p>
        </p:txBody>
      </p:sp>
      <p:pic>
        <p:nvPicPr>
          <p:cNvPr id="5" name="Imagem 261"/>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MoAAAoBwAAPkQAALEoAAAQAAAAJgAAAAgAAAD//////////w=="/>
              </a:ext>
            </a:extLst>
          </p:cNvPicPr>
          <p:nvPr/>
        </p:nvPicPr>
        <p:blipFill>
          <a:blip r:embed="rId2"/>
          <a:stretch>
            <a:fillRect/>
          </a:stretch>
        </p:blipFill>
        <p:spPr>
          <a:xfrm>
            <a:off x="6656705" y="1163320"/>
            <a:ext cx="4436745" cy="5451475"/>
          </a:xfrm>
          <a:prstGeom prst="rect">
            <a:avLst/>
          </a:prstGeom>
          <a:noFill/>
          <a:ln>
            <a:noFill/>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j///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IAAIARAABXIwAAaiEAABAAAAAmAAAACAAAAP//////////"/>
              </a:ext>
            </a:extLst>
          </p:cNvSpPr>
          <p:nvPr/>
        </p:nvSpPr>
        <p:spPr>
          <a:xfrm>
            <a:off x="487045" y="2844800"/>
            <a:ext cx="5257800" cy="2586990"/>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5: Abstração</a:t>
            </a:r>
          </a:p>
          <a:p>
            <a:pPr>
              <a:defRPr lang="pt-br"/>
            </a:pPr>
            <a:r>
              <a:rPr lang="pt-br" cap="none">
                <a:solidFill>
                  <a:schemeClr val="bg1"/>
                </a:solidFill>
              </a:rPr>
              <a:t>Crie uma classe chamada Forma com um método chamado calcularArea. </a:t>
            </a:r>
          </a:p>
          <a:p>
            <a:pPr>
              <a:defRPr lang="pt-br"/>
            </a:pPr>
            <a:r>
              <a:rPr lang="pt-br" cap="none">
                <a:solidFill>
                  <a:schemeClr val="bg1"/>
                </a:solidFill>
              </a:rPr>
              <a:t>Em seguida, crie classes derivadas de Forma chamadas Retangulo e Circulo, </a:t>
            </a:r>
          </a:p>
          <a:p>
            <a:pPr>
              <a:defRPr lang="pt-br"/>
            </a:pPr>
            <a:r>
              <a:rPr lang="pt-br" cap="none">
                <a:solidFill>
                  <a:schemeClr val="bg1"/>
                </a:solidFill>
              </a:rPr>
              <a:t>que implementem o método calcularArea para calcular a área de um retângulo e de um círculo respectivamente.</a:t>
            </a:r>
          </a:p>
        </p:txBody>
      </p:sp>
      <p:pic>
        <p:nvPicPr>
          <p:cNvPr id="5" name="Imagem 265"/>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O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koAAAFCAAAl0IAAPonAAAQAAAAJgAAAAgAAAD//////////w=="/>
              </a:ext>
            </a:extLst>
          </p:cNvPicPr>
          <p:nvPr/>
        </p:nvPicPr>
        <p:blipFill>
          <a:blip r:embed="rId2"/>
          <a:stretch>
            <a:fillRect/>
          </a:stretch>
        </p:blipFill>
        <p:spPr>
          <a:xfrm>
            <a:off x="6650355" y="1303655"/>
            <a:ext cx="4174490" cy="5194935"/>
          </a:xfrm>
          <a:prstGeom prst="rect">
            <a:avLst/>
          </a:prstGeom>
          <a:noFill/>
          <a:ln>
            <a:noFill/>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DAAAAMz9PADM/TwAAAAAAZAAAAAAAAAAAAAAAAAAAAAAAAAAAAAAAZAAAAAEAAABAAAAAAAAAAGQAAAAOAQ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z9PADM/TwAAAAAAAAAAAAAAAAAAAAAAAAAAAAAAAAAAAAAAAAAAAP///wF/f38A5+bmA8zMzADAwP8Af39/AAAAAAAAAAAAAAAAAAAAAAAAAAAAIQAAABgAAAAUAAAAAAAAAAEAAAD/SgAALyoAABAAAAAmAAAACAAAAP//////////"/>
              </a:ext>
            </a:extLst>
          </p:cNvSpPr>
          <p:nvPr/>
        </p:nvSpPr>
        <p:spPr>
          <a:xfrm>
            <a:off x="0" y="635"/>
            <a:ext cx="12191365" cy="6856730"/>
          </a:xfrm>
          <a:prstGeom prst="snip1Rect">
            <a:avLst>
              <a:gd name="adj" fmla="val 16668"/>
            </a:avLst>
          </a:prstGeom>
          <a:gradFill flip="none" rotWithShape="0">
            <a:gsLst>
              <a:gs pos="0">
                <a:srgbClr val="333F4F"/>
              </a:gs>
              <a:gs pos="100000">
                <a:srgbClr val="333F4F">
                  <a:alpha val="0"/>
                </a:srgbClr>
              </a:gs>
            </a:gsLst>
            <a:lin ang="5400000" scaled="0"/>
            <a:tileRect/>
          </a:gra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jxEAAMYBAABwOQAAwQUAAAAAAAAmAAAACAAAAP//////////"/>
              </a:ext>
            </a:extLst>
          </p:cNvSpPr>
          <p:nvPr/>
        </p:nvSpPr>
        <p:spPr>
          <a:xfrm>
            <a:off x="2854325" y="288290"/>
            <a:ext cx="648271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Calibri" pitchFamily="2" charset="0"/>
                <a:ea typeface="DejaVu Sans" charset="0"/>
                <a:cs typeface="DejaVu Sans" charset="0"/>
              </a:rPr>
              <a:t>Quando nasceu a orientação a objetos</a:t>
            </a:r>
          </a:p>
        </p:txBody>
      </p:sp>
      <p:sp>
        <p:nvSpPr>
          <p:cNvPr id="4" name="CaixaTexto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Uh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QIAAHIGAADDJgAAEicAAAAgAAAmAAAACAAAAP//////////"/>
              </a:ext>
            </a:extLst>
          </p:cNvSpPr>
          <p:nvPr/>
        </p:nvSpPr>
        <p:spPr>
          <a:xfrm>
            <a:off x="447675" y="1047750"/>
            <a:ext cx="5853430" cy="5303520"/>
          </a:xfrm>
          <a:prstGeom prst="rect">
            <a:avLst/>
          </a:prstGeom>
          <a:noFill/>
          <a:ln>
            <a:noFill/>
          </a:ln>
          <a:effectLst/>
        </p:spPr>
        <p:txBody>
          <a:bodyPr vert="horz" wrap="square" numCol="1" spcCol="215900" anchor="t"/>
          <a:lstStyle/>
          <a:p>
            <a:pPr>
              <a:defRPr lang="pt-br" cap="none">
                <a:solidFill>
                  <a:schemeClr val="bg1"/>
                </a:solidFill>
              </a:defRPr>
            </a:pPr>
            <a:r>
              <a:rPr dirty="0"/>
              <a:t>	Com dados bibliográficos, os conceitos da programação orientada a objetos (POO) surgiram no final da década de 1960, quando a linguagem Simula-68 introduziu os conceitos de objetos e troca de mensagens para construção de programas.</a:t>
            </a:r>
          </a:p>
          <a:p>
            <a:pPr>
              <a:defRPr lang="pt-br" cap="none">
                <a:solidFill>
                  <a:schemeClr val="bg1"/>
                </a:solidFill>
              </a:defRPr>
            </a:pPr>
            <a:r>
              <a:rPr dirty="0"/>
              <a:t>	Tais conceitos foram posteriormente amadurecidos e aprimorados durante a década de 1970 pela linguagem de programação </a:t>
            </a:r>
            <a:r>
              <a:rPr dirty="0" err="1"/>
              <a:t>Smalltalk</a:t>
            </a:r>
            <a:r>
              <a:rPr dirty="0"/>
              <a:t>, desenvolvida no laboratório de pesquisa da Xerox, nos Estados Unidos. Entretanto, a popularização da POO só se deu ao longo da década de 80 e 90, com as linguagens C++ e Java.</a:t>
            </a:r>
          </a:p>
          <a:p>
            <a:pPr>
              <a:defRPr lang="pt-br" cap="none">
                <a:solidFill>
                  <a:schemeClr val="bg1"/>
                </a:solidFill>
              </a:defRPr>
            </a:pPr>
            <a:r>
              <a:rPr dirty="0"/>
              <a:t>	Um dos principais pesquisadores que introduziu os conceitos de POO, foi o cientista Alan Kay </a:t>
            </a:r>
          </a:p>
          <a:p>
            <a:pPr>
              <a:defRPr lang="pt-br" cap="none">
                <a:solidFill>
                  <a:schemeClr val="bg1"/>
                </a:solidFill>
              </a:defRPr>
            </a:pPr>
            <a:r>
              <a:rPr dirty="0"/>
              <a:t>um dos criadores da linguagem </a:t>
            </a:r>
            <a:r>
              <a:rPr dirty="0" err="1"/>
              <a:t>Smalltalk</a:t>
            </a:r>
            <a:r>
              <a:rPr dirty="0"/>
              <a:t>. Durante suas pesquisas, Alan desenvolveu a ideia de que poderíamos construir um programa usando conceitos e abstrações do mundo real, como objetos, troca de mensagens. </a:t>
            </a:r>
          </a:p>
        </p:txBody>
      </p:sp>
      <p:pic>
        <p:nvPicPr>
          <p:cNvPr id="5" name="Imagem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An+U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N4rAAAbBwAAt0QAANAbAAAAAAAAJgAAAAgAAAD//////////w=="/>
              </a:ext>
            </a:extLst>
          </p:cNvPicPr>
          <p:nvPr/>
        </p:nvPicPr>
        <p:blipFill>
          <a:blip r:embed="rId2"/>
          <a:stretch>
            <a:fillRect/>
          </a:stretch>
        </p:blipFill>
        <p:spPr>
          <a:xfrm>
            <a:off x="7131050" y="1155065"/>
            <a:ext cx="4039235" cy="3366135"/>
          </a:xfrm>
          <a:prstGeom prst="rect">
            <a:avLst/>
          </a:prstGeom>
          <a:noFill/>
          <a:ln>
            <a:noFill/>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DAAAAMz9PADM/TwAAAAAAZAAAAAAAAAAAAAAAAAAAAAAAAAAAAAAAZAAAAAEAAABAAAAAAAAAAGQAAAAOAQ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z9PADM/TwAAAAAAAAAAAAAAAAAAAAAAAAAAAAAAAAAAAAAAAAAAAP///wF/f38A5+bmA8zMzADAwP8Af39/AAAAAAAAAAAAAAAAAAAAAAAAAAAAIQAAABgAAAAUAAAAAAAAAAEAAAD/SgAALyoAABAAAAAmAAAACAAAAP//////////"/>
              </a:ext>
            </a:extLst>
          </p:cNvSpPr>
          <p:nvPr/>
        </p:nvSpPr>
        <p:spPr>
          <a:xfrm>
            <a:off x="0" y="635"/>
            <a:ext cx="12191365" cy="6856730"/>
          </a:xfrm>
          <a:prstGeom prst="snip1Rect">
            <a:avLst>
              <a:gd name="adj" fmla="val 16668"/>
            </a:avLst>
          </a:prstGeom>
          <a:gradFill flip="none" rotWithShape="0">
            <a:gsLst>
              <a:gs pos="0">
                <a:srgbClr val="333F4F"/>
              </a:gs>
              <a:gs pos="100000">
                <a:srgbClr val="333F4F">
                  <a:alpha val="0"/>
                </a:srgbClr>
              </a:gs>
            </a:gsLst>
            <a:lin ang="5400000" scaled="0"/>
            <a:tileRect/>
          </a:gra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txEAAOkAAACYOQAA5AQAAAAAAAAmAAAACAAAAP//////////"/>
              </a:ext>
            </a:extLst>
          </p:cNvSpPr>
          <p:nvPr/>
        </p:nvSpPr>
        <p:spPr>
          <a:xfrm>
            <a:off x="2879725" y="147955"/>
            <a:ext cx="648271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Calibri" pitchFamily="2" charset="0"/>
                <a:ea typeface="DejaVu Sans" charset="0"/>
                <a:cs typeface="DejaVu Sans" charset="0"/>
              </a:rPr>
              <a:t>Como nasceu a orientação a objetos</a:t>
            </a:r>
          </a:p>
        </p:txBody>
      </p:sp>
      <p:sp>
        <p:nvSpPr>
          <p:cNvPr id="4" name="CaixaTexto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Uh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QIAALwFAADDJgAATCEAAAAgAAAmAAAACAAAAP//////////"/>
              </a:ext>
            </a:extLst>
          </p:cNvSpPr>
          <p:nvPr/>
        </p:nvSpPr>
        <p:spPr>
          <a:xfrm>
            <a:off x="447675" y="932180"/>
            <a:ext cx="5853430" cy="4480560"/>
          </a:xfrm>
          <a:prstGeom prst="rect">
            <a:avLst/>
          </a:prstGeom>
          <a:noFill/>
          <a:ln>
            <a:noFill/>
          </a:ln>
          <a:effectLst/>
        </p:spPr>
        <p:txBody>
          <a:bodyPr vert="horz" wrap="square" numCol="1" spcCol="215900" anchor="t"/>
          <a:lstStyle/>
          <a:p>
            <a:pPr>
              <a:defRPr lang="pt-br" cap="none">
                <a:solidFill>
                  <a:schemeClr val="bg1"/>
                </a:solidFill>
              </a:defRPr>
            </a:pPr>
            <a:endParaRPr dirty="0"/>
          </a:p>
          <a:p>
            <a:pPr>
              <a:defRPr lang="pt-br" cap="none">
                <a:solidFill>
                  <a:schemeClr val="bg1"/>
                </a:solidFill>
              </a:defRPr>
            </a:pPr>
            <a:r>
              <a:rPr dirty="0"/>
              <a:t>Um dos criadores da linguagem </a:t>
            </a:r>
            <a:r>
              <a:rPr dirty="0" err="1"/>
              <a:t>Smalltalk</a:t>
            </a:r>
            <a:r>
              <a:rPr dirty="0"/>
              <a:t>, durante suas pesquisas, Alan desenvolveu a ideia de que poderíamos construir um programa usando conceitos e abstrações do mundo real, como objetos, troca de mensagens. Houve um dia em que Alan Kay pensou: </a:t>
            </a:r>
          </a:p>
          <a:p>
            <a:pPr>
              <a:defRPr lang="pt-br" cap="none">
                <a:solidFill>
                  <a:schemeClr val="bg1"/>
                </a:solidFill>
              </a:defRPr>
            </a:pPr>
            <a:endParaRPr dirty="0"/>
          </a:p>
          <a:p>
            <a:pPr>
              <a:defRPr lang="pt-br" cap="none">
                <a:solidFill>
                  <a:schemeClr val="bg1"/>
                </a:solidFill>
              </a:defRPr>
            </a:pPr>
            <a:r>
              <a:rPr lang="pt-br" b="1" cap="none" dirty="0"/>
              <a:t>como seria se um sistema de software funcionasse como um ser vivo?</a:t>
            </a:r>
          </a:p>
          <a:p>
            <a:pPr>
              <a:defRPr lang="pt-br" cap="none">
                <a:solidFill>
                  <a:schemeClr val="bg1"/>
                </a:solidFill>
              </a:defRPr>
            </a:pPr>
            <a:endParaRPr lang="pt-br" b="1" cap="none" dirty="0"/>
          </a:p>
          <a:p>
            <a:pPr>
              <a:defRPr lang="pt-br" cap="none">
                <a:solidFill>
                  <a:schemeClr val="bg1"/>
                </a:solidFill>
              </a:defRPr>
            </a:pPr>
            <a:r>
              <a:rPr dirty="0"/>
              <a:t>Então, a partir desses questionamentos, ele começou a desenvolver suas ideias sobre um sistema de software fazendo uma comparação com o sistema de seres vivos</a:t>
            </a:r>
          </a:p>
          <a:p>
            <a:pPr>
              <a:defRPr lang="pt-br" cap="none">
                <a:solidFill>
                  <a:schemeClr val="bg1"/>
                </a:solidFill>
              </a:defRPr>
            </a:pPr>
            <a:endParaRPr dirty="0"/>
          </a:p>
          <a:p>
            <a:pPr>
              <a:defRPr lang="pt-br" cap="none">
                <a:solidFill>
                  <a:schemeClr val="bg1"/>
                </a:solidFill>
              </a:defRPr>
            </a:pPr>
            <a:endParaRPr dirty="0"/>
          </a:p>
        </p:txBody>
      </p:sp>
      <p:sp>
        <p:nvSpPr>
          <p:cNvPr id="5" name="CaixaTexto2"/>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J0K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CcAAKgFAACWSQAAiB8AAAAgAAAmAAAACAAAAP//////////"/>
              </a:ext>
            </a:extLst>
          </p:cNvSpPr>
          <p:nvPr/>
        </p:nvSpPr>
        <p:spPr>
          <a:xfrm>
            <a:off x="6441440" y="919480"/>
            <a:ext cx="5520690" cy="4206240"/>
          </a:xfrm>
          <a:prstGeom prst="rect">
            <a:avLst/>
          </a:prstGeom>
          <a:noFill/>
          <a:ln>
            <a:noFill/>
          </a:ln>
          <a:effectLst/>
        </p:spPr>
        <p:txBody>
          <a:bodyPr vert="horz" wrap="square" numCol="1" spcCol="215900" anchor="t"/>
          <a:lstStyle/>
          <a:p>
            <a:pPr>
              <a:defRPr lang="pt-br" cap="none">
                <a:solidFill>
                  <a:schemeClr val="bg1"/>
                </a:solidFill>
              </a:defRPr>
            </a:pPr>
            <a:r>
              <a:rPr dirty="0"/>
              <a:t>Até aqui, você aprendeu o conceito de programação estruturada, na qual um programa é construído por meio de funções e procedimentos. Na programação estruturada na linguagem C, um programa é definido por meio de uma função principal a qual faz chamadas a outras funções implementadas por nós, programadores.</a:t>
            </a:r>
          </a:p>
          <a:p>
            <a:pPr>
              <a:defRPr lang="pt-br" cap="none">
                <a:solidFill>
                  <a:schemeClr val="bg1"/>
                </a:solidFill>
              </a:defRPr>
            </a:pPr>
            <a:r>
              <a:rPr dirty="0"/>
              <a:t>	Na programação POO, a forma de pensar (o paradigma) é diferente. Um programa é visto como um conjunto de objetos que se comunicam através de mensagens. Cada objeto mantém dados internos, chamados de atributos. Dessa forma, um sistema desenvolvido usando a POO possui objetos que colaboram entre si, executando tarefas específicas em busca de um objetivo comum.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kBEAANwAAABwOQAA1gQAABAAAAAmAAAACAAAAP//////////"/>
              </a:ext>
            </a:extLst>
          </p:cNvSpPr>
          <p:nvPr/>
        </p:nvSpPr>
        <p:spPr>
          <a:xfrm>
            <a:off x="2854960" y="139700"/>
            <a:ext cx="6482080" cy="64643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Calibri" pitchFamily="2" charset="0"/>
                <a:ea typeface="DejaVu Sans" charset="0"/>
                <a:cs typeface="DejaVu Sans" charset="0"/>
              </a:rPr>
              <a:t>O que é programação orientada a objetos</a:t>
            </a:r>
            <a:endParaRPr lang="pt-br" sz="2800" b="1" cap="none"/>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QMAAAEJAADhJwAALiEAABAgAAAmAAAACAAAAP//////////"/>
              </a:ext>
            </a:extLst>
          </p:cNvSpPr>
          <p:nvPr/>
        </p:nvSpPr>
        <p:spPr>
          <a:xfrm>
            <a:off x="610235" y="1463675"/>
            <a:ext cx="5872480" cy="393001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A </a:t>
            </a:r>
            <a:r>
              <a:rPr lang="pt-br" i="1" cap="none">
                <a:solidFill>
                  <a:srgbClr val="FFFFFF"/>
                </a:solidFill>
                <a:latin typeface="Source Serif Pro" charset="0"/>
                <a:ea typeface="DejaVu Sans" charset="0"/>
                <a:cs typeface="DejaVu Sans" charset="0"/>
              </a:rPr>
              <a:t>programação orientada a objetos</a:t>
            </a:r>
            <a:r>
              <a:rPr lang="pt-br" cap="none">
                <a:solidFill>
                  <a:srgbClr val="FFFFFF"/>
                </a:solidFill>
                <a:latin typeface="Source Serif Pro" charset="0"/>
                <a:ea typeface="DejaVu Sans" charset="0"/>
                <a:cs typeface="DejaVu Sans" charset="0"/>
              </a:rPr>
              <a:t> é um modelo de programação, onde diversas classes possuem características que definem um objeto na vida real. 	Cada classe determina o comportamento do objeto, definido por métodos e seus estados possíveis definidos por atributos. São exemplos de linguagens de programação orientadas a objetos: </a:t>
            </a:r>
            <a:r>
              <a:rPr lang="pt-br" i="1" cap="none">
                <a:solidFill>
                  <a:srgbClr val="FFFFFF"/>
                </a:solidFill>
                <a:latin typeface="Source Serif Pro" charset="0"/>
                <a:ea typeface="DejaVu Sans" charset="0"/>
                <a:cs typeface="DejaVu Sans" charset="0"/>
              </a:rPr>
              <a:t>C++, Java, C#, </a:t>
            </a:r>
          </a:p>
          <a:p>
            <a:pPr>
              <a:lnSpc>
                <a:spcPct val="100000"/>
              </a:lnSpc>
              <a:defRPr lang="pt-br" cap="none">
                <a:latin typeface="Arial" pitchFamily="2" charset="0"/>
                <a:ea typeface="DejaVu Sans" charset="0"/>
                <a:cs typeface="DejaVu Sans" charset="0"/>
              </a:defRPr>
            </a:pPr>
            <a:r>
              <a:rPr lang="pt-br" i="1" cap="none">
                <a:solidFill>
                  <a:srgbClr val="FFFFFF"/>
                </a:solidFill>
                <a:latin typeface="Source Serif Pro" charset="0"/>
                <a:ea typeface="DejaVu Sans" charset="0"/>
                <a:cs typeface="DejaVu Sans" charset="0"/>
              </a:rPr>
              <a:t>Object Pascal, entre outras</a:t>
            </a:r>
            <a:r>
              <a:rPr lang="pt-br" cap="none">
                <a:solidFill>
                  <a:srgbClr val="FFFFFF"/>
                </a:solidFill>
                <a:latin typeface="Source Serif Pro" charset="0"/>
                <a:ea typeface="DejaVu Sans" charset="0"/>
                <a:cs typeface="DejaVu Sans" charset="0"/>
              </a:rPr>
              <a:t>. Este modelo foi criado com o intuito de aproximar o mundo real do mundo virtual. 	Para dar suporte à definição de Objeto, foi criada uma estrutura chamada Classe, que reúne objetos com características em comum, descreve todos os serviços disponíveis por seus objetos e quais informações podem ser armazenadas.</a:t>
            </a:r>
          </a:p>
        </p:txBody>
      </p:sp>
      <p:pic>
        <p:nvPicPr>
          <p:cNvPr id="5" name="Imagem 8" descr="Interface gráfica do usuário, Aplicativo&#10;&#10;Descrição gerada automaticamente"/>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5Pw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EsAACzCwAAb0YAAHweAAAQAAAAJgAAAAgAAAD//////////w=="/>
              </a:ext>
            </a:extLst>
          </p:cNvPicPr>
          <p:nvPr/>
        </p:nvPicPr>
        <p:blipFill>
          <a:blip r:embed="rId2"/>
          <a:stretch>
            <a:fillRect/>
          </a:stretch>
        </p:blipFill>
        <p:spPr>
          <a:xfrm>
            <a:off x="7224395" y="1901825"/>
            <a:ext cx="4225290" cy="3053715"/>
          </a:xfrm>
          <a:prstGeom prst="rect">
            <a:avLst/>
          </a:prstGeom>
          <a:noFill/>
          <a:ln>
            <a:noFill/>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sBOa32bl1T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BQAAAAAAAAAESwAALyoAABAAAAAmAAAACAAAAP//////////"/>
              </a:ext>
            </a:extLst>
          </p:cNvSpPr>
          <p:nvPr/>
        </p:nvSpPr>
        <p:spPr>
          <a:xfrm>
            <a:off x="3175" y="0"/>
            <a:ext cx="12191365" cy="6857365"/>
          </a:xfrm>
          <a:prstGeom prst="snip1Rect">
            <a:avLst>
              <a:gd name="adj" fmla="val 30412"/>
            </a:avLst>
          </a:prstGeom>
          <a:solidFill>
            <a:srgbClr val="344050"/>
          </a:solidFill>
          <a:ln w="25400" cap="flat" cmpd="sng" algn="ctr">
            <a:solidFill>
              <a:schemeClr val="bg1"/>
            </a:solidFill>
            <a:prstDash val="solid"/>
            <a:headEnd type="none"/>
            <a:tailEnd type="none"/>
          </a:ln>
          <a:effectLst/>
        </p:spPr>
      </p:sp>
      <p:sp>
        <p:nvSpPr>
          <p:cNvPr id="3" name="Lin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CA3ZAAP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CA3ZAB/f38A5+bmA8zMzADAwP8Af39/AAAAAAAAAAAAAAAAAAAAAAAAAAAAIQAAABgAAAAUAAAAezUAACgWAACpNwAAKBYAABAAAAAmAAAACAAAAP//////////"/>
              </a:ext>
            </a:extLst>
          </p:cNvSpPr>
          <p:nvPr/>
        </p:nvSpPr>
        <p:spPr>
          <a:xfrm>
            <a:off x="8693785" y="3601720"/>
            <a:ext cx="354330" cy="0"/>
          </a:xfrm>
          <a:prstGeom prst="line">
            <a:avLst/>
          </a:prstGeom>
          <a:noFill/>
          <a:ln w="9525" cap="flat" cmpd="sng" algn="ctr">
            <a:solidFill>
              <a:srgbClr val="203764"/>
            </a:solidFill>
            <a:prstDash val="solid"/>
            <a:headEnd type="none"/>
            <a:tailEnd type="none"/>
          </a:ln>
          <a:effectLst/>
        </p:spPr>
      </p:sp>
      <p:sp>
        <p:nvSpPr>
          <p:cNvPr id="4" name="Lin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gAAAA0AAAAAkAAAAEgAAACQAAAASAAAAAAAAAAAAAAAAg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CA3ZAAP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BKOQ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CA3ZAB/f38A5+bmA8zMzADAwP8Af39/AAAAAAAAAAAAAAAAAAAAAAAAAAAAIQAAABgAAAAUAAAAQEUAAK8UAAAfRgAAexUAABAAAAAmAAAACAAAAP//////////"/>
              </a:ext>
            </a:extLst>
          </p:cNvSpPr>
          <p:nvPr/>
        </p:nvSpPr>
        <p:spPr>
          <a:xfrm flipH="1" flipV="1">
            <a:off x="11257280" y="3362325"/>
            <a:ext cx="141605" cy="129540"/>
          </a:xfrm>
          <a:prstGeom prst="line">
            <a:avLst/>
          </a:prstGeom>
          <a:noFill/>
          <a:ln w="9525" cap="flat" cmpd="sng" algn="ctr">
            <a:solidFill>
              <a:srgbClr val="203764"/>
            </a:solidFill>
            <a:prstDash val="solid"/>
            <a:headEnd type="none"/>
            <a:tailEnd type="none"/>
          </a:ln>
          <a:effectLst/>
        </p:spPr>
      </p:sp>
      <p:sp>
        <p:nvSpPr>
          <p:cNvPr id="5" name="Lin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CA3ZAAP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CA3ZAB/f38A5+bmA8zMzADAwP8Af39/AAAAAAAAAAAAAAAAAAAAAAAAAAAAIQAAABgAAAAUAAAAQEUAAMQUAAAfRgAAexUAABAAAAAmAAAACAAAAP//////////"/>
              </a:ext>
            </a:extLst>
          </p:cNvSpPr>
          <p:nvPr/>
        </p:nvSpPr>
        <p:spPr>
          <a:xfrm>
            <a:off x="11257280" y="3375660"/>
            <a:ext cx="141605" cy="116205"/>
          </a:xfrm>
          <a:prstGeom prst="line">
            <a:avLst/>
          </a:prstGeom>
          <a:noFill/>
          <a:ln w="9525" cap="flat" cmpd="sng" algn="ctr">
            <a:solidFill>
              <a:srgbClr val="203764"/>
            </a:solidFill>
            <a:prstDash val="solid"/>
            <a:headEnd type="none"/>
            <a:tailEnd type="none"/>
          </a:ln>
          <a:effectLst/>
        </p:spPr>
      </p:sp>
      <p:sp>
        <p:nvSpPr>
          <p:cNvPr id="6" name="CustomShape 5"/>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64643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Calibri" pitchFamily="2" charset="0"/>
                <a:ea typeface="DejaVu Sans" charset="0"/>
                <a:cs typeface="DejaVu Sans" charset="0"/>
              </a:rPr>
              <a:t>Os Quatro Pilares</a:t>
            </a:r>
            <a:endParaRPr lang="pt-br" sz="2800" b="1" cap="none"/>
          </a:p>
        </p:txBody>
      </p:sp>
      <p:sp>
        <p:nvSpPr>
          <p:cNvPr id="7" name="CustomShape 6"/>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RgMAAOgPAAD/IAAARhwAABAgAAAmAAAACAAAAP//////////"/>
              </a:ext>
            </a:extLst>
          </p:cNvSpPr>
          <p:nvPr/>
        </p:nvSpPr>
        <p:spPr>
          <a:xfrm>
            <a:off x="532130" y="2585720"/>
            <a:ext cx="4831715" cy="201041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Para entendermos exatamente do que se trata a orientação a objetos, vamos entender quais são os requerimentos de uma linguagem para ser considerada nesse paradigma. Para isso, a linguagem precisa atender a quatro tópicos bastante importantes:</a:t>
            </a:r>
          </a:p>
        </p:txBody>
      </p:sp>
      <p:pic>
        <p:nvPicPr>
          <p:cNvPr id="8" name="Imagem 14" descr="Diagrama&#10;&#10;Descrição gerada automaticamente"/>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s65gQ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EEkAACKDAAA4kgAAMQfAAAQAAAAJgAAAAgAAAD//////////w=="/>
              </a:ext>
            </a:extLst>
          </p:cNvPicPr>
          <p:nvPr/>
        </p:nvPicPr>
        <p:blipFill>
          <a:blip r:embed="rId2"/>
          <a:stretch>
            <a:fillRect/>
          </a:stretch>
        </p:blipFill>
        <p:spPr>
          <a:xfrm>
            <a:off x="5893435" y="2038350"/>
            <a:ext cx="5954395" cy="3125470"/>
          </a:xfrm>
          <a:prstGeom prst="rect">
            <a:avLst/>
          </a:prstGeom>
          <a:noFill/>
          <a:ln>
            <a:noFill/>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wIAALwJAACDKQAA6SEAABAgAAAmAAAACAAAAP//////////"/>
              </a:ext>
            </a:extLst>
          </p:cNvSpPr>
          <p:nvPr/>
        </p:nvSpPr>
        <p:spPr>
          <a:xfrm>
            <a:off x="428625" y="1582420"/>
            <a:ext cx="6319520" cy="393001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cap="none">
                <a:solidFill>
                  <a:srgbClr val="FFFFFF"/>
                </a:solidFill>
                <a:latin typeface="Lato" charset="0"/>
                <a:ea typeface="DejaVu Sans" charset="0"/>
                <a:cs typeface="DejaVu Sans" charset="0"/>
              </a:rPr>
              <a:t>Abstrair algo significa esconder os detalhes da implementação dentro de algo – às vezes um protótipo, às vezes em uma função. Portanto, quando você chama a função, não precisa entender exatamente o que ela está fazendo.</a:t>
            </a:r>
          </a:p>
          <a:p>
            <a:pPr>
              <a:lnSpc>
                <a:spcPct val="100000"/>
              </a:lnSpc>
              <a:defRPr lang="pt-br" cap="none">
                <a:latin typeface="Arial" pitchFamily="2" charset="0"/>
                <a:ea typeface="DejaVu Sans" charset="0"/>
                <a:cs typeface="DejaVu Sans" charset="0"/>
              </a:defRPr>
            </a:pPr>
            <a:r>
              <a:rPr lang="pt-br" cap="none">
                <a:solidFill>
                  <a:srgbClr val="FFFFFF"/>
                </a:solidFill>
                <a:latin typeface="Lato" charset="0"/>
                <a:ea typeface="DejaVu Sans" charset="0"/>
                <a:cs typeface="DejaVu Sans" charset="0"/>
              </a:rPr>
              <a:t>Um exemplo claro do conceito de abstração seria o funcionamento de um carro. Quando acionamos ele para ligar, não precisamos saber quais passos ele faz para colocar o motor em funcionamento. Quando acionamos o freio, não precisamos saber todos os mecanismos que são acionados para fazer o carro frear. Apenas sabemos o que cada objeto ou função do carro produz como resultado.</a:t>
            </a:r>
          </a:p>
          <a:p>
            <a:pPr>
              <a:lnSpc>
                <a:spcPct val="100000"/>
              </a:lnSpc>
              <a:defRPr lang="pt-br" cap="none">
                <a:latin typeface="Arial" pitchFamily="2" charset="0"/>
                <a:ea typeface="DejaVu Sans" charset="0"/>
                <a:cs typeface="DejaVu Sans" charset="0"/>
              </a:defRPr>
            </a:pPr>
            <a:endParaRPr lang="pt-br" cap="none">
              <a:solidFill>
                <a:srgbClr val="FFFFFF"/>
              </a:solidFill>
              <a:latin typeface="Lato" charset="0"/>
              <a:ea typeface="DejaVu Sans" charset="0"/>
              <a:cs typeface="DejaVu Sans" charset="0"/>
            </a:endParaRPr>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QAADwCAAD7MgAAKgYAABAgAAAmAAAACAAAAP//////////"/>
              </a:ext>
            </a:extLst>
          </p:cNvSpPr>
          <p:nvPr/>
        </p:nvSpPr>
        <p:spPr>
          <a:xfrm>
            <a:off x="3282950" y="363220"/>
            <a:ext cx="5004435" cy="638810"/>
          </a:xfrm>
          <a:prstGeom prst="rect">
            <a:avLst/>
          </a:prstGeom>
          <a:noFill/>
          <a:ln>
            <a:noFill/>
          </a:ln>
          <a:effectLst/>
        </p:spPr>
        <p:txBody>
          <a:bodyPr vert="horz" wrap="non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b="1" cap="none">
                <a:solidFill>
                  <a:srgbClr val="000000"/>
                </a:solidFill>
                <a:latin typeface="inherit" charset="0"/>
                <a:ea typeface="DejaVu Sans" charset="0"/>
                <a:cs typeface="DejaVu Sans" charset="0"/>
              </a:rPr>
              <a:t>Abstração na Programação Orientada a Objetos</a:t>
            </a:r>
          </a:p>
          <a:p>
            <a:pPr>
              <a:lnSpc>
                <a:spcPct val="100000"/>
              </a:lnSpc>
              <a:defRPr lang="pt-br" cap="none">
                <a:latin typeface="Arial" pitchFamily="2" charset="0"/>
                <a:ea typeface="DejaVu Sans" charset="0"/>
                <a:cs typeface="DejaVu Sans" charset="0"/>
              </a:defRPr>
            </a:pPr>
            <a:endParaRPr lang="pt-br" b="1" cap="none">
              <a:solidFill>
                <a:srgbClr val="000000"/>
              </a:solidFill>
              <a:latin typeface="inherit" charset="0"/>
              <a:ea typeface="DejaVu Sans" charset="0"/>
              <a:cs typeface="DejaVu Sans" charset="0"/>
            </a:endParaRPr>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J0BAAC9NgAA1AYAABAAAAAmAAAACAAAAP//////////"/>
              </a:ext>
            </a:extLst>
          </p:cNvSpPr>
          <p:nvPr/>
        </p:nvSpPr>
        <p:spPr>
          <a:xfrm>
            <a:off x="3293110" y="262255"/>
            <a:ext cx="5605145" cy="84772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Montserrat" charset="0"/>
                <a:ea typeface="DejaVu Sans" charset="0"/>
                <a:cs typeface="DejaVu Sans" charset="0"/>
              </a:rPr>
              <a:t>Abstração</a:t>
            </a:r>
            <a:r>
              <a:rPr lang="pt-br" sz="2800" b="1" i="1" cap="none">
                <a:solidFill>
                  <a:srgbClr val="FFFFFF"/>
                </a:solidFill>
                <a:latin typeface="Montserrat" charset="0"/>
                <a:ea typeface="DejaVu Sans" charset="0"/>
                <a:cs typeface="DejaVu Sans" charset="0"/>
              </a:rPr>
              <a:t> na Programação Orientada a Objetos</a:t>
            </a:r>
            <a:endParaRPr lang="pt-br" sz="2800" cap="none"/>
          </a:p>
        </p:txBody>
      </p:sp>
      <p:pic>
        <p:nvPicPr>
          <p:cNvPr id="6" name="Imagem 13" descr="Desenho de um carro&#10;&#10;Descrição gerada automaticamente com confiança média"/>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QSjk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kuAAC8CQAA30QAAHMgAAAQAAAAJgAAAAgAAAD//////////w=="/>
              </a:ext>
            </a:extLst>
          </p:cNvPicPr>
          <p:nvPr/>
        </p:nvPicPr>
        <p:blipFill>
          <a:blip r:embed="rId2"/>
          <a:stretch>
            <a:fillRect/>
          </a:stretch>
        </p:blipFill>
        <p:spPr>
          <a:xfrm>
            <a:off x="7503795" y="1582420"/>
            <a:ext cx="3691890" cy="3692525"/>
          </a:xfrm>
          <a:prstGeom prst="rect">
            <a:avLst/>
          </a:prstGeom>
          <a:noFill/>
          <a:ln>
            <a:noFill/>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64643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Montserrat" charset="0"/>
                <a:ea typeface="DejaVu Sans" charset="0"/>
                <a:cs typeface="DejaVu Sans" charset="0"/>
              </a:rPr>
              <a:t>Abstração</a:t>
            </a:r>
            <a:endParaRPr lang="pt-br" sz="2800" cap="none"/>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NwUAAHMMAADJIQAAgBoAABAgAAAmAAAACAAAAP//////////"/>
              </a:ext>
            </a:extLst>
          </p:cNvSpPr>
          <p:nvPr/>
        </p:nvSpPr>
        <p:spPr>
          <a:xfrm>
            <a:off x="847725" y="2023745"/>
            <a:ext cx="4644390" cy="228409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Você saber usar o computador, mas você não necessita saber como cada código ou peça funciona.</a:t>
            </a:r>
          </a:p>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Sendo assim, podemos também dividir internamente problemas complexos em problemas menores, onde resolvemos cada um deles até encontrarmos a solução do problema inteiro. </a:t>
            </a:r>
          </a:p>
        </p:txBody>
      </p:sp>
      <p:pic>
        <p:nvPicPr>
          <p:cNvPr id="5" name="Imagem 14" descr="Uma imagem contendo caminhão&#10;&#10;Descrição gerada automaticamente"/>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TAYAAAAAAADIBwAACwAAAAAAAABkAAAAZAAAAAAAAAAjAAAABAAAAGQAAAAXAAAAFAAAAAAAAAAAAAAA/38AAP9/AAAAAAAACQAAAAQAAADQSjk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NMtAABRCgAAf0MAAC8gAAAQAAAAJgAAAAgAAAD//////////w=="/>
              </a:ext>
            </a:extLst>
          </p:cNvPicPr>
          <p:nvPr/>
        </p:nvPicPr>
        <p:blipFill>
          <a:blip r:embed="rId2"/>
          <a:srcRect l="16120" r="19920" b="110"/>
          <a:stretch>
            <a:fillRect/>
          </a:stretch>
        </p:blipFill>
        <p:spPr>
          <a:xfrm>
            <a:off x="7449185" y="1677035"/>
            <a:ext cx="3522980" cy="3554730"/>
          </a:xfrm>
          <a:prstGeom prst="rect">
            <a:avLst/>
          </a:prstGeom>
          <a:noFill/>
          <a:ln>
            <a:noFill/>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64643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Montserrat" charset="0"/>
                <a:ea typeface="DejaVu Sans" charset="0"/>
                <a:cs typeface="DejaVu Sans" charset="0"/>
              </a:rPr>
              <a:t>Encapsulamento</a:t>
            </a:r>
            <a:endParaRPr lang="pt-br" sz="2800" cap="none"/>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0bH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wUAAFEKAAD0IQAAQCMAABAgAAAmAAAACAAAAP//////////"/>
              </a:ext>
            </a:extLst>
          </p:cNvSpPr>
          <p:nvPr/>
        </p:nvSpPr>
        <p:spPr>
          <a:xfrm>
            <a:off x="875665" y="1677035"/>
            <a:ext cx="4643755" cy="405320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2000" cap="none">
                <a:solidFill>
                  <a:srgbClr val="FFFFFF"/>
                </a:solidFill>
                <a:latin typeface="Google Sans" charset="0"/>
                <a:ea typeface="DejaVu Sans" charset="0"/>
                <a:cs typeface="DejaVu Sans" charset="0"/>
              </a:rPr>
              <a:t>Encapsulamento é um princípio de design de código, geralmente ligado a programação orientada, que nos orienta a esconder as funcionalidades e funcionamento do nosso código dentro de pequenas unidades (normalmente métodos e funções)</a:t>
            </a:r>
            <a:endParaRPr lang="pt-br" sz="2000" cap="none"/>
          </a:p>
          <a:p>
            <a:pPr>
              <a:lnSpc>
                <a:spcPct val="100000"/>
              </a:lnSpc>
              <a:defRPr lang="pt-br" cap="none">
                <a:latin typeface="Arial" pitchFamily="2" charset="0"/>
                <a:ea typeface="DejaVu Sans" charset="0"/>
                <a:cs typeface="DejaVu Sans" charset="0"/>
              </a:defRPr>
            </a:pPr>
            <a:r>
              <a:rPr lang="pt-br" sz="2000" cap="none">
                <a:solidFill>
                  <a:srgbClr val="FFFFFF"/>
                </a:solidFill>
                <a:latin typeface="Google Sans" charset="0"/>
                <a:ea typeface="DejaVu Sans" charset="0"/>
                <a:cs typeface="DejaVu Sans" charset="0"/>
              </a:rPr>
              <a:t>A ideai é tornar o software mais flexível, fácil de modificar e de criar novas implementações. O Encapsulamento serve para controlar o acesso aos atributos e métodos de uma classe.</a:t>
            </a:r>
            <a:endParaRPr lang="pt-br" sz="2000" cap="none"/>
          </a:p>
        </p:txBody>
      </p:sp>
      <p:pic>
        <p:nvPicPr>
          <p:cNvPr id="5" name="Imagem 2" descr="Diagrama&#10;&#10;Descrição gerada automaticamente com confiança baixa"/>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wmAABRCgAA6EUAAOsbAAAQAAAAJgAAAAgAAAD//////////w=="/>
              </a:ext>
            </a:extLst>
          </p:cNvPicPr>
          <p:nvPr/>
        </p:nvPicPr>
        <p:blipFill>
          <a:blip r:embed="rId2"/>
          <a:stretch>
            <a:fillRect/>
          </a:stretch>
        </p:blipFill>
        <p:spPr>
          <a:xfrm>
            <a:off x="6276340" y="1677035"/>
            <a:ext cx="5087620" cy="2861310"/>
          </a:xfrm>
          <a:prstGeom prst="rect">
            <a:avLst/>
          </a:prstGeom>
          <a:noFill/>
          <a:ln>
            <a:noFill/>
          </a:ln>
          <a:effectLst/>
        </p:spPr>
      </p:pic>
    </p:spTree>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TotalTime>
  <Words>2098</Words>
  <Application>Microsoft Office PowerPoint</Application>
  <PresentationFormat>Widescreen</PresentationFormat>
  <Paragraphs>124</Paragraphs>
  <Slides>27</Slides>
  <Notes>0</Notes>
  <HiddenSlides>0</HiddenSlides>
  <MMClips>0</MMClips>
  <ScaleCrop>false</ScaleCrop>
  <HeadingPairs>
    <vt:vector size="6" baseType="variant">
      <vt:variant>
        <vt:lpstr>Fontes usadas</vt:lpstr>
      </vt:variant>
      <vt:variant>
        <vt:i4>10</vt:i4>
      </vt:variant>
      <vt:variant>
        <vt:lpstr>Tema</vt:lpstr>
      </vt:variant>
      <vt:variant>
        <vt:i4>4</vt:i4>
      </vt:variant>
      <vt:variant>
        <vt:lpstr>Títulos de slides</vt:lpstr>
      </vt:variant>
      <vt:variant>
        <vt:i4>27</vt:i4>
      </vt:variant>
    </vt:vector>
  </HeadingPairs>
  <TitlesOfParts>
    <vt:vector size="41" baseType="lpstr">
      <vt:lpstr>Arial</vt:lpstr>
      <vt:lpstr>Calibri</vt:lpstr>
      <vt:lpstr>Google Sans</vt:lpstr>
      <vt:lpstr>inherit</vt:lpstr>
      <vt:lpstr>Lato</vt:lpstr>
      <vt:lpstr>Montserrat</vt:lpstr>
      <vt:lpstr>Söhne</vt:lpstr>
      <vt:lpstr>Source Serif Pro</vt:lpstr>
      <vt:lpstr>Symbol</vt:lpstr>
      <vt:lpstr>Wingdings</vt:lpstr>
      <vt:lpstr>Presentation</vt:lpstr>
      <vt:lpstr>Presentation</vt:lpstr>
      <vt:lpstr>Presentation</vt:lpstr>
      <vt:lpstr>Presentation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Aluno 28</dc:creator>
  <cp:keywords/>
  <dc:description/>
  <cp:lastModifiedBy>Jorge Henrique Vendramini Orellana Munoz</cp:lastModifiedBy>
  <cp:revision>1</cp:revision>
  <dcterms:created xsi:type="dcterms:W3CDTF">2023-05-30T00:45:22Z</dcterms:created>
  <dcterms:modified xsi:type="dcterms:W3CDTF">2023-06-12T11:54:54Z</dcterms:modified>
</cp:coreProperties>
</file>