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86" r:id="rId3"/>
    <p:sldId id="258" r:id="rId4"/>
    <p:sldId id="260" r:id="rId5"/>
    <p:sldId id="261" r:id="rId6"/>
    <p:sldId id="275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94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F276F-27D3-7D48-8E5C-E4E7371FDD0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0C87E-C869-8447-A86B-E6117FEC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E04D-09A6-3BCA-D6A6-2C73D8905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B6605-9144-AB0F-78CC-05BEFA08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CF6A-9FC2-E9D2-067C-2EF9E029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C70E-2E46-8148-9B2F-E5A47CC18BAC}" type="datetime1">
              <a:rPr lang="en-GB" smtClean="0"/>
              <a:t>20/03/2024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0A3B-4FF9-00EC-C357-CE578E8E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3B1A-DC67-51B5-2AFC-A50554D9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87E-32C3-3643-CB8E-3CBA77EC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3B6CF-0CCA-858F-98C6-54BF7FD3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B919-C1C1-31DE-3ECE-1EBC3A32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DB9-5792-1642-A952-318D5AEFD98C}" type="datetime1">
              <a:rPr lang="en-GB" smtClean="0"/>
              <a:t>20/03/2024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9C93-B08C-387A-DE58-1A4E171E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4E78-D960-9604-8B9F-C579ED78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0BDD2-F1A6-0B2F-A025-D104901B8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2295A-A70A-75A5-D92D-62D6D250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6CE4-4844-CCE9-62FE-561FB10F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7617-269F-D840-97DB-9E3CCAE8BBCD}" type="datetime1">
              <a:rPr lang="en-GB" smtClean="0"/>
              <a:t>20/03/2024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FC02-9DBE-37D8-5375-48CE8FF0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4ECA-129B-D3D2-FE2D-24968125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1CEA-833B-EE4A-1D38-8A67B4B0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B59F-444C-BA84-AAA3-69D79CC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B957-CCE9-8101-CFE3-6000E957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6C3-1747-5446-85D3-238483E20BC1}" type="datetime1">
              <a:rPr lang="en-GB" smtClean="0"/>
              <a:t>20/03/2024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7AD3-86E2-F90A-0C66-2A82C592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BF1C-B662-2C62-E9EC-8E8C618A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4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8191-F327-7CC5-1219-635745F3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5B58-6686-D047-74D8-D0FCCB1F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54CF-02DA-3E8E-A528-99E95F81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C15F-42E8-4544-999A-7AF05BC15502}" type="datetime1">
              <a:rPr lang="en-GB" smtClean="0"/>
              <a:t>20/03/2024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02AE-3C82-2B76-CF96-6C1A6CD4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757D4-822D-D685-1085-F828ACCF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2399-0625-B139-B487-98B12917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364D-15B5-AC2A-6766-0A61637E4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7E84B-75C6-D030-EB15-17D7CEA0A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73AE9-F7C9-D9C4-1F7B-115644CD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DC1-0C53-614C-BD95-F2C34198E2C5}" type="datetime1">
              <a:rPr lang="en-GB" smtClean="0"/>
              <a:t>20/03/2024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0F070-F157-2D2C-08F8-586275AB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0D95D-6C63-2EFF-7B86-AE70847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E81E-13E9-948F-DA02-190C491C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1A63-F28C-1813-9092-A30F0FE1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5F925-53A8-E093-9367-D8AED9A00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F415B-AC8E-970E-5CCB-D10FC648B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58C8F-6EC0-89EA-B94E-D65C3D279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34DC6-AA10-E131-E600-FD21ADCA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63EB-0857-3F4C-A8BF-C868396E7A34}" type="datetime1">
              <a:rPr lang="en-GB" smtClean="0"/>
              <a:t>20/03/2024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2BA18-7D57-BD35-5C1A-D18C768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DB594-9B65-C6A4-0F5C-7E9B8084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4451-6962-A446-EA4E-0C530CE7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82134-89BA-4EEB-83F2-70F4B808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07E-E9AD-0545-8891-7D09394647CB}" type="datetime1">
              <a:rPr lang="en-GB" smtClean="0"/>
              <a:t>20/03/2024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9D195-29BF-5322-16E5-FB1FF496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48964-763D-2380-E873-BC932EB6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3CC21-91E6-E419-28CD-D466F63A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4BC3-C9F7-0E4A-81C2-3895924FECDF}" type="datetime1">
              <a:rPr lang="en-GB" smtClean="0"/>
              <a:t>20/03/2024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D3359-9E9D-CDDC-3211-F6A58E75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7849-D2CD-4486-E7A8-47F833A1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DB89-66B5-2AEA-1933-A1AC1D2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2925-007C-1210-B10B-BF17A056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693CC-04C2-16D6-7C59-F63AC370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42890-7E52-1A6F-67C1-F5C6922B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57F0-DBFA-8448-949C-46A61502D127}" type="datetime1">
              <a:rPr lang="en-GB" smtClean="0"/>
              <a:t>20/03/2024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5731-2E21-074A-8F6D-5F218357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183F5-9950-CEAF-CA40-A1BA9CE0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08D9-B969-9007-87DA-A15826F4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9CC05-949C-4856-7825-0AA81F5F9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899F2-1DCE-86C0-010F-4F781BF1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F6A44-06D5-73E2-A20C-33BB332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820-5A72-5B40-B490-FBD139B7477D}" type="datetime1">
              <a:rPr lang="en-GB" smtClean="0"/>
              <a:t>20/03/2024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AED96-C395-8C32-9C0F-3AE76FB4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8E0FA-F100-7473-4120-D26831C3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2C4BF-2571-FFD9-852E-AA66EA7B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88F27-B268-30A8-94CE-77994FB5D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B7A5-7C35-5526-FADA-377814289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4330-1BF7-CA41-B3A5-7C5F96052252}" type="datetime1">
              <a:rPr lang="en-GB" smtClean="0"/>
              <a:t>20/03/2024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A665-E1DD-1513-D984-F8B720C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4320-40F8-2D1A-A1C0-89DA1D5B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ltair-viz.github.io/user_guide/marks/line.html#user-guide-line-marks" TargetMode="External"/><Relationship Id="rId13" Type="http://schemas.openxmlformats.org/officeDocument/2006/relationships/hyperlink" Target="https://altair-viz.github.io/user_guide/marks/text.html#user-guide-text-marks" TargetMode="External"/><Relationship Id="rId3" Type="http://schemas.openxmlformats.org/officeDocument/2006/relationships/hyperlink" Target="https://altair-viz.github.io/user_guide/marks/area.html#user-guide-area-marks" TargetMode="External"/><Relationship Id="rId7" Type="http://schemas.openxmlformats.org/officeDocument/2006/relationships/hyperlink" Target="https://altair-viz.github.io/user_guide/marks/image.html#user-guide-image-marks" TargetMode="External"/><Relationship Id="rId12" Type="http://schemas.openxmlformats.org/officeDocument/2006/relationships/hyperlink" Target="https://altair-viz.github.io/user_guide/marks/square.html#user-guide-square-marks" TargetMode="External"/><Relationship Id="rId2" Type="http://schemas.openxmlformats.org/officeDocument/2006/relationships/hyperlink" Target="https://altair-viz.github.io/user_guide/marks/arc.html#user-guide-arc-mark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ltair-viz.github.io/user_guide/marks/geoshape.html#user-guide-geoshape-marks" TargetMode="External"/><Relationship Id="rId11" Type="http://schemas.openxmlformats.org/officeDocument/2006/relationships/hyperlink" Target="https://altair-viz.github.io/user_guide/marks/rule.html#user-guide-rule-marks" TargetMode="External"/><Relationship Id="rId5" Type="http://schemas.openxmlformats.org/officeDocument/2006/relationships/hyperlink" Target="https://altair-viz.github.io/user_guide/marks/circle.html#user-guide-circle-marks" TargetMode="External"/><Relationship Id="rId15" Type="http://schemas.openxmlformats.org/officeDocument/2006/relationships/hyperlink" Target="https://altair-viz.github.io/user_guide/marks/trail.html#user-guide-trail-marks" TargetMode="External"/><Relationship Id="rId10" Type="http://schemas.openxmlformats.org/officeDocument/2006/relationships/hyperlink" Target="https://altair-viz.github.io/user_guide/marks/rect.html#user-guide-rect-marks" TargetMode="External"/><Relationship Id="rId4" Type="http://schemas.openxmlformats.org/officeDocument/2006/relationships/hyperlink" Target="https://altair-viz.github.io/user_guide/marks/bar.html#user-guide-bar-marks" TargetMode="External"/><Relationship Id="rId9" Type="http://schemas.openxmlformats.org/officeDocument/2006/relationships/hyperlink" Target="https://altair-viz.github.io/user_guide/marks/point.html#user-guide-point-marks" TargetMode="External"/><Relationship Id="rId14" Type="http://schemas.openxmlformats.org/officeDocument/2006/relationships/hyperlink" Target="https://altair-viz.github.io/user_guide/marks/tick.html#user-guide-tick-mark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9A7E8-F540-E3D5-6B37-8FDAA4AE28A5}"/>
              </a:ext>
            </a:extLst>
          </p:cNvPr>
          <p:cNvSpPr txBox="1"/>
          <p:nvPr/>
        </p:nvSpPr>
        <p:spPr>
          <a:xfrm>
            <a:off x="1667436" y="2459504"/>
            <a:ext cx="8857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latin typeface="Consolas" panose="020B0609020204030204" pitchFamily="49" charset="0"/>
                <a:cs typeface="Consolas" panose="020B0609020204030204" pitchFamily="49" charset="0"/>
              </a:rPr>
              <a:t>altair</a:t>
            </a:r>
            <a:r>
              <a:rPr lang="en-US" sz="1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769DE-A22B-0C8E-5AD9-9E24E3DA01E6}"/>
              </a:ext>
            </a:extLst>
          </p:cNvPr>
          <p:cNvSpPr txBox="1"/>
          <p:nvPr/>
        </p:nvSpPr>
        <p:spPr>
          <a:xfrm>
            <a:off x="2121049" y="5936016"/>
            <a:ext cx="794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Jorge Wassmann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Advanced Programming for Business Analytics </a:t>
            </a:r>
          </a:p>
        </p:txBody>
      </p:sp>
    </p:spTree>
    <p:extLst>
      <p:ext uri="{BB962C8B-B14F-4D97-AF65-F5344CB8AC3E}">
        <p14:creationId xmlns:p14="http://schemas.microsoft.com/office/powerpoint/2010/main" val="4170391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3. Area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45394-B98A-C806-9ABA-D1CC11B5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578" y="1886614"/>
            <a:ext cx="5354843" cy="4113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2E5DE8-746F-12FC-EAD7-10AB4CCE75F8}"/>
              </a:ext>
            </a:extLst>
          </p:cNvPr>
          <p:cNvSpPr txBox="1"/>
          <p:nvPr/>
        </p:nvSpPr>
        <p:spPr>
          <a:xfrm>
            <a:off x="741385" y="130082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mark_area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871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4. Circular Plots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45F33-A750-4B30-428C-C5483A7D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32" y="1852246"/>
            <a:ext cx="4612016" cy="4339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537460-BACE-5486-86B7-592F83E64F0B}"/>
              </a:ext>
            </a:extLst>
          </p:cNvPr>
          <p:cNvSpPr txBox="1"/>
          <p:nvPr/>
        </p:nvSpPr>
        <p:spPr>
          <a:xfrm>
            <a:off x="741385" y="130082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mark_arc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492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5. Scatter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1C42-9C10-1B4F-72D0-56A2379D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78876"/>
            <a:ext cx="5486400" cy="3966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0A5DD7-2305-02C3-5246-FA838EB2ABFF}"/>
              </a:ext>
            </a:extLst>
          </p:cNvPr>
          <p:cNvSpPr txBox="1"/>
          <p:nvPr/>
        </p:nvSpPr>
        <p:spPr>
          <a:xfrm>
            <a:off x="741385" y="130082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mark_point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073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6. Uncertainties and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7B6FB-62F3-FD25-F3D3-B44E8CC0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84" y="1866123"/>
            <a:ext cx="5756031" cy="3751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F9FC08-85B4-BB23-12C7-3E73BDDAFEFC}"/>
              </a:ext>
            </a:extLst>
          </p:cNvPr>
          <p:cNvSpPr txBox="1"/>
          <p:nvPr/>
        </p:nvSpPr>
        <p:spPr>
          <a:xfrm>
            <a:off x="741385" y="130082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mark_errorbar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124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7. 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Ditributions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391EA-06D9-CD31-E737-A9266633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719296"/>
            <a:ext cx="5486400" cy="2213317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CE1FEA2-23E0-F8B3-6E87-F4EAAA1508E0}"/>
              </a:ext>
            </a:extLst>
          </p:cNvPr>
          <p:cNvSpPr txBox="1">
            <a:spLocks/>
          </p:cNvSpPr>
          <p:nvPr/>
        </p:nvSpPr>
        <p:spPr>
          <a:xfrm>
            <a:off x="726140" y="6356349"/>
            <a:ext cx="389964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Source: https://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altair-viz.github.io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B4CA1-581C-FFED-D4F4-80FD37966910}"/>
              </a:ext>
            </a:extLst>
          </p:cNvPr>
          <p:cNvSpPr txBox="1"/>
          <p:nvPr/>
        </p:nvSpPr>
        <p:spPr>
          <a:xfrm>
            <a:off x="741385" y="130082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mark_circle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746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8.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BFD4A-16CB-7E56-BC8D-EF1347F5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45" y="1875692"/>
            <a:ext cx="3597510" cy="43061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55F3D7-35B5-67DB-BF57-0F719B37E750}"/>
              </a:ext>
            </a:extLst>
          </p:cNvPr>
          <p:cNvSpPr txBox="1"/>
          <p:nvPr/>
        </p:nvSpPr>
        <p:spPr>
          <a:xfrm>
            <a:off x="741385" y="130082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mark_rect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157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9.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04FEB-1EB8-544E-E965-EEC50365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60" y="1911336"/>
            <a:ext cx="5919279" cy="36891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CE0651-ECB4-3427-99B5-ADDEAA01BD0B}"/>
              </a:ext>
            </a:extLst>
          </p:cNvPr>
          <p:cNvSpPr txBox="1"/>
          <p:nvPr/>
        </p:nvSpPr>
        <p:spPr>
          <a:xfrm>
            <a:off x="741385" y="130082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mark_geoshape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586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10. Interactive Charts</a:t>
            </a:r>
          </a:p>
        </p:txBody>
      </p:sp>
      <p:pic>
        <p:nvPicPr>
          <p:cNvPr id="1026" name="Picture 2" descr="Interactive data viz using Altair | by SAMARTH GUPTA | Analytics Vidhya |  Medium">
            <a:extLst>
              <a:ext uri="{FF2B5EF4-FFF2-40B4-BE49-F238E27FC236}">
                <a16:creationId xmlns:a16="http://schemas.microsoft.com/office/drawing/2014/main" id="{FA2A1BB1-DA94-E2D8-D227-2B7B5502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775010"/>
            <a:ext cx="5486399" cy="414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AD5E864-65E0-7F4C-496A-0AE7EC73BB37}"/>
              </a:ext>
            </a:extLst>
          </p:cNvPr>
          <p:cNvSpPr txBox="1">
            <a:spLocks/>
          </p:cNvSpPr>
          <p:nvPr/>
        </p:nvSpPr>
        <p:spPr>
          <a:xfrm>
            <a:off x="726140" y="6356349"/>
            <a:ext cx="389964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Source: https://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altair-viz.github.io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4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11. Advanced Calculations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C912C-8D57-B3A1-9AB3-1DAA6B4D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63460"/>
            <a:ext cx="5486400" cy="3024436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8D2B03E-9EA0-E75A-51EF-1627B438C362}"/>
              </a:ext>
            </a:extLst>
          </p:cNvPr>
          <p:cNvSpPr txBox="1">
            <a:spLocks/>
          </p:cNvSpPr>
          <p:nvPr/>
        </p:nvSpPr>
        <p:spPr>
          <a:xfrm>
            <a:off x="726140" y="6356349"/>
            <a:ext cx="389964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Source: https://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altair-viz.github.io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7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Encoding: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1D581-E7D8-4D45-81E9-E91059EFC7ED}"/>
              </a:ext>
            </a:extLst>
          </p:cNvPr>
          <p:cNvSpPr txBox="1"/>
          <p:nvPr/>
        </p:nvSpPr>
        <p:spPr>
          <a:xfrm>
            <a:off x="629323" y="3475824"/>
            <a:ext cx="10806056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Encoding Data Types. The details of any mapping depend on the type of the data. Altair recognizes five main data types:</a:t>
            </a:r>
          </a:p>
          <a:p>
            <a:endParaRPr lang="en-GB" dirty="0"/>
          </a:p>
          <a:p>
            <a:r>
              <a:rPr lang="en-GB" dirty="0"/>
              <a:t>Quantitative	Q</a:t>
            </a:r>
          </a:p>
          <a:p>
            <a:r>
              <a:rPr lang="en-GB" dirty="0"/>
              <a:t>Ordinal 		O</a:t>
            </a:r>
          </a:p>
          <a:p>
            <a:r>
              <a:rPr lang="en-GB" dirty="0"/>
              <a:t>Nominal		N</a:t>
            </a:r>
          </a:p>
          <a:p>
            <a:r>
              <a:rPr lang="en-GB" dirty="0"/>
              <a:t>Temporal		T</a:t>
            </a:r>
          </a:p>
          <a:p>
            <a:r>
              <a:rPr lang="en-GB" dirty="0" err="1"/>
              <a:t>Json</a:t>
            </a:r>
            <a:r>
              <a:rPr lang="en-GB" dirty="0"/>
              <a:t>		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Finally, we encode the variable </a:t>
            </a:r>
            <a:r>
              <a:rPr lang="en-GB" b="1" dirty="0"/>
              <a:t>a</a:t>
            </a:r>
            <a:r>
              <a:rPr lang="en-GB" dirty="0"/>
              <a:t> of the data with the </a:t>
            </a:r>
            <a:r>
              <a:rPr lang="en-GB" b="1" dirty="0"/>
              <a:t>x</a:t>
            </a:r>
            <a:r>
              <a:rPr lang="en-GB" dirty="0"/>
              <a:t> channel, which represents the x-axis.. This can be done straightforwardly via the </a:t>
            </a:r>
            <a:r>
              <a:rPr lang="en-GB" dirty="0" err="1"/>
              <a:t>Chart.encode</a:t>
            </a:r>
            <a:r>
              <a:rPr lang="en-GB" dirty="0"/>
              <a:t>() method.</a:t>
            </a:r>
          </a:p>
          <a:p>
            <a:r>
              <a:rPr lang="en-GB" dirty="0"/>
              <a:t>We can also transform the data directly in the </a:t>
            </a:r>
            <a:r>
              <a:rPr lang="en-GB" dirty="0" err="1"/>
              <a:t>econding</a:t>
            </a:r>
            <a:r>
              <a:rPr lang="en-GB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2202212"/>
            <a:ext cx="10724476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mark_bar</a:t>
            </a:r>
            <a:r>
              <a:rPr lang="en-GB" sz="1600" dirty="0"/>
              <a:t>().</a:t>
            </a:r>
            <a:r>
              <a:rPr lang="en-GB" sz="1600" dirty="0" err="1"/>
              <a:t>enconde</a:t>
            </a:r>
            <a:r>
              <a:rPr lang="en-GB" sz="1600" dirty="0"/>
              <a:t>(</a:t>
            </a:r>
          </a:p>
          <a:p>
            <a:r>
              <a:rPr lang="en-GB" sz="1600" dirty="0"/>
              <a:t>	x = ‘</a:t>
            </a:r>
            <a:r>
              <a:rPr lang="en-GB" sz="1600" dirty="0" err="1"/>
              <a:t>Horsepower:Q</a:t>
            </a:r>
            <a:r>
              <a:rPr lang="en-GB" sz="1600" dirty="0"/>
              <a:t>’,</a:t>
            </a:r>
          </a:p>
          <a:p>
            <a:r>
              <a:rPr lang="en-GB" sz="1600" dirty="0"/>
              <a:t>	y = ‘average(Price)’,</a:t>
            </a:r>
          </a:p>
          <a:p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205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arning sign on transparent background 19481247 PNG">
            <a:extLst>
              <a:ext uri="{FF2B5EF4-FFF2-40B4-BE49-F238E27FC236}">
                <a16:creationId xmlns:a16="http://schemas.microsoft.com/office/drawing/2014/main" id="{F2D91C2E-2887-D650-91BA-AC5574DD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96" y="1861456"/>
            <a:ext cx="4763407" cy="317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6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Adding Titles and Labels | Adjusting </a:t>
            </a:r>
            <a:r>
              <a:rPr lang="en-GB" dirty="0" err="1"/>
              <a:t>Colors</a:t>
            </a:r>
            <a:r>
              <a:rPr lang="en-GB" dirty="0"/>
              <a:t>, Sizes, and Shapes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876449"/>
            <a:ext cx="10724476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 err="1"/>
              <a:t>iris_triangle_chart</a:t>
            </a:r>
            <a:r>
              <a:rPr lang="en-GB" sz="1600" dirty="0"/>
              <a:t> = </a:t>
            </a:r>
            <a:r>
              <a:rPr lang="en-GB" sz="1600" dirty="0" err="1"/>
              <a:t>alt.Chart</a:t>
            </a:r>
            <a:r>
              <a:rPr lang="en-GB" sz="1600" dirty="0"/>
              <a:t>(iris).</a:t>
            </a:r>
            <a:r>
              <a:rPr lang="en-GB" sz="1600" dirty="0" err="1">
                <a:solidFill>
                  <a:srgbClr val="FF0000"/>
                </a:solidFill>
              </a:rPr>
              <a:t>mark_point</a:t>
            </a:r>
            <a:r>
              <a:rPr lang="en-GB" sz="1600" dirty="0">
                <a:solidFill>
                  <a:srgbClr val="FF0000"/>
                </a:solidFill>
              </a:rPr>
              <a:t>(size=50, shape='triangle', filled=True)</a:t>
            </a:r>
            <a:r>
              <a:rPr lang="en-GB" sz="1600" dirty="0"/>
              <a:t>.encode(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x=</a:t>
            </a:r>
            <a:r>
              <a:rPr lang="en-GB" sz="1600" dirty="0" err="1">
                <a:solidFill>
                  <a:srgbClr val="0070C0"/>
                </a:solidFill>
              </a:rPr>
              <a:t>alt.X</a:t>
            </a:r>
            <a:r>
              <a:rPr lang="en-GB" sz="1600" dirty="0">
                <a:solidFill>
                  <a:srgbClr val="0070C0"/>
                </a:solidFill>
              </a:rPr>
              <a:t>('</a:t>
            </a:r>
            <a:r>
              <a:rPr lang="en-GB" sz="1600" dirty="0" err="1">
                <a:solidFill>
                  <a:srgbClr val="0070C0"/>
                </a:solidFill>
              </a:rPr>
              <a:t>petalLength:Q</a:t>
            </a:r>
            <a:r>
              <a:rPr lang="en-GB" sz="1600" dirty="0">
                <a:solidFill>
                  <a:srgbClr val="0070C0"/>
                </a:solidFill>
              </a:rPr>
              <a:t>', title='Petal Length (cm)'),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y=</a:t>
            </a:r>
            <a:r>
              <a:rPr lang="en-GB" sz="1600" dirty="0" err="1">
                <a:solidFill>
                  <a:srgbClr val="0070C0"/>
                </a:solidFill>
              </a:rPr>
              <a:t>alt.Y</a:t>
            </a:r>
            <a:r>
              <a:rPr lang="en-GB" sz="1600" dirty="0">
                <a:solidFill>
                  <a:srgbClr val="0070C0"/>
                </a:solidFill>
              </a:rPr>
              <a:t>('</a:t>
            </a:r>
            <a:r>
              <a:rPr lang="en-GB" sz="1600" dirty="0" err="1">
                <a:solidFill>
                  <a:srgbClr val="0070C0"/>
                </a:solidFill>
              </a:rPr>
              <a:t>petalWidth:Q</a:t>
            </a:r>
            <a:r>
              <a:rPr lang="en-GB" sz="1600" dirty="0">
                <a:solidFill>
                  <a:srgbClr val="0070C0"/>
                </a:solidFill>
              </a:rPr>
              <a:t>', title='Petal Width (cm)'),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alt.Color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('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species:N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', scale=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alt.Scale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(scheme='category10'), legend=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alt.Legend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(title='Species')),</a:t>
            </a:r>
          </a:p>
          <a:p>
            <a:r>
              <a:rPr lang="en-GB" sz="1600" dirty="0"/>
              <a:t>    tooltip=['species', '</a:t>
            </a:r>
            <a:r>
              <a:rPr lang="en-GB" sz="1600" dirty="0" err="1"/>
              <a:t>petalLength</a:t>
            </a:r>
            <a:r>
              <a:rPr lang="en-GB" sz="1600" dirty="0"/>
              <a:t>', '</a:t>
            </a:r>
            <a:r>
              <a:rPr lang="en-GB" sz="1600" dirty="0" err="1"/>
              <a:t>petalWidth</a:t>
            </a:r>
            <a:r>
              <a:rPr lang="en-GB" sz="1600" dirty="0"/>
              <a:t>']</a:t>
            </a:r>
          </a:p>
          <a:p>
            <a:r>
              <a:rPr lang="en-GB" sz="1600" dirty="0"/>
              <a:t>)</a:t>
            </a:r>
            <a:r>
              <a:rPr lang="en-GB" sz="1600" dirty="0">
                <a:solidFill>
                  <a:srgbClr val="7030A0"/>
                </a:solidFill>
              </a:rPr>
              <a:t>.properties(title='Scatter Plot of Petal Length vs. Petal Width')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21B-2670-2445-C3E8-8C24F8C7C55B}"/>
              </a:ext>
            </a:extLst>
          </p:cNvPr>
          <p:cNvSpPr txBox="1"/>
          <p:nvPr/>
        </p:nvSpPr>
        <p:spPr>
          <a:xfrm>
            <a:off x="741385" y="4163394"/>
            <a:ext cx="107244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1. We customize the scatter plot by setting the size of data points to 50, changing the shape to triangles, and filling the data points.</a:t>
            </a:r>
          </a:p>
          <a:p>
            <a:r>
              <a:rPr lang="en-GB" dirty="0">
                <a:solidFill>
                  <a:srgbClr val="0070C0"/>
                </a:solidFill>
              </a:rPr>
              <a:t>2. We adjust the axis labels to provide descriptive titles for the x-axis and y-axis.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3. We customize the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of data points based on the species using a categorical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scheme and add a legend with a title.</a:t>
            </a:r>
          </a:p>
          <a:p>
            <a:r>
              <a:rPr lang="en-GB" dirty="0">
                <a:solidFill>
                  <a:srgbClr val="7030A0"/>
                </a:solidFill>
              </a:rPr>
              <a:t>4. Finally, we add a title to the chart to provide context for the visualization.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B74B8-B049-2E0F-B271-F8154050A8BA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Customizing Visualizations:  </a:t>
            </a:r>
          </a:p>
        </p:txBody>
      </p:sp>
    </p:spTree>
    <p:extLst>
      <p:ext uri="{BB962C8B-B14F-4D97-AF65-F5344CB8AC3E}">
        <p14:creationId xmlns:p14="http://schemas.microsoft.com/office/powerpoint/2010/main" val="311898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2B2123-E898-05CB-144D-43AC03152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527255"/>
            <a:ext cx="5397500" cy="459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6AAADD-98F7-CB24-F38F-1B0949731FF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iris_triangle_chart</a:t>
            </a:r>
            <a:endParaRPr lang="en-GB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2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Interactivity: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Adding Tooltips | Selection | Zooming and Panning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878388"/>
            <a:ext cx="10724476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 err="1"/>
              <a:t>iris_interactive</a:t>
            </a:r>
            <a:r>
              <a:rPr lang="en-GB" sz="1600" dirty="0"/>
              <a:t> = </a:t>
            </a:r>
            <a:r>
              <a:rPr lang="en-GB" sz="1600" dirty="0" err="1"/>
              <a:t>alt.Chart</a:t>
            </a:r>
            <a:r>
              <a:rPr lang="en-GB" sz="1600" dirty="0"/>
              <a:t>(iris).</a:t>
            </a:r>
            <a:r>
              <a:rPr lang="en-GB" sz="1600" dirty="0" err="1"/>
              <a:t>mark_point</a:t>
            </a:r>
            <a:r>
              <a:rPr lang="en-GB" sz="1600" dirty="0"/>
              <a:t>().encode(</a:t>
            </a:r>
          </a:p>
          <a:p>
            <a:r>
              <a:rPr lang="en-GB" sz="1600" dirty="0"/>
              <a:t>    x='</a:t>
            </a:r>
            <a:r>
              <a:rPr lang="en-GB" sz="1600" dirty="0" err="1"/>
              <a:t>petalLength:Q</a:t>
            </a:r>
            <a:r>
              <a:rPr lang="en-GB" sz="1600" dirty="0"/>
              <a:t>',</a:t>
            </a:r>
          </a:p>
          <a:p>
            <a:r>
              <a:rPr lang="en-GB" sz="1600" dirty="0"/>
              <a:t>    y='</a:t>
            </a:r>
            <a:r>
              <a:rPr lang="en-GB" sz="1600" dirty="0" err="1"/>
              <a:t>petalWidth:Q</a:t>
            </a:r>
            <a:r>
              <a:rPr lang="en-GB" sz="1600" dirty="0"/>
              <a:t>',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color</a:t>
            </a:r>
            <a:r>
              <a:rPr lang="en-GB" sz="1600" dirty="0"/>
              <a:t>='</a:t>
            </a:r>
            <a:r>
              <a:rPr lang="en-GB" sz="1600" dirty="0" err="1"/>
              <a:t>species:N</a:t>
            </a:r>
            <a:r>
              <a:rPr lang="en-GB" sz="1600" dirty="0"/>
              <a:t>',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rgbClr val="FF0000"/>
                </a:solidFill>
              </a:rPr>
              <a:t>tooltip=['species', '</a:t>
            </a:r>
            <a:r>
              <a:rPr lang="en-GB" sz="1600" dirty="0" err="1">
                <a:solidFill>
                  <a:srgbClr val="FF0000"/>
                </a:solidFill>
              </a:rPr>
              <a:t>petalLength</a:t>
            </a:r>
            <a:r>
              <a:rPr lang="en-GB" sz="1600" dirty="0">
                <a:solidFill>
                  <a:srgbClr val="FF0000"/>
                </a:solidFill>
              </a:rPr>
              <a:t>', '</a:t>
            </a:r>
            <a:r>
              <a:rPr lang="en-GB" sz="1600" dirty="0" err="1">
                <a:solidFill>
                  <a:srgbClr val="FF0000"/>
                </a:solidFill>
              </a:rPr>
              <a:t>petalWidth</a:t>
            </a:r>
            <a:r>
              <a:rPr lang="en-GB" sz="1600" dirty="0">
                <a:solidFill>
                  <a:srgbClr val="FF0000"/>
                </a:solidFill>
              </a:rPr>
              <a:t>']</a:t>
            </a:r>
          </a:p>
          <a:p>
            <a:r>
              <a:rPr lang="en-GB" sz="1600" dirty="0"/>
              <a:t>).properties(title='Interactive Scatter Plot with Tooltips'</a:t>
            </a:r>
          </a:p>
          <a:p>
            <a:r>
              <a:rPr lang="en-GB" sz="1600" dirty="0">
                <a:solidFill>
                  <a:srgbClr val="0070C0"/>
                </a:solidFill>
              </a:rPr>
              <a:t>).interactive()</a:t>
            </a:r>
          </a:p>
          <a:p>
            <a:endParaRPr lang="en-GB" sz="1600" dirty="0"/>
          </a:p>
          <a:p>
            <a:r>
              <a:rPr lang="en-GB" sz="1600" dirty="0" err="1"/>
              <a:t>iris_interactive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21B-2670-2445-C3E8-8C24F8C7C55B}"/>
              </a:ext>
            </a:extLst>
          </p:cNvPr>
          <p:cNvSpPr txBox="1"/>
          <p:nvPr/>
        </p:nvSpPr>
        <p:spPr>
          <a:xfrm>
            <a:off x="741385" y="4561848"/>
            <a:ext cx="10724476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1. We add tooltips to display the species, petal length, and petal width when users hover over data points.</a:t>
            </a:r>
          </a:p>
          <a:p>
            <a:r>
              <a:rPr lang="en-GB" dirty="0">
                <a:solidFill>
                  <a:srgbClr val="0070C0"/>
                </a:solidFill>
              </a:rPr>
              <a:t>2. We enable interactivity by calling the .interactive() method on the chart, allowing users to interact with the plot.</a:t>
            </a:r>
          </a:p>
        </p:txBody>
      </p:sp>
    </p:spTree>
    <p:extLst>
      <p:ext uri="{BB962C8B-B14F-4D97-AF65-F5344CB8AC3E}">
        <p14:creationId xmlns:p14="http://schemas.microsoft.com/office/powerpoint/2010/main" val="4128980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7411C-0172-0D52-4F43-7684C533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527255"/>
            <a:ext cx="5372100" cy="463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0613EE-76B4-4467-B34B-D25B23B55D0E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iris_interactive</a:t>
            </a:r>
            <a:endParaRPr lang="en-GB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3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Advanced Visualization Techniques: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Faceting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820726"/>
            <a:ext cx="10724476" cy="2800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 err="1"/>
              <a:t>facet_chart</a:t>
            </a:r>
            <a:r>
              <a:rPr lang="en-GB" sz="1600" dirty="0"/>
              <a:t> = </a:t>
            </a:r>
            <a:r>
              <a:rPr lang="en-GB" sz="1600" dirty="0" err="1"/>
              <a:t>alt.Chart</a:t>
            </a:r>
            <a:r>
              <a:rPr lang="en-GB" sz="1600" dirty="0"/>
              <a:t>(cars).</a:t>
            </a:r>
            <a:r>
              <a:rPr lang="en-GB" sz="1600" dirty="0" err="1"/>
              <a:t>mark_point</a:t>
            </a:r>
            <a:r>
              <a:rPr lang="en-GB" sz="1600" dirty="0"/>
              <a:t>().encode(</a:t>
            </a:r>
          </a:p>
          <a:p>
            <a:r>
              <a:rPr lang="en-GB" sz="1600" dirty="0"/>
              <a:t>    x='</a:t>
            </a:r>
            <a:r>
              <a:rPr lang="en-GB" sz="1600" dirty="0" err="1"/>
              <a:t>Horsepower:Q</a:t>
            </a:r>
            <a:r>
              <a:rPr lang="en-GB" sz="1600" dirty="0"/>
              <a:t>',</a:t>
            </a:r>
          </a:p>
          <a:p>
            <a:r>
              <a:rPr lang="en-GB" sz="1600" dirty="0"/>
              <a:t>    y='</a:t>
            </a:r>
            <a:r>
              <a:rPr lang="en-GB" sz="1600" dirty="0" err="1"/>
              <a:t>Miles_per_Gallon:Q</a:t>
            </a:r>
            <a:r>
              <a:rPr lang="en-GB" sz="1600" dirty="0"/>
              <a:t>',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color</a:t>
            </a:r>
            <a:r>
              <a:rPr lang="en-GB" sz="1600" dirty="0"/>
              <a:t>='</a:t>
            </a:r>
            <a:r>
              <a:rPr lang="en-GB" sz="1600" dirty="0" err="1"/>
              <a:t>Origin:N</a:t>
            </a:r>
            <a:r>
              <a:rPr lang="en-GB" sz="1600" dirty="0"/>
              <a:t>'</a:t>
            </a:r>
          </a:p>
          <a:p>
            <a:r>
              <a:rPr lang="en-GB" sz="1600" dirty="0"/>
              <a:t>).properties(</a:t>
            </a:r>
          </a:p>
          <a:p>
            <a:r>
              <a:rPr lang="en-GB" sz="1600" dirty="0"/>
              <a:t>    title='Horsepower vs. Miles per Gallon by Car Origin'</a:t>
            </a:r>
          </a:p>
          <a:p>
            <a:r>
              <a:rPr lang="en-GB" sz="1600" dirty="0"/>
              <a:t>)</a:t>
            </a:r>
            <a:r>
              <a:rPr lang="en-GB" sz="1600" dirty="0">
                <a:solidFill>
                  <a:srgbClr val="FF0000"/>
                </a:solidFill>
              </a:rPr>
              <a:t>.facet(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   column='</a:t>
            </a:r>
            <a:r>
              <a:rPr lang="en-GB" sz="1600" dirty="0" err="1">
                <a:solidFill>
                  <a:srgbClr val="FF0000"/>
                </a:solidFill>
              </a:rPr>
              <a:t>Origin:N</a:t>
            </a:r>
            <a:r>
              <a:rPr lang="en-GB" sz="1600" dirty="0">
                <a:solidFill>
                  <a:srgbClr val="FF0000"/>
                </a:solidFill>
              </a:rPr>
              <a:t>'</a:t>
            </a:r>
          </a:p>
          <a:p>
            <a:r>
              <a:rPr lang="en-GB" sz="1600" dirty="0">
                <a:solidFill>
                  <a:srgbClr val="FF0000"/>
                </a:solidFill>
              </a:rPr>
              <a:t>)</a:t>
            </a:r>
          </a:p>
          <a:p>
            <a:endParaRPr lang="en-GB" sz="1600" dirty="0"/>
          </a:p>
          <a:p>
            <a:r>
              <a:rPr lang="en-GB" sz="1600" dirty="0" err="1"/>
              <a:t>facet_chart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21B-2670-2445-C3E8-8C24F8C7C55B}"/>
              </a:ext>
            </a:extLst>
          </p:cNvPr>
          <p:cNvSpPr txBox="1"/>
          <p:nvPr/>
        </p:nvSpPr>
        <p:spPr>
          <a:xfrm>
            <a:off x="741385" y="4883148"/>
            <a:ext cx="1072447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1. We create a scatter plot with horsepower on the x-axis and miles per gallon on the y-axis, </a:t>
            </a:r>
            <a:r>
              <a:rPr lang="en-GB" dirty="0" err="1"/>
              <a:t>colored</a:t>
            </a:r>
            <a:r>
              <a:rPr lang="en-GB" dirty="0"/>
              <a:t> by car origin.</a:t>
            </a:r>
          </a:p>
          <a:p>
            <a:r>
              <a:rPr lang="en-GB" dirty="0">
                <a:solidFill>
                  <a:srgbClr val="FF0000"/>
                </a:solidFill>
              </a:rPr>
              <a:t>2. We use the facet() method to facet the scatter plot by the 'Origin' column, which splits the data into separate subplots for each car origin.</a:t>
            </a:r>
          </a:p>
        </p:txBody>
      </p:sp>
    </p:spTree>
    <p:extLst>
      <p:ext uri="{BB962C8B-B14F-4D97-AF65-F5344CB8AC3E}">
        <p14:creationId xmlns:p14="http://schemas.microsoft.com/office/powerpoint/2010/main" val="1265079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613EE-76B4-4467-B34B-D25B23B55D0E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facet_chart</a:t>
            </a:r>
            <a:endParaRPr lang="en-GB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6486E9C-B7BE-1AC7-23A2-3C9EA7DF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60" y="1721059"/>
            <a:ext cx="9990198" cy="38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1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Advanced Visualization Techniques: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Layering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71032"/>
            <a:ext cx="10724476" cy="2800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 err="1">
                <a:solidFill>
                  <a:srgbClr val="0070C0"/>
                </a:solidFill>
              </a:rPr>
              <a:t>line_chart</a:t>
            </a:r>
            <a:r>
              <a:rPr lang="en-GB" sz="1600" dirty="0">
                <a:solidFill>
                  <a:srgbClr val="0070C0"/>
                </a:solidFill>
              </a:rPr>
              <a:t> = </a:t>
            </a:r>
            <a:r>
              <a:rPr lang="en-GB" sz="1600" dirty="0" err="1">
                <a:solidFill>
                  <a:srgbClr val="0070C0"/>
                </a:solidFill>
              </a:rPr>
              <a:t>alt.Chart</a:t>
            </a:r>
            <a:r>
              <a:rPr lang="en-GB" sz="1600" dirty="0">
                <a:solidFill>
                  <a:srgbClr val="0070C0"/>
                </a:solidFill>
              </a:rPr>
              <a:t>(cars).</a:t>
            </a:r>
            <a:r>
              <a:rPr lang="en-GB" sz="1600" dirty="0" err="1">
                <a:solidFill>
                  <a:srgbClr val="0070C0"/>
                </a:solidFill>
              </a:rPr>
              <a:t>mark_line</a:t>
            </a:r>
            <a:r>
              <a:rPr lang="en-GB" sz="1600" dirty="0">
                <a:solidFill>
                  <a:srgbClr val="0070C0"/>
                </a:solidFill>
              </a:rPr>
              <a:t>(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='blue').encode(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x='</a:t>
            </a:r>
            <a:r>
              <a:rPr lang="en-GB" sz="1600" dirty="0" err="1">
                <a:solidFill>
                  <a:srgbClr val="0070C0"/>
                </a:solidFill>
              </a:rPr>
              <a:t>Year:O</a:t>
            </a:r>
            <a:r>
              <a:rPr lang="en-GB" sz="1600" dirty="0">
                <a:solidFill>
                  <a:srgbClr val="0070C0"/>
                </a:solidFill>
              </a:rPr>
              <a:t>',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y=</a:t>
            </a:r>
            <a:r>
              <a:rPr lang="en-GB" sz="1600" dirty="0" err="1">
                <a:solidFill>
                  <a:srgbClr val="0070C0"/>
                </a:solidFill>
              </a:rPr>
              <a:t>alt.Y</a:t>
            </a:r>
            <a:r>
              <a:rPr lang="en-GB" sz="1600" dirty="0">
                <a:solidFill>
                  <a:srgbClr val="0070C0"/>
                </a:solidFill>
              </a:rPr>
              <a:t>('mean(Horsepower):Q', title='Average Horsepower'),</a:t>
            </a:r>
          </a:p>
          <a:p>
            <a:r>
              <a:rPr lang="en-GB" sz="1600" dirty="0">
                <a:solidFill>
                  <a:srgbClr val="0070C0"/>
                </a:solidFill>
              </a:rPr>
              <a:t>)</a:t>
            </a:r>
          </a:p>
          <a:p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>
                <a:solidFill>
                  <a:srgbClr val="FF0000"/>
                </a:solidFill>
              </a:rPr>
              <a:t>scatter_plot</a:t>
            </a:r>
            <a:r>
              <a:rPr lang="en-GB" sz="1600" dirty="0">
                <a:solidFill>
                  <a:srgbClr val="FF0000"/>
                </a:solidFill>
              </a:rPr>
              <a:t> = </a:t>
            </a:r>
            <a:r>
              <a:rPr lang="en-GB" sz="1600" dirty="0" err="1">
                <a:solidFill>
                  <a:srgbClr val="FF0000"/>
                </a:solidFill>
              </a:rPr>
              <a:t>alt.Chart</a:t>
            </a:r>
            <a:r>
              <a:rPr lang="en-GB" sz="1600" dirty="0">
                <a:solidFill>
                  <a:srgbClr val="FF0000"/>
                </a:solidFill>
              </a:rPr>
              <a:t>(cars).</a:t>
            </a:r>
            <a:r>
              <a:rPr lang="en-GB" sz="1600" dirty="0" err="1">
                <a:solidFill>
                  <a:srgbClr val="FF0000"/>
                </a:solidFill>
              </a:rPr>
              <a:t>mark_point</a:t>
            </a:r>
            <a:r>
              <a:rPr lang="en-GB" sz="1600" dirty="0">
                <a:solidFill>
                  <a:srgbClr val="FF0000"/>
                </a:solidFill>
              </a:rPr>
              <a:t>(</a:t>
            </a:r>
            <a:r>
              <a:rPr lang="en-GB" sz="1600" dirty="0" err="1">
                <a:solidFill>
                  <a:srgbClr val="FF0000"/>
                </a:solidFill>
              </a:rPr>
              <a:t>color</a:t>
            </a:r>
            <a:r>
              <a:rPr lang="en-GB" sz="1600" dirty="0">
                <a:solidFill>
                  <a:srgbClr val="FF0000"/>
                </a:solidFill>
              </a:rPr>
              <a:t>='red').encode(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   x='</a:t>
            </a:r>
            <a:r>
              <a:rPr lang="en-GB" sz="1600" dirty="0" err="1">
                <a:solidFill>
                  <a:srgbClr val="FF0000"/>
                </a:solidFill>
              </a:rPr>
              <a:t>Horsepower:Q</a:t>
            </a:r>
            <a:r>
              <a:rPr lang="en-GB" sz="1600" dirty="0">
                <a:solidFill>
                  <a:srgbClr val="FF0000"/>
                </a:solidFill>
              </a:rPr>
              <a:t>',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   y='</a:t>
            </a:r>
            <a:r>
              <a:rPr lang="en-GB" sz="1600" dirty="0" err="1">
                <a:solidFill>
                  <a:srgbClr val="FF0000"/>
                </a:solidFill>
              </a:rPr>
              <a:t>Miles_per_Gallon:Q</a:t>
            </a:r>
            <a:r>
              <a:rPr lang="en-GB" sz="1600" dirty="0">
                <a:solidFill>
                  <a:srgbClr val="FF0000"/>
                </a:solidFill>
              </a:rPr>
              <a:t>’,</a:t>
            </a:r>
          </a:p>
          <a:p>
            <a:r>
              <a:rPr lang="en-GB" sz="1600" dirty="0">
                <a:solidFill>
                  <a:srgbClr val="FF0000"/>
                </a:solidFill>
              </a:rPr>
              <a:t>)</a:t>
            </a:r>
          </a:p>
          <a:p>
            <a:endParaRPr lang="en-GB" sz="1600" dirty="0"/>
          </a:p>
          <a:p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layered_plot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alt.layer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line_chart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scatter_plot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21B-2670-2445-C3E8-8C24F8C7C55B}"/>
              </a:ext>
            </a:extLst>
          </p:cNvPr>
          <p:cNvSpPr txBox="1"/>
          <p:nvPr/>
        </p:nvSpPr>
        <p:spPr>
          <a:xfrm>
            <a:off x="741385" y="4824532"/>
            <a:ext cx="10724476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1. We create a </a:t>
            </a:r>
            <a:r>
              <a:rPr lang="en-GB" dirty="0">
                <a:solidFill>
                  <a:srgbClr val="0070C0"/>
                </a:solidFill>
              </a:rPr>
              <a:t>line chart showing the average horsepower over time,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a scatter plot showing the relationship between horsepower and miles per gallon.</a:t>
            </a:r>
          </a:p>
          <a:p>
            <a:r>
              <a:rPr lang="en-GB" dirty="0"/>
              <a:t>2.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We use the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alt.layer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() function to layer the line chart and scatter plot together into a single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68705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613EE-76B4-4467-B34B-D25B23B55D0E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layered_plot</a:t>
            </a:r>
            <a:endParaRPr lang="en-GB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344F43-B1B2-9478-2DB5-6D117137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68" y="1325591"/>
            <a:ext cx="4301664" cy="50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16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Advanced Visualization Techniques: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48363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composition = </a:t>
            </a:r>
            <a:r>
              <a:rPr lang="en-GB" sz="1600" dirty="0" err="1"/>
              <a:t>scatter_plot</a:t>
            </a:r>
            <a:r>
              <a:rPr lang="en-GB" sz="1600" dirty="0"/>
              <a:t> | </a:t>
            </a:r>
            <a:r>
              <a:rPr lang="en-GB" sz="1600" dirty="0" err="1"/>
              <a:t>bar_chart</a:t>
            </a:r>
            <a:r>
              <a:rPr lang="en-GB" sz="1600" dirty="0"/>
              <a:t> | </a:t>
            </a:r>
            <a:r>
              <a:rPr lang="en-GB" sz="1600" dirty="0" err="1"/>
              <a:t>line_chart</a:t>
            </a:r>
            <a:endParaRPr lang="en-GB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EEF115-516E-CA4E-CA2E-A58CC85D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50" y="2391198"/>
            <a:ext cx="7772400" cy="39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1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Text 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82395"/>
            <a:ext cx="10724476" cy="329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>
                <a:solidFill>
                  <a:srgbClr val="FF0000"/>
                </a:solidFill>
              </a:rPr>
              <a:t>outliers = cars[(cars['Horsepower'] &gt; 200) &amp; (cars['</a:t>
            </a:r>
            <a:r>
              <a:rPr lang="en-GB" sz="1600" dirty="0" err="1">
                <a:solidFill>
                  <a:srgbClr val="FF0000"/>
                </a:solidFill>
              </a:rPr>
              <a:t>Miles_per_Gallon</a:t>
            </a:r>
            <a:r>
              <a:rPr lang="en-GB" sz="1600" dirty="0">
                <a:solidFill>
                  <a:srgbClr val="FF0000"/>
                </a:solidFill>
              </a:rPr>
              <a:t>'] &lt; 20)]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0070C0"/>
                </a:solidFill>
              </a:rPr>
              <a:t>annotations = </a:t>
            </a:r>
            <a:r>
              <a:rPr lang="en-GB" sz="1600" dirty="0" err="1">
                <a:solidFill>
                  <a:srgbClr val="0070C0"/>
                </a:solidFill>
              </a:rPr>
              <a:t>alt.Chart</a:t>
            </a:r>
            <a:r>
              <a:rPr lang="en-GB" sz="1600" dirty="0">
                <a:solidFill>
                  <a:srgbClr val="0070C0"/>
                </a:solidFill>
              </a:rPr>
              <a:t>(outliers).</a:t>
            </a:r>
            <a:r>
              <a:rPr lang="en-GB" sz="1600" dirty="0" err="1">
                <a:solidFill>
                  <a:srgbClr val="0070C0"/>
                </a:solidFill>
              </a:rPr>
              <a:t>mark_text</a:t>
            </a:r>
            <a:r>
              <a:rPr lang="en-GB" sz="1600" dirty="0">
                <a:solidFill>
                  <a:srgbClr val="0070C0"/>
                </a:solidFill>
              </a:rPr>
              <a:t>(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align='left',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baseline='middle',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dx=7</a:t>
            </a:r>
          </a:p>
          <a:p>
            <a:r>
              <a:rPr lang="en-GB" sz="1600" dirty="0">
                <a:solidFill>
                  <a:srgbClr val="0070C0"/>
                </a:solidFill>
              </a:rPr>
              <a:t>).encode(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x='</a:t>
            </a:r>
            <a:r>
              <a:rPr lang="en-GB" sz="1600" dirty="0" err="1">
                <a:solidFill>
                  <a:srgbClr val="0070C0"/>
                </a:solidFill>
              </a:rPr>
              <a:t>Horsepower:Q</a:t>
            </a:r>
            <a:r>
              <a:rPr lang="en-GB" sz="1600" dirty="0">
                <a:solidFill>
                  <a:srgbClr val="0070C0"/>
                </a:solidFill>
              </a:rPr>
              <a:t>',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y='</a:t>
            </a:r>
            <a:r>
              <a:rPr lang="en-GB" sz="1600" dirty="0" err="1">
                <a:solidFill>
                  <a:srgbClr val="0070C0"/>
                </a:solidFill>
              </a:rPr>
              <a:t>Miles_per_Gallon:Q</a:t>
            </a:r>
            <a:r>
              <a:rPr lang="en-GB" sz="1600" dirty="0">
                <a:solidFill>
                  <a:srgbClr val="0070C0"/>
                </a:solidFill>
              </a:rPr>
              <a:t>',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text='Name'</a:t>
            </a:r>
          </a:p>
          <a:p>
            <a:r>
              <a:rPr lang="en-GB" sz="1600" dirty="0">
                <a:solidFill>
                  <a:srgbClr val="0070C0"/>
                </a:solidFill>
              </a:rPr>
              <a:t>).interactive()</a:t>
            </a:r>
          </a:p>
          <a:p>
            <a:endParaRPr lang="en-GB" sz="1600" dirty="0"/>
          </a:p>
          <a:p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scatter_with_annotations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scatter_plot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+ annotations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6F90-CE80-1939-27C5-FE1F59B8A207}"/>
              </a:ext>
            </a:extLst>
          </p:cNvPr>
          <p:cNvSpPr txBox="1"/>
          <p:nvPr/>
        </p:nvSpPr>
        <p:spPr>
          <a:xfrm>
            <a:off x="741384" y="5215473"/>
            <a:ext cx="10724475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1. We create a scatter plot  = </a:t>
            </a:r>
            <a:r>
              <a:rPr lang="en-GB" dirty="0" err="1"/>
              <a:t>scatter_plot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2. We filter outliers (cars with high horsepower and low miles per gallon) to be annotated.</a:t>
            </a:r>
          </a:p>
          <a:p>
            <a:r>
              <a:rPr lang="en-GB" dirty="0">
                <a:solidFill>
                  <a:srgbClr val="0070C0"/>
                </a:solidFill>
              </a:rPr>
              <a:t>3. We add text annotations to label the outliers' names directly onto the scatter plot.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4. We combine the scatter plot with the annotations to create a composite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39949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0C2B-8654-5E3A-DD43-7035A06975E4}"/>
              </a:ext>
            </a:extLst>
          </p:cNvPr>
          <p:cNvSpPr txBox="1"/>
          <p:nvPr/>
        </p:nvSpPr>
        <p:spPr>
          <a:xfrm>
            <a:off x="726140" y="1440266"/>
            <a:ext cx="10627659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indent="0">
              <a:buNone/>
            </a:pPr>
            <a:r>
              <a:rPr lang="en-GB" sz="1600" dirty="0"/>
              <a:t>pip install </a:t>
            </a:r>
            <a:r>
              <a:rPr lang="en-GB" sz="1600" dirty="0" err="1"/>
              <a:t>altair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5788E-7415-0F2A-E497-1D46C1C7A49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Installation: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6C330-A3BC-C1B5-50B2-914E35714F87}"/>
              </a:ext>
            </a:extLst>
          </p:cNvPr>
          <p:cNvSpPr txBox="1"/>
          <p:nvPr/>
        </p:nvSpPr>
        <p:spPr>
          <a:xfrm>
            <a:off x="726139" y="2022972"/>
            <a:ext cx="10627659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indent="0">
              <a:buNone/>
            </a:pPr>
            <a:r>
              <a:rPr lang="en-GB" sz="1600" dirty="0"/>
              <a:t>import </a:t>
            </a:r>
            <a:r>
              <a:rPr lang="en-GB" sz="1600" dirty="0" err="1"/>
              <a:t>altair</a:t>
            </a:r>
            <a:r>
              <a:rPr lang="en-GB" sz="1600" dirty="0"/>
              <a:t> as alt</a:t>
            </a:r>
          </a:p>
        </p:txBody>
      </p:sp>
    </p:spTree>
    <p:extLst>
      <p:ext uri="{BB962C8B-B14F-4D97-AF65-F5344CB8AC3E}">
        <p14:creationId xmlns:p14="http://schemas.microsoft.com/office/powerpoint/2010/main" val="1374040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613EE-76B4-4467-B34B-D25B23B55D0E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scatter_with_annotations</a:t>
            </a:r>
            <a:endParaRPr lang="en-GB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D1E1D-C2F1-C5B8-0DE8-BE09968A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514555"/>
            <a:ext cx="4495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29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Geometric 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82395"/>
            <a:ext cx="10724476" cy="3046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 err="1">
                <a:solidFill>
                  <a:srgbClr val="FF0000"/>
                </a:solidFill>
              </a:rPr>
              <a:t>rect_annotation</a:t>
            </a:r>
            <a:r>
              <a:rPr lang="en-GB" sz="1600" dirty="0">
                <a:solidFill>
                  <a:srgbClr val="FF0000"/>
                </a:solidFill>
              </a:rPr>
              <a:t> = </a:t>
            </a:r>
            <a:r>
              <a:rPr lang="en-GB" sz="1600" dirty="0" err="1">
                <a:solidFill>
                  <a:srgbClr val="FF0000"/>
                </a:solidFill>
              </a:rPr>
              <a:t>alt.Chart</a:t>
            </a:r>
            <a:r>
              <a:rPr lang="en-GB" sz="1600" dirty="0">
                <a:solidFill>
                  <a:srgbClr val="FF0000"/>
                </a:solidFill>
              </a:rPr>
              <a:t>().</a:t>
            </a:r>
            <a:r>
              <a:rPr lang="en-GB" sz="1600" dirty="0" err="1">
                <a:solidFill>
                  <a:srgbClr val="FF0000"/>
                </a:solidFill>
              </a:rPr>
              <a:t>mark_rect</a:t>
            </a:r>
            <a:r>
              <a:rPr lang="en-GB" sz="1600" dirty="0">
                <a:solidFill>
                  <a:srgbClr val="FF0000"/>
                </a:solidFill>
              </a:rPr>
              <a:t>(</a:t>
            </a:r>
            <a:r>
              <a:rPr lang="en-GB" sz="1600" dirty="0" err="1">
                <a:solidFill>
                  <a:srgbClr val="FF0000"/>
                </a:solidFill>
              </a:rPr>
              <a:t>color</a:t>
            </a:r>
            <a:r>
              <a:rPr lang="en-GB" sz="1600" dirty="0">
                <a:solidFill>
                  <a:srgbClr val="FF0000"/>
                </a:solidFill>
              </a:rPr>
              <a:t>='red', opacity=0.3).encode(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   x=</a:t>
            </a:r>
            <a:r>
              <a:rPr lang="en-GB" sz="1600" dirty="0" err="1">
                <a:solidFill>
                  <a:srgbClr val="FF0000"/>
                </a:solidFill>
              </a:rPr>
              <a:t>alt.value</a:t>
            </a:r>
            <a:r>
              <a:rPr lang="en-GB" sz="1600" dirty="0">
                <a:solidFill>
                  <a:srgbClr val="FF0000"/>
                </a:solidFill>
              </a:rPr>
              <a:t>(150),  </a:t>
            </a:r>
            <a:r>
              <a:rPr lang="en-GB" sz="1600" dirty="0"/>
              <a:t># X-coordinate of the rectangle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   y=</a:t>
            </a:r>
            <a:r>
              <a:rPr lang="en-GB" sz="1600" dirty="0" err="1">
                <a:solidFill>
                  <a:srgbClr val="FF0000"/>
                </a:solidFill>
              </a:rPr>
              <a:t>alt.value</a:t>
            </a:r>
            <a:r>
              <a:rPr lang="en-GB" sz="1600" dirty="0">
                <a:solidFill>
                  <a:srgbClr val="FF0000"/>
                </a:solidFill>
              </a:rPr>
              <a:t>(250),   </a:t>
            </a:r>
            <a:r>
              <a:rPr lang="en-GB" sz="1600" dirty="0"/>
              <a:t># Y-coordinate of the rectangle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   x2=</a:t>
            </a:r>
            <a:r>
              <a:rPr lang="en-GB" sz="1600" dirty="0" err="1">
                <a:solidFill>
                  <a:srgbClr val="FF0000"/>
                </a:solidFill>
              </a:rPr>
              <a:t>alt.value</a:t>
            </a:r>
            <a:r>
              <a:rPr lang="en-GB" sz="1600" dirty="0">
                <a:solidFill>
                  <a:srgbClr val="FF0000"/>
                </a:solidFill>
              </a:rPr>
              <a:t>(245),  </a:t>
            </a:r>
            <a:r>
              <a:rPr lang="en-GB" sz="1600" dirty="0"/>
              <a:t># X-coordinate of the right side of the rectangle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   y2=</a:t>
            </a:r>
            <a:r>
              <a:rPr lang="en-GB" sz="1600" dirty="0" err="1">
                <a:solidFill>
                  <a:srgbClr val="FF0000"/>
                </a:solidFill>
              </a:rPr>
              <a:t>alt.value</a:t>
            </a:r>
            <a:r>
              <a:rPr lang="en-GB" sz="1600" dirty="0">
                <a:solidFill>
                  <a:srgbClr val="FF0000"/>
                </a:solidFill>
              </a:rPr>
              <a:t>(200)   </a:t>
            </a:r>
            <a:r>
              <a:rPr lang="en-GB" sz="1600" dirty="0"/>
              <a:t># Y-coordinate of the top side of the rectangle</a:t>
            </a:r>
          </a:p>
          <a:p>
            <a:r>
              <a:rPr lang="en-GB" sz="1600" dirty="0">
                <a:solidFill>
                  <a:srgbClr val="FF0000"/>
                </a:solidFill>
              </a:rPr>
              <a:t>)</a:t>
            </a:r>
          </a:p>
          <a:p>
            <a:r>
              <a:rPr lang="en-GB" sz="1600" dirty="0" err="1">
                <a:solidFill>
                  <a:srgbClr val="0070C0"/>
                </a:solidFill>
              </a:rPr>
              <a:t>circle_annotation</a:t>
            </a:r>
            <a:r>
              <a:rPr lang="en-GB" sz="1600" dirty="0">
                <a:solidFill>
                  <a:srgbClr val="0070C0"/>
                </a:solidFill>
              </a:rPr>
              <a:t> = </a:t>
            </a:r>
            <a:r>
              <a:rPr lang="en-GB" sz="1600" dirty="0" err="1">
                <a:solidFill>
                  <a:srgbClr val="0070C0"/>
                </a:solidFill>
              </a:rPr>
              <a:t>alt.Chart</a:t>
            </a:r>
            <a:r>
              <a:rPr lang="en-GB" sz="1600" dirty="0">
                <a:solidFill>
                  <a:srgbClr val="0070C0"/>
                </a:solidFill>
              </a:rPr>
              <a:t>().</a:t>
            </a:r>
            <a:r>
              <a:rPr lang="en-GB" sz="1600" dirty="0" err="1">
                <a:solidFill>
                  <a:srgbClr val="0070C0"/>
                </a:solidFill>
              </a:rPr>
              <a:t>mark_circle</a:t>
            </a:r>
            <a:r>
              <a:rPr lang="en-GB" sz="1600" dirty="0">
                <a:solidFill>
                  <a:srgbClr val="0070C0"/>
                </a:solidFill>
              </a:rPr>
              <a:t>(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='blue', opacity=0.5).encode(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x=</a:t>
            </a:r>
            <a:r>
              <a:rPr lang="en-GB" sz="1600" dirty="0" err="1">
                <a:solidFill>
                  <a:srgbClr val="0070C0"/>
                </a:solidFill>
              </a:rPr>
              <a:t>alt.value</a:t>
            </a:r>
            <a:r>
              <a:rPr lang="en-GB" sz="1600" dirty="0">
                <a:solidFill>
                  <a:srgbClr val="0070C0"/>
                </a:solidFill>
              </a:rPr>
              <a:t>(250),  </a:t>
            </a:r>
            <a:r>
              <a:rPr lang="en-GB" sz="1600" dirty="0"/>
              <a:t># X-coordinate of the circle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y=</a:t>
            </a:r>
            <a:r>
              <a:rPr lang="en-GB" sz="1600" dirty="0" err="1">
                <a:solidFill>
                  <a:srgbClr val="0070C0"/>
                </a:solidFill>
              </a:rPr>
              <a:t>alt.value</a:t>
            </a:r>
            <a:r>
              <a:rPr lang="en-GB" sz="1600" dirty="0">
                <a:solidFill>
                  <a:srgbClr val="0070C0"/>
                </a:solidFill>
              </a:rPr>
              <a:t>(240),   </a:t>
            </a:r>
            <a:r>
              <a:rPr lang="en-GB" sz="1600" dirty="0"/>
              <a:t># Y-coordinate of the circle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size=</a:t>
            </a:r>
            <a:r>
              <a:rPr lang="en-GB" sz="1600" dirty="0" err="1">
                <a:solidFill>
                  <a:srgbClr val="0070C0"/>
                </a:solidFill>
              </a:rPr>
              <a:t>alt.value</a:t>
            </a:r>
            <a:r>
              <a:rPr lang="en-GB" sz="1600" dirty="0">
                <a:solidFill>
                  <a:srgbClr val="0070C0"/>
                </a:solidFill>
              </a:rPr>
              <a:t>(1600)  </a:t>
            </a:r>
            <a:r>
              <a:rPr lang="en-GB" sz="1600" dirty="0"/>
              <a:t># Size of the circle</a:t>
            </a:r>
          </a:p>
          <a:p>
            <a:r>
              <a:rPr lang="en-GB" sz="1600" dirty="0">
                <a:solidFill>
                  <a:srgbClr val="0070C0"/>
                </a:solidFill>
              </a:rPr>
              <a:t>)</a:t>
            </a:r>
          </a:p>
          <a:p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scatter_with_annotations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scatter_plot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+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rect_annotation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+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circle_annotation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6F90-CE80-1939-27C5-FE1F59B8A207}"/>
              </a:ext>
            </a:extLst>
          </p:cNvPr>
          <p:cNvSpPr txBox="1"/>
          <p:nvPr/>
        </p:nvSpPr>
        <p:spPr>
          <a:xfrm>
            <a:off x="741384" y="5215473"/>
            <a:ext cx="1072447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1. We define two geometric annotations: </a:t>
            </a:r>
            <a:r>
              <a:rPr lang="en-GB" dirty="0">
                <a:solidFill>
                  <a:srgbClr val="FF0000"/>
                </a:solidFill>
              </a:rPr>
              <a:t>a red rectangle </a:t>
            </a:r>
            <a:r>
              <a:rPr lang="en-GB" dirty="0"/>
              <a:t>and </a:t>
            </a:r>
            <a:r>
              <a:rPr lang="en-GB" dirty="0">
                <a:solidFill>
                  <a:srgbClr val="0070C0"/>
                </a:solidFill>
              </a:rPr>
              <a:t>a blue circle</a:t>
            </a:r>
            <a:r>
              <a:rPr lang="en-GB" dirty="0"/>
              <a:t>, to highlight specific regions in the plot</a:t>
            </a:r>
            <a:r>
              <a:rPr lang="en-GB" dirty="0">
                <a:solidFill>
                  <a:srgbClr val="FF0000"/>
                </a:solidFill>
              </a:rPr>
              <a:t>. The red rectangle is positioned from (150, 250) to (245, 200), </a:t>
            </a:r>
            <a:r>
              <a:rPr lang="en-GB" dirty="0"/>
              <a:t>and </a:t>
            </a:r>
            <a:r>
              <a:rPr lang="en-GB" dirty="0">
                <a:solidFill>
                  <a:srgbClr val="0070C0"/>
                </a:solidFill>
              </a:rPr>
              <a:t>the blue circle is </a:t>
            </a:r>
            <a:r>
              <a:rPr lang="en-GB" dirty="0" err="1">
                <a:solidFill>
                  <a:srgbClr val="0070C0"/>
                </a:solidFill>
              </a:rPr>
              <a:t>centered</a:t>
            </a:r>
            <a:r>
              <a:rPr lang="en-GB" dirty="0">
                <a:solidFill>
                  <a:srgbClr val="0070C0"/>
                </a:solidFill>
              </a:rPr>
              <a:t> at (250, 240) with a size of 1600.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3. Finally, we combine the scatter plot (from the previous example) with the geometric annotations to create a composite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231185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613EE-76B4-4467-B34B-D25B23B55D0E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scatter_with_annotations</a:t>
            </a:r>
            <a:endParaRPr lang="en-GB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0B3E50-08D7-368C-5C74-5E75221A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489155"/>
            <a:ext cx="4495800" cy="46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8DA37-98C6-3D87-CEF4-C3FEC02B5CB1}"/>
              </a:ext>
            </a:extLst>
          </p:cNvPr>
          <p:cNvSpPr txBox="1"/>
          <p:nvPr/>
        </p:nvSpPr>
        <p:spPr>
          <a:xfrm>
            <a:off x="8496300" y="3055750"/>
            <a:ext cx="34729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CAVEAT: Geometric annotations are static and will remain in the same location relative to the frame</a:t>
            </a:r>
          </a:p>
        </p:txBody>
      </p:sp>
    </p:spTree>
    <p:extLst>
      <p:ext uri="{BB962C8B-B14F-4D97-AF65-F5344CB8AC3E}">
        <p14:creationId xmlns:p14="http://schemas.microsoft.com/office/powerpoint/2010/main" val="2867962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Layering with 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49524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 err="1"/>
              <a:t>layered_plot</a:t>
            </a:r>
            <a:r>
              <a:rPr lang="en-GB" sz="1600" dirty="0"/>
              <a:t> = </a:t>
            </a:r>
            <a:r>
              <a:rPr lang="en-GB" sz="1600" dirty="0" err="1"/>
              <a:t>scatter_plot</a:t>
            </a:r>
            <a:r>
              <a:rPr lang="en-GB" sz="1600" dirty="0"/>
              <a:t> + annotations + </a:t>
            </a:r>
            <a:r>
              <a:rPr lang="en-GB" sz="1600" dirty="0" err="1"/>
              <a:t>rect_annotation</a:t>
            </a:r>
            <a:r>
              <a:rPr lang="en-GB" sz="1600" dirty="0"/>
              <a:t> + </a:t>
            </a:r>
            <a:r>
              <a:rPr lang="en-GB" sz="1600" dirty="0" err="1"/>
              <a:t>circle_annotation</a:t>
            </a: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C7F55-0D1E-5825-3ABE-9B6F78E4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63" y="2351061"/>
            <a:ext cx="3974473" cy="41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31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Altair offers robust support for creating interactive and visually appealing maps.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types of inputs for map "type" need to be any of the following, which will display a specific type of geographical map: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albers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albersUsa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azimuthalEqualArea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azimuthalEquidistant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conicConformal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conicEqualArea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conicEquidistant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equalEarth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Equirectangular</a:t>
            </a:r>
          </a:p>
          <a:p>
            <a:r>
              <a:rPr lang="en-GB" dirty="0">
                <a:solidFill>
                  <a:schemeClr val="tx1"/>
                </a:solidFill>
              </a:rPr>
              <a:t>gnomonic', 'identity', '</a:t>
            </a:r>
            <a:r>
              <a:rPr lang="en-GB" dirty="0" err="1">
                <a:solidFill>
                  <a:schemeClr val="tx1"/>
                </a:solidFill>
              </a:rPr>
              <a:t>mercator</a:t>
            </a:r>
            <a:r>
              <a:rPr lang="en-GB" dirty="0">
                <a:solidFill>
                  <a:schemeClr val="tx1"/>
                </a:solidFill>
              </a:rPr>
              <a:t>', 'naturalEarth1', 'orthographic', 'stereographic', '</a:t>
            </a:r>
            <a:r>
              <a:rPr lang="en-GB" dirty="0" err="1">
                <a:solidFill>
                  <a:schemeClr val="tx1"/>
                </a:solidFill>
              </a:rPr>
              <a:t>transverseMercator</a:t>
            </a:r>
            <a:r>
              <a:rPr lang="en-GB" dirty="0">
                <a:solidFill>
                  <a:schemeClr val="tx1"/>
                </a:solidFill>
              </a:rPr>
              <a:t>'.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182D78-F7F7-63C4-7ABD-9F99F9C4DE87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Geographic Maps</a:t>
            </a:r>
            <a:endParaRPr lang="en-GB" sz="4000" b="1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Geographic Maps</a:t>
            </a:r>
            <a:endParaRPr lang="en-GB" sz="4000" b="1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Geometric 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82395"/>
            <a:ext cx="10724476" cy="3539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>
                <a:solidFill>
                  <a:srgbClr val="FF0000"/>
                </a:solidFill>
              </a:rPr>
              <a:t>counties = </a:t>
            </a:r>
            <a:r>
              <a:rPr lang="en-GB" sz="1600" dirty="0" err="1">
                <a:solidFill>
                  <a:srgbClr val="FF0000"/>
                </a:solidFill>
              </a:rPr>
              <a:t>alt.topo_feature</a:t>
            </a:r>
            <a:r>
              <a:rPr lang="en-GB" sz="1600" dirty="0">
                <a:solidFill>
                  <a:srgbClr val="FF0000"/>
                </a:solidFill>
              </a:rPr>
              <a:t>(data.us_10m.url, 'counties')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source = </a:t>
            </a:r>
            <a:r>
              <a:rPr lang="en-GB" sz="1600" dirty="0" err="1">
                <a:solidFill>
                  <a:srgbClr val="FF0000"/>
                </a:solidFill>
              </a:rPr>
              <a:t>data.unemployment.url</a:t>
            </a:r>
            <a:endParaRPr lang="en-GB" sz="1600" dirty="0">
              <a:solidFill>
                <a:srgbClr val="FF0000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unemployment</a:t>
            </a:r>
            <a:r>
              <a:rPr lang="en-GB" sz="1600" dirty="0">
                <a:solidFill>
                  <a:srgbClr val="0070C0"/>
                </a:solidFill>
              </a:rPr>
              <a:t> = </a:t>
            </a:r>
            <a:r>
              <a:rPr lang="en-GB" sz="1600" dirty="0" err="1">
                <a:solidFill>
                  <a:srgbClr val="0070C0"/>
                </a:solidFill>
              </a:rPr>
              <a:t>alt.Chart</a:t>
            </a:r>
            <a:r>
              <a:rPr lang="en-GB" sz="1600" dirty="0">
                <a:solidFill>
                  <a:srgbClr val="0070C0"/>
                </a:solidFill>
              </a:rPr>
              <a:t>(counties).</a:t>
            </a:r>
            <a:r>
              <a:rPr lang="en-GB" sz="1600" dirty="0" err="1">
                <a:solidFill>
                  <a:srgbClr val="0070C0"/>
                </a:solidFill>
              </a:rPr>
              <a:t>mark_geoshape</a:t>
            </a:r>
            <a:r>
              <a:rPr lang="en-GB" sz="1600" dirty="0">
                <a:solidFill>
                  <a:srgbClr val="0070C0"/>
                </a:solidFill>
              </a:rPr>
              <a:t>().encode(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='</a:t>
            </a:r>
            <a:r>
              <a:rPr lang="en-GB" sz="1600" dirty="0" err="1">
                <a:solidFill>
                  <a:srgbClr val="0070C0"/>
                </a:solidFill>
              </a:rPr>
              <a:t>rate:Q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</a:p>
          <a:p>
            <a:r>
              <a:rPr lang="en-GB" sz="1600" dirty="0">
                <a:solidFill>
                  <a:srgbClr val="0070C0"/>
                </a:solidFill>
              </a:rPr>
              <a:t>).</a:t>
            </a:r>
            <a:r>
              <a:rPr lang="en-GB" sz="1600" dirty="0" err="1">
                <a:solidFill>
                  <a:srgbClr val="0070C0"/>
                </a:solidFill>
              </a:rPr>
              <a:t>transform_lookup</a:t>
            </a:r>
            <a:r>
              <a:rPr lang="en-GB" sz="1600" dirty="0">
                <a:solidFill>
                  <a:srgbClr val="0070C0"/>
                </a:solidFill>
              </a:rPr>
              <a:t>(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lookup='id',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from_=</a:t>
            </a:r>
            <a:r>
              <a:rPr lang="en-GB" sz="1600" dirty="0" err="1">
                <a:solidFill>
                  <a:srgbClr val="0070C0"/>
                </a:solidFill>
              </a:rPr>
              <a:t>alt.LookupData</a:t>
            </a:r>
            <a:r>
              <a:rPr lang="en-GB" sz="1600" dirty="0">
                <a:solidFill>
                  <a:srgbClr val="0070C0"/>
                </a:solidFill>
              </a:rPr>
              <a:t>(source, 'id', ['rate'])</a:t>
            </a:r>
          </a:p>
          <a:p>
            <a:r>
              <a:rPr lang="en-GB" sz="1600" dirty="0">
                <a:solidFill>
                  <a:srgbClr val="0070C0"/>
                </a:solidFill>
              </a:rPr>
              <a:t>).project(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type='</a:t>
            </a:r>
            <a:r>
              <a:rPr lang="en-GB" sz="1600" dirty="0" err="1">
                <a:solidFill>
                  <a:srgbClr val="0070C0"/>
                </a:solidFill>
              </a:rPr>
              <a:t>albersUsa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</a:p>
          <a:p>
            <a:r>
              <a:rPr lang="en-GB" sz="1600" dirty="0">
                <a:solidFill>
                  <a:srgbClr val="0070C0"/>
                </a:solidFill>
              </a:rPr>
              <a:t>).properties(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width=500,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height=300</a:t>
            </a:r>
          </a:p>
          <a:p>
            <a:r>
              <a:rPr lang="en-GB" sz="1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6F90-CE80-1939-27C5-FE1F59B8A207}"/>
              </a:ext>
            </a:extLst>
          </p:cNvPr>
          <p:cNvSpPr txBox="1"/>
          <p:nvPr/>
        </p:nvSpPr>
        <p:spPr>
          <a:xfrm>
            <a:off x="741384" y="5544947"/>
            <a:ext cx="10724475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1. We load the US State Unemployment data, which contains unemployment rates for each state.</a:t>
            </a:r>
          </a:p>
          <a:p>
            <a:r>
              <a:rPr lang="en-GB" dirty="0">
                <a:solidFill>
                  <a:srgbClr val="0070C0"/>
                </a:solidFill>
              </a:rPr>
              <a:t>2. We create an interactive choropleth map by encoding the unemployment rate data with </a:t>
            </a:r>
            <a:r>
              <a:rPr lang="en-GB" dirty="0" err="1">
                <a:solidFill>
                  <a:srgbClr val="0070C0"/>
                </a:solidFill>
              </a:rPr>
              <a:t>color</a:t>
            </a:r>
            <a:r>
              <a:rPr lang="en-GB" dirty="0">
                <a:solidFill>
                  <a:srgbClr val="0070C0"/>
                </a:solidFill>
              </a:rPr>
              <a:t> gradients on a map of the United States.</a:t>
            </a:r>
          </a:p>
          <a:p>
            <a:r>
              <a:rPr lang="en-GB" dirty="0"/>
              <a:t>3. The map is projected using the Albers USA projection.</a:t>
            </a:r>
          </a:p>
        </p:txBody>
      </p:sp>
    </p:spTree>
    <p:extLst>
      <p:ext uri="{BB962C8B-B14F-4D97-AF65-F5344CB8AC3E}">
        <p14:creationId xmlns:p14="http://schemas.microsoft.com/office/powerpoint/2010/main" val="149866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BCCA2-E88B-6DDD-6A2F-67332019A090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unemployment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A897F-C5D4-C9AE-F418-DDA9346C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87" y="1346444"/>
            <a:ext cx="7272625" cy="41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4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9A7E8-F540-E3D5-6B37-8FDAA4AE28A5}"/>
              </a:ext>
            </a:extLst>
          </p:cNvPr>
          <p:cNvSpPr txBox="1"/>
          <p:nvPr/>
        </p:nvSpPr>
        <p:spPr>
          <a:xfrm>
            <a:off x="1667436" y="2459504"/>
            <a:ext cx="8857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latin typeface="Consolas" panose="020B0609020204030204" pitchFamily="49" charset="0"/>
                <a:cs typeface="Consolas" panose="020B0609020204030204" pitchFamily="49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5090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Question 1</a:t>
            </a:r>
            <a:endParaRPr lang="en-GB" sz="4000" b="1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82395"/>
            <a:ext cx="10724476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342900" indent="-342900">
              <a:buFont typeface="+mj-lt"/>
              <a:buAutoNum type="alphaUcPeriod"/>
            </a:pPr>
            <a:r>
              <a:rPr lang="en-GB" sz="1600" dirty="0" err="1"/>
              <a:t>alt.Chart</a:t>
            </a:r>
            <a:r>
              <a:rPr lang="en-GB" sz="1600" dirty="0"/>
              <a:t>(iris).</a:t>
            </a:r>
            <a:r>
              <a:rPr lang="en-GB" sz="1600" dirty="0" err="1"/>
              <a:t>mark_point</a:t>
            </a:r>
            <a:r>
              <a:rPr lang="en-GB" sz="1600" dirty="0"/>
              <a:t>(50, triangle, True)</a:t>
            </a:r>
          </a:p>
          <a:p>
            <a:pPr marL="342900" indent="-342900">
              <a:buAutoNum type="alphaUcPeriod"/>
            </a:pPr>
            <a:r>
              <a:rPr lang="en-GB" sz="1600" dirty="0" err="1"/>
              <a:t>alt.Chart</a:t>
            </a:r>
            <a:r>
              <a:rPr lang="en-GB" sz="1600" dirty="0"/>
              <a:t>(iris).</a:t>
            </a:r>
            <a:r>
              <a:rPr lang="en-GB" sz="1600" dirty="0" err="1"/>
              <a:t>mark_point</a:t>
            </a:r>
            <a:r>
              <a:rPr lang="en-GB" sz="1600" dirty="0"/>
              <a:t>(size=50, shape='triangle', filled=True)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 err="1"/>
              <a:t>alt.Chart</a:t>
            </a:r>
            <a:r>
              <a:rPr lang="en-GB" sz="1600" dirty="0"/>
              <a:t>(iris).</a:t>
            </a:r>
            <a:r>
              <a:rPr lang="en-GB" sz="1600" dirty="0" err="1"/>
              <a:t>mark_triangle</a:t>
            </a:r>
            <a:r>
              <a:rPr lang="en-GB" sz="1600" dirty="0"/>
              <a:t>()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/>
              <a:t>None of the above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AC2C0C-F736-A375-FC82-1346E6E1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77" y="3050066"/>
            <a:ext cx="3780692" cy="322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5D498-00FF-5C02-CBDC-FC85E3FD3D53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Which one is the correct method?</a:t>
            </a:r>
          </a:p>
        </p:txBody>
      </p:sp>
    </p:spTree>
    <p:extLst>
      <p:ext uri="{BB962C8B-B14F-4D97-AF65-F5344CB8AC3E}">
        <p14:creationId xmlns:p14="http://schemas.microsoft.com/office/powerpoint/2010/main" val="1598275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39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Question 1</a:t>
            </a:r>
            <a:endParaRPr lang="en-GB" sz="4000" b="1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82395"/>
            <a:ext cx="10724476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342900" indent="-342900">
              <a:buFont typeface="+mj-lt"/>
              <a:buAutoNum type="alphaUcPeriod"/>
            </a:pPr>
            <a:r>
              <a:rPr lang="en-GB" sz="1600" dirty="0" err="1">
                <a:solidFill>
                  <a:schemeClr val="bg2"/>
                </a:solidFill>
              </a:rPr>
              <a:t>alt.Chart</a:t>
            </a:r>
            <a:r>
              <a:rPr lang="en-GB" sz="1600" dirty="0">
                <a:solidFill>
                  <a:schemeClr val="bg2"/>
                </a:solidFill>
              </a:rPr>
              <a:t>(iris).</a:t>
            </a:r>
            <a:r>
              <a:rPr lang="en-GB" sz="1600" dirty="0" err="1">
                <a:solidFill>
                  <a:schemeClr val="bg2"/>
                </a:solidFill>
              </a:rPr>
              <a:t>mark_point</a:t>
            </a:r>
            <a:r>
              <a:rPr lang="en-GB" sz="1600" dirty="0">
                <a:solidFill>
                  <a:schemeClr val="bg2"/>
                </a:solidFill>
              </a:rPr>
              <a:t>(50, triangle, True)</a:t>
            </a:r>
          </a:p>
          <a:p>
            <a:pPr marL="342900" indent="-342900">
              <a:buAutoNum type="alphaUcPeriod"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alt.Chart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(iris).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mark_point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(size=50, shape='triangle', filled=True)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 err="1">
                <a:solidFill>
                  <a:schemeClr val="bg2"/>
                </a:solidFill>
              </a:rPr>
              <a:t>alt.Chart</a:t>
            </a:r>
            <a:r>
              <a:rPr lang="en-GB" sz="1600" dirty="0">
                <a:solidFill>
                  <a:schemeClr val="bg2"/>
                </a:solidFill>
              </a:rPr>
              <a:t>(iris).</a:t>
            </a:r>
            <a:r>
              <a:rPr lang="en-GB" sz="1600" dirty="0" err="1">
                <a:solidFill>
                  <a:schemeClr val="bg2"/>
                </a:solidFill>
              </a:rPr>
              <a:t>mark_triangle</a:t>
            </a:r>
            <a:r>
              <a:rPr lang="en-GB" sz="1600" dirty="0">
                <a:solidFill>
                  <a:schemeClr val="bg2"/>
                </a:solidFill>
              </a:rPr>
              <a:t>()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>
                <a:solidFill>
                  <a:schemeClr val="bg2"/>
                </a:solidFill>
              </a:rPr>
              <a:t>None of the above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AC2C0C-F736-A375-FC82-1346E6E1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77" y="3050066"/>
            <a:ext cx="3780692" cy="322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28A40-CCF8-3885-62CE-1B0BFAD9009D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Which one is the correct method?</a:t>
            </a:r>
          </a:p>
        </p:txBody>
      </p:sp>
    </p:spTree>
    <p:extLst>
      <p:ext uri="{BB962C8B-B14F-4D97-AF65-F5344CB8AC3E}">
        <p14:creationId xmlns:p14="http://schemas.microsoft.com/office/powerpoint/2010/main" val="227187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Data: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93D6F-EA21-A934-3B31-930E0FDD96D7}"/>
              </a:ext>
            </a:extLst>
          </p:cNvPr>
          <p:cNvSpPr txBox="1"/>
          <p:nvPr/>
        </p:nvSpPr>
        <p:spPr>
          <a:xfrm>
            <a:off x="629322" y="1440266"/>
            <a:ext cx="1072447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Data in Altair is built around the pandas </a:t>
            </a:r>
            <a:r>
              <a:rPr lang="en-GB" dirty="0" err="1"/>
              <a:t>Dataframe</a:t>
            </a:r>
            <a:r>
              <a:rPr lang="en-GB" dirty="0"/>
              <a:t>. One of the defining characteristics of statistical visualization is that it begins with tidy </a:t>
            </a:r>
            <a:r>
              <a:rPr lang="en-GB" dirty="0" err="1"/>
              <a:t>Dataframes</a:t>
            </a:r>
            <a:r>
              <a:rPr lang="en-GB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AB340-E4D3-67AF-22E9-F8B40285E5DE}"/>
              </a:ext>
            </a:extLst>
          </p:cNvPr>
          <p:cNvSpPr txBox="1"/>
          <p:nvPr/>
        </p:nvSpPr>
        <p:spPr>
          <a:xfrm>
            <a:off x="733762" y="2662190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data = </a:t>
            </a:r>
            <a:r>
              <a:rPr lang="en-GB" sz="1600" dirty="0" err="1"/>
              <a:t>pd.DataFrame</a:t>
            </a:r>
            <a:r>
              <a:rPr lang="en-GB" sz="1600" dirty="0"/>
              <a:t>({'a': list('CCCDDDEEE'), 'b': [2, 7, 4, 1, 2, 6, 8, 4, 7]})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8BC2E-4505-1883-2F6F-E7C360A48DDA}"/>
              </a:ext>
            </a:extLst>
          </p:cNvPr>
          <p:cNvSpPr txBox="1"/>
          <p:nvPr/>
        </p:nvSpPr>
        <p:spPr>
          <a:xfrm>
            <a:off x="629323" y="3272482"/>
            <a:ext cx="1080605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When using Altair, datasets are most commonly provided as a </a:t>
            </a:r>
            <a:r>
              <a:rPr lang="en-GB" sz="1600" dirty="0" err="1"/>
              <a:t>Dataframe</a:t>
            </a:r>
            <a:r>
              <a:rPr lang="en-GB" sz="1600" dirty="0"/>
              <a:t>. As we will see, the </a:t>
            </a:r>
            <a:r>
              <a:rPr lang="en-GB" sz="1600" dirty="0" err="1"/>
              <a:t>labeled</a:t>
            </a:r>
            <a:r>
              <a:rPr lang="en-GB" sz="1600" dirty="0"/>
              <a:t> columns of the </a:t>
            </a:r>
            <a:r>
              <a:rPr lang="en-GB" sz="1600" dirty="0" err="1"/>
              <a:t>dataframe</a:t>
            </a:r>
            <a:r>
              <a:rPr lang="en-GB" sz="1600" dirty="0"/>
              <a:t> are an essential piece of plotting with Altair.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4636C-41D1-EF1F-2C9F-D1311137ED14}"/>
              </a:ext>
            </a:extLst>
          </p:cNvPr>
          <p:cNvSpPr txBox="1"/>
          <p:nvPr/>
        </p:nvSpPr>
        <p:spPr>
          <a:xfrm>
            <a:off x="726139" y="2152064"/>
            <a:ext cx="10627659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indent="0">
              <a:buNone/>
            </a:pPr>
            <a:r>
              <a:rPr lang="en-GB" sz="1600" dirty="0"/>
              <a:t>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3963921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Question 2</a:t>
            </a:r>
            <a:endParaRPr lang="en-GB" sz="4000" b="1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82395"/>
            <a:ext cx="10724476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342900" indent="-342900">
              <a:buFont typeface="+mj-lt"/>
              <a:buAutoNum type="alphaUcPeriod"/>
            </a:pP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mark_round</a:t>
            </a:r>
            <a:r>
              <a:rPr lang="en-GB" sz="1600" dirty="0"/>
              <a:t>()</a:t>
            </a:r>
          </a:p>
          <a:p>
            <a:pPr marL="342900" indent="-342900">
              <a:buAutoNum type="alphaUcPeriod"/>
            </a:pP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mark_area</a:t>
            </a:r>
            <a:r>
              <a:rPr lang="en-GB" sz="1600" dirty="0"/>
              <a:t>()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mark_circle</a:t>
            </a:r>
            <a:r>
              <a:rPr lang="en-GB" sz="1600" dirty="0"/>
              <a:t>()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/>
              <a:t>None of the above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38951-1B4E-5F7C-2299-C8937829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177" y="3050066"/>
            <a:ext cx="3113646" cy="293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FDE28D-DCA2-0B89-01AB-35F71EA470F2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Which one is the correct method?</a:t>
            </a:r>
          </a:p>
        </p:txBody>
      </p:sp>
    </p:spTree>
    <p:extLst>
      <p:ext uri="{BB962C8B-B14F-4D97-AF65-F5344CB8AC3E}">
        <p14:creationId xmlns:p14="http://schemas.microsoft.com/office/powerpoint/2010/main" val="2041581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Question 2</a:t>
            </a:r>
            <a:endParaRPr lang="en-GB" sz="4000" b="1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82395"/>
            <a:ext cx="10724476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342900" indent="-342900">
              <a:buFont typeface="+mj-lt"/>
              <a:buAutoNum type="alphaUcPeriod"/>
            </a:pPr>
            <a:r>
              <a:rPr lang="en-GB" sz="1600" dirty="0" err="1">
                <a:solidFill>
                  <a:schemeClr val="bg2"/>
                </a:solidFill>
              </a:rPr>
              <a:t>alt.Chart</a:t>
            </a:r>
            <a:r>
              <a:rPr lang="en-GB" sz="1600" dirty="0">
                <a:solidFill>
                  <a:schemeClr val="bg2"/>
                </a:solidFill>
              </a:rPr>
              <a:t>(data).</a:t>
            </a:r>
            <a:r>
              <a:rPr lang="en-GB" sz="1600" dirty="0" err="1">
                <a:solidFill>
                  <a:schemeClr val="bg2"/>
                </a:solidFill>
              </a:rPr>
              <a:t>mark_round</a:t>
            </a:r>
            <a:r>
              <a:rPr lang="en-GB" sz="1600" dirty="0">
                <a:solidFill>
                  <a:schemeClr val="bg2"/>
                </a:solidFill>
              </a:rPr>
              <a:t>()</a:t>
            </a:r>
          </a:p>
          <a:p>
            <a:pPr marL="342900" indent="-342900">
              <a:buAutoNum type="alphaUcPeriod"/>
            </a:pPr>
            <a:r>
              <a:rPr lang="en-GB" sz="1600" dirty="0" err="1">
                <a:solidFill>
                  <a:schemeClr val="bg2"/>
                </a:solidFill>
              </a:rPr>
              <a:t>alt.Chart</a:t>
            </a:r>
            <a:r>
              <a:rPr lang="en-GB" sz="1600" dirty="0">
                <a:solidFill>
                  <a:schemeClr val="bg2"/>
                </a:solidFill>
              </a:rPr>
              <a:t>(data).</a:t>
            </a:r>
            <a:r>
              <a:rPr lang="en-GB" sz="1600" dirty="0" err="1">
                <a:solidFill>
                  <a:schemeClr val="bg2"/>
                </a:solidFill>
              </a:rPr>
              <a:t>mark_area</a:t>
            </a:r>
            <a:r>
              <a:rPr lang="en-GB" sz="1600" dirty="0">
                <a:solidFill>
                  <a:schemeClr val="bg2"/>
                </a:solidFill>
              </a:rPr>
              <a:t>()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 err="1">
                <a:solidFill>
                  <a:schemeClr val="bg2"/>
                </a:solidFill>
              </a:rPr>
              <a:t>alt.Chart</a:t>
            </a:r>
            <a:r>
              <a:rPr lang="en-GB" sz="1600" dirty="0">
                <a:solidFill>
                  <a:schemeClr val="bg2"/>
                </a:solidFill>
              </a:rPr>
              <a:t>(data).</a:t>
            </a:r>
            <a:r>
              <a:rPr lang="en-GB" sz="1600" dirty="0" err="1">
                <a:solidFill>
                  <a:schemeClr val="bg2"/>
                </a:solidFill>
              </a:rPr>
              <a:t>mark_circle</a:t>
            </a:r>
            <a:r>
              <a:rPr lang="en-GB" sz="1600" dirty="0">
                <a:solidFill>
                  <a:schemeClr val="bg2"/>
                </a:solidFill>
              </a:rPr>
              <a:t>()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None of the above -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alt.Chart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(data).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mark_arc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38951-1B4E-5F7C-2299-C8937829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177" y="3050066"/>
            <a:ext cx="3113646" cy="293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C54533-55D3-16C9-8F1C-6AFAFB137337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Which one is the correct method?</a:t>
            </a:r>
          </a:p>
        </p:txBody>
      </p:sp>
    </p:spTree>
    <p:extLst>
      <p:ext uri="{BB962C8B-B14F-4D97-AF65-F5344CB8AC3E}">
        <p14:creationId xmlns:p14="http://schemas.microsoft.com/office/powerpoint/2010/main" val="1219853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Question 3</a:t>
            </a:r>
            <a:endParaRPr lang="en-GB" sz="4000" b="1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Which one is the correct method?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82395"/>
            <a:ext cx="10724476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342900" indent="-342900">
              <a:buFont typeface="+mj-lt"/>
              <a:buAutoNum type="alphaUcPeriod"/>
            </a:pPr>
            <a:r>
              <a:rPr lang="en-GB" sz="1600" dirty="0" err="1"/>
              <a:t>new_chart</a:t>
            </a:r>
            <a:r>
              <a:rPr lang="en-GB" sz="1600" dirty="0"/>
              <a:t> = </a:t>
            </a:r>
            <a:r>
              <a:rPr lang="en-GB" sz="1600" dirty="0" err="1"/>
              <a:t>line_chart</a:t>
            </a:r>
            <a:r>
              <a:rPr lang="en-GB" sz="1600" dirty="0"/>
              <a:t> | </a:t>
            </a:r>
            <a:r>
              <a:rPr lang="en-GB" sz="1600" dirty="0" err="1"/>
              <a:t>scatter_plot</a:t>
            </a:r>
            <a:endParaRPr lang="en-GB" sz="1600" dirty="0"/>
          </a:p>
          <a:p>
            <a:pPr marL="342900" indent="-342900">
              <a:buFont typeface="+mj-lt"/>
              <a:buAutoNum type="alphaUcPeriod"/>
            </a:pPr>
            <a:r>
              <a:rPr lang="en-GB" sz="1600" dirty="0" err="1"/>
              <a:t>new_chart</a:t>
            </a:r>
            <a:r>
              <a:rPr lang="en-GB" sz="1600" dirty="0"/>
              <a:t> = </a:t>
            </a:r>
            <a:r>
              <a:rPr lang="en-GB" sz="1600" dirty="0" err="1"/>
              <a:t>line_chart</a:t>
            </a:r>
            <a:r>
              <a:rPr lang="en-GB" sz="1600" dirty="0"/>
              <a:t> + </a:t>
            </a:r>
            <a:r>
              <a:rPr lang="en-GB" sz="1600" dirty="0" err="1"/>
              <a:t>scatter_plot</a:t>
            </a:r>
            <a:endParaRPr lang="en-GB" sz="1600" dirty="0"/>
          </a:p>
          <a:p>
            <a:pPr marL="342900" indent="-342900">
              <a:buFont typeface="+mj-lt"/>
              <a:buAutoNum type="alphaUcPeriod"/>
            </a:pPr>
            <a:r>
              <a:rPr lang="en-GB" sz="1600" dirty="0" err="1"/>
              <a:t>new_chart</a:t>
            </a:r>
            <a:r>
              <a:rPr lang="en-GB" sz="1600" dirty="0"/>
              <a:t> = </a:t>
            </a:r>
            <a:r>
              <a:rPr lang="en-GB" sz="1600" dirty="0" err="1"/>
              <a:t>alt.layer</a:t>
            </a:r>
            <a:r>
              <a:rPr lang="en-GB" sz="1600" dirty="0"/>
              <a:t>(</a:t>
            </a:r>
            <a:r>
              <a:rPr lang="en-GB" sz="1600" dirty="0" err="1"/>
              <a:t>line_chart</a:t>
            </a:r>
            <a:r>
              <a:rPr lang="en-GB" sz="1600" dirty="0"/>
              <a:t>, </a:t>
            </a:r>
            <a:r>
              <a:rPr lang="en-GB" sz="1600" dirty="0" err="1"/>
              <a:t>scatter_plot</a:t>
            </a:r>
            <a:r>
              <a:rPr lang="en-GB" sz="1600" dirty="0"/>
              <a:t>) 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/>
              <a:t>None of the above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96C86-D98C-CC9B-54DC-340E4037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93" y="3062178"/>
            <a:ext cx="2743200" cy="32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00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10806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Question 3</a:t>
            </a:r>
            <a:endParaRPr lang="en-GB" sz="4000" b="1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Which one is the correct method?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82395"/>
            <a:ext cx="10724476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342900" indent="-342900">
              <a:buFont typeface="+mj-lt"/>
              <a:buAutoNum type="alphaUcPeriod"/>
            </a:pPr>
            <a:r>
              <a:rPr lang="en-GB" sz="1600" dirty="0" err="1">
                <a:solidFill>
                  <a:schemeClr val="bg2"/>
                </a:solidFill>
              </a:rPr>
              <a:t>new_chart</a:t>
            </a:r>
            <a:r>
              <a:rPr lang="en-GB" sz="1600" dirty="0">
                <a:solidFill>
                  <a:schemeClr val="bg2"/>
                </a:solidFill>
              </a:rPr>
              <a:t> = </a:t>
            </a:r>
            <a:r>
              <a:rPr lang="en-GB" sz="1600" dirty="0" err="1">
                <a:solidFill>
                  <a:schemeClr val="bg2"/>
                </a:solidFill>
              </a:rPr>
              <a:t>line_chart</a:t>
            </a:r>
            <a:r>
              <a:rPr lang="en-GB" sz="1600" dirty="0">
                <a:solidFill>
                  <a:schemeClr val="bg2"/>
                </a:solidFill>
              </a:rPr>
              <a:t> | </a:t>
            </a:r>
            <a:r>
              <a:rPr lang="en-GB" sz="1600" dirty="0" err="1">
                <a:solidFill>
                  <a:schemeClr val="bg2"/>
                </a:solidFill>
              </a:rPr>
              <a:t>scatter_plot</a:t>
            </a:r>
            <a:endParaRPr lang="en-GB" sz="1600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sz="1600" dirty="0" err="1">
                <a:solidFill>
                  <a:schemeClr val="bg2"/>
                </a:solidFill>
              </a:rPr>
              <a:t>new_chart</a:t>
            </a:r>
            <a:r>
              <a:rPr lang="en-GB" sz="1600" dirty="0">
                <a:solidFill>
                  <a:schemeClr val="bg2"/>
                </a:solidFill>
              </a:rPr>
              <a:t> = </a:t>
            </a:r>
            <a:r>
              <a:rPr lang="en-GB" sz="1600" dirty="0" err="1">
                <a:solidFill>
                  <a:schemeClr val="bg2"/>
                </a:solidFill>
              </a:rPr>
              <a:t>line_chart</a:t>
            </a:r>
            <a:r>
              <a:rPr lang="en-GB" sz="1600" dirty="0">
                <a:solidFill>
                  <a:schemeClr val="bg2"/>
                </a:solidFill>
              </a:rPr>
              <a:t> + </a:t>
            </a:r>
            <a:r>
              <a:rPr lang="en-GB" sz="1600" dirty="0" err="1">
                <a:solidFill>
                  <a:schemeClr val="bg2"/>
                </a:solidFill>
              </a:rPr>
              <a:t>scatter_plot</a:t>
            </a:r>
            <a:endParaRPr lang="en-GB" sz="1600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new_chart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alt.layer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line_chart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scatter_plot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>
                <a:solidFill>
                  <a:schemeClr val="bg2"/>
                </a:solidFill>
              </a:rPr>
              <a:t>None of the above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96C86-D98C-CC9B-54DC-340E4037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93" y="3062178"/>
            <a:ext cx="2743200" cy="32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96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9A7E8-F540-E3D5-6B37-8FDAA4AE28A5}"/>
              </a:ext>
            </a:extLst>
          </p:cNvPr>
          <p:cNvSpPr txBox="1"/>
          <p:nvPr/>
        </p:nvSpPr>
        <p:spPr>
          <a:xfrm>
            <a:off x="1667436" y="2921168"/>
            <a:ext cx="8857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769DE-A22B-0C8E-5AD9-9E24E3DA01E6}"/>
              </a:ext>
            </a:extLst>
          </p:cNvPr>
          <p:cNvSpPr txBox="1"/>
          <p:nvPr/>
        </p:nvSpPr>
        <p:spPr>
          <a:xfrm>
            <a:off x="2121049" y="5936016"/>
            <a:ext cx="794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Jorge Wassmann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Advanced Programming for Business Analytics </a:t>
            </a:r>
          </a:p>
        </p:txBody>
      </p:sp>
    </p:spTree>
    <p:extLst>
      <p:ext uri="{BB962C8B-B14F-4D97-AF65-F5344CB8AC3E}">
        <p14:creationId xmlns:p14="http://schemas.microsoft.com/office/powerpoint/2010/main" val="305774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The Chart Object: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93D6F-EA21-A934-3B31-930E0FDD96D7}"/>
              </a:ext>
            </a:extLst>
          </p:cNvPr>
          <p:cNvSpPr txBox="1"/>
          <p:nvPr/>
        </p:nvSpPr>
        <p:spPr>
          <a:xfrm>
            <a:off x="629322" y="1440266"/>
            <a:ext cx="1072447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The fundamental object in Altair is the Chart, which takes a </a:t>
            </a:r>
            <a:r>
              <a:rPr lang="en-GB" dirty="0" err="1"/>
              <a:t>dataframe</a:t>
            </a:r>
            <a:r>
              <a:rPr lang="en-GB" dirty="0"/>
              <a:t> as a single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AB340-E4D3-67AF-22E9-F8B40285E5DE}"/>
              </a:ext>
            </a:extLst>
          </p:cNvPr>
          <p:cNvSpPr txBox="1"/>
          <p:nvPr/>
        </p:nvSpPr>
        <p:spPr>
          <a:xfrm>
            <a:off x="741385" y="182445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8BC2E-4505-1883-2F6F-E7C360A48DDA}"/>
              </a:ext>
            </a:extLst>
          </p:cNvPr>
          <p:cNvSpPr txBox="1"/>
          <p:nvPr/>
        </p:nvSpPr>
        <p:spPr>
          <a:xfrm>
            <a:off x="629323" y="2251255"/>
            <a:ext cx="1080605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So far, we have defined the Chart object, but we have not yet told the chart to do anything with the data. That will come next.</a:t>
            </a:r>
          </a:p>
        </p:txBody>
      </p:sp>
    </p:spTree>
    <p:extLst>
      <p:ext uri="{BB962C8B-B14F-4D97-AF65-F5344CB8AC3E}">
        <p14:creationId xmlns:p14="http://schemas.microsoft.com/office/powerpoint/2010/main" val="114176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Chart Visualization: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8BC2E-4505-1883-2F6F-E7C360A48DDA}"/>
              </a:ext>
            </a:extLst>
          </p:cNvPr>
          <p:cNvSpPr txBox="1"/>
          <p:nvPr/>
        </p:nvSpPr>
        <p:spPr>
          <a:xfrm>
            <a:off x="629323" y="1295560"/>
            <a:ext cx="1080605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With this chart object in hand, we can now specify how we would like the data to be visualized. This is done via the </a:t>
            </a:r>
            <a:r>
              <a:rPr lang="en-GB" b="1" dirty="0"/>
              <a:t>mark_* 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1135F-D3A7-CD7C-F5E6-8389CFF96203}"/>
              </a:ext>
            </a:extLst>
          </p:cNvPr>
          <p:cNvSpPr txBox="1"/>
          <p:nvPr/>
        </p:nvSpPr>
        <p:spPr>
          <a:xfrm>
            <a:off x="741385" y="189776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mark_bar</a:t>
            </a:r>
            <a:r>
              <a:rPr lang="en-GB" sz="1600" dirty="0"/>
              <a:t>()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E6A2D3-3CC2-BE68-0F76-96816F4CC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65588"/>
              </p:ext>
            </p:extLst>
          </p:nvPr>
        </p:nvGraphicFramePr>
        <p:xfrm>
          <a:off x="741385" y="2474790"/>
          <a:ext cx="10724475" cy="3883788"/>
        </p:xfrm>
        <a:graphic>
          <a:graphicData uri="http://schemas.openxmlformats.org/drawingml/2006/table">
            <a:tbl>
              <a:tblPr/>
              <a:tblGrid>
                <a:gridCol w="935015">
                  <a:extLst>
                    <a:ext uri="{9D8B030D-6E8A-4147-A177-3AD203B41FA5}">
                      <a16:colId xmlns:a16="http://schemas.microsoft.com/office/drawing/2014/main" val="4016553526"/>
                    </a:ext>
                  </a:extLst>
                </a:gridCol>
                <a:gridCol w="4079631">
                  <a:extLst>
                    <a:ext uri="{9D8B030D-6E8A-4147-A177-3AD203B41FA5}">
                      <a16:colId xmlns:a16="http://schemas.microsoft.com/office/drawing/2014/main" val="1557649121"/>
                    </a:ext>
                  </a:extLst>
                </a:gridCol>
                <a:gridCol w="5709829">
                  <a:extLst>
                    <a:ext uri="{9D8B030D-6E8A-4147-A177-3AD203B41FA5}">
                      <a16:colId xmlns:a16="http://schemas.microsoft.com/office/drawing/2014/main" val="747341901"/>
                    </a:ext>
                  </a:extLst>
                </a:gridCol>
              </a:tblGrid>
              <a:tr h="135632">
                <a:tc>
                  <a:txBody>
                    <a:bodyPr/>
                    <a:lstStyle/>
                    <a:p>
                      <a:pPr algn="l"/>
                      <a:r>
                        <a:rPr lang="en-GB" sz="1400" b="1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Method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u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21463"/>
                  </a:ext>
                </a:extLst>
              </a:tr>
              <a:tr h="135632">
                <a:tc>
                  <a:txBody>
                    <a:bodyPr/>
                    <a:lstStyle/>
                    <a:p>
                      <a:r>
                        <a:rPr lang="en-GB" sz="1400" u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Arc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mark_arc</a:t>
                      </a:r>
                      <a:r>
                        <a:rPr lang="en-GB" sz="1400" u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pie chart.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684630"/>
                  </a:ext>
                </a:extLst>
              </a:tr>
              <a:tr h="135632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Area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mark_area()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filled area plot.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78110"/>
                  </a:ext>
                </a:extLst>
              </a:tr>
              <a:tr h="135632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Bar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mark_bar()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bar plot.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17442"/>
                  </a:ext>
                </a:extLst>
              </a:tr>
              <a:tr h="237575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mark_circle()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scatter plot with filled circles.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26865"/>
                  </a:ext>
                </a:extLst>
              </a:tr>
              <a:tr h="237575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Geoshape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mark_geoshape()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Visualization containing spatial data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510738"/>
                  </a:ext>
                </a:extLst>
              </a:tr>
              <a:tr h="237575">
                <a:tc>
                  <a:txBody>
                    <a:bodyPr/>
                    <a:lstStyle/>
                    <a:p>
                      <a:r>
                        <a:rPr lang="en-GB" sz="1400" u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Image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mark_image()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scatter plot with image markers.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50269"/>
                  </a:ext>
                </a:extLst>
              </a:tr>
              <a:tr h="135632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mark_line()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line plot.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02544"/>
                  </a:ext>
                </a:extLst>
              </a:tr>
              <a:tr h="262184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Point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mark_point()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scatter plot with configurable point shapes.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34568"/>
                  </a:ext>
                </a:extLst>
              </a:tr>
              <a:tr h="237575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mark_rect()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filled rectangle, used for heatmaps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03860"/>
                  </a:ext>
                </a:extLst>
              </a:tr>
              <a:tr h="237575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Rule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mark_rule</a:t>
                      </a:r>
                      <a:r>
                        <a:rPr lang="en-GB" sz="1400" u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vertical or horizontal line spanning the axis.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21802"/>
                  </a:ext>
                </a:extLst>
              </a:tr>
              <a:tr h="237575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Square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mark_square()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scatter plot with filled squares.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689281"/>
                  </a:ext>
                </a:extLst>
              </a:tr>
              <a:tr h="240427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Text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mark_text()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scatter plot with points represented by text.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43868"/>
                  </a:ext>
                </a:extLst>
              </a:tr>
              <a:tr h="237575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Tick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mark_tick()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vertical or horizontal tick mark.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91328"/>
                  </a:ext>
                </a:extLst>
              </a:tr>
              <a:tr h="237575"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Trail</a:t>
                      </a:r>
                      <a:endParaRPr lang="en-GB" sz="1400" u="none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mark_trail()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u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line with variable widths.</a:t>
                      </a:r>
                    </a:p>
                  </a:txBody>
                  <a:tcPr marL="45326" marR="45326" marT="22663" marB="22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33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0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90386A-89E4-A460-A055-4A6ADDEBE05B}"/>
              </a:ext>
            </a:extLst>
          </p:cNvPr>
          <p:cNvSpPr txBox="1"/>
          <p:nvPr/>
        </p:nvSpPr>
        <p:spPr>
          <a:xfrm>
            <a:off x="726141" y="1440266"/>
            <a:ext cx="60995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Bar Charts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 Charts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Area Charts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Circular Plots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Scatter Plots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Uncertainties And Trends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Interactive Charts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Advanced Calculations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Types of Graphs:</a:t>
            </a:r>
          </a:p>
        </p:txBody>
      </p:sp>
    </p:spTree>
    <p:extLst>
      <p:ext uri="{BB962C8B-B14F-4D97-AF65-F5344CB8AC3E}">
        <p14:creationId xmlns:p14="http://schemas.microsoft.com/office/powerpoint/2010/main" val="181195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1. Bar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FBAD0-AF49-0E23-332A-E084A93C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76" y="1877921"/>
            <a:ext cx="3742048" cy="4392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CC729-43D0-8AA7-284E-3728AACDEB74}"/>
              </a:ext>
            </a:extLst>
          </p:cNvPr>
          <p:cNvSpPr txBox="1"/>
          <p:nvPr/>
        </p:nvSpPr>
        <p:spPr>
          <a:xfrm>
            <a:off x="741385" y="130082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mark_bar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098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4516B-92D4-6563-ED56-6E2CEB7A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13" y="1817534"/>
            <a:ext cx="5027019" cy="43171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fld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2. Line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25646-8FC3-7B5E-1E7D-81935386921A}"/>
              </a:ext>
            </a:extLst>
          </p:cNvPr>
          <p:cNvSpPr txBox="1"/>
          <p:nvPr/>
        </p:nvSpPr>
        <p:spPr>
          <a:xfrm>
            <a:off x="741385" y="1300827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chart = </a:t>
            </a:r>
            <a:r>
              <a:rPr lang="en-GB" sz="1600" dirty="0" err="1"/>
              <a:t>alt.Chart</a:t>
            </a:r>
            <a:r>
              <a:rPr lang="en-GB" sz="1600" dirty="0"/>
              <a:t>(data).</a:t>
            </a:r>
            <a:r>
              <a:rPr lang="en-GB" sz="1600" dirty="0" err="1"/>
              <a:t>mark_line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224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2417</Words>
  <Application>Microsoft Macintosh PowerPoint</Application>
  <PresentationFormat>Widescreen</PresentationFormat>
  <Paragraphs>328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Wassmann</dc:creator>
  <cp:lastModifiedBy>Jorge Wassmann</cp:lastModifiedBy>
  <cp:revision>39</cp:revision>
  <dcterms:created xsi:type="dcterms:W3CDTF">2024-02-18T23:32:49Z</dcterms:created>
  <dcterms:modified xsi:type="dcterms:W3CDTF">2024-03-20T15:17:29Z</dcterms:modified>
</cp:coreProperties>
</file>