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B69"/>
    <a:srgbClr val="32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7B15-B403-42F5-B391-87D7BE2D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F9E7-82E2-435A-970D-E15232B5B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3FF2-9833-4E6E-8580-4E7AE64C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6916-70BF-4046-8ECE-8CDEC131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5B3B-ECEB-4354-A51C-B3052DC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247-0C6C-461B-9752-3FA815F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2388-78A6-4794-AEC9-C310AD888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4640-4D98-43D6-8BD4-D3E22D1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0EBB-4FF3-454A-A37F-CAADD6FA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4076-4396-4C11-AA75-AABFE335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64E54-D608-4F81-9200-8729229A4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34C8-2DD9-4722-B4F5-62A0ACF4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D4A4-A84A-49FD-AAF1-7CB84F55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E488-AE05-4F0F-BE98-A7E8B0B9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289D-39A5-4A7A-B089-5AEFAA90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01CA-3538-441D-9956-DF5515B6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19E5-7CA6-44AD-B01F-A35200C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9FF8-F6BE-43CE-A12B-F8730A95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B1D4-7CAE-4713-B0B0-49C99A95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DC37-2226-4EB3-BE54-61A6F2B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3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7877-60A2-4213-9B15-A3DAFB77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34AA-E3B6-46BE-9DF3-516E443D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A614-34B9-4B59-AE80-C72B4017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E20F-660E-4404-BDF9-89E7B7E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92DD-8B81-45FA-B327-7762DF02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C735-0274-485B-A4D6-28392AD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CD8B-0709-48AF-8BAC-08E940FA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3474D-E0F4-4A28-985C-5AFFB237E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A4FC6-3CCB-4C08-853B-55821B6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E784-60B5-4DB6-AB10-A9CBE662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6003-D53F-488E-8B10-305B1CE6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48C9-31B9-44C6-B2FD-82995462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21A2-2AFD-426B-8A43-C11C75E3C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CBFC-A060-4104-9AF1-BB0717BA3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552C-9AC1-459D-AAA3-A6B82357D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7DFC5-8116-4499-82B6-09B02747C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B8B0F-E3F4-4CBD-8C86-2B5240ED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E9D6-1DDB-4447-B360-82E37631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202E-9B3B-4236-8160-6BBF323E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9DEA-C68B-4EBD-9477-8BDA05BD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2AEF0-ACD6-4EF1-BC13-7EECB7B5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0B2B-351A-488F-ABAF-0F9B1AD3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7FF9-9D30-4D3E-97D0-2224309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2FAB8-8D31-4A1E-919C-72C279C4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5B8-4BA1-4FE6-BD95-B4902486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72AF-98B7-41F3-87AB-77108F72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75A-6938-4A3F-B0BB-5F41D218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AF62-02FE-413B-9A24-C82B0BFF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B6ED-F51B-4D83-85B3-8D7DCD17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A7B8-1003-4B61-AEA2-3453E083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7CE6-58C4-4FF9-A7AD-FE1EAE25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4FC9-8FD4-4437-9A5F-054D940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1E22-E6F0-48B4-901B-5C5633BC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3742B-5581-4691-AC3F-C8FE25F2B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AC5D2-CF0B-4C04-BBCB-6D83A8E3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904E-C8FB-4CEE-855E-D33F3D8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551E-36E9-4B7D-86C4-ED2841D8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1F22-C087-4958-8A4B-AA509E3A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53519-D3E0-4769-ABFD-3C9032A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D8C5-74CC-448F-8F10-44F00C39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6B1F-EF09-493D-92AB-A7974570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7EC8-26D2-488E-90A7-882F392FC606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82A9-1E20-4BEC-B33C-955D1728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D188-8AB9-474E-9171-D9032DBF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81ED-B19F-4E50-B095-43E75205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4A4D05-B8BB-4955-BE8E-5B9FB21F9739}"/>
              </a:ext>
            </a:extLst>
          </p:cNvPr>
          <p:cNvSpPr/>
          <p:nvPr/>
        </p:nvSpPr>
        <p:spPr>
          <a:xfrm>
            <a:off x="0" y="2609850"/>
            <a:ext cx="12192000" cy="819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3A4C2-3DF7-46C6-AEFD-01B34BF21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22A26"/>
                </a:solidFill>
              </a:rPr>
              <a:t>SalePoint</a:t>
            </a:r>
            <a:endParaRPr lang="en-US" b="1" dirty="0">
              <a:solidFill>
                <a:srgbClr val="322A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86A6D-B538-401B-8D40-7F40CB837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45B69"/>
                </a:solidFill>
              </a:rPr>
              <a:t>A Point-of-Sale (POS) System</a:t>
            </a:r>
          </a:p>
          <a:p>
            <a:r>
              <a:rPr lang="en-US" dirty="0">
                <a:solidFill>
                  <a:srgbClr val="322A26"/>
                </a:solidFill>
              </a:rPr>
              <a:t>-- Architecture Diagram 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99D2E-7AE3-4497-9C45-8A61DE7F6221}"/>
              </a:ext>
            </a:extLst>
          </p:cNvPr>
          <p:cNvSpPr txBox="1"/>
          <p:nvPr/>
        </p:nvSpPr>
        <p:spPr>
          <a:xfrm>
            <a:off x="7877175" y="5735637"/>
            <a:ext cx="4141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322A26"/>
                </a:solidFill>
              </a:rPr>
              <a:t>Jorge Otero</a:t>
            </a:r>
          </a:p>
          <a:p>
            <a:pPr algn="r"/>
            <a:r>
              <a:rPr lang="en-US" dirty="0">
                <a:solidFill>
                  <a:srgbClr val="322A26"/>
                </a:solidFill>
              </a:rPr>
              <a:t>SWDV-630: Object-Oriented Programming</a:t>
            </a:r>
          </a:p>
          <a:p>
            <a:pPr algn="r"/>
            <a:r>
              <a:rPr lang="en-US" dirty="0">
                <a:solidFill>
                  <a:srgbClr val="322A26"/>
                </a:solidFill>
              </a:rPr>
              <a:t>June 28, 2020</a:t>
            </a:r>
          </a:p>
        </p:txBody>
      </p:sp>
    </p:spTree>
    <p:extLst>
      <p:ext uri="{BB962C8B-B14F-4D97-AF65-F5344CB8AC3E}">
        <p14:creationId xmlns:p14="http://schemas.microsoft.com/office/powerpoint/2010/main" val="14655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F3DBE6-0D05-4E3E-A31E-E9DD8995B2DB}"/>
              </a:ext>
            </a:extLst>
          </p:cNvPr>
          <p:cNvSpPr/>
          <p:nvPr/>
        </p:nvSpPr>
        <p:spPr>
          <a:xfrm>
            <a:off x="4286250" y="495300"/>
            <a:ext cx="6286500" cy="6067425"/>
          </a:xfrm>
          <a:prstGeom prst="roundRect">
            <a:avLst>
              <a:gd name="adj" fmla="val 8407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solidFill>
                  <a:srgbClr val="322A26"/>
                </a:solidFill>
              </a:rPr>
              <a:t>SalePoint</a:t>
            </a:r>
            <a:r>
              <a:rPr lang="en-US" sz="2800" b="1" dirty="0">
                <a:solidFill>
                  <a:srgbClr val="322A26"/>
                </a:solidFill>
              </a:rPr>
              <a:t>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DC0727B-19B8-4DC5-8D92-0E974A7BC29E}"/>
              </a:ext>
            </a:extLst>
          </p:cNvPr>
          <p:cNvSpPr/>
          <p:nvPr/>
        </p:nvSpPr>
        <p:spPr>
          <a:xfrm>
            <a:off x="4535659" y="5074120"/>
            <a:ext cx="1367161" cy="1154097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55F5125-F0ED-49C5-9232-47317B44324C}"/>
              </a:ext>
            </a:extLst>
          </p:cNvPr>
          <p:cNvSpPr/>
          <p:nvPr/>
        </p:nvSpPr>
        <p:spPr>
          <a:xfrm>
            <a:off x="8962653" y="5074120"/>
            <a:ext cx="1367161" cy="1154097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DB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3AFA4A-793A-4920-9CA5-1E793BD486B4}"/>
              </a:ext>
            </a:extLst>
          </p:cNvPr>
          <p:cNvGrpSpPr/>
          <p:nvPr/>
        </p:nvGrpSpPr>
        <p:grpSpPr>
          <a:xfrm>
            <a:off x="1965203" y="2815700"/>
            <a:ext cx="635493" cy="1226599"/>
            <a:chOff x="969146" y="630315"/>
            <a:chExt cx="635493" cy="1226599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F4AB4383-6F33-4A3D-8855-84CE6554BB1D}"/>
                </a:ext>
              </a:extLst>
            </p:cNvPr>
            <p:cNvSpPr/>
            <p:nvPr/>
          </p:nvSpPr>
          <p:spPr>
            <a:xfrm rot="16200000">
              <a:off x="870012" y="1136342"/>
              <a:ext cx="819706" cy="62143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24D963-DD22-44CD-A110-246F100C6CD7}"/>
                </a:ext>
              </a:extLst>
            </p:cNvPr>
            <p:cNvSpPr/>
            <p:nvPr/>
          </p:nvSpPr>
          <p:spPr>
            <a:xfrm>
              <a:off x="1071681" y="837606"/>
              <a:ext cx="444477" cy="4444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D1C2F1-3DF8-47C8-9CE6-F3B596E6CFBE}"/>
                </a:ext>
              </a:extLst>
            </p:cNvPr>
            <p:cNvSpPr/>
            <p:nvPr/>
          </p:nvSpPr>
          <p:spPr>
            <a:xfrm>
              <a:off x="983201" y="630315"/>
              <a:ext cx="621438" cy="621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1F54047-4F2F-4EFA-B5F7-FC0F11541F09}"/>
                </a:ext>
              </a:extLst>
            </p:cNvPr>
            <p:cNvSpPr/>
            <p:nvPr/>
          </p:nvSpPr>
          <p:spPr>
            <a:xfrm>
              <a:off x="1070254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7922D7D-5002-4814-A090-CF496D3E99D0}"/>
                </a:ext>
              </a:extLst>
            </p:cNvPr>
            <p:cNvSpPr/>
            <p:nvPr/>
          </p:nvSpPr>
          <p:spPr>
            <a:xfrm>
              <a:off x="1470439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81E4B0-F321-4DFC-A3AD-AAD9C4DBA961}"/>
              </a:ext>
            </a:extLst>
          </p:cNvPr>
          <p:cNvGrpSpPr/>
          <p:nvPr/>
        </p:nvGrpSpPr>
        <p:grpSpPr>
          <a:xfrm>
            <a:off x="1951148" y="1076765"/>
            <a:ext cx="635493" cy="1226599"/>
            <a:chOff x="969146" y="630315"/>
            <a:chExt cx="635493" cy="1226599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C130658E-DA80-4B18-A2F6-B95FF70DDEE9}"/>
                </a:ext>
              </a:extLst>
            </p:cNvPr>
            <p:cNvSpPr/>
            <p:nvPr/>
          </p:nvSpPr>
          <p:spPr>
            <a:xfrm rot="16200000">
              <a:off x="870012" y="1136342"/>
              <a:ext cx="819706" cy="62143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E0D281-D49B-4727-85AE-DD55AD382AB3}"/>
                </a:ext>
              </a:extLst>
            </p:cNvPr>
            <p:cNvSpPr/>
            <p:nvPr/>
          </p:nvSpPr>
          <p:spPr>
            <a:xfrm>
              <a:off x="1071681" y="837606"/>
              <a:ext cx="444477" cy="4444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DF1DA-8378-4C05-AA8D-70AF4669AB01}"/>
                </a:ext>
              </a:extLst>
            </p:cNvPr>
            <p:cNvSpPr/>
            <p:nvPr/>
          </p:nvSpPr>
          <p:spPr>
            <a:xfrm>
              <a:off x="983201" y="630315"/>
              <a:ext cx="621438" cy="621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F8EA4AD-C7EF-447D-9A7D-E02BB2E195EF}"/>
                </a:ext>
              </a:extLst>
            </p:cNvPr>
            <p:cNvSpPr/>
            <p:nvPr/>
          </p:nvSpPr>
          <p:spPr>
            <a:xfrm>
              <a:off x="1070254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8B34DCD-380A-446B-A159-C64D6DDFA750}"/>
                </a:ext>
              </a:extLst>
            </p:cNvPr>
            <p:cNvSpPr/>
            <p:nvPr/>
          </p:nvSpPr>
          <p:spPr>
            <a:xfrm>
              <a:off x="1470439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ylinder 4">
            <a:extLst>
              <a:ext uri="{FF2B5EF4-FFF2-40B4-BE49-F238E27FC236}">
                <a16:creationId xmlns:a16="http://schemas.microsoft.com/office/drawing/2014/main" id="{20825007-E996-4994-9958-EC18883E4CCE}"/>
              </a:ext>
            </a:extLst>
          </p:cNvPr>
          <p:cNvSpPr/>
          <p:nvPr/>
        </p:nvSpPr>
        <p:spPr>
          <a:xfrm>
            <a:off x="6749156" y="5063999"/>
            <a:ext cx="1367161" cy="1154097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DB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DCAC19-D582-425E-8E1F-4AE1F283654E}"/>
              </a:ext>
            </a:extLst>
          </p:cNvPr>
          <p:cNvGrpSpPr/>
          <p:nvPr/>
        </p:nvGrpSpPr>
        <p:grpSpPr>
          <a:xfrm>
            <a:off x="1965203" y="4554636"/>
            <a:ext cx="635493" cy="1226599"/>
            <a:chOff x="969146" y="630315"/>
            <a:chExt cx="635493" cy="1226599"/>
          </a:xfrm>
        </p:grpSpPr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77291191-93F5-4B95-8144-A2E02585E5BD}"/>
                </a:ext>
              </a:extLst>
            </p:cNvPr>
            <p:cNvSpPr/>
            <p:nvPr/>
          </p:nvSpPr>
          <p:spPr>
            <a:xfrm rot="16200000">
              <a:off x="870012" y="1136342"/>
              <a:ext cx="819706" cy="62143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05FC15-DEBC-49C1-B945-8B6D3C3444C0}"/>
                </a:ext>
              </a:extLst>
            </p:cNvPr>
            <p:cNvSpPr/>
            <p:nvPr/>
          </p:nvSpPr>
          <p:spPr>
            <a:xfrm>
              <a:off x="1071681" y="837606"/>
              <a:ext cx="444477" cy="4444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86197D-BB3E-49D7-8F6C-F60F7313690E}"/>
                </a:ext>
              </a:extLst>
            </p:cNvPr>
            <p:cNvSpPr/>
            <p:nvPr/>
          </p:nvSpPr>
          <p:spPr>
            <a:xfrm>
              <a:off x="983201" y="630315"/>
              <a:ext cx="621438" cy="621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9B5188F-4A8F-49F8-9683-516CB2F4B5A4}"/>
                </a:ext>
              </a:extLst>
            </p:cNvPr>
            <p:cNvSpPr/>
            <p:nvPr/>
          </p:nvSpPr>
          <p:spPr>
            <a:xfrm>
              <a:off x="1070254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6043E3-D933-460C-AF54-A1E27D002A70}"/>
                </a:ext>
              </a:extLst>
            </p:cNvPr>
            <p:cNvSpPr/>
            <p:nvPr/>
          </p:nvSpPr>
          <p:spPr>
            <a:xfrm>
              <a:off x="1470439" y="1302798"/>
              <a:ext cx="45719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1B0F03F-E96A-43CC-911A-F932C8508BDA}"/>
              </a:ext>
            </a:extLst>
          </p:cNvPr>
          <p:cNvSpPr txBox="1"/>
          <p:nvPr/>
        </p:nvSpPr>
        <p:spPr>
          <a:xfrm>
            <a:off x="1665345" y="2307739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83D97-D543-4510-A6C1-DA0559D67CBC}"/>
              </a:ext>
            </a:extLst>
          </p:cNvPr>
          <p:cNvSpPr txBox="1"/>
          <p:nvPr/>
        </p:nvSpPr>
        <p:spPr>
          <a:xfrm>
            <a:off x="1622921" y="4042666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Salesperson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AC52E-D184-4ED3-9097-D8E2D4F24452}"/>
              </a:ext>
            </a:extLst>
          </p:cNvPr>
          <p:cNvSpPr txBox="1"/>
          <p:nvPr/>
        </p:nvSpPr>
        <p:spPr>
          <a:xfrm>
            <a:off x="1708882" y="5777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D2D8FF-B637-47E8-8287-44FC0129D981}"/>
              </a:ext>
            </a:extLst>
          </p:cNvPr>
          <p:cNvSpPr/>
          <p:nvPr/>
        </p:nvSpPr>
        <p:spPr>
          <a:xfrm>
            <a:off x="1604108" y="807868"/>
            <a:ext cx="1305999" cy="54864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68BCDC-F871-43FB-82EE-104D3DDEF51E}"/>
              </a:ext>
            </a:extLst>
          </p:cNvPr>
          <p:cNvSpPr txBox="1"/>
          <p:nvPr/>
        </p:nvSpPr>
        <p:spPr>
          <a:xfrm>
            <a:off x="1904031" y="421839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351B0E-49DF-457F-842D-4A484190B216}"/>
              </a:ext>
            </a:extLst>
          </p:cNvPr>
          <p:cNvSpPr/>
          <p:nvPr/>
        </p:nvSpPr>
        <p:spPr>
          <a:xfrm>
            <a:off x="4999098" y="1341206"/>
            <a:ext cx="762000" cy="2590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Graphical User Interface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44A860-221B-480F-9310-36C2276935E9}"/>
              </a:ext>
            </a:extLst>
          </p:cNvPr>
          <p:cNvSpPr/>
          <p:nvPr/>
        </p:nvSpPr>
        <p:spPr>
          <a:xfrm>
            <a:off x="5858042" y="1341207"/>
            <a:ext cx="2661684" cy="7057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C1D26F3-5331-44E9-A1CE-DDD85D65AC20}"/>
              </a:ext>
            </a:extLst>
          </p:cNvPr>
          <p:cNvSpPr/>
          <p:nvPr/>
        </p:nvSpPr>
        <p:spPr>
          <a:xfrm rot="16200000">
            <a:off x="3105065" y="1514558"/>
            <a:ext cx="1827441" cy="196062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2D4107E-FBF0-4BED-9C04-26A1DB246418}"/>
              </a:ext>
            </a:extLst>
          </p:cNvPr>
          <p:cNvSpPr/>
          <p:nvPr/>
        </p:nvSpPr>
        <p:spPr>
          <a:xfrm>
            <a:off x="5858042" y="2283707"/>
            <a:ext cx="2661684" cy="7057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F4AD87-95B3-4E3D-B264-68BB56567F03}"/>
              </a:ext>
            </a:extLst>
          </p:cNvPr>
          <p:cNvSpPr/>
          <p:nvPr/>
        </p:nvSpPr>
        <p:spPr>
          <a:xfrm>
            <a:off x="5858042" y="3245229"/>
            <a:ext cx="2661684" cy="7057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Manager</a:t>
            </a: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5F9F4501-DEF6-4923-B232-66700FB2D8F6}"/>
              </a:ext>
            </a:extLst>
          </p:cNvPr>
          <p:cNvSpPr/>
          <p:nvPr/>
        </p:nvSpPr>
        <p:spPr>
          <a:xfrm rot="5400000">
            <a:off x="7942647" y="2158225"/>
            <a:ext cx="2500803" cy="1346647"/>
          </a:xfrm>
          <a:prstGeom prst="bentArrow">
            <a:avLst>
              <a:gd name="adj1" fmla="val 15098"/>
              <a:gd name="adj2" fmla="val 15098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7DFDBF17-E18C-41C3-9F45-4E3507FC5115}"/>
              </a:ext>
            </a:extLst>
          </p:cNvPr>
          <p:cNvSpPr/>
          <p:nvPr/>
        </p:nvSpPr>
        <p:spPr>
          <a:xfrm rot="5400000">
            <a:off x="8140312" y="2840139"/>
            <a:ext cx="1621225" cy="862400"/>
          </a:xfrm>
          <a:prstGeom prst="bentArrow">
            <a:avLst>
              <a:gd name="adj1" fmla="val 20620"/>
              <a:gd name="adj2" fmla="val 19516"/>
              <a:gd name="adj3" fmla="val 2831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31D3C1A6-7887-4477-8B9A-08606D937555}"/>
              </a:ext>
            </a:extLst>
          </p:cNvPr>
          <p:cNvSpPr/>
          <p:nvPr/>
        </p:nvSpPr>
        <p:spPr>
          <a:xfrm rot="5400000">
            <a:off x="8392103" y="3615804"/>
            <a:ext cx="593769" cy="338525"/>
          </a:xfrm>
          <a:prstGeom prst="bentArrow">
            <a:avLst>
              <a:gd name="adj1" fmla="val 31300"/>
              <a:gd name="adj2" fmla="val 36753"/>
              <a:gd name="adj3" fmla="val 50000"/>
              <a:gd name="adj4" fmla="val 453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933B130-B948-456D-96EC-93B63DE595AE}"/>
              </a:ext>
            </a:extLst>
          </p:cNvPr>
          <p:cNvSpPr/>
          <p:nvPr/>
        </p:nvSpPr>
        <p:spPr>
          <a:xfrm rot="5400000">
            <a:off x="4728233" y="4368837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722D1B-938B-4475-8744-43EEC7559149}"/>
              </a:ext>
            </a:extLst>
          </p:cNvPr>
          <p:cNvSpPr/>
          <p:nvPr/>
        </p:nvSpPr>
        <p:spPr>
          <a:xfrm rot="5400000">
            <a:off x="6941996" y="4368837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5CE4712-C2B5-499B-8DD3-4A8199E4DEDD}"/>
              </a:ext>
            </a:extLst>
          </p:cNvPr>
          <p:cNvSpPr/>
          <p:nvPr/>
        </p:nvSpPr>
        <p:spPr>
          <a:xfrm rot="5400000">
            <a:off x="9158830" y="4368837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63168B-C4F0-46ED-A75B-6835DE26C13D}"/>
              </a:ext>
            </a:extLst>
          </p:cNvPr>
          <p:cNvSpPr/>
          <p:nvPr/>
        </p:nvSpPr>
        <p:spPr>
          <a:xfrm>
            <a:off x="4999098" y="4081949"/>
            <a:ext cx="4867275" cy="3619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Connector</a:t>
            </a:r>
          </a:p>
        </p:txBody>
      </p:sp>
    </p:spTree>
    <p:extLst>
      <p:ext uri="{BB962C8B-B14F-4D97-AF65-F5344CB8AC3E}">
        <p14:creationId xmlns:p14="http://schemas.microsoft.com/office/powerpoint/2010/main" val="30978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523A-ACBE-4B6D-B75C-44A56C4D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>
                <a:solidFill>
                  <a:srgbClr val="F45B69"/>
                </a:solidFill>
              </a:rPr>
              <a:t>Architecture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C52A-96CE-444B-BF63-637E084B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45782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322A26"/>
                </a:solidFill>
              </a:rPr>
              <a:t>The system’s (namely </a:t>
            </a:r>
            <a:r>
              <a:rPr lang="en-US" dirty="0" err="1">
                <a:solidFill>
                  <a:srgbClr val="322A26"/>
                </a:solidFill>
              </a:rPr>
              <a:t>SalePoint</a:t>
            </a:r>
            <a:r>
              <a:rPr lang="en-US" dirty="0">
                <a:solidFill>
                  <a:srgbClr val="322A26"/>
                </a:solidFill>
              </a:rPr>
              <a:t>) user base consists of Supervisors, Salespersons and Customers (when configured as a self-checkout terminal)</a:t>
            </a:r>
          </a:p>
          <a:p>
            <a:r>
              <a:rPr lang="en-US" dirty="0">
                <a:solidFill>
                  <a:srgbClr val="322A26"/>
                </a:solidFill>
              </a:rPr>
              <a:t>The system’s graphical user interface is the point of interaction between the user and the major subsystems.</a:t>
            </a:r>
          </a:p>
          <a:p>
            <a:r>
              <a:rPr lang="en-US" dirty="0">
                <a:solidFill>
                  <a:srgbClr val="322A26"/>
                </a:solidFill>
              </a:rPr>
              <a:t>Internal subsystem contain functionality for: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Executing transactions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Managing employee logins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Managing inventory</a:t>
            </a:r>
          </a:p>
          <a:p>
            <a:r>
              <a:rPr lang="en-US" dirty="0">
                <a:solidFill>
                  <a:srgbClr val="322A26"/>
                </a:solidFill>
              </a:rPr>
              <a:t>The Transaction Manager facilitates the execution of: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Sales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Returns</a:t>
            </a:r>
          </a:p>
          <a:p>
            <a:pPr lvl="1"/>
            <a:r>
              <a:rPr lang="en-US" dirty="0">
                <a:solidFill>
                  <a:srgbClr val="322A26"/>
                </a:solidFill>
              </a:rPr>
              <a:t>Exchanges</a:t>
            </a:r>
          </a:p>
          <a:p>
            <a:r>
              <a:rPr lang="en-US" dirty="0">
                <a:solidFill>
                  <a:srgbClr val="322A26"/>
                </a:solidFill>
              </a:rPr>
              <a:t>The Employee Manager allows supervisors to register salespersons in the system. In addition, it manages the login of salespersons onto the system.</a:t>
            </a:r>
          </a:p>
          <a:p>
            <a:r>
              <a:rPr lang="en-US" dirty="0">
                <a:solidFill>
                  <a:srgbClr val="322A26"/>
                </a:solidFill>
              </a:rPr>
              <a:t>The Inventory Manager facilitates the creating, updating and deleting items from the inventory database.</a:t>
            </a:r>
          </a:p>
          <a:p>
            <a:r>
              <a:rPr lang="en-US" dirty="0">
                <a:solidFill>
                  <a:srgbClr val="322A26"/>
                </a:solidFill>
              </a:rPr>
              <a:t>All three subsystems employ persistent storage via an Object-Relational Mapper (ORM) acting as a Database Connector subsystem.</a:t>
            </a:r>
          </a:p>
        </p:txBody>
      </p:sp>
    </p:spTree>
    <p:extLst>
      <p:ext uri="{BB962C8B-B14F-4D97-AF65-F5344CB8AC3E}">
        <p14:creationId xmlns:p14="http://schemas.microsoft.com/office/powerpoint/2010/main" val="15463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SalePoint</vt:lpstr>
      <vt:lpstr>PowerPoint Presentation</vt:lpstr>
      <vt:lpstr>Architecture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jorgie otero</dc:creator>
  <cp:lastModifiedBy>jorgie otero</cp:lastModifiedBy>
  <cp:revision>10</cp:revision>
  <dcterms:created xsi:type="dcterms:W3CDTF">2020-06-28T20:01:59Z</dcterms:created>
  <dcterms:modified xsi:type="dcterms:W3CDTF">2020-06-28T21:22:20Z</dcterms:modified>
</cp:coreProperties>
</file>