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4" r:id="rId3"/>
    <p:sldId id="325" r:id="rId4"/>
    <p:sldId id="326" r:id="rId5"/>
    <p:sldId id="408" r:id="rId6"/>
    <p:sldId id="411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83" r:id="rId19"/>
    <p:sldId id="419" r:id="rId20"/>
    <p:sldId id="357" r:id="rId21"/>
    <p:sldId id="358" r:id="rId22"/>
    <p:sldId id="390" r:id="rId23"/>
    <p:sldId id="388" r:id="rId24"/>
    <p:sldId id="415" r:id="rId25"/>
    <p:sldId id="318" r:id="rId26"/>
    <p:sldId id="370" r:id="rId27"/>
    <p:sldId id="288" r:id="rId28"/>
    <p:sldId id="371" r:id="rId29"/>
    <p:sldId id="391" r:id="rId30"/>
    <p:sldId id="410" r:id="rId31"/>
    <p:sldId id="294" r:id="rId32"/>
    <p:sldId id="396" r:id="rId33"/>
    <p:sldId id="397" r:id="rId34"/>
    <p:sldId id="377" r:id="rId35"/>
    <p:sldId id="379" r:id="rId36"/>
    <p:sldId id="405" r:id="rId37"/>
    <p:sldId id="399" r:id="rId38"/>
    <p:sldId id="420" r:id="rId39"/>
    <p:sldId id="308" r:id="rId40"/>
    <p:sldId id="311" r:id="rId41"/>
    <p:sldId id="316" r:id="rId42"/>
    <p:sldId id="414" r:id="rId43"/>
    <p:sldId id="418" r:id="rId44"/>
    <p:sldId id="395" r:id="rId45"/>
    <p:sldId id="393" r:id="rId46"/>
    <p:sldId id="394" r:id="rId47"/>
    <p:sldId id="409" r:id="rId48"/>
    <p:sldId id="407" r:id="rId49"/>
    <p:sldId id="412" r:id="rId50"/>
    <p:sldId id="417" r:id="rId51"/>
    <p:sldId id="343" r:id="rId52"/>
    <p:sldId id="421" r:id="rId53"/>
    <p:sldId id="344" r:id="rId54"/>
    <p:sldId id="345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68">
          <p15:clr>
            <a:srgbClr val="A4A3A4"/>
          </p15:clr>
        </p15:guide>
        <p15:guide id="2" orient="horz" pos="246">
          <p15:clr>
            <a:srgbClr val="A4A3A4"/>
          </p15:clr>
        </p15:guide>
        <p15:guide id="3" orient="horz" pos="1439" userDrawn="1">
          <p15:clr>
            <a:srgbClr val="A4A3A4"/>
          </p15:clr>
        </p15:guide>
        <p15:guide id="4" orient="horz" pos="2845">
          <p15:clr>
            <a:srgbClr val="A4A3A4"/>
          </p15:clr>
        </p15:guide>
        <p15:guide id="5" orient="horz" pos="2346">
          <p15:clr>
            <a:srgbClr val="A4A3A4"/>
          </p15:clr>
        </p15:guide>
        <p15:guide id="6" pos="271">
          <p15:clr>
            <a:srgbClr val="A4A3A4"/>
          </p15:clr>
        </p15:guide>
        <p15:guide id="7" pos="3742" userDrawn="1">
          <p15:clr>
            <a:srgbClr val="A4A3A4"/>
          </p15:clr>
        </p15:guide>
        <p15:guide id="8" pos="2039">
          <p15:clr>
            <a:srgbClr val="A4A3A4"/>
          </p15:clr>
        </p15:guide>
        <p15:guide id="9" pos="5483">
          <p15:clr>
            <a:srgbClr val="A4A3A4"/>
          </p15:clr>
        </p15:guide>
        <p15:guide id="10" pos="1973" userDrawn="1">
          <p15:clr>
            <a:srgbClr val="A4A3A4"/>
          </p15:clr>
        </p15:guide>
        <p15:guide id="11" pos="37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C14"/>
    <a:srgbClr val="7D9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just format 3 - Dekorfär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3215" autoAdjust="0"/>
  </p:normalViewPr>
  <p:slideViewPr>
    <p:cSldViewPr showGuides="1">
      <p:cViewPr>
        <p:scale>
          <a:sx n="125" d="100"/>
          <a:sy n="125" d="100"/>
        </p:scale>
        <p:origin x="-80" y="200"/>
      </p:cViewPr>
      <p:guideLst>
        <p:guide orient="horz" pos="3068"/>
        <p:guide orient="horz" pos="246"/>
        <p:guide orient="horz" pos="1439"/>
        <p:guide orient="horz" pos="2845"/>
        <p:guide orient="horz" pos="2346"/>
        <p:guide pos="271"/>
        <p:guide pos="3742"/>
        <p:guide pos="2039"/>
        <p:guide pos="5483"/>
        <p:guide pos="1973"/>
        <p:guide pos="3787"/>
      </p:guideLst>
    </p:cSldViewPr>
  </p:slideViewPr>
  <p:outlineViewPr>
    <p:cViewPr>
      <p:scale>
        <a:sx n="33" d="100"/>
        <a:sy n="33" d="100"/>
      </p:scale>
      <p:origin x="0" y="-33256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3FC8D-6A5F-41D7-BE3A-19745860D7C6}" type="datetimeFigureOut">
              <a:rPr lang="en-GB" smtClean="0"/>
              <a:t>15.03.17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13BCE-36E5-49AA-B68B-13D0186ED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67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1E91-FC07-4489-9C87-F9853DDBC6AD}" type="datetimeFigureOut">
              <a:rPr lang="en-GB" smtClean="0"/>
              <a:t>15.03.17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61EF-33BB-4E4B-BDD5-591D1F227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3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s://certbot.eff.org/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6968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The </a:t>
            </a:r>
            <a:r>
              <a:rPr lang="nb-NO" dirty="0" err="1" smtClean="0"/>
              <a:t>shared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is used for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efficient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communication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asymmetric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crypto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tough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7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Null </a:t>
            </a:r>
            <a:r>
              <a:rPr lang="nb-NO" dirty="0" err="1" smtClean="0"/>
              <a:t>ciphers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ciphers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cipher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length</a:t>
            </a:r>
            <a:r>
              <a:rPr lang="nb-NO" baseline="0" dirty="0" smtClean="0"/>
              <a:t> 0 – </a:t>
            </a:r>
            <a:r>
              <a:rPr lang="nb-NO" baseline="0" dirty="0" err="1" smtClean="0"/>
              <a:t>originally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intended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debug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BEAST</a:t>
            </a:r>
            <a:r>
              <a:rPr lang="nb-NO" baseline="0" dirty="0" smtClean="0"/>
              <a:t> –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POODLE – </a:t>
            </a:r>
            <a:r>
              <a:rPr lang="nb-NO" baseline="0" dirty="0" err="1" smtClean="0"/>
              <a:t>ssl</a:t>
            </a:r>
            <a:r>
              <a:rPr lang="nb-NO" baseline="0" dirty="0" smtClean="0"/>
              <a:t> v3 </a:t>
            </a:r>
            <a:r>
              <a:rPr lang="nb-NO" baseline="0" dirty="0" err="1" smtClean="0"/>
              <a:t>downgrade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vulnerability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DROWN – a single sslv2 server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privkey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let </a:t>
            </a:r>
            <a:r>
              <a:rPr lang="nb-NO" baseline="0" dirty="0" err="1" smtClean="0"/>
              <a:t>someone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decrypt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connection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else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Also</a:t>
            </a:r>
            <a:r>
              <a:rPr lang="nb-NO" baseline="0" dirty="0" smtClean="0"/>
              <a:t> CRIME, BREACH, HEARTBLEED etc. etc.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SSL Labs – </a:t>
            </a:r>
            <a:r>
              <a:rPr lang="nb-NO" baseline="0" dirty="0" err="1" smtClean="0"/>
              <a:t>we’ll</a:t>
            </a:r>
            <a:r>
              <a:rPr lang="nb-NO" baseline="0" dirty="0" smtClean="0"/>
              <a:t> do more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workshop </a:t>
            </a:r>
            <a:r>
              <a:rPr lang="nb-NO" baseline="0" dirty="0" err="1" smtClean="0"/>
              <a:t>section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0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EFF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Eletronic</a:t>
            </a:r>
            <a:r>
              <a:rPr lang="en-US" baseline="0" dirty="0" smtClean="0"/>
              <a:t> Frontier Foundation: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nonprofit organization defending civil liberties in the digital world</a:t>
            </a:r>
            <a:endParaRPr lang="en-US" dirty="0" smtClean="0"/>
          </a:p>
          <a:p>
            <a:r>
              <a:rPr lang="en-US" dirty="0" smtClean="0"/>
              <a:t>CRL </a:t>
            </a:r>
            <a:r>
              <a:rPr lang="mr-IN" dirty="0" smtClean="0"/>
              <a:t>–</a:t>
            </a:r>
            <a:r>
              <a:rPr lang="en-US" baseline="0" dirty="0" smtClean="0"/>
              <a:t> Certificate Revocation List</a:t>
            </a:r>
            <a:endParaRPr lang="en-US" dirty="0" smtClean="0"/>
          </a:p>
          <a:p>
            <a:r>
              <a:rPr lang="en-US" dirty="0" smtClean="0"/>
              <a:t>OCSP </a:t>
            </a:r>
            <a:r>
              <a:rPr lang="mr-IN" dirty="0" smtClean="0"/>
              <a:t>–</a:t>
            </a:r>
            <a:r>
              <a:rPr lang="en-US" dirty="0" smtClean="0"/>
              <a:t> Online</a:t>
            </a:r>
            <a:r>
              <a:rPr lang="en-US" baseline="0" dirty="0" smtClean="0"/>
              <a:t> Certificate Status Protocol</a:t>
            </a:r>
          </a:p>
          <a:p>
            <a:r>
              <a:rPr lang="en-US" baseline="0" dirty="0" smtClean="0"/>
              <a:t>http://ocsp.int-x3.letsencrypt.org/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ACME: </a:t>
            </a:r>
            <a:r>
              <a:rPr lang="nb-NO" dirty="0" err="1" smtClean="0"/>
              <a:t>interactions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CA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' web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r>
              <a:rPr lang="nb-NO" dirty="0" smtClean="0"/>
              <a:t> </a:t>
            </a:r>
            <a:r>
              <a:rPr lang="en-GB" dirty="0" smtClean="0"/>
              <a:t>Step-by-step guide is available in</a:t>
            </a:r>
            <a:r>
              <a:rPr lang="en-GB" baseline="0" dirty="0" smtClean="0"/>
              <a:t> the Handouts folder (later on)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36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>
                <a:hlinkClick r:id="rId3" tooltip="Certbot"/>
              </a:rPr>
              <a:t>Certbot</a:t>
            </a:r>
            <a:r>
              <a:rPr lang="en-US" dirty="0" smtClean="0"/>
              <a:t> ACME client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certboot</a:t>
            </a:r>
            <a:r>
              <a:rPr lang="en-US" dirty="0" smtClean="0"/>
              <a:t>-auto </a:t>
            </a:r>
            <a:r>
              <a:rPr lang="en-US" dirty="0" err="1" smtClean="0"/>
              <a:t>certonly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Simple </a:t>
            </a:r>
            <a:r>
              <a:rPr lang="nb-NO" dirty="0" err="1" smtClean="0"/>
              <a:t>semi-graphical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tool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r>
              <a:rPr lang="nb-NO" dirty="0" smtClean="0"/>
              <a:t> </a:t>
            </a:r>
            <a:r>
              <a:rPr lang="nb-NO" dirty="0" err="1" smtClean="0"/>
              <a:t>deserves</a:t>
            </a:r>
            <a:r>
              <a:rPr lang="nb-NO" baseline="0" dirty="0" smtClean="0"/>
              <a:t> a lot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credit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making</a:t>
            </a:r>
            <a:r>
              <a:rPr lang="nb-NO" baseline="0" dirty="0" smtClean="0"/>
              <a:t> it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easy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8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Details</a:t>
            </a:r>
            <a:r>
              <a:rPr lang="nb-NO" dirty="0" smtClean="0"/>
              <a:t>: https://www.blackhat.com/presentations/bh-dc-09/Marlinspike/BlackHat-DC-09-Marlinspike-Defeating-SSL.pdf</a:t>
            </a:r>
          </a:p>
          <a:p>
            <a:r>
              <a:rPr lang="nb-NO" dirty="0" err="1" smtClean="0"/>
              <a:t>PoC</a:t>
            </a:r>
            <a:r>
              <a:rPr lang="nb-NO" baseline="0" dirty="0" smtClean="0"/>
              <a:t>: </a:t>
            </a:r>
            <a:r>
              <a:rPr lang="nb-NO" dirty="0" smtClean="0"/>
              <a:t>https://moxie.org/software/sslstrip/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4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8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ba.no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5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2,7% </a:t>
            </a:r>
            <a:r>
              <a:rPr lang="nb-NO" dirty="0" err="1" smtClean="0"/>
              <a:t>of</a:t>
            </a:r>
            <a:r>
              <a:rPr lang="nb-NO" baseline="0" dirty="0" smtClean="0"/>
              <a:t> </a:t>
            </a:r>
            <a:r>
              <a:rPr lang="nb-NO" dirty="0" err="1" smtClean="0"/>
              <a:t>top</a:t>
            </a:r>
            <a:r>
              <a:rPr lang="nb-NO" dirty="0" smtClean="0"/>
              <a:t> 10 million </a:t>
            </a:r>
            <a:r>
              <a:rPr lang="nb-NO" dirty="0" err="1" smtClean="0"/>
              <a:t>websites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77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There</a:t>
            </a:r>
            <a:r>
              <a:rPr lang="nb-NO" dirty="0" smtClean="0"/>
              <a:t> is </a:t>
            </a:r>
            <a:r>
              <a:rPr lang="nb-NO" dirty="0" err="1" smtClean="0"/>
              <a:t>also</a:t>
            </a:r>
            <a:r>
              <a:rPr lang="nb-NO" dirty="0" smtClean="0"/>
              <a:t> a lot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crap</a:t>
            </a:r>
            <a:r>
              <a:rPr lang="nb-NO" dirty="0" smtClean="0"/>
              <a:t> to </a:t>
            </a:r>
            <a:r>
              <a:rPr lang="nb-NO" dirty="0" err="1" smtClean="0"/>
              <a:t>worry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Rouge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Cas</a:t>
            </a:r>
            <a:r>
              <a:rPr lang="nb-NO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Symantec / </a:t>
            </a:r>
            <a:r>
              <a:rPr lang="nb-NO" baseline="0" dirty="0" err="1" smtClean="0"/>
              <a:t>Bluecoat</a:t>
            </a:r>
            <a:r>
              <a:rPr lang="nb-NO" baseline="0" dirty="0" smtClean="0"/>
              <a:t> etc.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92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 smtClean="0"/>
              <a:t>spv.no – </a:t>
            </a:r>
            <a:r>
              <a:rPr lang="nb-NO" baseline="0" dirty="0" err="1" smtClean="0"/>
              <a:t>blocked</a:t>
            </a:r>
            <a:r>
              <a:rPr lang="nb-NO" baseline="0" dirty="0" smtClean="0"/>
              <a:t> by HSTS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Spv.no - demo different (</a:t>
            </a:r>
            <a:r>
              <a:rPr lang="nb-NO" baseline="0" dirty="0" err="1" smtClean="0"/>
              <a:t>unused</a:t>
            </a:r>
            <a:r>
              <a:rPr lang="nb-NO" baseline="0" dirty="0" smtClean="0"/>
              <a:t>)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– HSTS </a:t>
            </a:r>
            <a:r>
              <a:rPr lang="nb-NO" baseline="0" dirty="0" err="1" smtClean="0"/>
              <a:t>record</a:t>
            </a:r>
            <a:r>
              <a:rPr lang="nb-NO" baseline="0" dirty="0" smtClean="0"/>
              <a:t> not present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7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Requires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includeSubdomains</a:t>
            </a:r>
            <a:r>
              <a:rPr lang="en-US" baseline="0" dirty="0" smtClean="0"/>
              <a:t>” and ”preload” in HSTS header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root domain can be preloaded </a:t>
            </a:r>
            <a:r>
              <a:rPr lang="mr-IN" baseline="0" dirty="0" smtClean="0"/>
              <a:t>–</a:t>
            </a:r>
            <a:r>
              <a:rPr lang="en-US" baseline="0" dirty="0" smtClean="0"/>
              <a:t> works across all subdomains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not scale </a:t>
            </a:r>
            <a:r>
              <a:rPr lang="mr-IN" baseline="0" dirty="0" smtClean="0"/>
              <a:t>–</a:t>
            </a:r>
            <a:r>
              <a:rPr lang="en-US" baseline="0" dirty="0" smtClean="0"/>
              <a:t> list is currently &gt; 20 000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7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Requires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includeSubdomains</a:t>
            </a:r>
            <a:r>
              <a:rPr lang="en-US" baseline="0" dirty="0" smtClean="0"/>
              <a:t>” and ”preload” in HSTS header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root domain can be preloaded </a:t>
            </a:r>
            <a:r>
              <a:rPr lang="mr-IN" baseline="0" dirty="0" smtClean="0"/>
              <a:t>–</a:t>
            </a:r>
            <a:r>
              <a:rPr lang="en-US" baseline="0" dirty="0" smtClean="0"/>
              <a:t> works across all subdomains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not scale </a:t>
            </a:r>
            <a:r>
              <a:rPr lang="mr-IN" baseline="0" dirty="0" smtClean="0"/>
              <a:t>–</a:t>
            </a:r>
            <a:r>
              <a:rPr lang="en-US" baseline="0" dirty="0" smtClean="0"/>
              <a:t> list is currently &gt; 20 000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8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Stortinget.no </a:t>
            </a:r>
            <a:r>
              <a:rPr lang="nb-NO" dirty="0" err="1" smtClean="0"/>
              <a:t>fails</a:t>
            </a:r>
            <a:r>
              <a:rPr lang="nb-NO" dirty="0" smtClean="0"/>
              <a:t> to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their</a:t>
            </a:r>
            <a:r>
              <a:rPr lang="nb-NO" baseline="0" dirty="0" smtClean="0"/>
              <a:t> ASP.net </a:t>
            </a:r>
            <a:r>
              <a:rPr lang="nb-NO" baseline="0" dirty="0" err="1" smtClean="0"/>
              <a:t>session-cookie</a:t>
            </a:r>
            <a:r>
              <a:rPr lang="nb-NO" baseline="0" dirty="0" smtClean="0"/>
              <a:t> as </a:t>
            </a:r>
            <a:r>
              <a:rPr lang="nb-NO" baseline="0" dirty="0" err="1" smtClean="0"/>
              <a:t>secure</a:t>
            </a:r>
            <a:r>
              <a:rPr lang="nb-NO" baseline="0" dirty="0" smtClean="0"/>
              <a:t> -&gt; </a:t>
            </a:r>
            <a:r>
              <a:rPr lang="nb-NO" baseline="0" dirty="0" err="1" smtClean="0"/>
              <a:t>since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demoing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exploitable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violators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be dropping real </a:t>
            </a:r>
            <a:r>
              <a:rPr lang="nb-NO" baseline="0" dirty="0" err="1" smtClean="0"/>
              <a:t>vulns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i’ll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stick</a:t>
            </a:r>
            <a:r>
              <a:rPr lang="nb-NO" baseline="0" dirty="0" smtClean="0"/>
              <a:t> to stortinget no.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8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err="1" smtClean="0"/>
              <a:t>Browsers</a:t>
            </a:r>
            <a:r>
              <a:rPr lang="nb-NO" dirty="0" smtClean="0"/>
              <a:t> </a:t>
            </a:r>
            <a:r>
              <a:rPr lang="nb-NO" dirty="0" err="1" smtClean="0"/>
              <a:t>started</a:t>
            </a:r>
            <a:r>
              <a:rPr lang="nb-NO" dirty="0" smtClean="0"/>
              <a:t> to </a:t>
            </a:r>
            <a:r>
              <a:rPr lang="nb-NO" dirty="0" err="1" smtClean="0"/>
              <a:t>care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security</a:t>
            </a:r>
            <a:endParaRPr lang="nb-NO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outside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DOM and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context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cannot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fiddled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e.g. </a:t>
            </a:r>
            <a:r>
              <a:rPr lang="nb-NO" baseline="0" dirty="0" err="1" smtClean="0"/>
              <a:t>javascript</a:t>
            </a:r>
            <a:endParaRPr lang="nb-NO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world</a:t>
            </a:r>
            <a:r>
              <a:rPr lang="nb-NO" dirty="0" smtClean="0"/>
              <a:t>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looking</a:t>
            </a:r>
            <a:r>
              <a:rPr lang="nb-NO" dirty="0" smtClean="0"/>
              <a:t> at a </a:t>
            </a:r>
            <a:r>
              <a:rPr lang="nb-NO" dirty="0" err="1" smtClean="0"/>
              <a:t>webpage</a:t>
            </a:r>
            <a:r>
              <a:rPr lang="nb-NO" dirty="0" smtClean="0"/>
              <a:t> and </a:t>
            </a:r>
            <a:r>
              <a:rPr lang="nb-NO" dirty="0" err="1" smtClean="0"/>
              <a:t>assess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attention</a:t>
            </a:r>
            <a:r>
              <a:rPr lang="nb-NO" dirty="0" smtClean="0"/>
              <a:t> to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awareness</a:t>
            </a:r>
            <a:r>
              <a:rPr lang="nb-NO" dirty="0" smtClean="0"/>
              <a:t> </a:t>
            </a:r>
            <a:r>
              <a:rPr lang="nb-NO" dirty="0" err="1" smtClean="0"/>
              <a:t>presented</a:t>
            </a:r>
            <a:r>
              <a:rPr lang="nb-NO" dirty="0" smtClean="0"/>
              <a:t> by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developers</a:t>
            </a:r>
            <a:r>
              <a:rPr lang="nb-NO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For </a:t>
            </a:r>
            <a:r>
              <a:rPr lang="nb-NO" dirty="0" err="1" smtClean="0"/>
              <a:t>instance</a:t>
            </a:r>
            <a:r>
              <a:rPr lang="nb-NO" dirty="0" smtClean="0"/>
              <a:t> </a:t>
            </a:r>
            <a:r>
              <a:rPr lang="nb-NO" dirty="0" err="1" smtClean="0"/>
              <a:t>I’ve</a:t>
            </a:r>
            <a:r>
              <a:rPr lang="nb-NO" dirty="0" smtClean="0"/>
              <a:t> </a:t>
            </a:r>
            <a:r>
              <a:rPr lang="nb-NO" dirty="0" err="1" smtClean="0"/>
              <a:t>found</a:t>
            </a:r>
            <a:r>
              <a:rPr lang="nb-NO" dirty="0" smtClean="0"/>
              <a:t> XSS </a:t>
            </a:r>
            <a:r>
              <a:rPr lang="nb-NO" dirty="0" err="1" smtClean="0"/>
              <a:t>vulnerabilities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went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critical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low</a:t>
            </a:r>
            <a:r>
              <a:rPr lang="nb-NO" baseline="0" dirty="0" smtClean="0"/>
              <a:t> due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presence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CSP/HSTS/X-FRAME-OPTIONS etc.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 err="1" smtClean="0"/>
              <a:t>Important</a:t>
            </a:r>
            <a:r>
              <a:rPr lang="nb-NO" baseline="0" dirty="0" smtClean="0"/>
              <a:t>: NOT a first-line </a:t>
            </a:r>
            <a:r>
              <a:rPr lang="nb-NO" baseline="0" dirty="0" err="1" smtClean="0"/>
              <a:t>defence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replace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vulnerability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patching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3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X-XSS -&gt;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experimental</a:t>
            </a:r>
            <a:r>
              <a:rPr lang="nb-NO" dirty="0" smtClean="0"/>
              <a:t> header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tells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not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reflected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xss</a:t>
            </a:r>
            <a:r>
              <a:rPr lang="nb-NO" baseline="0" dirty="0" smtClean="0"/>
              <a:t> </a:t>
            </a:r>
          </a:p>
          <a:p>
            <a:r>
              <a:rPr lang="nb-NO" baseline="0" dirty="0" smtClean="0"/>
              <a:t>HSTS -&gt; </a:t>
            </a:r>
            <a:r>
              <a:rPr lang="nb-NO" baseline="0" dirty="0" err="1" smtClean="0"/>
              <a:t>already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covered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. </a:t>
            </a:r>
            <a:r>
              <a:rPr lang="nb-NO" baseline="0" dirty="0" err="1" smtClean="0"/>
              <a:t>Please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remember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alway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connect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directly</a:t>
            </a:r>
            <a:r>
              <a:rPr lang="nb-NO" baseline="0" dirty="0" smtClean="0"/>
              <a:t> to port 443 for my </a:t>
            </a:r>
            <a:r>
              <a:rPr lang="nb-NO" baseline="0" dirty="0" err="1" smtClean="0"/>
              <a:t>page</a:t>
            </a:r>
            <a:endParaRPr lang="nb-NO" baseline="0" dirty="0" smtClean="0"/>
          </a:p>
          <a:p>
            <a:r>
              <a:rPr lang="nb-NO" baseline="0" dirty="0" smtClean="0"/>
              <a:t>HPKP -&gt; This is my </a:t>
            </a:r>
            <a:r>
              <a:rPr lang="nb-NO" baseline="0" dirty="0" err="1" smtClean="0"/>
              <a:t>key</a:t>
            </a:r>
            <a:r>
              <a:rPr lang="nb-NO" baseline="0" dirty="0" smtClean="0"/>
              <a:t>, never trust </a:t>
            </a:r>
            <a:r>
              <a:rPr lang="nb-NO" baseline="0" dirty="0" err="1" smtClean="0"/>
              <a:t>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other</a:t>
            </a:r>
            <a:r>
              <a:rPr lang="nb-NO" baseline="0" dirty="0" smtClean="0"/>
              <a:t>! ( Ok, not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simple, </a:t>
            </a:r>
            <a:r>
              <a:rPr lang="nb-NO" baseline="0" dirty="0" err="1" smtClean="0"/>
              <a:t>may</a:t>
            </a:r>
            <a:r>
              <a:rPr lang="nb-NO" baseline="0" dirty="0" smtClean="0"/>
              <a:t> be a never trust </a:t>
            </a:r>
            <a:r>
              <a:rPr lang="nb-NO" baseline="0" dirty="0" err="1" smtClean="0"/>
              <a:t>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keys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issued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CA etc.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drift.. Less trust </a:t>
            </a:r>
            <a:r>
              <a:rPr lang="nb-NO" baseline="0" dirty="0" err="1" smtClean="0"/>
              <a:t>anchors</a:t>
            </a:r>
            <a:r>
              <a:rPr lang="nb-NO" baseline="0" dirty="0" smtClean="0"/>
              <a:t>) </a:t>
            </a:r>
          </a:p>
          <a:p>
            <a:r>
              <a:rPr lang="nb-NO" baseline="0" dirty="0" err="1" smtClean="0"/>
              <a:t>X</a:t>
            </a:r>
            <a:r>
              <a:rPr lang="nb-NO" baseline="0" dirty="0" smtClean="0"/>
              <a:t>-</a:t>
            </a:r>
            <a:r>
              <a:rPr lang="nb-NO" baseline="0" dirty="0" err="1" smtClean="0"/>
              <a:t>Frame</a:t>
            </a:r>
            <a:r>
              <a:rPr lang="nb-NO" baseline="0" dirty="0" smtClean="0"/>
              <a:t>-Options -&gt; </a:t>
            </a:r>
            <a:r>
              <a:rPr lang="nb-NO" baseline="0" dirty="0" err="1" smtClean="0"/>
              <a:t>indicates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whether</a:t>
            </a:r>
            <a:r>
              <a:rPr lang="nb-NO" baseline="0" dirty="0" smtClean="0"/>
              <a:t> or not a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allowed</a:t>
            </a:r>
            <a:r>
              <a:rPr lang="nb-NO" baseline="0" dirty="0" smtClean="0"/>
              <a:t> to be </a:t>
            </a:r>
            <a:r>
              <a:rPr lang="nb-NO" baseline="0" dirty="0" err="1" smtClean="0"/>
              <a:t>rendered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inside</a:t>
            </a:r>
            <a:r>
              <a:rPr lang="nb-NO" baseline="0" dirty="0" smtClean="0"/>
              <a:t> an </a:t>
            </a:r>
            <a:r>
              <a:rPr lang="nb-NO" baseline="0" dirty="0" err="1" smtClean="0"/>
              <a:t>iFrame</a:t>
            </a:r>
            <a:r>
              <a:rPr lang="nb-NO" baseline="0" dirty="0" smtClean="0"/>
              <a:t>. (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-from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that’s</a:t>
            </a:r>
            <a:r>
              <a:rPr lang="nb-NO" baseline="0" dirty="0" smtClean="0"/>
              <a:t> IE so </a:t>
            </a:r>
            <a:r>
              <a:rPr lang="nb-NO" baseline="0" dirty="0" err="1" smtClean="0"/>
              <a:t>psss</a:t>
            </a:r>
            <a:r>
              <a:rPr lang="nb-NO" baseline="0" dirty="0" smtClean="0"/>
              <a:t>) </a:t>
            </a:r>
          </a:p>
          <a:p>
            <a:r>
              <a:rPr lang="nb-NO" baseline="0" dirty="0" err="1" smtClean="0"/>
              <a:t>X</a:t>
            </a:r>
            <a:r>
              <a:rPr lang="nb-NO" baseline="0" dirty="0" smtClean="0"/>
              <a:t>-Content-Type-Options -&gt; Do not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follow</a:t>
            </a:r>
            <a:r>
              <a:rPr lang="nb-NO" baseline="0" dirty="0" smtClean="0"/>
              <a:t> MIME-types from Content-Type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 ( </a:t>
            </a:r>
            <a:r>
              <a:rPr lang="nb-NO" baseline="0" dirty="0" err="1" smtClean="0"/>
              <a:t>Did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assume</a:t>
            </a:r>
            <a:r>
              <a:rPr lang="nb-NO" baseline="0" dirty="0" smtClean="0"/>
              <a:t> my 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 type ) </a:t>
            </a:r>
          </a:p>
          <a:p>
            <a:r>
              <a:rPr lang="nb-NO" baseline="0" dirty="0" smtClean="0"/>
              <a:t>CSP -&gt; Content Security Policy – </a:t>
            </a:r>
            <a:r>
              <a:rPr lang="nb-NO" baseline="0" dirty="0" err="1" smtClean="0"/>
              <a:t>Attempt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organizing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experimental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–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source</a:t>
            </a:r>
            <a:r>
              <a:rPr lang="nb-NO" baseline="0" dirty="0" smtClean="0"/>
              <a:t> whitelist - </a:t>
            </a:r>
            <a:r>
              <a:rPr lang="nb-NO" baseline="0" dirty="0" err="1" smtClean="0"/>
              <a:t>allows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developer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instruct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 from for a </a:t>
            </a:r>
            <a:r>
              <a:rPr lang="nb-NO" baseline="0" dirty="0" err="1" smtClean="0"/>
              <a:t>particular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webpage</a:t>
            </a:r>
            <a:r>
              <a:rPr lang="nb-NO" baseline="0" dirty="0" smtClean="0"/>
              <a:t>, Script, fonts, </a:t>
            </a:r>
            <a:r>
              <a:rPr lang="nb-NO" baseline="0" dirty="0" err="1" smtClean="0"/>
              <a:t>css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objects</a:t>
            </a:r>
            <a:endParaRPr lang="nb-NO" baseline="0" dirty="0" smtClean="0"/>
          </a:p>
          <a:p>
            <a:r>
              <a:rPr lang="nb-NO" baseline="0" dirty="0" err="1" smtClean="0"/>
              <a:t>Referrer</a:t>
            </a:r>
            <a:r>
              <a:rPr lang="nb-NO" baseline="0" dirty="0" smtClean="0"/>
              <a:t>-policy – </a:t>
            </a:r>
            <a:r>
              <a:rPr lang="nb-NO" baseline="0" dirty="0" err="1" smtClean="0"/>
              <a:t>instructs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browser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set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referrer-field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depending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navigates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57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dirty="0" err="1" smtClean="0"/>
              <a:t>Reminder</a:t>
            </a:r>
            <a:r>
              <a:rPr lang="nb-NO" baseline="0" dirty="0" smtClean="0"/>
              <a:t> -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input </a:t>
            </a:r>
            <a:r>
              <a:rPr lang="nb-NO" dirty="0" err="1" smtClean="0"/>
              <a:t>validation</a:t>
            </a:r>
            <a:r>
              <a:rPr lang="nb-NO" dirty="0" smtClean="0"/>
              <a:t>, output </a:t>
            </a:r>
            <a:r>
              <a:rPr lang="nb-NO" dirty="0" err="1" smtClean="0"/>
              <a:t>encoding</a:t>
            </a:r>
            <a:r>
              <a:rPr lang="nb-NO" dirty="0" smtClean="0"/>
              <a:t> etc.</a:t>
            </a:r>
          </a:p>
          <a:p>
            <a:pPr lvl="1"/>
            <a:r>
              <a:rPr lang="nb-NO" dirty="0" smtClean="0"/>
              <a:t>Still a lifesaver for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applications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1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</a:t>
            </a:r>
            <a:r>
              <a:rPr lang="nb-NO" baseline="0" dirty="0" smtClean="0"/>
              <a:t> A lot more </a:t>
            </a:r>
            <a:r>
              <a:rPr lang="nb-NO" baseline="0" dirty="0" err="1" smtClean="0"/>
              <a:t>here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dive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had</a:t>
            </a:r>
            <a:r>
              <a:rPr lang="nb-NO" baseline="0" dirty="0" smtClean="0"/>
              <a:t> time – developer.mozilla.org has a </a:t>
            </a:r>
            <a:r>
              <a:rPr lang="nb-NO" baseline="0" dirty="0" err="1" smtClean="0"/>
              <a:t>great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CSP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7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Scott helme </a:t>
            </a:r>
            <a:r>
              <a:rPr lang="nb-NO" dirty="0" err="1" smtClean="0"/>
              <a:t>made</a:t>
            </a:r>
            <a:r>
              <a:rPr lang="nb-NO" dirty="0" smtClean="0"/>
              <a:t> securityheaders.io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is a </a:t>
            </a:r>
            <a:r>
              <a:rPr lang="nb-NO" baseline="0" dirty="0" err="1" smtClean="0"/>
              <a:t>very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public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scorecard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outlining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7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-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encounter</a:t>
            </a:r>
            <a:r>
              <a:rPr lang="nb-NO" dirty="0" smtClean="0"/>
              <a:t> </a:t>
            </a:r>
            <a:r>
              <a:rPr lang="nb-NO" dirty="0" err="1" smtClean="0"/>
              <a:t>vendors</a:t>
            </a:r>
            <a:r>
              <a:rPr lang="nb-NO" baseline="0" dirty="0" smtClean="0"/>
              <a:t> all</a:t>
            </a:r>
            <a:r>
              <a:rPr lang="nb-NO" dirty="0" smtClean="0"/>
              <a:t> </a:t>
            </a:r>
            <a:r>
              <a:rPr lang="nb-NO" baseline="0" dirty="0" err="1" smtClean="0"/>
              <a:t>the</a:t>
            </a:r>
            <a:r>
              <a:rPr lang="nb-NO" dirty="0" smtClean="0"/>
              <a:t> </a:t>
            </a:r>
            <a:r>
              <a:rPr lang="nb-NO" baseline="0" dirty="0" smtClean="0"/>
              <a:t>time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fails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basics</a:t>
            </a:r>
            <a:r>
              <a:rPr lang="nb-NO" baseline="0" dirty="0" smtClean="0"/>
              <a:t>. If </a:t>
            </a:r>
            <a:r>
              <a:rPr lang="nb-NO" baseline="0" dirty="0" err="1" smtClean="0"/>
              <a:t>everyone</a:t>
            </a:r>
            <a:r>
              <a:rPr lang="nb-NO" baseline="0" dirty="0" smtClean="0"/>
              <a:t> just </a:t>
            </a:r>
            <a:r>
              <a:rPr lang="nb-NO" baseline="0" dirty="0" err="1" smtClean="0"/>
              <a:t>gets</a:t>
            </a:r>
            <a:r>
              <a:rPr lang="nb-NO" baseline="0" dirty="0" smtClean="0"/>
              <a:t> a grip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be a </a:t>
            </a:r>
            <a:r>
              <a:rPr lang="nb-NO" baseline="0" dirty="0" err="1" smtClean="0"/>
              <a:t>better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place</a:t>
            </a:r>
            <a:r>
              <a:rPr lang="nb-NO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032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Scott helme </a:t>
            </a:r>
            <a:r>
              <a:rPr lang="nb-NO" dirty="0" err="1" smtClean="0"/>
              <a:t>made</a:t>
            </a:r>
            <a:r>
              <a:rPr lang="nb-NO" dirty="0" smtClean="0"/>
              <a:t> securityheaders.io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basically</a:t>
            </a:r>
            <a:r>
              <a:rPr lang="nb-NO" baseline="0" dirty="0" smtClean="0"/>
              <a:t> is a </a:t>
            </a:r>
            <a:r>
              <a:rPr lang="nb-NO" baseline="0" dirty="0" err="1" smtClean="0"/>
              <a:t>very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public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scorecard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outlining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headers</a:t>
            </a:r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22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Abuses</a:t>
            </a:r>
            <a:r>
              <a:rPr lang="nb-NO" dirty="0" smtClean="0"/>
              <a:t> </a:t>
            </a:r>
            <a:r>
              <a:rPr lang="nb-NO" dirty="0" err="1" smtClean="0"/>
              <a:t>iFrames</a:t>
            </a:r>
            <a:r>
              <a:rPr lang="nb-NO" dirty="0" smtClean="0"/>
              <a:t>, z-</a:t>
            </a:r>
            <a:r>
              <a:rPr lang="nb-NO" dirty="0" err="1" smtClean="0"/>
              <a:t>index</a:t>
            </a:r>
            <a:r>
              <a:rPr lang="nb-NO" dirty="0" smtClean="0"/>
              <a:t> and transparent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 smtClean="0"/>
              <a:t>Current</a:t>
            </a:r>
            <a:r>
              <a:rPr lang="nb-NO" dirty="0" smtClean="0"/>
              <a:t> demo: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https://evil.skandlabanken.no/ck/iframeyou.html</a:t>
            </a:r>
          </a:p>
          <a:p>
            <a:endParaRPr lang="nb-NO" dirty="0" smtClean="0"/>
          </a:p>
          <a:p>
            <a:r>
              <a:rPr lang="nb-NO" dirty="0" smtClean="0"/>
              <a:t>Old/</a:t>
            </a:r>
            <a:r>
              <a:rPr lang="nb-NO" dirty="0" err="1" smtClean="0"/>
              <a:t>other</a:t>
            </a:r>
            <a:r>
              <a:rPr lang="nb-NO" dirty="0" smtClean="0"/>
              <a:t>:</a:t>
            </a:r>
          </a:p>
          <a:p>
            <a:r>
              <a:rPr lang="nb-NO" dirty="0" smtClean="0"/>
              <a:t>http://evil.skandlabanken.no/ck/booster1.html</a:t>
            </a:r>
          </a:p>
          <a:p>
            <a:r>
              <a:rPr lang="nb-NO" dirty="0" smtClean="0"/>
              <a:t>http://evil.skandlabanken.no/ck/booster2.html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7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coarse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either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support </a:t>
            </a:r>
            <a:r>
              <a:rPr lang="nb-NO" baseline="0" dirty="0" err="1" smtClean="0"/>
              <a:t>iFraming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dont ( </a:t>
            </a:r>
            <a:r>
              <a:rPr lang="nb-NO" baseline="0" dirty="0" err="1" smtClean="0"/>
              <a:t>there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</a:t>
            </a:r>
            <a:r>
              <a:rPr lang="nb-NO" baseline="0" dirty="0" smtClean="0"/>
              <a:t>-from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takes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domain</a:t>
            </a:r>
            <a:r>
              <a:rPr lang="nb-NO" baseline="0" dirty="0" smtClean="0"/>
              <a:t> and is IE. </a:t>
            </a:r>
            <a:r>
              <a:rPr lang="nb-NO" baseline="0" dirty="0" err="1" smtClean="0"/>
              <a:t>Specific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yay</a:t>
            </a:r>
            <a:r>
              <a:rPr lang="nb-NO" baseline="0" dirty="0" smtClean="0"/>
              <a:t>! )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22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-</a:t>
            </a:r>
            <a:r>
              <a:rPr lang="nb-NO" baseline="0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screw</a:t>
            </a:r>
            <a:r>
              <a:rPr lang="nb-NO" dirty="0" smtClean="0"/>
              <a:t> up and 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sensitive in a URL </a:t>
            </a:r>
            <a:r>
              <a:rPr lang="nb-NO" dirty="0" err="1" smtClean="0"/>
              <a:t>on</a:t>
            </a:r>
            <a:r>
              <a:rPr lang="nb-NO" dirty="0" smtClean="0"/>
              <a:t> a </a:t>
            </a:r>
            <a:r>
              <a:rPr lang="nb-NO" dirty="0" err="1" smtClean="0"/>
              <a:t>page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outbound</a:t>
            </a:r>
            <a:r>
              <a:rPr lang="nb-NO" dirty="0" smtClean="0"/>
              <a:t> links </a:t>
            </a:r>
            <a:r>
              <a:rPr lang="nb-NO" dirty="0" err="1" smtClean="0"/>
              <a:t>nothing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leak</a:t>
            </a:r>
            <a:r>
              <a:rPr lang="nb-NO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b-NO" dirty="0" err="1" smtClean="0"/>
              <a:t>unsafe</a:t>
            </a:r>
            <a:r>
              <a:rPr lang="nb-NO" dirty="0" smtClean="0"/>
              <a:t>-url </a:t>
            </a:r>
            <a:r>
              <a:rPr lang="nb-NO" baseline="0" dirty="0" smtClean="0"/>
              <a:t> - </a:t>
            </a:r>
            <a:r>
              <a:rPr lang="nb-NO" baseline="0" dirty="0" err="1" smtClean="0"/>
              <a:t>everything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included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even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strings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Be </a:t>
            </a:r>
            <a:r>
              <a:rPr lang="nb-NO" dirty="0" err="1" smtClean="0"/>
              <a:t>mindful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analytics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depend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44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escape opportunity / stimulant break</a:t>
            </a:r>
          </a:p>
          <a:p>
            <a:r>
              <a:rPr lang="en-US" dirty="0" smtClean="0"/>
              <a:t>Next up is a workshop section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22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Github</a:t>
            </a:r>
            <a:r>
              <a:rPr lang="nb-NO" dirty="0" smtClean="0"/>
              <a:t>: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Download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Clone</a:t>
            </a:r>
            <a:endParaRPr lang="nb-NO" baseline="0" dirty="0" smtClean="0"/>
          </a:p>
          <a:p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projects</a:t>
            </a:r>
            <a:r>
              <a:rPr lang="nb-NO" baseline="0" dirty="0" smtClean="0"/>
              <a:t>: </a:t>
            </a:r>
            <a:r>
              <a:rPr lang="nb-NO" baseline="0" dirty="0" err="1" smtClean="0"/>
              <a:t>Boosterconf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Boosterconf_solved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74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57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walk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around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help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answer</a:t>
            </a:r>
            <a:r>
              <a:rPr lang="nb-NO" baseline="0" dirty="0" smtClean="0"/>
              <a:t> questions – just </a:t>
            </a:r>
            <a:r>
              <a:rPr lang="nb-NO" baseline="0" dirty="0" err="1" smtClean="0"/>
              <a:t>raise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hand or </a:t>
            </a:r>
            <a:r>
              <a:rPr lang="nb-NO" baseline="0" dirty="0" err="1" smtClean="0"/>
              <a:t>something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35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7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Remember</a:t>
            </a:r>
            <a:r>
              <a:rPr lang="nb-NO" baseline="0" dirty="0" smtClean="0"/>
              <a:t> to translate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 to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0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At skandiabanken, </a:t>
            </a:r>
            <a:r>
              <a:rPr lang="nb-NO" dirty="0" err="1" smtClean="0"/>
              <a:t>we</a:t>
            </a:r>
            <a:r>
              <a:rPr lang="nb-NO" dirty="0" smtClean="0"/>
              <a:t> run TLS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all </a:t>
            </a:r>
            <a:r>
              <a:rPr lang="nb-NO" baseline="0" dirty="0" err="1" smtClean="0"/>
              <a:t>levels</a:t>
            </a:r>
            <a:r>
              <a:rPr lang="nb-NO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Developer </a:t>
            </a:r>
            <a:r>
              <a:rPr lang="nb-NO" baseline="0" dirty="0" err="1" smtClean="0"/>
              <a:t>workstations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Development servers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Testing/staging servers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Production (OFC)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34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ATS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default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iOS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disables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unencrypted</a:t>
            </a:r>
            <a:r>
              <a:rPr lang="nb-NO" baseline="0" dirty="0" smtClean="0"/>
              <a:t> HTTP </a:t>
            </a:r>
            <a:r>
              <a:rPr lang="nb-NO" baseline="0" dirty="0" err="1" smtClean="0"/>
              <a:t>altogether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NSC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allows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cleartext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opt-out</a:t>
            </a:r>
            <a:r>
              <a:rPr lang="nb-NO" baseline="0" dirty="0" smtClean="0"/>
              <a:t>, TLS </a:t>
            </a:r>
            <a:r>
              <a:rPr lang="nb-NO" baseline="0" dirty="0" err="1" smtClean="0"/>
              <a:t>pinning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much</a:t>
            </a:r>
            <a:r>
              <a:rPr lang="nb-NO" baseline="0" dirty="0" smtClean="0"/>
              <a:t> more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0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161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EV </a:t>
            </a:r>
            <a:r>
              <a:rPr lang="nb-NO" dirty="0" err="1" smtClean="0"/>
              <a:t>certs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typically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unavailable</a:t>
            </a:r>
            <a:r>
              <a:rPr lang="nb-NO" baseline="0" dirty="0" smtClean="0"/>
              <a:t> for personal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let </a:t>
            </a:r>
            <a:r>
              <a:rPr lang="nb-NO" baseline="0" dirty="0" err="1" smtClean="0"/>
              <a:t>perfect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enemy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good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49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Go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quickly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through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process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validating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server -&gt; server </a:t>
            </a:r>
            <a:r>
              <a:rPr lang="nb-NO" baseline="0" dirty="0" err="1" smtClean="0"/>
              <a:t>cert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issuer</a:t>
            </a:r>
            <a:r>
              <a:rPr lang="nb-NO" baseline="0" dirty="0" smtClean="0"/>
              <a:t>/</a:t>
            </a:r>
            <a:r>
              <a:rPr lang="nb-NO" baseline="0" dirty="0" err="1" smtClean="0"/>
              <a:t>validity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check</a:t>
            </a:r>
            <a:r>
              <a:rPr lang="nb-NO" baseline="0" dirty="0" smtClean="0"/>
              <a:t> ++,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walking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chain</a:t>
            </a:r>
            <a:r>
              <a:rPr lang="nb-NO" baseline="0" dirty="0" smtClean="0"/>
              <a:t> to a trust </a:t>
            </a:r>
            <a:r>
              <a:rPr lang="nb-NO" baseline="0" dirty="0" err="1" smtClean="0"/>
              <a:t>anchor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823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361EF-33BB-4E4B-BDD5-591D1F22758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baseline="0" dirty="0" smtClean="0"/>
              <a:t> do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think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adoption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today</a:t>
            </a:r>
            <a:r>
              <a:rPr lang="nb-NO" baseline="0" dirty="0" smtClean="0"/>
              <a:t>?</a:t>
            </a:r>
          </a:p>
          <a:p>
            <a:endParaRPr lang="nb-NO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dirty="0" smtClean="0">
                <a:solidFill>
                  <a:srgbClr val="FF0000"/>
                </a:solidFill>
              </a:rPr>
              <a:t>NB! FIX </a:t>
            </a:r>
            <a:r>
              <a:rPr lang="nb-NO" sz="1200" dirty="0" err="1" smtClean="0">
                <a:solidFill>
                  <a:srgbClr val="FF0000"/>
                </a:solidFill>
              </a:rPr>
              <a:t>FIX</a:t>
            </a:r>
            <a:r>
              <a:rPr lang="nb-NO" sz="1200" dirty="0" smtClean="0">
                <a:solidFill>
                  <a:srgbClr val="FF0000"/>
                </a:solidFill>
              </a:rPr>
              <a:t> </a:t>
            </a:r>
            <a:r>
              <a:rPr lang="nb-NO" sz="1200" dirty="0" err="1" smtClean="0">
                <a:solidFill>
                  <a:srgbClr val="FF0000"/>
                </a:solidFill>
              </a:rPr>
              <a:t>FIX</a:t>
            </a:r>
            <a:r>
              <a:rPr lang="nb-NO" sz="1200" dirty="0" smtClean="0">
                <a:solidFill>
                  <a:srgbClr val="FF0000"/>
                </a:solidFill>
              </a:rPr>
              <a:t> Dette ser ut til å være andelen som har A-grade vs. andelen som har under A – IKKE andelen som har TLS i det hele tatt (som er noe annet).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860E3-B9B3-40D8-8944-609B2C3B123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0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emf"/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emf"/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-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86750" cy="2017058"/>
          </a:xfrm>
        </p:spPr>
        <p:txBody>
          <a:bodyPr/>
          <a:lstStyle>
            <a:lvl1pPr algn="l">
              <a:lnSpc>
                <a:spcPts val="4800"/>
              </a:lnSpc>
              <a:defRPr sz="4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71108" cy="55672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00"/>
              </a:lnSpc>
              <a:spcBef>
                <a:spcPts val="24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098273" y="4517934"/>
            <a:ext cx="3599696" cy="360910"/>
          </a:xfrm>
          <a:prstGeom prst="rect">
            <a:avLst/>
          </a:prstGeom>
        </p:spPr>
      </p:pic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612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0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innehåll 3"/>
          <p:cNvSpPr>
            <a:spLocks noGrp="1"/>
          </p:cNvSpPr>
          <p:nvPr>
            <p:ph sz="half" idx="15" hasCustomPrompt="1"/>
          </p:nvPr>
        </p:nvSpPr>
        <p:spPr>
          <a:xfrm>
            <a:off x="3226336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010705" y="1274635"/>
            <a:ext cx="2682000" cy="3258000"/>
          </a:xfr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1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5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94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blokker med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4635"/>
            <a:ext cx="2682000" cy="1573200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sz="half" idx="15" hasCustomPrompt="1"/>
          </p:nvPr>
        </p:nvSpPr>
        <p:spPr>
          <a:xfrm>
            <a:off x="3226336" y="1274635"/>
            <a:ext cx="2682000" cy="15732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 marL="720000" indent="0">
              <a:buNone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1" name="Platshållare för innehåll 2"/>
          <p:cNvSpPr>
            <a:spLocks noGrp="1"/>
          </p:cNvSpPr>
          <p:nvPr>
            <p:ph sz="half" idx="16" hasCustomPrompt="1"/>
          </p:nvPr>
        </p:nvSpPr>
        <p:spPr>
          <a:xfrm>
            <a:off x="6010704" y="1274635"/>
            <a:ext cx="2682000" cy="15732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7" hasCustomPrompt="1"/>
          </p:nvPr>
        </p:nvSpPr>
        <p:spPr>
          <a:xfrm>
            <a:off x="430306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 baseline="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sz="half" idx="18" hasCustomPrompt="1"/>
          </p:nvPr>
        </p:nvSpPr>
        <p:spPr>
          <a:xfrm>
            <a:off x="3226336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 baseline="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9" hasCustomPrompt="1"/>
          </p:nvPr>
        </p:nvSpPr>
        <p:spPr>
          <a:xfrm>
            <a:off x="6010704" y="2960364"/>
            <a:ext cx="2682000" cy="15732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5" name="Platshållare för text 2"/>
          <p:cNvSpPr>
            <a:spLocks noGrp="1"/>
          </p:cNvSpPr>
          <p:nvPr>
            <p:ph type="body" sz="quarter" idx="20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6" name="Platshållare för datum 1"/>
          <p:cNvSpPr>
            <a:spLocks noGrp="1"/>
          </p:cNvSpPr>
          <p:nvPr>
            <p:ph type="dt" sz="half" idx="21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7" name="Platshållare för sidfot 3"/>
          <p:cNvSpPr>
            <a:spLocks noGrp="1"/>
          </p:cNvSpPr>
          <p:nvPr>
            <p:ph type="ftr" sz="quarter" idx="22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8" name="Platshållare för bildnummer 7"/>
          <p:cNvSpPr>
            <a:spLocks noGrp="1"/>
          </p:cNvSpPr>
          <p:nvPr>
            <p:ph type="sldNum" sz="quarter" idx="23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96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kolonne (stort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012381" y="1276259"/>
            <a:ext cx="2682000" cy="325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 baseline="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 hasCustomPrompt="1"/>
          </p:nvPr>
        </p:nvSpPr>
        <p:spPr>
          <a:xfrm>
            <a:off x="430307" y="1276349"/>
            <a:ext cx="5475600" cy="32580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/>
                <a:cs typeface="Arial"/>
              </a:defRPr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0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1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2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7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kolonne (lite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7" y="1276349"/>
            <a:ext cx="5476880" cy="3258000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 hasCustomPrompt="1"/>
          </p:nvPr>
        </p:nvSpPr>
        <p:spPr>
          <a:xfrm>
            <a:off x="6012381" y="1276259"/>
            <a:ext cx="2682000" cy="32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lang="nb-NO" noProof="0" dirty="0"/>
              <a:t>Klikk på ikonet for å legge til et bilde</a:t>
            </a:r>
          </a:p>
          <a:p>
            <a:endParaRPr lang="nb-NO" noProof="0" dirty="0"/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18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nne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8269200" cy="2443521"/>
          </a:xfrm>
          <a:noFill/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 baseline="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9194" y="3839213"/>
            <a:ext cx="4060800" cy="70041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 hasCustomPrompt="1"/>
          </p:nvPr>
        </p:nvSpPr>
        <p:spPr>
          <a:xfrm>
            <a:off x="4639568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9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2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3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4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0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nner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29194" y="1276349"/>
            <a:ext cx="4067545" cy="2444400"/>
          </a:xfrm>
          <a:noFill/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9194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20" hasCustomPrompt="1"/>
          </p:nvPr>
        </p:nvSpPr>
        <p:spPr>
          <a:xfrm>
            <a:off x="4639567" y="1277671"/>
            <a:ext cx="4067545" cy="2444400"/>
          </a:xfrm>
          <a:noFill/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1" name="Platshållare för text 9"/>
          <p:cNvSpPr>
            <a:spLocks noGrp="1"/>
          </p:cNvSpPr>
          <p:nvPr>
            <p:ph type="body" sz="quarter" idx="16" hasCustomPrompt="1"/>
          </p:nvPr>
        </p:nvSpPr>
        <p:spPr>
          <a:xfrm>
            <a:off x="4639567" y="3839213"/>
            <a:ext cx="40608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/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5" name="Platshållare för bildnummer 7"/>
          <p:cNvSpPr>
            <a:spLocks noGrp="1"/>
          </p:cNvSpPr>
          <p:nvPr>
            <p:ph type="sldNum" sz="quarter" idx="21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43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r +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2665021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 baseline="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5" hasCustomPrompt="1"/>
          </p:nvPr>
        </p:nvSpPr>
        <p:spPr>
          <a:xfrm>
            <a:off x="428625" y="3838469"/>
            <a:ext cx="26676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   </a:t>
            </a:r>
          </a:p>
        </p:txBody>
      </p:sp>
      <p:sp>
        <p:nvSpPr>
          <p:cNvPr id="21" name="Platshållare för innehåll 2"/>
          <p:cNvSpPr>
            <a:spLocks noGrp="1"/>
          </p:cNvSpPr>
          <p:nvPr>
            <p:ph sz="half" idx="23" hasCustomPrompt="1"/>
          </p:nvPr>
        </p:nvSpPr>
        <p:spPr>
          <a:xfrm>
            <a:off x="3234111" y="1275030"/>
            <a:ext cx="2664000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5" name="Platshållare för text 9"/>
          <p:cNvSpPr>
            <a:spLocks noGrp="1"/>
          </p:cNvSpPr>
          <p:nvPr>
            <p:ph type="body" sz="quarter" idx="19" hasCustomPrompt="1"/>
          </p:nvPr>
        </p:nvSpPr>
        <p:spPr>
          <a:xfrm>
            <a:off x="3234265" y="3839839"/>
            <a:ext cx="266636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22" name="Platshållare för innehåll 2"/>
          <p:cNvSpPr>
            <a:spLocks noGrp="1"/>
          </p:cNvSpPr>
          <p:nvPr>
            <p:ph sz="half" idx="24" hasCustomPrompt="1"/>
          </p:nvPr>
        </p:nvSpPr>
        <p:spPr>
          <a:xfrm>
            <a:off x="6034559" y="1275030"/>
            <a:ext cx="2664000" cy="2444400"/>
          </a:xfrm>
          <a:noFill/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8" name="Platshållare för text 9"/>
          <p:cNvSpPr>
            <a:spLocks noGrp="1"/>
          </p:cNvSpPr>
          <p:nvPr>
            <p:ph type="body" sz="quarter" idx="20" hasCustomPrompt="1"/>
          </p:nvPr>
        </p:nvSpPr>
        <p:spPr>
          <a:xfrm>
            <a:off x="6035211" y="3839028"/>
            <a:ext cx="2667600" cy="702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24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/>
              <a:t>Tekstboks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25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6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87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8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9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0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92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75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430306" y="1276349"/>
            <a:ext cx="8280000" cy="3257551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aseline="0"/>
            </a:lvl2pPr>
            <a:lvl3pPr>
              <a:lnSpc>
                <a:spcPct val="100000"/>
              </a:lnSpc>
              <a:defRPr baseline="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baseline="0"/>
            </a:lvl5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2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3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5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DD MMMM, 2014</a:t>
            </a:r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7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- bilde - hv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5273" cy="2027896"/>
          </a:xfrm>
        </p:spPr>
        <p:txBody>
          <a:bodyPr/>
          <a:lstStyle>
            <a:lvl1pPr>
              <a:lnSpc>
                <a:spcPts val="48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67800" cy="550085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24"/>
              </a:spcBef>
              <a:buFont typeface="Arial" panose="020B0604020202020204" pitchFamily="34" charset="0"/>
              <a:buNone/>
              <a:defRPr lang="en-GB" sz="20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5098273" y="4517933"/>
            <a:ext cx="3599696" cy="36091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defRPr lang="en-GB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520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6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 – bilde – 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5273" cy="2027896"/>
          </a:xfrm>
        </p:spPr>
        <p:txBody>
          <a:bodyPr/>
          <a:lstStyle>
            <a:lvl1pPr>
              <a:lnSpc>
                <a:spcPts val="4800"/>
              </a:lnSpc>
              <a:defRPr lang="en-GB" sz="48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433155" y="2482094"/>
            <a:ext cx="8267800" cy="55008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spcBef>
                <a:spcPts val="24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Navn/Tittel</a:t>
            </a:r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98273" y="4517933"/>
            <a:ext cx="3599696" cy="36091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2376" y="4622609"/>
            <a:ext cx="3079504" cy="241299"/>
          </a:xfrm>
        </p:spPr>
        <p:txBody>
          <a:bodyPr lIns="0" tIns="0" rIns="0" bIns="0"/>
          <a:lstStyle>
            <a:lvl1pPr>
              <a:defRPr lang="en-GB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b-NO" smtClean="0"/>
              <a:t>DD MMMM, 2014</a:t>
            </a:r>
            <a:endParaRPr lang="sv-SE" dirty="0"/>
          </a:p>
        </p:txBody>
      </p:sp>
      <p:sp>
        <p:nvSpPr>
          <p:cNvPr id="8" name="Platshållare för text 6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12376" y="4379208"/>
            <a:ext cx="3078000" cy="29520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sv-SE" sz="14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6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 – bilde – hv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9"/>
            <a:ext cx="8277225" cy="1584000"/>
          </a:xfrm>
        </p:spPr>
        <p:txBody>
          <a:bodyPr/>
          <a:lstStyle>
            <a:lvl1pPr>
              <a:lnSpc>
                <a:spcPts val="48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27" name="Platshållare för text 26"/>
          <p:cNvSpPr>
            <a:spLocks noGrp="1"/>
          </p:cNvSpPr>
          <p:nvPr>
            <p:ph type="body" sz="quarter" idx="14" hasCustomPrompt="1"/>
          </p:nvPr>
        </p:nvSpPr>
        <p:spPr>
          <a:xfrm>
            <a:off x="7086670" y="4715384"/>
            <a:ext cx="1620001" cy="1624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4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- bilde – grøn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nb-NO" noProof="0" dirty="0"/>
              <a:t>Klikk på ikonet for å legge til et bilde</a:t>
            </a:r>
          </a:p>
          <a:p>
            <a:endParaRPr lang="nb-NO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77225" cy="1584000"/>
          </a:xfrm>
        </p:spPr>
        <p:txBody>
          <a:bodyPr/>
          <a:lstStyle>
            <a:lvl1pPr>
              <a:lnSpc>
                <a:spcPts val="48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086670" y="4715384"/>
            <a:ext cx="1620001" cy="1624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2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 – brun">
    <p:bg>
      <p:bgPr>
        <a:solidFill>
          <a:srgbClr val="C2B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419100" y="338668"/>
            <a:ext cx="8261901" cy="1584000"/>
          </a:xfrm>
        </p:spPr>
        <p:txBody>
          <a:bodyPr/>
          <a:lstStyle>
            <a:lvl1pPr>
              <a:lnSpc>
                <a:spcPts val="48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3" name="Platshållare för text 26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7086670" y="4715384"/>
            <a:ext cx="1620001" cy="16242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20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text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3" y="338668"/>
            <a:ext cx="8280000" cy="41990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3200"/>
              </a:lnSpc>
              <a:buNone/>
              <a:defRPr sz="3000" b="1">
                <a:solidFill>
                  <a:schemeClr val="tx2"/>
                </a:solidFill>
              </a:defRPr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nb-NO" dirty="0"/>
              <a:t>Klikk her for å legge til tekst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9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0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1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430306" y="1276349"/>
            <a:ext cx="3940180" cy="325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45737" y="1275179"/>
            <a:ext cx="3954509" cy="325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  <a:endParaRPr lang="sv-SE" dirty="0"/>
          </a:p>
        </p:txBody>
      </p:sp>
      <p:sp>
        <p:nvSpPr>
          <p:cNvPr id="13" name="Platshållare för text 2"/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2700338" y="4741519"/>
            <a:ext cx="1943100" cy="1368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sv-SE"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/>
            <a:r>
              <a:rPr lang="sv-SE" dirty="0"/>
              <a:t> </a:t>
            </a:r>
          </a:p>
        </p:txBody>
      </p:sp>
      <p:sp>
        <p:nvSpPr>
          <p:cNvPr id="14" name="Platshållare för datum 1"/>
          <p:cNvSpPr>
            <a:spLocks noGrp="1"/>
          </p:cNvSpPr>
          <p:nvPr>
            <p:ph type="dt" sz="half" idx="18"/>
          </p:nvPr>
        </p:nvSpPr>
        <p:spPr>
          <a:xfrm>
            <a:off x="1187624" y="4741519"/>
            <a:ext cx="1440000" cy="137218"/>
          </a:xfrm>
        </p:spPr>
        <p:txBody>
          <a:bodyPr/>
          <a:lstStyle/>
          <a:p>
            <a:r>
              <a:rPr lang="nb-NO" smtClean="0"/>
              <a:t>DD MMMM, 2014</a:t>
            </a:r>
            <a:endParaRPr lang="en-GB" dirty="0"/>
          </a:p>
        </p:txBody>
      </p:sp>
      <p:sp>
        <p:nvSpPr>
          <p:cNvPr id="15" name="Platshållare för sidfot 3"/>
          <p:cNvSpPr>
            <a:spLocks noGrp="1"/>
          </p:cNvSpPr>
          <p:nvPr>
            <p:ph type="ftr" sz="quarter" idx="19"/>
          </p:nvPr>
        </p:nvSpPr>
        <p:spPr>
          <a:xfrm>
            <a:off x="4724612" y="4741519"/>
            <a:ext cx="2700000" cy="136800"/>
          </a:xfrm>
        </p:spPr>
        <p:txBody>
          <a:bodyPr/>
          <a:lstStyle/>
          <a:p>
            <a:r>
              <a:rPr lang="en-GB" smtClean="0"/>
              <a:t>D</a:t>
            </a:r>
            <a:endParaRPr lang="en-GB" dirty="0"/>
          </a:p>
        </p:txBody>
      </p:sp>
      <p:sp>
        <p:nvSpPr>
          <p:cNvPr id="16" name="Platshållare för bildnummer 7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30212" y="1294243"/>
            <a:ext cx="8280000" cy="32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63704" y="4756033"/>
            <a:ext cx="1440000" cy="137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DD MMMM, 2014</a:t>
            </a:r>
            <a:endParaRPr lang="nb-NO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246733" y="4756451"/>
            <a:ext cx="3701531" cy="13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</a:t>
            </a:r>
            <a:endParaRPr lang="nb-NO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30213" y="4756451"/>
            <a:ext cx="463698" cy="13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0DF7-4799-4E87-B3CF-050623672433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86670" y="4715384"/>
            <a:ext cx="1620001" cy="1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0" r:id="rId8"/>
    <p:sldLayoutId id="2147483652" r:id="rId9"/>
    <p:sldLayoutId id="2147483666" r:id="rId10"/>
    <p:sldLayoutId id="2147483668" r:id="rId11"/>
    <p:sldLayoutId id="2147483669" r:id="rId12"/>
    <p:sldLayoutId id="2147483674" r:id="rId13"/>
    <p:sldLayoutId id="2147483670" r:id="rId14"/>
    <p:sldLayoutId id="2147483671" r:id="rId15"/>
    <p:sldLayoutId id="2147483672" r:id="rId16"/>
    <p:sldLayoutId id="2147483673" r:id="rId17"/>
    <p:sldLayoutId id="2147483675" r:id="rId18"/>
    <p:sldLayoutId id="2147483676" r:id="rId19"/>
    <p:sldLayoutId id="2147483677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www.trustworthyinternet.org/ssl-pulse/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etf-wg-acme.github.io/acm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stspreload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yoursecuredomain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core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jorgis/boosterconf2017" TargetMode="External"/><Relationship Id="rId6" Type="http://schemas.openxmlformats.org/officeDocument/2006/relationships/hyperlink" Target="https://azure.microsoft.com/en-us/try/app-service/web/" TargetMode="Externa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try/app-service/" TargetMode="External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jorgis/boosterconf2017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vidar.drageide@skandiabanken.no" TargetMode="External"/><Relationship Id="rId4" Type="http://schemas.openxmlformats.org/officeDocument/2006/relationships/hyperlink" Target="mailto:jorgen.tellnes@skandiabanken.no" TargetMode="External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0.xml"/><Relationship Id="rId2" Type="http://schemas.openxmlformats.org/officeDocument/2006/relationships/hyperlink" Target="mailto:daniele.howell@skandiabanken.no@daniele_m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c14.no.myatea.net\DFSRoot\Users\jesdan\My Pictures\IMG_32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24" r="1749" b="-158"/>
          <a:stretch/>
        </p:blipFill>
        <p:spPr bwMode="auto">
          <a:xfrm>
            <a:off x="-108520" y="-187309"/>
            <a:ext cx="9792576" cy="54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Be a good internet citizen</a:t>
            </a:r>
            <a:br>
              <a:rPr lang="en-US" b="0" dirty="0" smtClean="0">
                <a:solidFill>
                  <a:schemeClr val="tx2"/>
                </a:solidFill>
              </a:rPr>
            </a:br>
            <a:r>
              <a:rPr lang="en-US" sz="2800" b="0" dirty="0">
                <a:solidFill>
                  <a:schemeClr val="tx2"/>
                </a:solidFill>
              </a:rPr>
              <a:t>S</a:t>
            </a:r>
            <a:r>
              <a:rPr lang="en-US" sz="2800" b="0" dirty="0" smtClean="0">
                <a:solidFill>
                  <a:schemeClr val="tx2"/>
                </a:solidFill>
              </a:rPr>
              <a:t>ecure your site and your users</a:t>
            </a:r>
            <a:endParaRPr lang="en-US" sz="2800" b="0" dirty="0">
              <a:solidFill>
                <a:schemeClr val="tx2"/>
              </a:solidFill>
            </a:endParaRPr>
          </a:p>
        </p:txBody>
      </p:sp>
      <p:sp>
        <p:nvSpPr>
          <p:cNvPr id="7" name="Underrubrik 6"/>
          <p:cNvSpPr>
            <a:spLocks noGrp="1"/>
          </p:cNvSpPr>
          <p:nvPr>
            <p:ph type="subTitle" idx="1"/>
          </p:nvPr>
        </p:nvSpPr>
        <p:spPr>
          <a:xfrm>
            <a:off x="251520" y="3984829"/>
            <a:ext cx="5579005" cy="55672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/>
              <a:t>Daniele Howell</a:t>
            </a:r>
          </a:p>
          <a:p>
            <a:pPr marL="0" indent="0">
              <a:buNone/>
            </a:pPr>
            <a:r>
              <a:rPr lang="sv-SE" sz="1800" dirty="0" smtClean="0"/>
              <a:t>Jørgen Tellnes</a:t>
            </a:r>
          </a:p>
          <a:p>
            <a:pPr marL="0" indent="0">
              <a:buNone/>
            </a:pPr>
            <a:r>
              <a:rPr lang="sv-SE" sz="1800" dirty="0" smtClean="0"/>
              <a:t>Vidar Drageide</a:t>
            </a:r>
            <a:endParaRPr lang="sv-SE" sz="1800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sv-SE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580112" y="4566243"/>
            <a:ext cx="3117856" cy="3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645749" cy="3258000"/>
          </a:xfrm>
        </p:spPr>
        <p:txBody>
          <a:bodyPr>
            <a:normAutofit/>
          </a:bodyPr>
          <a:lstStyle/>
          <a:p>
            <a:r>
              <a:rPr lang="nb-NO" dirty="0" smtClean="0"/>
              <a:t>PKI – Public</a:t>
            </a:r>
            <a:r>
              <a:rPr lang="nb-NO" baseline="0" dirty="0" smtClean="0"/>
              <a:t> Key </a:t>
            </a:r>
            <a:r>
              <a:rPr lang="nb-NO" baseline="0" dirty="0" err="1" smtClean="0"/>
              <a:t>Infrastructure</a:t>
            </a:r>
            <a:endParaRPr lang="nb-NO" baseline="0" dirty="0" smtClean="0"/>
          </a:p>
          <a:p>
            <a:r>
              <a:rPr lang="nb-NO" dirty="0" err="1" smtClean="0"/>
              <a:t>Certification</a:t>
            </a:r>
            <a:r>
              <a:rPr lang="nb-NO" dirty="0" smtClean="0"/>
              <a:t> </a:t>
            </a:r>
            <a:r>
              <a:rPr lang="nb-NO" dirty="0" err="1" smtClean="0"/>
              <a:t>Authority</a:t>
            </a:r>
            <a:r>
              <a:rPr lang="nb-NO" dirty="0" smtClean="0"/>
              <a:t> (CA)</a:t>
            </a:r>
          </a:p>
          <a:p>
            <a:pPr lvl="1"/>
            <a:r>
              <a:rPr lang="nb-NO" dirty="0" err="1" smtClean="0"/>
              <a:t>Issues</a:t>
            </a:r>
            <a:r>
              <a:rPr lang="nb-NO" dirty="0" smtClean="0"/>
              <a:t> </a:t>
            </a:r>
            <a:r>
              <a:rPr lang="nb-NO" dirty="0" err="1" smtClean="0"/>
              <a:t>certificates</a:t>
            </a:r>
            <a:endParaRPr lang="nb-NO" dirty="0" smtClean="0"/>
          </a:p>
          <a:p>
            <a:r>
              <a:rPr lang="nb-NO" dirty="0" smtClean="0"/>
              <a:t>Trust </a:t>
            </a:r>
            <a:r>
              <a:rPr lang="nb-NO" dirty="0" err="1" smtClean="0"/>
              <a:t>chain</a:t>
            </a:r>
            <a:r>
              <a:rPr lang="nb-NO" dirty="0" smtClean="0"/>
              <a:t>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/>
              <a:t> </a:t>
            </a:r>
            <a:r>
              <a:rPr lang="nb-NO" dirty="0" err="1" smtClean="0"/>
              <a:t>signatures</a:t>
            </a:r>
            <a:endParaRPr lang="nb-NO" dirty="0" smtClean="0"/>
          </a:p>
          <a:p>
            <a:r>
              <a:rPr lang="nb-NO" dirty="0" err="1" smtClean="0"/>
              <a:t>Walk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chain</a:t>
            </a:r>
            <a:r>
              <a:rPr lang="nb-NO" dirty="0" smtClean="0"/>
              <a:t> up to a </a:t>
            </a:r>
            <a:r>
              <a:rPr lang="nb-NO" dirty="0" err="1" smtClean="0"/>
              <a:t>trusted</a:t>
            </a:r>
            <a:r>
              <a:rPr lang="nb-NO" dirty="0" smtClean="0"/>
              <a:t> </a:t>
            </a:r>
            <a:r>
              <a:rPr lang="nb-NO" dirty="0" err="1" smtClean="0"/>
              <a:t>cert</a:t>
            </a:r>
            <a:endParaRPr lang="nb-NO" dirty="0" smtClean="0"/>
          </a:p>
          <a:p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certificate</a:t>
            </a:r>
            <a:r>
              <a:rPr lang="nb-NO" dirty="0" smtClean="0"/>
              <a:t> is </a:t>
            </a:r>
            <a:r>
              <a:rPr lang="nb-NO" dirty="0" err="1" smtClean="0"/>
              <a:t>explicitly</a:t>
            </a:r>
            <a:r>
              <a:rPr lang="nb-NO" dirty="0" smtClean="0"/>
              <a:t> </a:t>
            </a:r>
            <a:r>
              <a:rPr lang="nb-NO" dirty="0" err="1" smtClean="0"/>
              <a:t>trusted</a:t>
            </a:r>
            <a:endParaRPr lang="nb-NO" dirty="0" smtClean="0"/>
          </a:p>
          <a:p>
            <a:pPr lvl="1"/>
            <a:r>
              <a:rPr lang="nb-NO" dirty="0" smtClean="0"/>
              <a:t>(&gt; 90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roots</a:t>
            </a:r>
            <a:r>
              <a:rPr lang="nb-NO" dirty="0" smtClean="0"/>
              <a:t> in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)</a:t>
            </a:r>
          </a:p>
          <a:p>
            <a:pPr lvl="1"/>
            <a:endParaRPr lang="nb-NO" dirty="0" smtClean="0"/>
          </a:p>
          <a:p>
            <a:endParaRPr lang="nb-NO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minutes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76" y="1581151"/>
            <a:ext cx="4584349" cy="26600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1879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SSL and TLS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Secure</a:t>
            </a:r>
            <a:r>
              <a:rPr lang="nb-NO" dirty="0" smtClean="0"/>
              <a:t> Sockets </a:t>
            </a:r>
            <a:r>
              <a:rPr lang="nb-NO" dirty="0" err="1" smtClean="0"/>
              <a:t>Layer</a:t>
            </a:r>
            <a:r>
              <a:rPr lang="nb-NO" dirty="0"/>
              <a:t> </a:t>
            </a:r>
            <a:r>
              <a:rPr lang="nb-NO" dirty="0" smtClean="0"/>
              <a:t>(SSL)</a:t>
            </a:r>
          </a:p>
          <a:p>
            <a:pPr lvl="1"/>
            <a:r>
              <a:rPr lang="nb-NO" dirty="0" smtClean="0"/>
              <a:t>SSL 2.0 in 1995, SSL 3.0 in 1996</a:t>
            </a:r>
          </a:p>
          <a:p>
            <a:r>
              <a:rPr lang="nb-NO" dirty="0" smtClean="0"/>
              <a:t>New </a:t>
            </a:r>
            <a:r>
              <a:rPr lang="nb-NO" dirty="0" err="1" smtClean="0"/>
              <a:t>name</a:t>
            </a:r>
            <a:r>
              <a:rPr lang="nb-NO" dirty="0" smtClean="0"/>
              <a:t> – TLS (Transport </a:t>
            </a:r>
            <a:r>
              <a:rPr lang="nb-NO" dirty="0" err="1" smtClean="0"/>
              <a:t>Layer</a:t>
            </a:r>
            <a:r>
              <a:rPr lang="nb-NO" dirty="0" smtClean="0"/>
              <a:t> Security)</a:t>
            </a:r>
          </a:p>
          <a:p>
            <a:pPr lvl="1"/>
            <a:r>
              <a:rPr lang="nb-NO" dirty="0" smtClean="0"/>
              <a:t>TLS 1.0 in 1999</a:t>
            </a:r>
          </a:p>
          <a:p>
            <a:pPr lvl="1"/>
            <a:r>
              <a:rPr lang="nb-NO" dirty="0" smtClean="0"/>
              <a:t>TLS 1.1 in 2006</a:t>
            </a:r>
          </a:p>
          <a:p>
            <a:pPr lvl="1"/>
            <a:r>
              <a:rPr lang="nb-NO" dirty="0" smtClean="0"/>
              <a:t>TLS 1.2 in 2008</a:t>
            </a:r>
          </a:p>
          <a:p>
            <a:pPr lvl="1"/>
            <a:r>
              <a:rPr lang="nb-NO" dirty="0" smtClean="0"/>
              <a:t>TLS 1.3 – </a:t>
            </a:r>
            <a:r>
              <a:rPr lang="nb-NO" dirty="0" err="1" smtClean="0"/>
              <a:t>working</a:t>
            </a:r>
            <a:r>
              <a:rPr lang="nb-NO" dirty="0" smtClean="0"/>
              <a:t> draft, </a:t>
            </a:r>
            <a:r>
              <a:rPr lang="nb-NO" dirty="0" err="1" smtClean="0"/>
              <a:t>prelim</a:t>
            </a:r>
            <a:r>
              <a:rPr lang="nb-NO" dirty="0" smtClean="0"/>
              <a:t>. support in </a:t>
            </a:r>
            <a:r>
              <a:rPr lang="nb-NO" dirty="0" err="1" smtClean="0"/>
              <a:t>Chrome</a:t>
            </a:r>
            <a:r>
              <a:rPr lang="nb-NO" dirty="0" smtClean="0"/>
              <a:t>/</a:t>
            </a:r>
            <a:r>
              <a:rPr lang="nb-NO" dirty="0" err="1" smtClean="0"/>
              <a:t>Firefox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11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81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SSL and TLS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Slow</a:t>
            </a:r>
            <a:r>
              <a:rPr lang="nb-NO" dirty="0" smtClean="0"/>
              <a:t> </a:t>
            </a:r>
            <a:r>
              <a:rPr lang="nb-NO" dirty="0" err="1" smtClean="0"/>
              <a:t>adoption</a:t>
            </a:r>
            <a:r>
              <a:rPr lang="nb-NO" dirty="0" smtClean="0"/>
              <a:t> –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there</a:t>
            </a:r>
            <a:endParaRPr lang="nb-NO" dirty="0" smtClean="0"/>
          </a:p>
          <a:p>
            <a:r>
              <a:rPr lang="nb-NO" dirty="0" smtClean="0"/>
              <a:t>Held back by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9" y="2642048"/>
            <a:ext cx="2281104" cy="1892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6" y="2651821"/>
            <a:ext cx="2452056" cy="2011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286" y="2281073"/>
            <a:ext cx="135207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950" dirty="0"/>
              <a:t>April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298" y="2281072"/>
            <a:ext cx="182395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950" dirty="0" err="1"/>
              <a:t>March</a:t>
            </a:r>
            <a:r>
              <a:rPr lang="nb-NO" sz="1950" dirty="0"/>
              <a:t>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12</a:t>
            </a:fld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4105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Current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state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of</a:t>
            </a:r>
            <a:r>
              <a:rPr lang="nb-NO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TLS and web </a:t>
            </a:r>
            <a:r>
              <a:rPr lang="nb-NO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security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April 2012: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March</a:t>
            </a:r>
            <a:r>
              <a:rPr lang="nb-NO" dirty="0" smtClean="0"/>
              <a:t> 2017: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30" y="1915231"/>
            <a:ext cx="3053474" cy="271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15231"/>
            <a:ext cx="3280478" cy="2717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1396" y="4632722"/>
            <a:ext cx="52918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350" dirty="0">
                <a:hlinkClick r:id="rId5"/>
              </a:rPr>
              <a:t>https://www.trustworthyinternet.org/ssl-pulse/</a:t>
            </a:r>
            <a:r>
              <a:rPr lang="nb-NO" sz="1350" dirty="0"/>
              <a:t> - </a:t>
            </a:r>
            <a:r>
              <a:rPr lang="nb-NO" sz="1350" dirty="0" err="1"/>
              <a:t>scan</a:t>
            </a:r>
            <a:r>
              <a:rPr lang="nb-NO" sz="1350" dirty="0"/>
              <a:t> </a:t>
            </a:r>
            <a:r>
              <a:rPr lang="nb-NO" sz="1350" dirty="0" err="1"/>
              <a:t>of</a:t>
            </a:r>
            <a:r>
              <a:rPr lang="nb-NO" sz="1350" dirty="0"/>
              <a:t> </a:t>
            </a:r>
            <a:r>
              <a:rPr lang="nb-NO" sz="1350" dirty="0" err="1" smtClean="0"/>
              <a:t>alexa</a:t>
            </a:r>
            <a:r>
              <a:rPr lang="nb-NO" sz="1350" dirty="0" smtClean="0"/>
              <a:t> </a:t>
            </a:r>
            <a:r>
              <a:rPr lang="nb-NO" sz="1350" dirty="0" err="1" smtClean="0"/>
              <a:t>top</a:t>
            </a:r>
            <a:r>
              <a:rPr lang="nb-NO" sz="1350" dirty="0" smtClean="0"/>
              <a:t> list</a:t>
            </a:r>
            <a:endParaRPr lang="nb-NO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13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278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3709645" cy="3258000"/>
          </a:xfrm>
        </p:spPr>
        <p:txBody>
          <a:bodyPr>
            <a:normAutofit/>
          </a:bodyPr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encrypt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has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credit</a:t>
            </a:r>
            <a:r>
              <a:rPr lang="nb-NO" dirty="0"/>
              <a:t> for </a:t>
            </a:r>
            <a:r>
              <a:rPr lang="nb-NO" dirty="0" err="1"/>
              <a:t>this</a:t>
            </a:r>
            <a:endParaRPr lang="nb-NO" dirty="0" smtClean="0">
              <a:effectLst/>
            </a:endParaRPr>
          </a:p>
          <a:p>
            <a:r>
              <a:rPr lang="nb-NO" dirty="0" err="1" smtClean="0"/>
              <a:t>But</a:t>
            </a:r>
            <a:r>
              <a:rPr lang="nb-NO" dirty="0" smtClean="0"/>
              <a:t> still </a:t>
            </a:r>
            <a:r>
              <a:rPr lang="nb-NO" dirty="0" err="1" smtClean="0"/>
              <a:t>only</a:t>
            </a:r>
            <a:r>
              <a:rPr lang="nb-NO" dirty="0" smtClean="0"/>
              <a:t> ~50% TLS</a:t>
            </a:r>
            <a:endParaRPr lang="nb-NO" baseline="0" dirty="0" smtClean="0"/>
          </a:p>
          <a:p>
            <a:pPr lvl="0"/>
            <a:r>
              <a:rPr lang="nb-NO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glaring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omissions</a:t>
            </a:r>
            <a:endParaRPr lang="nb-NO" baseline="0" dirty="0" smtClean="0"/>
          </a:p>
          <a:p>
            <a:r>
              <a:rPr lang="nb-NO" dirty="0" smtClean="0"/>
              <a:t>Advanced </a:t>
            </a:r>
            <a:r>
              <a:rPr lang="nb-NO" dirty="0" err="1" smtClean="0"/>
              <a:t>techniques</a:t>
            </a:r>
            <a:r>
              <a:rPr lang="nb-NO" dirty="0" smtClean="0"/>
              <a:t> still rare</a:t>
            </a:r>
          </a:p>
          <a:p>
            <a:pPr lvl="1"/>
            <a:r>
              <a:rPr lang="nb-NO" dirty="0" smtClean="0"/>
              <a:t>HSTS </a:t>
            </a:r>
            <a:r>
              <a:rPr lang="nb-NO" dirty="0" err="1" smtClean="0"/>
              <a:t>found</a:t>
            </a:r>
            <a:r>
              <a:rPr lang="nb-NO" dirty="0" smtClean="0"/>
              <a:t> in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/>
              <a:t>5-10%</a:t>
            </a:r>
            <a:endParaRPr lang="nb-NO" dirty="0" smtClean="0">
              <a:effectLst/>
            </a:endParaRPr>
          </a:p>
          <a:p>
            <a:pPr lvl="1"/>
            <a:r>
              <a:rPr lang="nb-NO" dirty="0"/>
              <a:t>HPKP </a:t>
            </a:r>
            <a:r>
              <a:rPr lang="nb-NO" dirty="0" err="1" smtClean="0"/>
              <a:t>adoption</a:t>
            </a:r>
            <a:r>
              <a:rPr lang="nb-NO" dirty="0" smtClean="0"/>
              <a:t> at </a:t>
            </a:r>
            <a:r>
              <a:rPr lang="nb-NO" dirty="0"/>
              <a:t>&lt; 1</a:t>
            </a:r>
            <a:r>
              <a:rPr lang="nb-NO" dirty="0" smtClean="0"/>
              <a:t>%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TLS and web </a:t>
            </a:r>
            <a:r>
              <a:rPr lang="nb-NO" dirty="0" err="1" smtClean="0"/>
              <a:t>security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559880"/>
            <a:ext cx="4765588" cy="28821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15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 smtClean="0"/>
              <a:t>Let’s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breeze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through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TLS handshake first</a:t>
            </a:r>
            <a:endParaRPr lang="nb-NO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779662"/>
            <a:ext cx="4762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Weak</a:t>
            </a:r>
            <a:r>
              <a:rPr lang="nb-NO" dirty="0"/>
              <a:t> TLS </a:t>
            </a:r>
            <a:r>
              <a:rPr lang="nb-NO" dirty="0" err="1" smtClean="0"/>
              <a:t>configuration</a:t>
            </a:r>
            <a:r>
              <a:rPr lang="nb-NO" dirty="0" smtClean="0"/>
              <a:t>  - TLS</a:t>
            </a:r>
            <a:r>
              <a:rPr lang="nb-NO" baseline="0" dirty="0" smtClean="0"/>
              <a:t> in 3 </a:t>
            </a:r>
            <a:r>
              <a:rPr lang="nb-NO" baseline="0" dirty="0" err="1" smtClean="0"/>
              <a:t>minutes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64" y="1007666"/>
            <a:ext cx="6799788" cy="36283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6435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Weak</a:t>
            </a:r>
            <a:r>
              <a:rPr lang="nb-NO" dirty="0"/>
              <a:t> TLS </a:t>
            </a:r>
            <a:r>
              <a:rPr lang="nb-NO" dirty="0" err="1"/>
              <a:t>configuration</a:t>
            </a:r>
            <a:r>
              <a:rPr lang="nb-NO" dirty="0"/>
              <a:t>  - TLS in 3 </a:t>
            </a:r>
            <a:r>
              <a:rPr lang="nb-NO" dirty="0" err="1"/>
              <a:t>minutes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AutoShape 2" descr="https://ska-wiki.osl.basefarm.net/download/temp/plantuml3578020380977942166.png"/>
          <p:cNvSpPr>
            <a:spLocks noChangeAspect="1" noChangeArrowheads="1"/>
          </p:cNvSpPr>
          <p:nvPr/>
        </p:nvSpPr>
        <p:spPr bwMode="auto">
          <a:xfrm>
            <a:off x="116681" y="-108347"/>
            <a:ext cx="2231402" cy="22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b-NO" sz="1350"/>
          </a:p>
        </p:txBody>
      </p:sp>
      <p:sp>
        <p:nvSpPr>
          <p:cNvPr id="6" name="AutoShape 4" descr="https://ska-wiki.osl.basefarm.net/download/temp/plantuml3578020380977942166.png"/>
          <p:cNvSpPr>
            <a:spLocks noChangeAspect="1" noChangeArrowheads="1"/>
          </p:cNvSpPr>
          <p:nvPr/>
        </p:nvSpPr>
        <p:spPr bwMode="auto">
          <a:xfrm>
            <a:off x="116681" y="-108347"/>
            <a:ext cx="6070110" cy="60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nb-NO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11" y="1103428"/>
            <a:ext cx="5513653" cy="35502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3661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Ciphers</a:t>
            </a:r>
            <a:r>
              <a:rPr lang="nb-NO" dirty="0" smtClean="0"/>
              <a:t> (</a:t>
            </a:r>
            <a:r>
              <a:rPr lang="nb-NO" dirty="0" err="1" smtClean="0"/>
              <a:t>encryption</a:t>
            </a:r>
            <a:r>
              <a:rPr lang="nb-NO" dirty="0" smtClean="0"/>
              <a:t> </a:t>
            </a:r>
            <a:r>
              <a:rPr lang="nb-NO" dirty="0" err="1" smtClean="0"/>
              <a:t>algorithms</a:t>
            </a:r>
            <a:r>
              <a:rPr lang="nb-NO" dirty="0" smtClean="0"/>
              <a:t>)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important</a:t>
            </a:r>
            <a:endParaRPr lang="nb-NO" dirty="0" smtClean="0"/>
          </a:p>
          <a:p>
            <a:r>
              <a:rPr lang="nb-NO" dirty="0" smtClean="0"/>
              <a:t>Bad </a:t>
            </a:r>
            <a:r>
              <a:rPr lang="nb-NO" dirty="0" err="1" smtClean="0"/>
              <a:t>ciphers</a:t>
            </a:r>
            <a:endParaRPr lang="nb-NO" dirty="0" smtClean="0"/>
          </a:p>
          <a:p>
            <a:pPr lvl="1"/>
            <a:r>
              <a:rPr lang="nb-NO" dirty="0" smtClean="0"/>
              <a:t>ECB, RC4, null </a:t>
            </a:r>
            <a:r>
              <a:rPr lang="nb-NO" dirty="0" err="1" smtClean="0"/>
              <a:t>ciphers</a:t>
            </a:r>
            <a:endParaRPr lang="nb-NO" dirty="0"/>
          </a:p>
          <a:p>
            <a:r>
              <a:rPr lang="nb-NO" dirty="0" err="1"/>
              <a:t>Ciphers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 smtClean="0"/>
              <a:t>keys</a:t>
            </a:r>
            <a:endParaRPr lang="nb-NO" dirty="0"/>
          </a:p>
          <a:p>
            <a:pPr lvl="1"/>
            <a:r>
              <a:rPr lang="nb-NO" dirty="0" smtClean="0"/>
              <a:t>DES, 3DES</a:t>
            </a:r>
          </a:p>
          <a:p>
            <a:r>
              <a:rPr lang="nb-NO" dirty="0" smtClean="0"/>
              <a:t>Bad </a:t>
            </a:r>
            <a:r>
              <a:rPr lang="nb-NO" dirty="0" err="1" smtClean="0"/>
              <a:t>hash</a:t>
            </a:r>
            <a:r>
              <a:rPr lang="nb-NO" dirty="0" smtClean="0"/>
              <a:t> </a:t>
            </a:r>
            <a:r>
              <a:rPr lang="nb-NO" dirty="0" err="1" smtClean="0"/>
              <a:t>algorithms</a:t>
            </a:r>
            <a:endParaRPr lang="nb-NO" dirty="0" smtClean="0"/>
          </a:p>
          <a:p>
            <a:pPr lvl="1"/>
            <a:r>
              <a:rPr lang="nb-NO" dirty="0" smtClean="0"/>
              <a:t>SHA1, MD5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 result for poodle attack s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43" y="1476509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769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Old TLS/SSL </a:t>
            </a:r>
            <a:r>
              <a:rPr lang="nb-NO" dirty="0" err="1" smtClean="0"/>
              <a:t>version</a:t>
            </a:r>
            <a:r>
              <a:rPr lang="nb-NO" dirty="0" smtClean="0"/>
              <a:t> support is a risk - </a:t>
            </a:r>
            <a:r>
              <a:rPr lang="nb-NO" dirty="0" err="1" smtClean="0"/>
              <a:t>actual</a:t>
            </a:r>
            <a:r>
              <a:rPr lang="nb-NO" dirty="0" smtClean="0"/>
              <a:t> </a:t>
            </a:r>
            <a:r>
              <a:rPr lang="nb-NO" dirty="0" err="1" smtClean="0"/>
              <a:t>exploitable</a:t>
            </a:r>
            <a:r>
              <a:rPr lang="nb-NO" dirty="0" smtClean="0"/>
              <a:t> </a:t>
            </a:r>
            <a:r>
              <a:rPr lang="nb-NO" dirty="0" err="1" smtClean="0"/>
              <a:t>vulnerabilites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BEAST</a:t>
            </a:r>
          </a:p>
          <a:p>
            <a:pPr lvl="1"/>
            <a:r>
              <a:rPr lang="nb-NO" dirty="0" smtClean="0"/>
              <a:t>POODLE</a:t>
            </a:r>
          </a:p>
          <a:p>
            <a:pPr lvl="1"/>
            <a:r>
              <a:rPr lang="nb-NO" dirty="0" smtClean="0"/>
              <a:t>DROWN </a:t>
            </a:r>
            <a:r>
              <a:rPr lang="nb-NO" dirty="0"/>
              <a:t>– </a:t>
            </a:r>
            <a:r>
              <a:rPr lang="nb-NO" dirty="0" err="1" smtClean="0"/>
              <a:t>vuln</a:t>
            </a:r>
            <a:r>
              <a:rPr lang="nb-NO" dirty="0" smtClean="0"/>
              <a:t>.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/>
              <a:t>just </a:t>
            </a:r>
            <a:r>
              <a:rPr lang="nb-NO" dirty="0" err="1"/>
              <a:t>one</a:t>
            </a:r>
            <a:r>
              <a:rPr lang="nb-NO" dirty="0"/>
              <a:t> server </a:t>
            </a:r>
            <a:r>
              <a:rPr lang="nb-NO" dirty="0" err="1"/>
              <a:t>uses</a:t>
            </a:r>
            <a:r>
              <a:rPr lang="nb-NO" dirty="0"/>
              <a:t> SSL </a:t>
            </a:r>
            <a:r>
              <a:rPr lang="nb-NO" dirty="0" smtClean="0"/>
              <a:t>v2</a:t>
            </a:r>
          </a:p>
          <a:p>
            <a:pPr lvl="1"/>
            <a:r>
              <a:rPr lang="nb-NO" dirty="0" err="1" smtClean="0"/>
              <a:t>Missing</a:t>
            </a:r>
            <a:r>
              <a:rPr lang="nb-NO" dirty="0" smtClean="0"/>
              <a:t> Perfect Forward </a:t>
            </a:r>
            <a:r>
              <a:rPr lang="nb-NO" dirty="0" err="1" smtClean="0"/>
              <a:t>Secrecy</a:t>
            </a:r>
            <a:r>
              <a:rPr lang="nb-NO" dirty="0" smtClean="0"/>
              <a:t> – not NSA </a:t>
            </a:r>
            <a:r>
              <a:rPr lang="nb-NO" dirty="0" err="1" smtClean="0"/>
              <a:t>future-proof</a:t>
            </a:r>
            <a:endParaRPr lang="nb-NO" dirty="0"/>
          </a:p>
          <a:p>
            <a:r>
              <a:rPr lang="nb-NO" dirty="0" err="1" smtClean="0"/>
              <a:t>Qualys</a:t>
            </a:r>
            <a:r>
              <a:rPr lang="nb-NO" dirty="0" smtClean="0"/>
              <a:t> SSL Labs has a super </a:t>
            </a:r>
            <a:r>
              <a:rPr lang="nb-NO" dirty="0" err="1" smtClean="0"/>
              <a:t>sweet</a:t>
            </a:r>
            <a:r>
              <a:rPr lang="nb-NO" dirty="0" smtClean="0"/>
              <a:t> </a:t>
            </a:r>
            <a:r>
              <a:rPr lang="nb-NO" dirty="0" err="1" smtClean="0"/>
              <a:t>validator</a:t>
            </a:r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Weak</a:t>
            </a:r>
            <a:r>
              <a:rPr lang="nb-NO" dirty="0" smtClean="0"/>
              <a:t> TLS </a:t>
            </a:r>
            <a:r>
              <a:rPr lang="nb-NO" dirty="0" err="1" smtClean="0"/>
              <a:t>configuration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 result for poodle attack s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43" y="1476509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553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373578" cy="3258000"/>
          </a:xfrm>
        </p:spPr>
        <p:txBody>
          <a:bodyPr/>
          <a:lstStyle/>
          <a:p>
            <a:r>
              <a:rPr lang="nb-NO" baseline="0" dirty="0" smtClean="0"/>
              <a:t>Security</a:t>
            </a:r>
            <a:r>
              <a:rPr lang="nb-NO" dirty="0" smtClean="0"/>
              <a:t> (</a:t>
            </a:r>
            <a:r>
              <a:rPr lang="nb-NO" dirty="0" err="1" smtClean="0"/>
              <a:t>development</a:t>
            </a:r>
            <a:r>
              <a:rPr lang="nb-NO" dirty="0" smtClean="0"/>
              <a:t>) Team at Skandiabanken</a:t>
            </a:r>
            <a:endParaRPr lang="nb-NO" baseline="0" dirty="0" smtClean="0"/>
          </a:p>
          <a:p>
            <a:pPr lvl="1"/>
            <a:r>
              <a:rPr lang="nb-NO" baseline="0" dirty="0" smtClean="0"/>
              <a:t>Daniele </a:t>
            </a:r>
          </a:p>
          <a:p>
            <a:pPr lvl="1"/>
            <a:r>
              <a:rPr lang="nb-NO" dirty="0" smtClean="0"/>
              <a:t>Vidar</a:t>
            </a:r>
          </a:p>
          <a:p>
            <a:pPr lvl="1"/>
            <a:r>
              <a:rPr lang="nb-NO" dirty="0" smtClean="0"/>
              <a:t>Jørgen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?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85" y="1369219"/>
            <a:ext cx="3938528" cy="27897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075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306" y="1059582"/>
            <a:ext cx="7886110" cy="3257551"/>
          </a:xfrm>
        </p:spPr>
        <p:txBody>
          <a:bodyPr/>
          <a:lstStyle/>
          <a:p>
            <a:r>
              <a:rPr lang="en-US" dirty="0"/>
              <a:t>Launched on April 12, </a:t>
            </a:r>
            <a:r>
              <a:rPr lang="en-US" dirty="0" smtClean="0"/>
              <a:t>2016</a:t>
            </a:r>
          </a:p>
          <a:p>
            <a:pPr lvl="1"/>
            <a:r>
              <a:rPr lang="en-US" sz="1400" dirty="0"/>
              <a:t>P</a:t>
            </a:r>
            <a:r>
              <a:rPr lang="en-US" sz="1400" dirty="0" smtClean="0"/>
              <a:t>roject started </a:t>
            </a:r>
            <a:r>
              <a:rPr lang="en-US" sz="1400" dirty="0"/>
              <a:t>in 2012 </a:t>
            </a:r>
            <a:r>
              <a:rPr lang="en-US" sz="1400" dirty="0" smtClean="0"/>
              <a:t>by a team from Mozilla, EFF and </a:t>
            </a:r>
            <a:br>
              <a:rPr lang="en-US" sz="1400" dirty="0" smtClean="0"/>
            </a:br>
            <a:r>
              <a:rPr lang="en-US" sz="1400" dirty="0" smtClean="0"/>
              <a:t>University of Michigan</a:t>
            </a:r>
          </a:p>
          <a:p>
            <a:r>
              <a:rPr lang="en-GB" dirty="0" smtClean="0"/>
              <a:t>Completely free</a:t>
            </a:r>
          </a:p>
          <a:p>
            <a:r>
              <a:rPr lang="en-GB" dirty="0" smtClean="0"/>
              <a:t>Wildly popular </a:t>
            </a:r>
            <a:r>
              <a:rPr lang="en-GB" smtClean="0"/>
              <a:t>(&gt; 25 </a:t>
            </a:r>
            <a:r>
              <a:rPr lang="en-GB" dirty="0" smtClean="0"/>
              <a:t>million active certificates)</a:t>
            </a:r>
          </a:p>
          <a:p>
            <a:r>
              <a:rPr lang="en-GB" dirty="0" smtClean="0"/>
              <a:t>Easy to use</a:t>
            </a:r>
          </a:p>
          <a:p>
            <a:r>
              <a:rPr lang="en-GB" dirty="0" smtClean="0"/>
              <a:t>Secure</a:t>
            </a:r>
            <a:endParaRPr lang="en-GB" dirty="0"/>
          </a:p>
          <a:p>
            <a:pPr lvl="1"/>
            <a:r>
              <a:rPr lang="en-US" dirty="0"/>
              <a:t>The private key is always generated and managed on your own servers</a:t>
            </a:r>
            <a:endParaRPr lang="en-GB" dirty="0"/>
          </a:p>
          <a:p>
            <a:r>
              <a:rPr lang="en-GB" dirty="0"/>
              <a:t>Transparent</a:t>
            </a:r>
          </a:p>
          <a:p>
            <a:pPr lvl="1"/>
            <a:r>
              <a:rPr lang="en-US" dirty="0"/>
              <a:t>All certificates issued or revoked will be publicly recorded and available for anyone to inspect</a:t>
            </a:r>
          </a:p>
          <a:p>
            <a:pPr marL="1800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</a:t>
            </a:r>
            <a:r>
              <a:rPr lang="en-GB" dirty="0" smtClean="0"/>
              <a:t>Encrypt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4" descr="http://blog.serverfault.com/files/2016/02/encrypt-all-the-thing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6615"/>
            <a:ext cx="28069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29" y="725412"/>
            <a:ext cx="2562225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1852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</a:t>
            </a:r>
            <a:r>
              <a:rPr lang="en-GB" dirty="0" smtClean="0"/>
              <a:t>control </a:t>
            </a:r>
            <a:r>
              <a:rPr lang="en-GB" dirty="0"/>
              <a:t>over the domain</a:t>
            </a:r>
          </a:p>
          <a:p>
            <a:pPr lvl="1"/>
            <a:r>
              <a:rPr lang="fr-FR" dirty="0"/>
              <a:t>Uses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Certificate</a:t>
            </a:r>
            <a:r>
              <a:rPr lang="fr-FR" dirty="0"/>
              <a:t> Management </a:t>
            </a:r>
            <a:r>
              <a:rPr lang="fr-FR" dirty="0" err="1"/>
              <a:t>Environment</a:t>
            </a:r>
            <a:r>
              <a:rPr lang="fr-FR" dirty="0"/>
              <a:t> (ACME) </a:t>
            </a:r>
            <a:r>
              <a:rPr lang="fr-FR" dirty="0" err="1"/>
              <a:t>protocol</a:t>
            </a:r>
            <a:endParaRPr lang="fr-FR" dirty="0"/>
          </a:p>
          <a:p>
            <a:pPr marL="360000" lvl="2" indent="0">
              <a:buNone/>
            </a:pPr>
            <a:r>
              <a:rPr lang="fr-FR" dirty="0">
                <a:hlinkClick r:id="rId3"/>
              </a:rPr>
              <a:t>https://ietf-wg-acme.github.io/acme/</a:t>
            </a:r>
            <a:endParaRPr lang="fr-FR" dirty="0"/>
          </a:p>
          <a:p>
            <a:pPr lvl="1"/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runs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web </a:t>
            </a:r>
            <a:r>
              <a:rPr lang="fr-FR" dirty="0" smtClean="0"/>
              <a:t>host</a:t>
            </a:r>
          </a:p>
          <a:p>
            <a:pPr lvl="1"/>
            <a:endParaRPr lang="en-GB" sz="900" dirty="0"/>
          </a:p>
          <a:p>
            <a:r>
              <a:rPr lang="en-GB" dirty="0"/>
              <a:t>Without Shell Access</a:t>
            </a:r>
          </a:p>
          <a:p>
            <a:pPr lvl="1"/>
            <a:r>
              <a:rPr lang="en-GB" dirty="0"/>
              <a:t>Needs support from your hosting provider</a:t>
            </a:r>
          </a:p>
          <a:p>
            <a:pPr lvl="1"/>
            <a:r>
              <a:rPr lang="en-GB" dirty="0"/>
              <a:t>Azure offers Let’s Encrypt Extension </a:t>
            </a:r>
            <a:r>
              <a:rPr lang="en-GB" dirty="0" smtClean="0"/>
              <a:t>(</a:t>
            </a:r>
            <a:r>
              <a:rPr lang="nb-NO" dirty="0" err="1" smtClean="0"/>
              <a:t>hassle</a:t>
            </a:r>
            <a:r>
              <a:rPr lang="nb-NO" dirty="0" smtClean="0"/>
              <a:t> to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awesome</a:t>
            </a:r>
            <a:r>
              <a:rPr lang="nb-NO" dirty="0" smtClean="0"/>
              <a:t> </a:t>
            </a:r>
            <a:r>
              <a:rPr lang="nb-NO" dirty="0" err="1" smtClean="0"/>
              <a:t>results</a:t>
            </a:r>
            <a:r>
              <a:rPr lang="nb-NO" dirty="0" smtClean="0"/>
              <a:t>)</a:t>
            </a:r>
            <a:endParaRPr lang="fr-FR" dirty="0"/>
          </a:p>
          <a:p>
            <a:pPr marL="180000" lvl="1" indent="0">
              <a:buNone/>
            </a:pPr>
            <a:endParaRPr lang="en-GB" sz="1000" dirty="0"/>
          </a:p>
          <a:p>
            <a:r>
              <a:rPr lang="en-GB" dirty="0"/>
              <a:t>With Shell Access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Certbot</a:t>
            </a:r>
            <a:r>
              <a:rPr lang="en-GB" dirty="0"/>
              <a:t> ACME client to automate certificate issuance and installation</a:t>
            </a:r>
          </a:p>
          <a:p>
            <a:pPr lvl="1"/>
            <a:r>
              <a:rPr lang="en-GB" dirty="0"/>
              <a:t>Easy to use 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</a:t>
            </a:r>
            <a:r>
              <a:rPr lang="en-GB" dirty="0" smtClean="0"/>
              <a:t>Encrypt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793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15566"/>
            <a:ext cx="6052526" cy="36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 smtClean="0"/>
              <a:t>Courtesy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Moxie</a:t>
            </a:r>
            <a:r>
              <a:rPr lang="nb-NO" dirty="0" smtClean="0"/>
              <a:t> Marlinspike – Blackhat DC 2009 </a:t>
            </a:r>
          </a:p>
          <a:p>
            <a:r>
              <a:rPr lang="nb-NO" dirty="0" err="1" smtClean="0"/>
              <a:t>Downgrade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</a:t>
            </a:r>
            <a:r>
              <a:rPr lang="nb-NO" dirty="0" err="1" smtClean="0"/>
              <a:t>connection</a:t>
            </a:r>
            <a:r>
              <a:rPr lang="nb-NO" dirty="0" smtClean="0"/>
              <a:t> to a given </a:t>
            </a:r>
            <a:r>
              <a:rPr lang="nb-NO" dirty="0" err="1" smtClean="0"/>
              <a:t>domain</a:t>
            </a:r>
            <a:r>
              <a:rPr lang="nb-NO" dirty="0" smtClean="0"/>
              <a:t> from TLS/SSL to </a:t>
            </a:r>
            <a:r>
              <a:rPr lang="nb-NO" dirty="0" err="1" smtClean="0"/>
              <a:t>plaintext</a:t>
            </a:r>
            <a:r>
              <a:rPr lang="nb-NO" dirty="0" smtClean="0"/>
              <a:t>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TLS stripping </a:t>
            </a:r>
            <a:r>
              <a:rPr lang="nb-NO" dirty="0" err="1" smtClean="0"/>
              <a:t>attack</a:t>
            </a:r>
            <a:r>
              <a:rPr lang="nb-NO" dirty="0" smtClean="0"/>
              <a:t> (</a:t>
            </a:r>
            <a:r>
              <a:rPr lang="nb-NO" dirty="0" err="1" smtClean="0"/>
              <a:t>downgrade</a:t>
            </a:r>
            <a:r>
              <a:rPr lang="nb-NO" dirty="0" smtClean="0"/>
              <a:t> </a:t>
            </a:r>
            <a:r>
              <a:rPr lang="nb-NO" dirty="0" err="1" smtClean="0"/>
              <a:t>attacks</a:t>
            </a:r>
            <a:r>
              <a:rPr lang="nb-NO" dirty="0" smtClean="0"/>
              <a:t>) 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23</a:t>
            </a:fld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5585" y="3112087"/>
            <a:ext cx="4206455" cy="988578"/>
            <a:chOff x="107504" y="3023634"/>
            <a:chExt cx="2961869" cy="56581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55577" y="3166837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755577" y="3501198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68412" y="3023634"/>
              <a:ext cx="958504" cy="14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258" y="3327834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302 https://www.bank.no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504" y="3075806"/>
              <a:ext cx="571101" cy="5040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 smtClean="0"/>
                <a:t>User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98272" y="3075806"/>
              <a:ext cx="571101" cy="5040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 smtClean="0"/>
                <a:t>Server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304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Simplified</a:t>
            </a:r>
            <a:r>
              <a:rPr lang="nb-NO" dirty="0" smtClean="0"/>
              <a:t> SSL-strip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29240" y="1933242"/>
            <a:ext cx="2023500" cy="261610"/>
            <a:chOff x="1288025" y="1754516"/>
            <a:chExt cx="1584175" cy="2616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88025" y="1978667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95078" y="1754516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9940" y="2329394"/>
            <a:ext cx="2227398" cy="261610"/>
            <a:chOff x="3756312" y="2149611"/>
            <a:chExt cx="1751714" cy="2616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56312" y="2398452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81271" y="2149611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302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83568" y="1604564"/>
            <a:ext cx="903297" cy="23546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User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27768" y="1619399"/>
            <a:ext cx="842106" cy="23445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Server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93623" y="1619399"/>
            <a:ext cx="786957" cy="2354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SSL Strip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759939" y="1923194"/>
            <a:ext cx="2227399" cy="261610"/>
            <a:chOff x="3756312" y="1855751"/>
            <a:chExt cx="1584175" cy="2616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756312" y="2117329"/>
              <a:ext cx="158417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28319" y="185575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www.bank.no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59939" y="2732882"/>
            <a:ext cx="2227399" cy="285812"/>
            <a:chOff x="3739624" y="2456376"/>
            <a:chExt cx="1781257" cy="28581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832314" y="2727354"/>
              <a:ext cx="1688567" cy="1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39624" y="2456376"/>
              <a:ext cx="1781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GET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8818" y="3143727"/>
            <a:ext cx="2210711" cy="301909"/>
            <a:chOff x="3756312" y="2742188"/>
            <a:chExt cx="1750355" cy="301909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3756312" y="3044097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12" y="2742188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200 http</a:t>
              </a:r>
              <a:r>
                <a:rPr lang="nb-NO" sz="1100" b="1" dirty="0" smtClean="0">
                  <a:solidFill>
                    <a:srgbClr val="FF0000"/>
                  </a:solidFill>
                </a:rPr>
                <a:t>s</a:t>
              </a:r>
              <a:r>
                <a:rPr lang="nb-NO" sz="1100" dirty="0" smtClean="0"/>
                <a:t>://www.bank.no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62948" y="3316637"/>
            <a:ext cx="2024992" cy="316467"/>
            <a:chOff x="1293418" y="2715766"/>
            <a:chExt cx="1679971" cy="316467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1293418" y="3032233"/>
              <a:ext cx="1584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17166" y="2715766"/>
              <a:ext cx="16562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 dirty="0" smtClean="0"/>
                <a:t>200 http://www.bank.no</a:t>
              </a:r>
            </a:p>
          </p:txBody>
        </p:sp>
      </p:grpSp>
      <p:sp>
        <p:nvSpPr>
          <p:cNvPr id="31" name="AutoShape 2" descr="Image result for pineapple"/>
          <p:cNvSpPr>
            <a:spLocks noChangeAspect="1" noChangeArrowheads="1"/>
          </p:cNvSpPr>
          <p:nvPr/>
        </p:nvSpPr>
        <p:spPr bwMode="auto">
          <a:xfrm>
            <a:off x="4041630" y="-5434146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28" name="Picture 4" descr="Image result for pine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70" y="1687541"/>
            <a:ext cx="821334" cy="7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5552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sslstrip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6379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”</a:t>
            </a:r>
            <a:r>
              <a:rPr lang="en-US" i="1" dirty="0"/>
              <a:t>Use only HTTPS from now until $time</a:t>
            </a:r>
            <a:r>
              <a:rPr lang="en-US" i="1" dirty="0" smtClean="0"/>
              <a:t>$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next </a:t>
            </a:r>
            <a:r>
              <a:rPr lang="en-US" i="1" dirty="0" smtClean="0"/>
              <a:t>[seconds]</a:t>
            </a:r>
            <a:r>
              <a:rPr lang="en-US" dirty="0" smtClean="0"/>
              <a:t>, the </a:t>
            </a:r>
            <a:r>
              <a:rPr lang="en-US" dirty="0"/>
              <a:t>user agent should only access the server </a:t>
            </a:r>
            <a:r>
              <a:rPr lang="en-US" dirty="0" smtClean="0"/>
              <a:t>securely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smtClean="0"/>
              <a:t>by only </a:t>
            </a:r>
            <a:r>
              <a:rPr lang="en-US" dirty="0"/>
              <a:t>2.7% of all </a:t>
            </a:r>
            <a:r>
              <a:rPr lang="en-US" dirty="0" smtClean="0"/>
              <a:t>surveyed websites (w3techs.com)</a:t>
            </a:r>
            <a:endParaRPr lang="en-US" dirty="0"/>
          </a:p>
          <a:p>
            <a:r>
              <a:rPr lang="en-US" dirty="0"/>
              <a:t>Reduces ability to intercept requests and responses between a user and a web server.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/>
              <a:t>HTTP Strict Transport Security</a:t>
            </a:r>
            <a:r>
              <a:rPr lang="en-US" b="0" dirty="0"/>
              <a:t> (</a:t>
            </a:r>
            <a:r>
              <a:rPr lang="en-US" dirty="0" smtClean="0"/>
              <a:t>HSTS)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86" y="2325173"/>
            <a:ext cx="3236813" cy="21761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3" y="1722885"/>
            <a:ext cx="8694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nb-NO" sz="1600" dirty="0" err="1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Strict</a:t>
            </a:r>
            <a:r>
              <a:rPr lang="nb-NO" altLang="nb-NO" sz="1600" dirty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-Transport-Security</a:t>
            </a:r>
            <a:r>
              <a:rPr lang="nb-NO" alt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-age=[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seconds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 </a:t>
            </a:r>
            <a:r>
              <a:rPr lang="nb-NO" altLang="nb-NO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includeSubDomains</a:t>
            </a:r>
            <a:r>
              <a:rPr lang="nb-NO" altLang="nb-N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nb-NO" altLang="nb-NO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preload</a:t>
            </a:r>
            <a:endParaRPr lang="nb-NO" altLang="nb-NO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HSTS is just a </a:t>
            </a:r>
            <a:r>
              <a:rPr lang="nb-NO" dirty="0" err="1" smtClean="0"/>
              <a:t>vaccine</a:t>
            </a:r>
            <a:endParaRPr lang="nb-NO" dirty="0" smtClean="0"/>
          </a:p>
          <a:p>
            <a:r>
              <a:rPr lang="nb-NO" dirty="0" smtClean="0"/>
              <a:t>For </a:t>
            </a:r>
            <a:r>
              <a:rPr lang="nb-NO" dirty="0" err="1" smtClean="0"/>
              <a:t>the</a:t>
            </a:r>
            <a:r>
              <a:rPr lang="nb-NO" dirty="0" smtClean="0"/>
              <a:t> first </a:t>
            </a:r>
            <a:r>
              <a:rPr lang="nb-NO" dirty="0" err="1" smtClean="0"/>
              <a:t>visit</a:t>
            </a:r>
            <a:r>
              <a:rPr lang="nb-NO" dirty="0" smtClean="0"/>
              <a:t> ever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page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</a:t>
            </a:r>
            <a:r>
              <a:rPr lang="nb-NO" dirty="0" err="1" smtClean="0"/>
              <a:t>cannot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r>
              <a:rPr lang="nb-NO" dirty="0" smtClean="0"/>
              <a:t> serves </a:t>
            </a:r>
            <a:r>
              <a:rPr lang="nb-NO" dirty="0" err="1" smtClean="0"/>
              <a:t>the</a:t>
            </a:r>
            <a:r>
              <a:rPr lang="nb-NO" dirty="0" smtClean="0"/>
              <a:t> HSTS header</a:t>
            </a: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Still bad </a:t>
            </a:r>
            <a:r>
              <a:rPr lang="nb-NO" dirty="0" err="1" smtClean="0"/>
              <a:t>on</a:t>
            </a:r>
            <a:r>
              <a:rPr lang="nb-NO" dirty="0" smtClean="0"/>
              <a:t> first </a:t>
            </a:r>
            <a:r>
              <a:rPr lang="nb-NO" dirty="0" err="1" smtClean="0"/>
              <a:t>visit</a:t>
            </a:r>
            <a:r>
              <a:rPr lang="nb-NO" dirty="0" smtClean="0"/>
              <a:t> «ever»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4033" y="1705911"/>
            <a:ext cx="2398695" cy="23986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9467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slstrip</a:t>
            </a:r>
            <a:r>
              <a:rPr lang="en-US" dirty="0" smtClean="0"/>
              <a:t> despite HSTS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400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 smtClean="0"/>
              <a:t>HSTS preloading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5476880" cy="3239617"/>
          </a:xfrm>
        </p:spPr>
        <p:txBody>
          <a:bodyPr/>
          <a:lstStyle/>
          <a:p>
            <a:r>
              <a:rPr lang="nb-NO" dirty="0" smtClean="0"/>
              <a:t>Hard-</a:t>
            </a:r>
            <a:r>
              <a:rPr lang="nb-NO" dirty="0" err="1" smtClean="0"/>
              <a:t>coded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preloaded</a:t>
            </a:r>
            <a:r>
              <a:rPr lang="nb-NO" dirty="0" smtClean="0"/>
              <a:t>» HSTS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Process</a:t>
            </a:r>
            <a:r>
              <a:rPr lang="nb-NO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Add</a:t>
            </a:r>
            <a:r>
              <a:rPr lang="nb-NO" dirty="0" smtClean="0"/>
              <a:t> «</a:t>
            </a:r>
            <a:r>
              <a:rPr lang="nb-NO" dirty="0" err="1" smtClean="0"/>
              <a:t>preload</a:t>
            </a:r>
            <a:r>
              <a:rPr lang="nb-NO" dirty="0" smtClean="0"/>
              <a:t>» and «</a:t>
            </a:r>
            <a:r>
              <a:rPr lang="nb-NO" dirty="0" err="1" smtClean="0"/>
              <a:t>includeSubdomains</a:t>
            </a:r>
            <a:r>
              <a:rPr lang="nb-NO" dirty="0" smtClean="0"/>
              <a:t>»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Submit</a:t>
            </a:r>
            <a:r>
              <a:rPr lang="nb-NO" dirty="0" smtClean="0"/>
              <a:t> to </a:t>
            </a:r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hstspreload.org</a:t>
            </a: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Allow</a:t>
            </a:r>
            <a:r>
              <a:rPr lang="nb-NO" dirty="0" smtClean="0"/>
              <a:t> 6-8 </a:t>
            </a:r>
            <a:r>
              <a:rPr lang="nb-NO" dirty="0" err="1" smtClean="0"/>
              <a:t>weeks</a:t>
            </a:r>
            <a:r>
              <a:rPr lang="nb-NO" dirty="0" smtClean="0"/>
              <a:t> for </a:t>
            </a:r>
            <a:r>
              <a:rPr lang="nb-NO" dirty="0" err="1" smtClean="0"/>
              <a:t>delivery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 err="1" smtClean="0"/>
              <a:t>Result</a:t>
            </a:r>
            <a:r>
              <a:rPr lang="nb-NO" dirty="0" smtClean="0"/>
              <a:t>: </a:t>
            </a:r>
            <a:r>
              <a:rPr lang="nb-NO" b="1" dirty="0" smtClean="0"/>
              <a:t>TLS </a:t>
            </a:r>
            <a:r>
              <a:rPr lang="nb-NO" b="1" dirty="0" err="1" smtClean="0"/>
              <a:t>even</a:t>
            </a:r>
            <a:r>
              <a:rPr lang="nb-NO" b="1" dirty="0" smtClean="0"/>
              <a:t> </a:t>
            </a:r>
            <a:r>
              <a:rPr lang="nb-NO" b="1" dirty="0" err="1" smtClean="0"/>
              <a:t>on</a:t>
            </a:r>
            <a:r>
              <a:rPr lang="nb-NO" b="1" dirty="0" smtClean="0"/>
              <a:t> </a:t>
            </a:r>
            <a:r>
              <a:rPr lang="nb-NO" b="1" dirty="0" err="1" smtClean="0"/>
              <a:t>the</a:t>
            </a:r>
            <a:r>
              <a:rPr lang="nb-NO" b="1" dirty="0" smtClean="0"/>
              <a:t> first </a:t>
            </a:r>
            <a:r>
              <a:rPr lang="nb-NO" b="1" dirty="0" err="1" smtClean="0"/>
              <a:t>request</a:t>
            </a:r>
            <a:endParaRPr lang="nb-NO" b="1" dirty="0"/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53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7811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276349"/>
            <a:ext cx="4213132" cy="3257551"/>
          </a:xfrm>
        </p:spPr>
        <p:txBody>
          <a:bodyPr/>
          <a:lstStyle/>
          <a:p>
            <a:r>
              <a:rPr lang="nb-NO" dirty="0" smtClean="0"/>
              <a:t>Online bank </a:t>
            </a:r>
            <a:r>
              <a:rPr lang="nb-NO" dirty="0" err="1" smtClean="0"/>
              <a:t>security</a:t>
            </a:r>
            <a:endParaRPr lang="nb-NO" dirty="0" smtClean="0"/>
          </a:p>
          <a:p>
            <a:r>
              <a:rPr lang="nb-NO" dirty="0" smtClean="0"/>
              <a:t>Development (</a:t>
            </a:r>
            <a:r>
              <a:rPr lang="nb-NO" dirty="0" err="1" smtClean="0"/>
              <a:t>authentication</a:t>
            </a:r>
            <a:r>
              <a:rPr lang="nb-NO" dirty="0" smtClean="0"/>
              <a:t>, signing, </a:t>
            </a:r>
            <a:r>
              <a:rPr lang="nb-NO" dirty="0" err="1" smtClean="0"/>
              <a:t>app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</a:p>
          <a:p>
            <a:r>
              <a:rPr lang="nb-NO" dirty="0" smtClean="0"/>
              <a:t>Security testing (</a:t>
            </a:r>
            <a:r>
              <a:rPr lang="nb-NO" dirty="0" err="1" smtClean="0"/>
              <a:t>pentesting</a:t>
            </a:r>
            <a:r>
              <a:rPr lang="nb-NO" dirty="0" smtClean="0"/>
              <a:t>)</a:t>
            </a:r>
          </a:p>
          <a:p>
            <a:r>
              <a:rPr lang="nb-NO" dirty="0" smtClean="0"/>
              <a:t>TLS </a:t>
            </a:r>
            <a:r>
              <a:rPr lang="nb-NO" dirty="0" err="1" smtClean="0"/>
              <a:t>config</a:t>
            </a:r>
            <a:r>
              <a:rPr lang="nb-NO" dirty="0" smtClean="0"/>
              <a:t>,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smtClean="0"/>
              <a:t>Super </a:t>
            </a:r>
            <a:r>
              <a:rPr lang="nb-NO" dirty="0" err="1" smtClean="0"/>
              <a:t>epic</a:t>
            </a:r>
            <a:r>
              <a:rPr lang="nb-NO" dirty="0" smtClean="0"/>
              <a:t> </a:t>
            </a:r>
            <a:r>
              <a:rPr lang="nb-NO" dirty="0" err="1" smtClean="0"/>
              <a:t>mountain</a:t>
            </a:r>
            <a:r>
              <a:rPr lang="nb-NO" dirty="0" smtClean="0"/>
              <a:t> </a:t>
            </a:r>
            <a:r>
              <a:rPr lang="nb-NO" dirty="0" err="1" smtClean="0"/>
              <a:t>voyages</a:t>
            </a:r>
            <a:r>
              <a:rPr lang="nb-NO" dirty="0" smtClean="0"/>
              <a:t> →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do </a:t>
            </a:r>
            <a:r>
              <a:rPr lang="nb-NO" dirty="0" err="1" smtClean="0"/>
              <a:t>we</a:t>
            </a:r>
            <a:r>
              <a:rPr lang="nb-NO" dirty="0" smtClean="0"/>
              <a:t> do?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2" descr="\\c14.no.myatea.net\DFSRoot\Users\jesdan\My Pictures\IMG_32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51" y="1747530"/>
            <a:ext cx="4414809" cy="23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51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en-US" dirty="0" smtClean="0"/>
              <a:t>HSTS preloading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1" y="848703"/>
            <a:ext cx="5987430" cy="3857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53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4478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0306" y="1276349"/>
            <a:ext cx="7814102" cy="3258000"/>
          </a:xfrm>
        </p:spPr>
        <p:txBody>
          <a:bodyPr/>
          <a:lstStyle/>
          <a:p>
            <a:r>
              <a:rPr lang="nb-NO" dirty="0" err="1" smtClean="0"/>
              <a:t>Secure</a:t>
            </a:r>
            <a:r>
              <a:rPr lang="nb-NO" dirty="0" smtClean="0"/>
              <a:t> and </a:t>
            </a:r>
            <a:r>
              <a:rPr lang="nb-NO" dirty="0" err="1" smtClean="0"/>
              <a:t>HttpOnly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Otherwise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sent </a:t>
            </a:r>
            <a:r>
              <a:rPr lang="nb-NO" dirty="0" err="1" smtClean="0"/>
              <a:t>unencrypted</a:t>
            </a:r>
            <a:endParaRPr lang="nb-NO" dirty="0" smtClean="0"/>
          </a:p>
          <a:p>
            <a:r>
              <a:rPr lang="nb-NO" dirty="0" err="1" smtClean="0"/>
              <a:t>Request</a:t>
            </a:r>
            <a:r>
              <a:rPr lang="nb-NO" dirty="0" smtClean="0"/>
              <a:t> to </a:t>
            </a:r>
            <a:r>
              <a:rPr lang="nb-NO" b="1" dirty="0" smtClean="0">
                <a:hlinkClick r:id="rId3"/>
              </a:rPr>
              <a:t>http</a:t>
            </a:r>
            <a:r>
              <a:rPr lang="nb-NO" dirty="0" smtClean="0">
                <a:hlinkClick r:id="rId3"/>
              </a:rPr>
              <a:t>://yoursecuredomain.com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</a:p>
          <a:p>
            <a:r>
              <a:rPr lang="nb-NO" dirty="0" smtClean="0"/>
              <a:t>From stortinget.no (</a:t>
            </a:r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missing</a:t>
            </a:r>
            <a:r>
              <a:rPr lang="nb-NO" dirty="0" smtClean="0"/>
              <a:t>?):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cookies</a:t>
            </a:r>
            <a:r>
              <a:rPr lang="nb-NO" dirty="0" smtClean="0"/>
              <a:t> </a:t>
            </a:r>
            <a:r>
              <a:rPr lang="nb-NO" dirty="0" err="1" smtClean="0"/>
              <a:t>secure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2062" y="1635646"/>
            <a:ext cx="837601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Cookie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sessid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=[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snip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=/;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Domain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=.example.com; </a:t>
            </a:r>
            <a:r>
              <a:rPr kumimoji="0" lang="nb-NO" altLang="nb-N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nb-NO" altLang="nb-N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HttpOnly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062" y="3507854"/>
            <a:ext cx="732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nb-NO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Set-</a:t>
            </a:r>
            <a:r>
              <a:rPr lang="nb-NO" sz="1600" dirty="0" err="1" smtClean="0">
                <a:solidFill>
                  <a:srgbClr val="7D9029"/>
                </a:solidFill>
                <a:latin typeface="Consolas" panose="020B0609020204030204" pitchFamily="49" charset="0"/>
              </a:rPr>
              <a:t>Cookie</a:t>
            </a:r>
            <a:r>
              <a:rPr lang="nb-NO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: 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ASP.NET_SessionId</a:t>
            </a:r>
            <a:r>
              <a:rPr lang="nb-NO" sz="16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flt</a:t>
            </a:r>
            <a:r>
              <a:rPr lang="nb-NO" sz="16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[…]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zb</a:t>
            </a:r>
            <a:r>
              <a:rPr lang="nb-NO" sz="1600" dirty="0">
                <a:solidFill>
                  <a:srgbClr val="222222"/>
                </a:solidFill>
                <a:latin typeface="Consolas" panose="020B0609020204030204" pitchFamily="49" charset="0"/>
              </a:rPr>
              <a:t>; </a:t>
            </a:r>
            <a:r>
              <a:rPr lang="nb-NO" sz="1600" dirty="0" err="1">
                <a:solidFill>
                  <a:srgbClr val="222222"/>
                </a:solidFill>
                <a:latin typeface="Consolas" panose="020B0609020204030204" pitchFamily="49" charset="0"/>
              </a:rPr>
              <a:t>path</a:t>
            </a:r>
            <a:r>
              <a:rPr lang="nb-NO" sz="1600" dirty="0">
                <a:solidFill>
                  <a:srgbClr val="222222"/>
                </a:solidFill>
                <a:latin typeface="Consolas" panose="020B0609020204030204" pitchFamily="49" charset="0"/>
              </a:rPr>
              <a:t>=/; </a:t>
            </a:r>
            <a:r>
              <a:rPr lang="nb-NO" sz="16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HttpOnly</a:t>
            </a:r>
            <a:endParaRPr lang="nb-NO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31671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Partnership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endParaRPr lang="nb-NO" dirty="0"/>
          </a:p>
          <a:p>
            <a:r>
              <a:rPr lang="nb-NO" dirty="0" smtClean="0"/>
              <a:t>Server </a:t>
            </a:r>
            <a:r>
              <a:rPr lang="nb-NO" dirty="0" err="1" smtClean="0"/>
              <a:t>defines</a:t>
            </a:r>
            <a:r>
              <a:rPr lang="nb-NO" dirty="0" smtClean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website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HTTP </a:t>
            </a:r>
            <a:r>
              <a:rPr lang="nb-NO" dirty="0" err="1" smtClean="0"/>
              <a:t>headers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May </a:t>
            </a:r>
            <a:r>
              <a:rPr lang="nb-NO" dirty="0" err="1" smtClean="0"/>
              <a:t>reduce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impact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vulnerabilities</a:t>
            </a:r>
            <a:endParaRPr lang="nb-NO" dirty="0" smtClean="0"/>
          </a:p>
          <a:p>
            <a:r>
              <a:rPr lang="nb-NO" dirty="0" err="1" smtClean="0"/>
              <a:t>Publicly</a:t>
            </a:r>
            <a:r>
              <a:rPr lang="nb-NO" dirty="0" smtClean="0"/>
              <a:t> visible </a:t>
            </a:r>
            <a:r>
              <a:rPr lang="nb-NO" dirty="0" err="1" smtClean="0"/>
              <a:t>scorecard</a:t>
            </a:r>
            <a:endParaRPr lang="nb-NO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Security </a:t>
            </a:r>
            <a:r>
              <a:rPr lang="nb-NO" dirty="0" err="1" smtClean="0"/>
              <a:t>headers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08169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Content-Security-Policy </a:t>
            </a:r>
            <a:r>
              <a:rPr lang="nb-NO" dirty="0"/>
              <a:t>(CSP) </a:t>
            </a:r>
            <a:endParaRPr lang="nb-NO" dirty="0" smtClean="0"/>
          </a:p>
          <a:p>
            <a:r>
              <a:rPr lang="nb-NO" dirty="0" smtClean="0"/>
              <a:t>HTTP </a:t>
            </a:r>
            <a:r>
              <a:rPr lang="nb-NO" dirty="0" err="1" smtClean="0"/>
              <a:t>Strict</a:t>
            </a:r>
            <a:r>
              <a:rPr lang="nb-NO" dirty="0" smtClean="0"/>
              <a:t> Transport Security  (HSTS) </a:t>
            </a:r>
          </a:p>
          <a:p>
            <a:r>
              <a:rPr lang="nb-NO" dirty="0" smtClean="0"/>
              <a:t>HTTP Public Key </a:t>
            </a:r>
            <a:r>
              <a:rPr lang="nb-NO" dirty="0" err="1" smtClean="0"/>
              <a:t>Pinning</a:t>
            </a:r>
            <a:r>
              <a:rPr lang="nb-NO" dirty="0" smtClean="0"/>
              <a:t> (HPKP) </a:t>
            </a:r>
          </a:p>
          <a:p>
            <a:r>
              <a:rPr lang="nb-NO" dirty="0" smtClean="0"/>
              <a:t>X-XSS-</a:t>
            </a:r>
            <a:r>
              <a:rPr lang="nb-NO" dirty="0" err="1" smtClean="0"/>
              <a:t>Protection</a:t>
            </a:r>
            <a:endParaRPr lang="nb-NO" dirty="0" smtClean="0"/>
          </a:p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</a:t>
            </a:r>
          </a:p>
          <a:p>
            <a:r>
              <a:rPr lang="nb-NO" dirty="0" err="1" smtClean="0"/>
              <a:t>X</a:t>
            </a:r>
            <a:r>
              <a:rPr lang="nb-NO" dirty="0" smtClean="0"/>
              <a:t>-Content-Type-Options</a:t>
            </a:r>
          </a:p>
          <a:p>
            <a:r>
              <a:rPr lang="nb-NO" dirty="0" err="1" smtClean="0"/>
              <a:t>Referrer</a:t>
            </a:r>
            <a:r>
              <a:rPr lang="nb-NO" dirty="0" smtClean="0"/>
              <a:t> Policy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Headers</a:t>
            </a:r>
            <a:r>
              <a:rPr lang="nb-NO" dirty="0" smtClean="0"/>
              <a:t> to </a:t>
            </a:r>
            <a:r>
              <a:rPr lang="nb-NO" dirty="0" err="1" smtClean="0"/>
              <a:t>consider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05" y="1645445"/>
            <a:ext cx="3029552" cy="2519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83341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Content</a:t>
            </a:r>
            <a:r>
              <a:rPr lang="nb-NO" baseline="0" dirty="0" smtClean="0"/>
              <a:t> Security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Unification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err="1" smtClean="0"/>
              <a:t>Reminder</a:t>
            </a:r>
            <a:r>
              <a:rPr lang="nb-NO" dirty="0" smtClean="0"/>
              <a:t>: Security </a:t>
            </a:r>
            <a:r>
              <a:rPr lang="nb-NO" dirty="0" err="1" smtClean="0"/>
              <a:t>headers</a:t>
            </a:r>
            <a:r>
              <a:rPr lang="nb-NO" dirty="0" smtClean="0"/>
              <a:t> and CSP is </a:t>
            </a:r>
            <a:r>
              <a:rPr lang="nb-NO" b="1" dirty="0" smtClean="0"/>
              <a:t>not </a:t>
            </a:r>
            <a:r>
              <a:rPr lang="nb-NO" dirty="0" smtClean="0"/>
              <a:t>a first-line </a:t>
            </a:r>
            <a:r>
              <a:rPr lang="nb-NO" dirty="0" err="1" smtClean="0"/>
              <a:t>defence</a:t>
            </a:r>
            <a:endParaRPr lang="nb-NO" dirty="0"/>
          </a:p>
          <a:p>
            <a:r>
              <a:rPr lang="nb-NO" dirty="0" smtClean="0"/>
              <a:t>Level 2 support in all </a:t>
            </a:r>
            <a:r>
              <a:rPr lang="nb-NO" dirty="0" err="1" smtClean="0"/>
              <a:t>browsers</a:t>
            </a:r>
            <a:r>
              <a:rPr lang="nb-NO" dirty="0" smtClean="0"/>
              <a:t> </a:t>
            </a:r>
            <a:r>
              <a:rPr lang="nb-NO" dirty="0" err="1" smtClean="0"/>
              <a:t>except</a:t>
            </a:r>
            <a:r>
              <a:rPr lang="nb-NO" dirty="0" smtClean="0"/>
              <a:t> IE/Edge (</a:t>
            </a:r>
            <a:r>
              <a:rPr lang="nb-NO" dirty="0" err="1" smtClean="0"/>
              <a:t>yet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Hash</a:t>
            </a:r>
            <a:r>
              <a:rPr lang="nb-NO" dirty="0" smtClean="0"/>
              <a:t>/</a:t>
            </a:r>
            <a:r>
              <a:rPr lang="nb-NO" dirty="0" err="1" smtClean="0"/>
              <a:t>nonce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whitelisting</a:t>
            </a:r>
          </a:p>
          <a:p>
            <a:r>
              <a:rPr lang="nb-NO" dirty="0" smtClean="0"/>
              <a:t>CSP Level 3 is in </a:t>
            </a:r>
            <a:r>
              <a:rPr lang="nb-NO" dirty="0" err="1" smtClean="0"/>
              <a:t>working</a:t>
            </a:r>
            <a:r>
              <a:rPr lang="nb-NO" dirty="0" smtClean="0"/>
              <a:t> draft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34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323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aseline="0" dirty="0" smtClean="0"/>
              <a:t>Content</a:t>
            </a:r>
            <a:r>
              <a:rPr lang="nb-NO" dirty="0" smtClean="0"/>
              <a:t> Security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Content-Security-Policy</a:t>
            </a:r>
            <a:endParaRPr lang="nb-NO" dirty="0"/>
          </a:p>
          <a:p>
            <a:r>
              <a:rPr lang="nb-NO" dirty="0" smtClean="0"/>
              <a:t>Content-Security-Policy-Report-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Violation</a:t>
            </a:r>
            <a:r>
              <a:rPr lang="nb-NO" dirty="0" smtClean="0"/>
              <a:t> reports </a:t>
            </a:r>
            <a:r>
              <a:rPr lang="nb-NO" dirty="0" err="1" smtClean="0"/>
              <a:t>only</a:t>
            </a:r>
            <a:r>
              <a:rPr lang="nb-NO" dirty="0" smtClean="0"/>
              <a:t>,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blocking</a:t>
            </a:r>
            <a:endParaRPr lang="nb-NO" dirty="0" smtClean="0"/>
          </a:p>
          <a:p>
            <a:r>
              <a:rPr lang="nb-NO" b="1" dirty="0" smtClean="0"/>
              <a:t>Report-uri.io</a:t>
            </a:r>
            <a:r>
              <a:rPr lang="nb-NO" dirty="0" smtClean="0"/>
              <a:t> </a:t>
            </a:r>
            <a:r>
              <a:rPr lang="nb-NO" dirty="0"/>
              <a:t>– </a:t>
            </a:r>
            <a:r>
              <a:rPr lang="nb-NO" dirty="0" err="1"/>
              <a:t>excellent</a:t>
            </a:r>
            <a:r>
              <a:rPr lang="nb-NO" dirty="0"/>
              <a:t> (</a:t>
            </a:r>
            <a:r>
              <a:rPr lang="nb-NO" dirty="0" err="1"/>
              <a:t>free</a:t>
            </a:r>
            <a:r>
              <a:rPr lang="nb-NO" dirty="0"/>
              <a:t>!) </a:t>
            </a:r>
            <a:r>
              <a:rPr lang="nb-NO" dirty="0" smtClean="0"/>
              <a:t>service</a:t>
            </a:r>
          </a:p>
          <a:p>
            <a:endParaRPr lang="nb-NO" dirty="0"/>
          </a:p>
          <a:p>
            <a:r>
              <a:rPr lang="nb-NO" dirty="0" err="1" smtClean="0"/>
              <a:t>Dangers</a:t>
            </a:r>
            <a:endParaRPr lang="nb-NO" dirty="0" smtClean="0"/>
          </a:p>
          <a:p>
            <a:pPr lvl="1"/>
            <a:r>
              <a:rPr lang="nb-NO" dirty="0" smtClean="0"/>
              <a:t>Information </a:t>
            </a:r>
            <a:r>
              <a:rPr lang="nb-NO" dirty="0" err="1" smtClean="0"/>
              <a:t>leakage</a:t>
            </a:r>
            <a:r>
              <a:rPr lang="nb-NO" dirty="0" smtClean="0"/>
              <a:t> (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domains</a:t>
            </a:r>
            <a:r>
              <a:rPr lang="nb-NO" dirty="0" smtClean="0"/>
              <a:t>, </a:t>
            </a:r>
            <a:r>
              <a:rPr lang="nb-NO" dirty="0" err="1" smtClean="0"/>
              <a:t>preproduction</a:t>
            </a:r>
            <a:r>
              <a:rPr lang="nb-NO" dirty="0" smtClean="0"/>
              <a:t>, </a:t>
            </a:r>
            <a:r>
              <a:rPr lang="nb-NO" dirty="0" err="1" smtClean="0"/>
              <a:t>etc</a:t>
            </a:r>
            <a:r>
              <a:rPr lang="nb-NO" dirty="0" smtClean="0"/>
              <a:t>)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" y="3737630"/>
            <a:ext cx="8265319" cy="885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35</a:t>
            </a:fld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684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aseline="0" dirty="0" smtClean="0"/>
              <a:t>CSP </a:t>
            </a:r>
            <a:r>
              <a:rPr lang="nb-NO" baseline="0" dirty="0" err="1" smtClean="0"/>
              <a:t>directives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 smtClean="0"/>
              <a:t>Fetch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 – i.e. «from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i </a:t>
            </a:r>
            <a:r>
              <a:rPr lang="nb-NO" dirty="0" err="1" smtClean="0"/>
              <a:t>fetch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resource</a:t>
            </a:r>
            <a:r>
              <a:rPr lang="nb-NO" dirty="0" smtClean="0"/>
              <a:t>»</a:t>
            </a: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default-src</a:t>
            </a:r>
            <a:endParaRPr lang="nb-NO" sz="1500" dirty="0">
              <a:latin typeface="Consolas" panose="020B0609020204030204" pitchFamily="49" charset="0"/>
            </a:endParaRPr>
          </a:p>
          <a:p>
            <a:pPr lvl="1"/>
            <a:r>
              <a:rPr lang="nb-NO" sz="1500" dirty="0" smtClean="0">
                <a:latin typeface="Consolas" panose="020B0609020204030204" pitchFamily="49" charset="0"/>
              </a:rPr>
              <a:t>script-</a:t>
            </a:r>
            <a:r>
              <a:rPr lang="nb-NO" sz="1500" dirty="0" err="1" smtClean="0">
                <a:latin typeface="Consolas" panose="020B0609020204030204" pitchFamily="49" charset="0"/>
              </a:rPr>
              <a:t>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>
                <a:latin typeface="Consolas" panose="020B0609020204030204" pitchFamily="49" charset="0"/>
              </a:rPr>
              <a:t>f</a:t>
            </a:r>
            <a:r>
              <a:rPr lang="nb-NO" sz="1500" dirty="0" smtClean="0">
                <a:latin typeface="Consolas" panose="020B0609020204030204" pitchFamily="49" charset="0"/>
              </a:rPr>
              <a:t>ont-</a:t>
            </a:r>
            <a:r>
              <a:rPr lang="nb-NO" sz="1500" dirty="0" err="1" smtClean="0">
                <a:latin typeface="Consolas" panose="020B0609020204030204" pitchFamily="49" charset="0"/>
              </a:rPr>
              <a:t>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img-src</a:t>
            </a:r>
            <a:endParaRPr lang="nb-NO" sz="1500" dirty="0" smtClean="0">
              <a:latin typeface="Consolas" panose="020B0609020204030204" pitchFamily="49" charset="0"/>
            </a:endParaRPr>
          </a:p>
          <a:p>
            <a:pPr lvl="1"/>
            <a:r>
              <a:rPr lang="nb-NO" dirty="0" smtClean="0"/>
              <a:t>…</a:t>
            </a:r>
          </a:p>
          <a:p>
            <a:r>
              <a:rPr lang="nb-NO" dirty="0" err="1" smtClean="0"/>
              <a:t>Document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endParaRPr lang="nb-NO" dirty="0" smtClean="0"/>
          </a:p>
          <a:p>
            <a:pPr lvl="1"/>
            <a:r>
              <a:rPr lang="nb-NO" sz="1500" dirty="0" err="1">
                <a:latin typeface="Consolas" panose="020B0609020204030204" pitchFamily="49" charset="0"/>
              </a:rPr>
              <a:t>s</a:t>
            </a:r>
            <a:r>
              <a:rPr lang="nb-NO" sz="1500" dirty="0" err="1" smtClean="0">
                <a:latin typeface="Consolas" panose="020B0609020204030204" pitchFamily="49" charset="0"/>
              </a:rPr>
              <a:t>andbox</a:t>
            </a:r>
            <a:r>
              <a:rPr lang="nb-NO" sz="1500" dirty="0" smtClean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plugin</a:t>
            </a:r>
            <a:r>
              <a:rPr lang="nb-NO" sz="1500" dirty="0" smtClean="0">
                <a:latin typeface="Consolas" panose="020B0609020204030204" pitchFamily="49" charset="0"/>
              </a:rPr>
              <a:t>-types</a:t>
            </a:r>
          </a:p>
          <a:p>
            <a:r>
              <a:rPr lang="nb-NO" dirty="0" err="1" smtClean="0"/>
              <a:t>Navigation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 </a:t>
            </a:r>
          </a:p>
          <a:p>
            <a:pPr lvl="1"/>
            <a:r>
              <a:rPr lang="nb-NO" sz="1500" dirty="0" smtClean="0">
                <a:latin typeface="Consolas" panose="020B0609020204030204" pitchFamily="49" charset="0"/>
              </a:rPr>
              <a:t>form-action </a:t>
            </a:r>
          </a:p>
          <a:p>
            <a:pPr lvl="1"/>
            <a:r>
              <a:rPr lang="nb-NO" sz="1500" dirty="0" err="1" smtClean="0">
                <a:latin typeface="Consolas" panose="020B0609020204030204" pitchFamily="49" charset="0"/>
              </a:rPr>
              <a:t>frame-ancestors</a:t>
            </a:r>
            <a:endParaRPr lang="nb-NO" sz="1500" dirty="0" smtClean="0">
              <a:latin typeface="Consolas" panose="020B0609020204030204" pitchFamily="49" charset="0"/>
            </a:endParaRPr>
          </a:p>
          <a:p>
            <a:r>
              <a:rPr lang="nb-NO" dirty="0" smtClean="0"/>
              <a:t>Reporting </a:t>
            </a:r>
            <a:r>
              <a:rPr lang="nb-NO" dirty="0" err="1" smtClean="0"/>
              <a:t>directives</a:t>
            </a:r>
            <a:r>
              <a:rPr lang="nb-NO" dirty="0" smtClean="0"/>
              <a:t> </a:t>
            </a:r>
          </a:p>
          <a:p>
            <a:pPr lvl="1"/>
            <a:r>
              <a:rPr lang="nb-NO" sz="1500" dirty="0">
                <a:latin typeface="Consolas" panose="020B0609020204030204" pitchFamily="49" charset="0"/>
              </a:rPr>
              <a:t>r</a:t>
            </a:r>
            <a:r>
              <a:rPr lang="nb-NO" sz="1500" dirty="0" smtClean="0">
                <a:latin typeface="Consolas" panose="020B0609020204030204" pitchFamily="49" charset="0"/>
              </a:rPr>
              <a:t>eport-</a:t>
            </a:r>
            <a:r>
              <a:rPr lang="nb-NO" sz="1500" dirty="0" err="1" smtClean="0">
                <a:latin typeface="Consolas" panose="020B0609020204030204" pitchFamily="49" charset="0"/>
              </a:rPr>
              <a:t>uri</a:t>
            </a:r>
            <a:r>
              <a:rPr lang="nb-NO" sz="15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36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49225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Excellent</a:t>
            </a:r>
            <a:r>
              <a:rPr lang="nb-NO" dirty="0" smtClean="0"/>
              <a:t> </a:t>
            </a:r>
            <a:r>
              <a:rPr lang="nb-NO" dirty="0" err="1" smtClean="0"/>
              <a:t>validator</a:t>
            </a:r>
            <a:r>
              <a:rPr lang="nb-NO" dirty="0" smtClean="0"/>
              <a:t> and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scorecard</a:t>
            </a:r>
            <a:endParaRPr lang="nb-NO" dirty="0" smtClean="0"/>
          </a:p>
          <a:p>
            <a:r>
              <a:rPr lang="nb-NO" dirty="0" smtClean="0"/>
              <a:t>By Scott </a:t>
            </a:r>
            <a:r>
              <a:rPr lang="nb-NO" dirty="0"/>
              <a:t>Helme </a:t>
            </a:r>
            <a:r>
              <a:rPr lang="nb-NO" dirty="0" smtClean="0"/>
              <a:t>(@</a:t>
            </a:r>
            <a:r>
              <a:rPr lang="nb-NO" dirty="0" err="1" smtClean="0"/>
              <a:t>scotthelme</a:t>
            </a:r>
            <a:r>
              <a:rPr lang="nb-NO" dirty="0" smtClean="0"/>
              <a:t>) 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Securityheaders.io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52253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Securityheaders.io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68312"/>
            <a:ext cx="5352013" cy="255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25" y="1297239"/>
            <a:ext cx="5352013" cy="262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253" y="1500927"/>
            <a:ext cx="5484252" cy="270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67" y="1731307"/>
            <a:ext cx="5440821" cy="2591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868" y="2052589"/>
            <a:ext cx="5273846" cy="2513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1658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Trick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user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performing</a:t>
            </a:r>
            <a:r>
              <a:rPr lang="nb-NO" dirty="0" smtClean="0"/>
              <a:t> </a:t>
            </a:r>
            <a:r>
              <a:rPr lang="nb-NO" dirty="0" err="1" smtClean="0"/>
              <a:t>clicks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target </a:t>
            </a:r>
            <a:r>
              <a:rPr lang="nb-NO" dirty="0" err="1" smtClean="0"/>
              <a:t>webpage</a:t>
            </a:r>
            <a:endParaRPr lang="nb-NO" dirty="0" smtClean="0"/>
          </a:p>
          <a:p>
            <a:pPr lvl="1"/>
            <a:r>
              <a:rPr lang="nb-NO" dirty="0" err="1" smtClean="0"/>
              <a:t>Abuses</a:t>
            </a:r>
            <a:r>
              <a:rPr lang="nb-NO" dirty="0" smtClean="0"/>
              <a:t> </a:t>
            </a:r>
            <a:r>
              <a:rPr lang="nb-NO" dirty="0" err="1" smtClean="0"/>
              <a:t>iFrames</a:t>
            </a:r>
            <a:r>
              <a:rPr lang="nb-NO" dirty="0" smtClean="0"/>
              <a:t>, z-</a:t>
            </a:r>
            <a:r>
              <a:rPr lang="nb-NO" dirty="0" err="1" smtClean="0"/>
              <a:t>index</a:t>
            </a:r>
            <a:r>
              <a:rPr lang="nb-NO" dirty="0" smtClean="0"/>
              <a:t> and transparent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pPr marL="180000" lvl="1" indent="0">
              <a:buNone/>
            </a:pP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Ui-redressing</a:t>
            </a:r>
            <a:r>
              <a:rPr lang="nb-NO" dirty="0" smtClean="0"/>
              <a:t> (</a:t>
            </a:r>
            <a:r>
              <a:rPr lang="nb-NO" dirty="0" err="1" smtClean="0"/>
              <a:t>clickjacking</a:t>
            </a:r>
            <a:r>
              <a:rPr lang="nb-NO" dirty="0"/>
              <a:t>) </a:t>
            </a:r>
            <a:r>
              <a:rPr lang="nb-NO" dirty="0" err="1" smtClean="0"/>
              <a:t>attacks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7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672" y="2355726"/>
            <a:ext cx="2782045" cy="2086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5718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often</a:t>
            </a:r>
            <a:r>
              <a:rPr lang="nb-NO" dirty="0" smtClean="0"/>
              <a:t> </a:t>
            </a:r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securing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services</a:t>
            </a:r>
          </a:p>
          <a:p>
            <a:pPr lvl="1"/>
            <a:r>
              <a:rPr lang="nb-NO" dirty="0" smtClean="0"/>
              <a:t>Our </a:t>
            </a:r>
            <a:r>
              <a:rPr lang="nb-NO" dirty="0" err="1" smtClean="0"/>
              <a:t>users</a:t>
            </a:r>
            <a:r>
              <a:rPr lang="nb-NO" dirty="0" smtClean="0"/>
              <a:t> and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aren’t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endParaRPr lang="nb-NO" dirty="0" smtClean="0"/>
          </a:p>
          <a:p>
            <a:pPr lvl="1"/>
            <a:r>
              <a:rPr lang="nb-NO" dirty="0" smtClean="0"/>
              <a:t>It’s </a:t>
            </a:r>
            <a:r>
              <a:rPr lang="nb-NO" b="1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responsibility</a:t>
            </a:r>
            <a:r>
              <a:rPr lang="nb-NO" dirty="0" smtClean="0"/>
              <a:t> to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them</a:t>
            </a:r>
            <a:r>
              <a:rPr lang="nb-NO" dirty="0" smtClean="0"/>
              <a:t> </a:t>
            </a:r>
            <a:r>
              <a:rPr lang="nb-NO" dirty="0" err="1" smtClean="0"/>
              <a:t>stay</a:t>
            </a:r>
            <a:r>
              <a:rPr lang="nb-NO" dirty="0" smtClean="0"/>
              <a:t> safe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all </a:t>
            </a:r>
            <a:r>
              <a:rPr lang="nb-NO" dirty="0" err="1" smtClean="0"/>
              <a:t>internet</a:t>
            </a:r>
            <a:r>
              <a:rPr lang="nb-NO" dirty="0" smtClean="0"/>
              <a:t> </a:t>
            </a:r>
            <a:r>
              <a:rPr lang="nb-NO" dirty="0" err="1" smtClean="0"/>
              <a:t>citizens</a:t>
            </a:r>
            <a:r>
              <a:rPr lang="nb-NO" dirty="0" smtClean="0"/>
              <a:t> –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raise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bar</a:t>
            </a:r>
          </a:p>
          <a:p>
            <a:r>
              <a:rPr lang="nb-NO" dirty="0" smtClean="0"/>
              <a:t>At minimum, proper TLS and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r>
              <a:rPr lang="nb-NO" dirty="0" smtClean="0"/>
              <a:t>None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is hard nor </a:t>
            </a:r>
            <a:r>
              <a:rPr lang="nb-NO" dirty="0" err="1" smtClean="0"/>
              <a:t>expensive</a:t>
            </a:r>
            <a:r>
              <a:rPr lang="nb-NO" dirty="0" smtClean="0"/>
              <a:t>, it just </a:t>
            </a:r>
            <a:r>
              <a:rPr lang="nb-NO" dirty="0" err="1" smtClean="0"/>
              <a:t>requires</a:t>
            </a:r>
            <a:r>
              <a:rPr lang="nb-NO" dirty="0" smtClean="0"/>
              <a:t> </a:t>
            </a:r>
            <a:r>
              <a:rPr lang="nb-NO" dirty="0" err="1" smtClean="0"/>
              <a:t>vigilance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54658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Clickjacking</a:t>
            </a:r>
            <a:r>
              <a:rPr lang="nb-NO" dirty="0" smtClean="0"/>
              <a:t> </a:t>
            </a:r>
            <a:r>
              <a:rPr lang="nb-NO" dirty="0" err="1" smtClean="0"/>
              <a:t>defence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Control </a:t>
            </a:r>
            <a:r>
              <a:rPr lang="nb-NO" dirty="0" err="1" smtClean="0"/>
              <a:t>who’s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to </a:t>
            </a:r>
            <a:r>
              <a:rPr lang="nb-NO" dirty="0" err="1" smtClean="0"/>
              <a:t>iframe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endParaRPr lang="nb-NO" dirty="0" smtClean="0"/>
          </a:p>
          <a:p>
            <a:r>
              <a:rPr lang="nb-NO" dirty="0" err="1" smtClean="0"/>
              <a:t>X</a:t>
            </a:r>
            <a:r>
              <a:rPr lang="nb-NO" dirty="0" smtClean="0"/>
              <a:t>-</a:t>
            </a:r>
            <a:r>
              <a:rPr lang="nb-NO" dirty="0" err="1" smtClean="0"/>
              <a:t>Frame</a:t>
            </a:r>
            <a:r>
              <a:rPr lang="nb-NO" dirty="0" smtClean="0"/>
              <a:t>-Options: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CSP – </a:t>
            </a:r>
            <a:r>
              <a:rPr lang="nb-NO" dirty="0" err="1" smtClean="0"/>
              <a:t>frame-ancestors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552" y="2139702"/>
            <a:ext cx="545854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ALLOW-FROM 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https://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example.com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9268" y="2458302"/>
            <a:ext cx="254108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DENY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9268" y="2799959"/>
            <a:ext cx="32143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Frame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-Options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SAMEORIGIN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39552" y="3960915"/>
            <a:ext cx="590738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Content-Security-Policy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frame-ancestors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b-NO" altLang="nb-NO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nb-NO" altLang="nb-NO" sz="16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source</a:t>
            </a:r>
            <a:r>
              <a:rPr lang="nb-NO" altLang="nb-NO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Brand-spanking </a:t>
            </a:r>
            <a:r>
              <a:rPr lang="nb-NO" dirty="0" err="1" smtClean="0"/>
              <a:t>new</a:t>
            </a:r>
            <a:r>
              <a:rPr lang="nb-NO" dirty="0" smtClean="0"/>
              <a:t> header (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year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Control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referer header</a:t>
            </a:r>
          </a:p>
          <a:p>
            <a:pPr lvl="1"/>
            <a:r>
              <a:rPr lang="nb-NO" dirty="0" smtClean="0"/>
              <a:t>Stop </a:t>
            </a:r>
            <a:r>
              <a:rPr lang="nb-NO" dirty="0" err="1" smtClean="0"/>
              <a:t>information</a:t>
            </a:r>
            <a:r>
              <a:rPr lang="nb-NO" dirty="0" smtClean="0"/>
              <a:t> </a:t>
            </a:r>
            <a:r>
              <a:rPr lang="nb-NO" dirty="0" err="1" smtClean="0"/>
              <a:t>leakage</a:t>
            </a:r>
            <a:endParaRPr lang="nb-NO" dirty="0" smtClean="0"/>
          </a:p>
          <a:p>
            <a:pPr lvl="1"/>
            <a:r>
              <a:rPr lang="nb-NO" dirty="0" err="1" smtClean="0"/>
              <a:t>Varying</a:t>
            </a:r>
            <a:r>
              <a:rPr lang="nb-NO" dirty="0" smtClean="0"/>
              <a:t> </a:t>
            </a:r>
            <a:r>
              <a:rPr lang="nb-NO" dirty="0" err="1" smtClean="0"/>
              <a:t>degrees</a:t>
            </a:r>
            <a:r>
              <a:rPr lang="nb-NO" dirty="0" smtClean="0"/>
              <a:t> (‘</a:t>
            </a:r>
            <a:r>
              <a:rPr lang="nb-NO" dirty="0" err="1" smtClean="0"/>
              <a:t>no-referrer</a:t>
            </a:r>
            <a:r>
              <a:rPr lang="nb-NO" dirty="0" smtClean="0"/>
              <a:t>’ to ‘</a:t>
            </a:r>
            <a:r>
              <a:rPr lang="nb-NO" dirty="0" err="1" smtClean="0"/>
              <a:t>unsafe</a:t>
            </a:r>
            <a:r>
              <a:rPr lang="nb-NO" dirty="0" smtClean="0"/>
              <a:t>-url’)</a:t>
            </a:r>
          </a:p>
          <a:p>
            <a:pPr lvl="2"/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Referrer</a:t>
            </a:r>
            <a:r>
              <a:rPr lang="nb-NO" dirty="0" smtClean="0"/>
              <a:t>-Policy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62062" y="1635646"/>
            <a:ext cx="500970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sz="1600" dirty="0" err="1" smtClean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Referrer</a:t>
            </a:r>
            <a:r>
              <a:rPr lang="nb-NO" altLang="nb-NO" sz="1600" dirty="0" smtClean="0">
                <a:solidFill>
                  <a:srgbClr val="7D90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-Policy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b-NO" altLang="nb-NO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b-NO" altLang="nb-NO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no-referrer-when-downgrade</a:t>
            </a:r>
            <a:endParaRPr kumimoji="0" lang="nb-NO" altLang="nb-N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3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TLS</a:t>
            </a:r>
          </a:p>
          <a:p>
            <a:pPr lvl="1"/>
            <a:r>
              <a:rPr lang="nb-NO" dirty="0" err="1" smtClean="0"/>
              <a:t>Weak</a:t>
            </a:r>
            <a:r>
              <a:rPr lang="nb-NO" dirty="0" smtClean="0"/>
              <a:t> TLS, </a:t>
            </a:r>
            <a:r>
              <a:rPr lang="nb-NO" dirty="0" err="1" smtClean="0"/>
              <a:t>vulnerabilities</a:t>
            </a:r>
            <a:endParaRPr lang="nb-NO" dirty="0" smtClean="0"/>
          </a:p>
          <a:p>
            <a:r>
              <a:rPr lang="nb-NO" dirty="0" smtClean="0"/>
              <a:t>Security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them</a:t>
            </a:r>
            <a:r>
              <a:rPr lang="nb-NO" dirty="0"/>
              <a:t> </a:t>
            </a:r>
            <a:r>
              <a:rPr lang="nb-NO" dirty="0" smtClean="0"/>
              <a:t>– run </a:t>
            </a:r>
            <a:r>
              <a:rPr lang="nb-NO" dirty="0" err="1" smtClean="0"/>
              <a:t>scans</a:t>
            </a:r>
            <a:r>
              <a:rPr lang="nb-NO" dirty="0" smtClean="0"/>
              <a:t>!</a:t>
            </a:r>
          </a:p>
          <a:p>
            <a:r>
              <a:rPr lang="nb-NO" dirty="0" smtClean="0"/>
              <a:t>Content </a:t>
            </a:r>
            <a:r>
              <a:rPr lang="nb-NO" dirty="0" err="1" smtClean="0"/>
              <a:t>security</a:t>
            </a:r>
            <a:r>
              <a:rPr lang="nb-NO" dirty="0" smtClean="0"/>
              <a:t> policy</a:t>
            </a:r>
          </a:p>
          <a:p>
            <a:pPr lvl="1"/>
            <a:r>
              <a:rPr lang="nb-NO" dirty="0" err="1" smtClean="0"/>
              <a:t>Partially</a:t>
            </a:r>
            <a:r>
              <a:rPr lang="nb-NO" dirty="0" smtClean="0"/>
              <a:t> </a:t>
            </a:r>
            <a:r>
              <a:rPr lang="nb-NO" dirty="0" err="1" smtClean="0"/>
              <a:t>replaces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Beware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endParaRPr lang="nb-NO" dirty="0" smtClean="0"/>
          </a:p>
          <a:p>
            <a:r>
              <a:rPr lang="nb-NO" dirty="0" smtClean="0"/>
              <a:t>Public </a:t>
            </a:r>
            <a:r>
              <a:rPr lang="nb-NO" dirty="0" err="1" smtClean="0"/>
              <a:t>scorecards</a:t>
            </a:r>
            <a:endParaRPr lang="nb-NO" dirty="0" smtClean="0"/>
          </a:p>
          <a:p>
            <a:pPr lvl="1"/>
            <a:r>
              <a:rPr lang="nb-NO" dirty="0" smtClean="0"/>
              <a:t>SSL Labs and securityheaders.io is </a:t>
            </a:r>
            <a:r>
              <a:rPr lang="nb-NO" dirty="0" err="1" smtClean="0"/>
              <a:t>effective</a:t>
            </a:r>
            <a:r>
              <a:rPr lang="nb-NO" dirty="0"/>
              <a:t>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shaming</a:t>
            </a:r>
            <a:endParaRPr lang="nb-NO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104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5084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Questions?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62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1C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5" y="22013"/>
            <a:ext cx="5031026" cy="50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2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ready</a:t>
            </a:r>
            <a:r>
              <a:rPr lang="nb-NO" dirty="0" smtClean="0"/>
              <a:t> for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coding</a:t>
            </a:r>
            <a:endParaRPr lang="nb-NO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0306" y="915566"/>
            <a:ext cx="8280000" cy="3257551"/>
          </a:xfrm>
        </p:spPr>
        <p:txBody>
          <a:bodyPr/>
          <a:lstStyle/>
          <a:p>
            <a:pPr marL="180000" lvl="1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1800" b="1" dirty="0"/>
              <a:t>Development </a:t>
            </a:r>
            <a:r>
              <a:rPr lang="en-GB" sz="1800" b="1" dirty="0" smtClean="0"/>
              <a:t>environment</a:t>
            </a:r>
            <a:r>
              <a:rPr lang="en-GB" sz="1800" b="1" dirty="0"/>
              <a:t>: </a:t>
            </a:r>
            <a:endParaRPr lang="en-GB" sz="1800" b="1" dirty="0" smtClean="0"/>
          </a:p>
          <a:p>
            <a:pPr lvl="1"/>
            <a:r>
              <a:rPr lang="en-GB" sz="1800" dirty="0" smtClean="0"/>
              <a:t>Any text editor (we use Visual Studio Code with C# ext.)</a:t>
            </a:r>
            <a:endParaRPr lang="en-GB" sz="1800" dirty="0"/>
          </a:p>
          <a:p>
            <a:pPr lvl="1"/>
            <a:r>
              <a:rPr lang="en-GB" sz="1800" dirty="0" smtClean="0"/>
              <a:t>.</a:t>
            </a:r>
            <a:r>
              <a:rPr lang="en-GB" sz="1800" dirty="0"/>
              <a:t>NET </a:t>
            </a:r>
            <a:r>
              <a:rPr lang="en-GB" sz="1800" dirty="0" smtClean="0"/>
              <a:t>Core 1.1.1 </a:t>
            </a:r>
            <a:r>
              <a:rPr lang="en-GB" sz="1800" dirty="0">
                <a:hlinkClick r:id="rId3"/>
              </a:rPr>
              <a:t>https://www.microsoft.com/net/core</a:t>
            </a:r>
            <a:endParaRPr lang="en-GB" sz="1800" dirty="0"/>
          </a:p>
          <a:p>
            <a:pPr lvl="1"/>
            <a:r>
              <a:rPr lang="en-GB" sz="1800" dirty="0" smtClean="0"/>
              <a:t>Git </a:t>
            </a:r>
            <a:r>
              <a:rPr lang="en-GB" sz="1800" dirty="0">
                <a:hlinkClick r:id="rId4"/>
              </a:rPr>
              <a:t>https://</a:t>
            </a:r>
            <a:r>
              <a:rPr lang="en-GB" sz="1800" dirty="0" smtClean="0">
                <a:hlinkClick r:id="rId4"/>
              </a:rPr>
              <a:t>git-scm.com/downloads</a:t>
            </a:r>
            <a:endParaRPr lang="en-GB" sz="1800" dirty="0" smtClean="0"/>
          </a:p>
          <a:p>
            <a:pPr marL="180000" lvl="1" indent="0">
              <a:buNone/>
            </a:pPr>
            <a:endParaRPr lang="en-GB" sz="800" dirty="0"/>
          </a:p>
          <a:p>
            <a:pPr marL="0" indent="-612">
              <a:buNone/>
            </a:pPr>
            <a:r>
              <a:rPr lang="en-GB" sz="1800" b="1" dirty="0"/>
              <a:t>Workshop </a:t>
            </a:r>
            <a:r>
              <a:rPr lang="en-GB" sz="1800" b="1" dirty="0" smtClean="0"/>
              <a:t>projects and handouts:</a:t>
            </a:r>
            <a:endParaRPr lang="en-GB" sz="1800" b="1" dirty="0"/>
          </a:p>
          <a:p>
            <a:pPr marL="360000" lvl="2" indent="0">
              <a:buNone/>
            </a:pPr>
            <a:r>
              <a:rPr lang="nb-NO" sz="1800" dirty="0">
                <a:hlinkClick r:id="rId5"/>
              </a:rPr>
              <a:t>https://</a:t>
            </a:r>
            <a:r>
              <a:rPr lang="nb-NO" sz="1800" dirty="0" smtClean="0">
                <a:hlinkClick r:id="rId5"/>
              </a:rPr>
              <a:t>github.com/jorgis/boosterconf2017</a:t>
            </a:r>
            <a:endParaRPr lang="nb-NO" sz="1800" dirty="0" smtClean="0"/>
          </a:p>
          <a:p>
            <a:pPr marL="360000" lvl="2" indent="0">
              <a:buNone/>
            </a:pPr>
            <a:endParaRPr lang="nb-NO" sz="1000" dirty="0" smtClean="0"/>
          </a:p>
          <a:p>
            <a:pPr marL="0" lvl="2" indent="0">
              <a:buNone/>
            </a:pPr>
            <a:r>
              <a:rPr lang="en-GB" sz="1800" b="1" dirty="0"/>
              <a:t>Host </a:t>
            </a:r>
            <a:r>
              <a:rPr lang="en-GB" sz="1800" b="1" dirty="0" smtClean="0"/>
              <a:t>environment:</a:t>
            </a:r>
            <a:endParaRPr lang="nb-NO" sz="1800" dirty="0"/>
          </a:p>
          <a:p>
            <a:pPr lvl="1"/>
            <a:r>
              <a:rPr lang="en-GB" sz="1800" dirty="0" smtClean="0"/>
              <a:t>Azure App Service - Free trial</a:t>
            </a:r>
          </a:p>
          <a:p>
            <a:pPr marL="360000" lvl="2" indent="0">
              <a:buNone/>
            </a:pPr>
            <a:r>
              <a:rPr lang="nb-NO" sz="1800" dirty="0" smtClean="0">
                <a:hlinkClick r:id="rId6"/>
              </a:rPr>
              <a:t>https</a:t>
            </a:r>
            <a:r>
              <a:rPr lang="nb-NO" sz="1800" dirty="0">
                <a:hlinkClick r:id="rId6"/>
              </a:rPr>
              <a:t>://azure.microsoft.com/en-us/try/app-service/web</a:t>
            </a:r>
            <a:r>
              <a:rPr lang="nb-NO" sz="1800" dirty="0" smtClean="0">
                <a:hlinkClick r:id="rId6"/>
              </a:rPr>
              <a:t>/</a:t>
            </a:r>
            <a:endParaRPr lang="nb-NO" sz="1800" dirty="0" smtClean="0"/>
          </a:p>
          <a:p>
            <a:pPr marL="360000" lvl="2" indent="0">
              <a:buNone/>
            </a:pPr>
            <a:endParaRPr lang="nb-NO" sz="1800" dirty="0"/>
          </a:p>
          <a:p>
            <a:pPr marL="360000" lvl="2" indent="0">
              <a:buNone/>
            </a:pPr>
            <a:endParaRPr lang="en-GB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137255"/>
            <a:ext cx="2507804" cy="1835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459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Publishing your project to Azure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32191" y="4741937"/>
            <a:ext cx="261719" cy="63581"/>
          </a:xfrm>
        </p:spPr>
        <p:txBody>
          <a:bodyPr/>
          <a:lstStyle/>
          <a:p>
            <a:fld id="{75540DF7-4799-4E87-B3CF-050623672433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0306" y="1276349"/>
            <a:ext cx="5430816" cy="3257551"/>
          </a:xfrm>
        </p:spPr>
        <p:txBody>
          <a:bodyPr/>
          <a:lstStyle/>
          <a:p>
            <a:pPr lvl="1"/>
            <a:r>
              <a:rPr lang="en-GB" dirty="0"/>
              <a:t>Go to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azure.microsoft.com/en-us/try/app-service/</a:t>
            </a:r>
            <a:endParaRPr lang="en-GB" dirty="0" smtClean="0"/>
          </a:p>
          <a:p>
            <a:pPr lvl="1"/>
            <a:r>
              <a:rPr lang="en-GB" dirty="0" smtClean="0"/>
              <a:t>Select Web App </a:t>
            </a:r>
            <a:r>
              <a:rPr lang="nb-NO" dirty="0" smtClean="0"/>
              <a:t>→</a:t>
            </a:r>
            <a:r>
              <a:rPr lang="en-GB" dirty="0" smtClean="0"/>
              <a:t> Choose ASP.NET Core 1.0</a:t>
            </a:r>
          </a:p>
          <a:p>
            <a:pPr lvl="1"/>
            <a:r>
              <a:rPr lang="en-GB" dirty="0" smtClean="0"/>
              <a:t>Sign in using whatever</a:t>
            </a:r>
          </a:p>
          <a:p>
            <a:pPr lvl="1"/>
            <a:r>
              <a:rPr lang="en-GB" dirty="0" smtClean="0"/>
              <a:t>Click “Extend to 24 hours”</a:t>
            </a:r>
            <a:endParaRPr lang="en-GB" dirty="0"/>
          </a:p>
          <a:p>
            <a:pPr lvl="1"/>
            <a:r>
              <a:rPr lang="en-GB" dirty="0" smtClean="0"/>
              <a:t>Select “Clone or Push with Git” to get your git remote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360000" lvl="2" indent="0">
              <a:buNone/>
            </a:pPr>
            <a:endParaRPr lang="en-GB" dirty="0"/>
          </a:p>
          <a:p>
            <a:pPr lvl="1"/>
            <a:r>
              <a:rPr lang="en-GB" dirty="0" smtClean="0"/>
              <a:t>Open our </a:t>
            </a:r>
            <a:r>
              <a:rPr lang="en-GB" dirty="0" err="1" smtClean="0"/>
              <a:t>github</a:t>
            </a:r>
            <a:r>
              <a:rPr lang="en-GB" dirty="0" smtClean="0"/>
              <a:t> repo, add Azure remote and push</a:t>
            </a:r>
            <a:endParaRPr lang="en-GB" dirty="0"/>
          </a:p>
          <a:p>
            <a:pPr lvl="2"/>
            <a:r>
              <a:rPr lang="en-GB" dirty="0"/>
              <a:t>git remote add </a:t>
            </a:r>
            <a:r>
              <a:rPr lang="en-GB" dirty="0" smtClean="0"/>
              <a:t>Azure [your-</a:t>
            </a:r>
            <a:r>
              <a:rPr lang="en-GB" dirty="0" err="1" smtClean="0"/>
              <a:t>url</a:t>
            </a:r>
            <a:r>
              <a:rPr lang="en-GB" dirty="0" smtClean="0"/>
              <a:t>]</a:t>
            </a:r>
            <a:endParaRPr lang="en-GB" dirty="0">
              <a:solidFill>
                <a:srgbClr val="0000FF"/>
              </a:solidFill>
            </a:endParaRPr>
          </a:p>
          <a:p>
            <a:pPr lvl="2"/>
            <a:r>
              <a:rPr lang="en-GB" dirty="0"/>
              <a:t>git push Azure </a:t>
            </a:r>
            <a:r>
              <a:rPr lang="en-GB" dirty="0" smtClean="0"/>
              <a:t>master </a:t>
            </a:r>
            <a:r>
              <a:rPr lang="en-GB" i="1" dirty="0" smtClean="0"/>
              <a:t>(you may have to use --force)</a:t>
            </a:r>
            <a:endParaRPr lang="nb-NO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14" y="1536972"/>
            <a:ext cx="2635549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355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Open </a:t>
            </a:r>
            <a:r>
              <a:rPr lang="nb-NO" b="1" dirty="0" smtClean="0"/>
              <a:t>workshop.pdf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Handouts</a:t>
            </a:r>
            <a:r>
              <a:rPr lang="nb-NO" dirty="0" smtClean="0"/>
              <a:t> folder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r>
              <a:rPr lang="nb-NO" dirty="0" smtClean="0"/>
              <a:t> </a:t>
            </a:r>
            <a:r>
              <a:rPr lang="nb-NO" dirty="0" err="1" smtClean="0"/>
              <a:t>repo</a:t>
            </a:r>
            <a:endParaRPr lang="nb-NO" dirty="0" smtClean="0"/>
          </a:p>
          <a:p>
            <a:pPr lvl="1"/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github.com/jorgis/boosterconf2017</a:t>
            </a: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Form </a:t>
            </a:r>
            <a:r>
              <a:rPr lang="nb-NO" dirty="0" err="1" smtClean="0"/>
              <a:t>small</a:t>
            </a:r>
            <a:r>
              <a:rPr lang="nb-NO" dirty="0" smtClean="0"/>
              <a:t> </a:t>
            </a:r>
            <a:r>
              <a:rPr lang="nb-NO" dirty="0" err="1" smtClean="0"/>
              <a:t>groups</a:t>
            </a:r>
            <a:r>
              <a:rPr lang="nb-NO" dirty="0" smtClean="0"/>
              <a:t> – </a:t>
            </a:r>
            <a:r>
              <a:rPr lang="nb-NO" b="1" dirty="0" smtClean="0"/>
              <a:t>2-3 </a:t>
            </a:r>
            <a:r>
              <a:rPr lang="nb-NO" b="1" dirty="0" err="1" smtClean="0"/>
              <a:t>people</a:t>
            </a:r>
            <a:endParaRPr lang="nb-NO" b="1" dirty="0" smtClean="0"/>
          </a:p>
          <a:p>
            <a:endParaRPr lang="nb-NO" b="1" dirty="0"/>
          </a:p>
          <a:p>
            <a:r>
              <a:rPr lang="nb-NO" dirty="0" err="1" smtClean="0"/>
              <a:t>We’ll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as best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– ask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anything</a:t>
            </a: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smtClean="0"/>
              <a:t>Workshop</a:t>
            </a:r>
            <a:endParaRPr lang="nb-NO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>
          <a:xfrm>
            <a:off x="430213" y="4741937"/>
            <a:ext cx="463698" cy="136800"/>
          </a:xfrm>
        </p:spPr>
        <p:txBody>
          <a:bodyPr/>
          <a:lstStyle/>
          <a:p>
            <a:fld id="{CE6D9ECD-B0FC-4A82-8D7F-410D1D9F26A3}" type="slidenum">
              <a:rPr lang="nb-NO" smtClean="0"/>
              <a:t>47</a:t>
            </a:fld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5365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Wrapping</a:t>
            </a:r>
            <a:r>
              <a:rPr lang="nb-NO" dirty="0" smtClean="0"/>
              <a:t> it up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48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42281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HSTS and HPKP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DoS</a:t>
            </a:r>
            <a:r>
              <a:rPr lang="nb-NO" dirty="0" smtClean="0"/>
              <a:t>-generators</a:t>
            </a:r>
          </a:p>
          <a:p>
            <a:pPr lvl="1"/>
            <a:r>
              <a:rPr lang="nb-NO" dirty="0" smtClean="0"/>
              <a:t>HPKP Ransom</a:t>
            </a:r>
          </a:p>
          <a:p>
            <a:r>
              <a:rPr lang="nb-NO" dirty="0" smtClean="0"/>
              <a:t>HSTS </a:t>
            </a:r>
            <a:r>
              <a:rPr lang="nb-NO" dirty="0" err="1" smtClean="0"/>
              <a:t>includeSubdomains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dangerous</a:t>
            </a:r>
            <a:endParaRPr lang="nb-NO" dirty="0" smtClean="0"/>
          </a:p>
          <a:p>
            <a:r>
              <a:rPr lang="nb-NO" dirty="0" err="1" smtClean="0"/>
              <a:t>Preload</a:t>
            </a:r>
            <a:r>
              <a:rPr lang="nb-NO" dirty="0" smtClean="0"/>
              <a:t> is </a:t>
            </a:r>
            <a:r>
              <a:rPr lang="nb-NO" dirty="0" err="1" smtClean="0"/>
              <a:t>impossibly</a:t>
            </a:r>
            <a:r>
              <a:rPr lang="nb-NO" dirty="0" smtClean="0"/>
              <a:t> hard to </a:t>
            </a:r>
            <a:r>
              <a:rPr lang="nb-NO" dirty="0" err="1" smtClean="0"/>
              <a:t>disable</a:t>
            </a:r>
            <a:r>
              <a:rPr lang="nb-NO" dirty="0" smtClean="0"/>
              <a:t> – be </a:t>
            </a:r>
            <a:r>
              <a:rPr lang="nb-NO" dirty="0" err="1" smtClean="0"/>
              <a:t>careful</a:t>
            </a:r>
            <a:r>
              <a:rPr lang="nb-NO" dirty="0" smtClean="0"/>
              <a:t>!</a:t>
            </a:r>
          </a:p>
          <a:p>
            <a:r>
              <a:rPr lang="nb-NO" dirty="0" smtClean="0"/>
              <a:t>Too </a:t>
            </a:r>
            <a:r>
              <a:rPr lang="nb-NO" dirty="0" err="1" smtClean="0"/>
              <a:t>tight</a:t>
            </a:r>
            <a:r>
              <a:rPr lang="nb-NO" dirty="0" smtClean="0"/>
              <a:t> </a:t>
            </a:r>
            <a:r>
              <a:rPr lang="nb-NO" dirty="0" err="1" smtClean="0"/>
              <a:t>controls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ruin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site</a:t>
            </a:r>
            <a:endParaRPr lang="nb-NO" dirty="0" smtClean="0"/>
          </a:p>
          <a:p>
            <a:pPr lvl="1"/>
            <a:r>
              <a:rPr lang="nb-NO" dirty="0" err="1" smtClean="0"/>
              <a:t>Always</a:t>
            </a:r>
            <a:r>
              <a:rPr lang="nb-NO" dirty="0" smtClean="0"/>
              <a:t> start </a:t>
            </a:r>
            <a:r>
              <a:rPr lang="nb-NO" dirty="0" err="1" smtClean="0"/>
              <a:t>with</a:t>
            </a:r>
            <a:r>
              <a:rPr lang="nb-NO" dirty="0" smtClean="0"/>
              <a:t> *-Report-</a:t>
            </a:r>
            <a:r>
              <a:rPr lang="nb-NO" dirty="0" err="1" smtClean="0"/>
              <a:t>Only</a:t>
            </a:r>
            <a:endParaRPr lang="nb-NO" dirty="0" smtClean="0"/>
          </a:p>
          <a:p>
            <a:r>
              <a:rPr lang="nb-NO" dirty="0" err="1" smtClean="0"/>
              <a:t>Don’t</a:t>
            </a:r>
            <a:r>
              <a:rPr lang="nb-NO" dirty="0" smtClean="0"/>
              <a:t> </a:t>
            </a:r>
            <a:r>
              <a:rPr lang="nb-NO" dirty="0" err="1" smtClean="0"/>
              <a:t>forget</a:t>
            </a:r>
            <a:r>
              <a:rPr lang="nb-NO" dirty="0" smtClean="0"/>
              <a:t> </a:t>
            </a:r>
            <a:r>
              <a:rPr lang="nb-NO" dirty="0" err="1" smtClean="0"/>
              <a:t>old</a:t>
            </a:r>
            <a:r>
              <a:rPr lang="nb-NO" dirty="0" smtClean="0"/>
              <a:t> </a:t>
            </a:r>
            <a:r>
              <a:rPr lang="nb-NO" dirty="0" err="1" smtClean="0"/>
              <a:t>browsers</a:t>
            </a:r>
            <a:r>
              <a:rPr lang="nb-NO" dirty="0"/>
              <a:t> </a:t>
            </a:r>
            <a:r>
              <a:rPr lang="nb-NO" dirty="0" smtClean="0"/>
              <a:t>–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legacy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endParaRPr lang="nb-NO" dirty="0" smtClean="0"/>
          </a:p>
          <a:p>
            <a:pPr lvl="1"/>
            <a:r>
              <a:rPr lang="nb-NO" dirty="0" err="1" smtClean="0"/>
              <a:t>Browser</a:t>
            </a:r>
            <a:r>
              <a:rPr lang="nb-NO" dirty="0" smtClean="0"/>
              <a:t> support is </a:t>
            </a:r>
            <a:r>
              <a:rPr lang="nb-NO" dirty="0" err="1" smtClean="0"/>
              <a:t>always</a:t>
            </a:r>
            <a:r>
              <a:rPr lang="nb-NO" dirty="0" smtClean="0"/>
              <a:t> a </a:t>
            </a:r>
            <a:r>
              <a:rPr lang="nb-NO" dirty="0" err="1" smtClean="0"/>
              <a:t>pain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Pitfalls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85225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customers</a:t>
            </a:r>
            <a:r>
              <a:rPr lang="nb-NO" dirty="0"/>
              <a:t> to </a:t>
            </a:r>
            <a:r>
              <a:rPr lang="nb-NO" dirty="0" err="1"/>
              <a:t>interposition</a:t>
            </a:r>
            <a:r>
              <a:rPr lang="nb-NO" dirty="0"/>
              <a:t> </a:t>
            </a:r>
            <a:r>
              <a:rPr lang="nb-NO" dirty="0" err="1"/>
              <a:t>attacks</a:t>
            </a:r>
            <a:r>
              <a:rPr lang="nb-NO" dirty="0"/>
              <a:t> </a:t>
            </a:r>
            <a:r>
              <a:rPr lang="nb-NO" dirty="0" smtClean="0"/>
              <a:t>(MITM)</a:t>
            </a:r>
          </a:p>
          <a:p>
            <a:pPr lvl="1"/>
            <a:r>
              <a:rPr lang="nb-NO" dirty="0" smtClean="0"/>
              <a:t>Stolen </a:t>
            </a:r>
            <a:r>
              <a:rPr lang="nb-NO" dirty="0" err="1" smtClean="0"/>
              <a:t>secrets</a:t>
            </a:r>
            <a:endParaRPr lang="nb-NO" dirty="0" smtClean="0"/>
          </a:p>
          <a:p>
            <a:pPr lvl="1"/>
            <a:r>
              <a:rPr lang="nb-NO" dirty="0" err="1" smtClean="0"/>
              <a:t>Tampered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r>
              <a:rPr lang="nb-NO" dirty="0" smtClean="0"/>
              <a:t>Solution: </a:t>
            </a:r>
            <a:r>
              <a:rPr lang="nb-NO" b="1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encrypt</a:t>
            </a:r>
            <a:endParaRPr lang="nb-NO" dirty="0" smtClean="0"/>
          </a:p>
          <a:p>
            <a:pPr lvl="1"/>
            <a:r>
              <a:rPr lang="nb-NO" dirty="0" smtClean="0"/>
              <a:t>Development: </a:t>
            </a:r>
            <a:r>
              <a:rPr lang="nb-NO" dirty="0" err="1"/>
              <a:t>encrypted</a:t>
            </a:r>
            <a:endParaRPr lang="nb-NO" dirty="0"/>
          </a:p>
          <a:p>
            <a:pPr lvl="1"/>
            <a:r>
              <a:rPr lang="nb-NO" dirty="0" smtClean="0"/>
              <a:t>Staging: </a:t>
            </a:r>
            <a:r>
              <a:rPr lang="nb-NO" dirty="0" err="1" smtClean="0"/>
              <a:t>encrypted</a:t>
            </a:r>
            <a:endParaRPr lang="nb-NO" dirty="0"/>
          </a:p>
          <a:p>
            <a:pPr lvl="1"/>
            <a:r>
              <a:rPr lang="nb-NO" dirty="0" smtClean="0"/>
              <a:t>Production: </a:t>
            </a:r>
            <a:r>
              <a:rPr lang="nb-NO" dirty="0" err="1"/>
              <a:t>encrypted</a:t>
            </a:r>
            <a:r>
              <a:rPr lang="nb-NO" dirty="0"/>
              <a:t> </a:t>
            </a:r>
          </a:p>
          <a:p>
            <a:r>
              <a:rPr lang="nb-NO" dirty="0"/>
              <a:t>It’s not </a:t>
            </a:r>
            <a:r>
              <a:rPr lang="nb-NO" dirty="0" smtClean="0"/>
              <a:t>hard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encryption</a:t>
            </a:r>
            <a:r>
              <a:rPr lang="nb-NO" dirty="0" smtClean="0"/>
              <a:t> at all?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</a:t>
            </a:fld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92057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Pitfalls</a:t>
            </a:r>
            <a:r>
              <a:rPr lang="nb-NO" dirty="0" smtClean="0"/>
              <a:t> – </a:t>
            </a:r>
            <a:r>
              <a:rPr lang="nb-NO" dirty="0" err="1" smtClean="0"/>
              <a:t>browser</a:t>
            </a:r>
            <a:r>
              <a:rPr lang="nb-NO" dirty="0" smtClean="0"/>
              <a:t> support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50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" y="869127"/>
            <a:ext cx="8292615" cy="2538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0" y="1173380"/>
            <a:ext cx="8471741" cy="2808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33" y="1432617"/>
            <a:ext cx="8809335" cy="3133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6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6203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It </a:t>
            </a:r>
            <a:r>
              <a:rPr lang="nb-NO" dirty="0" err="1" smtClean="0"/>
              <a:t>isn’t</a:t>
            </a:r>
            <a:r>
              <a:rPr lang="nb-NO" dirty="0" smtClean="0"/>
              <a:t> hard – </a:t>
            </a:r>
            <a:r>
              <a:rPr lang="nb-NO" dirty="0" err="1" smtClean="0"/>
              <a:t>although</a:t>
            </a:r>
            <a:r>
              <a:rPr lang="nb-NO" dirty="0" smtClean="0"/>
              <a:t> </a:t>
            </a:r>
            <a:r>
              <a:rPr lang="nb-NO" dirty="0" err="1" smtClean="0"/>
              <a:t>crypto</a:t>
            </a:r>
            <a:r>
              <a:rPr lang="nb-NO" dirty="0" smtClean="0"/>
              <a:t> is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scary</a:t>
            </a:r>
            <a:endParaRPr lang="nb-NO" dirty="0" smtClean="0"/>
          </a:p>
          <a:p>
            <a:r>
              <a:rPr lang="nb-NO" dirty="0" smtClean="0"/>
              <a:t>It’s not just for </a:t>
            </a:r>
            <a:r>
              <a:rPr lang="nb-NO" dirty="0" err="1" smtClean="0"/>
              <a:t>you</a:t>
            </a:r>
            <a:r>
              <a:rPr lang="nb-NO" dirty="0" smtClean="0"/>
              <a:t> – it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benefits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endParaRPr lang="nb-NO" dirty="0" smtClean="0"/>
          </a:p>
          <a:p>
            <a:r>
              <a:rPr lang="nb-NO" dirty="0" err="1" smtClean="0"/>
              <a:t>Adding</a:t>
            </a:r>
            <a:r>
              <a:rPr lang="nb-NO" dirty="0" smtClean="0"/>
              <a:t> </a:t>
            </a:r>
            <a:r>
              <a:rPr lang="nb-NO" dirty="0" err="1" smtClean="0"/>
              <a:t>security</a:t>
            </a:r>
            <a:r>
              <a:rPr lang="nb-NO" dirty="0" smtClean="0"/>
              <a:t> </a:t>
            </a:r>
            <a:r>
              <a:rPr lang="nb-NO" dirty="0" err="1" smtClean="0"/>
              <a:t>headers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/>
          </a:p>
          <a:p>
            <a:pPr lvl="1"/>
            <a:r>
              <a:rPr lang="nb-NO" dirty="0" err="1" smtClean="0"/>
              <a:t>Determining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actual</a:t>
            </a:r>
            <a:r>
              <a:rPr lang="nb-NO" dirty="0" smtClean="0"/>
              <a:t> policy is hard </a:t>
            </a:r>
          </a:p>
          <a:p>
            <a:r>
              <a:rPr lang="nb-NO" dirty="0" err="1" smtClean="0"/>
              <a:t>Use</a:t>
            </a:r>
            <a:r>
              <a:rPr lang="nb-NO" dirty="0" smtClean="0"/>
              <a:t> SSL Labs and securityheaders.io</a:t>
            </a:r>
          </a:p>
          <a:p>
            <a:pPr lvl="1"/>
            <a:r>
              <a:rPr lang="nb-NO" dirty="0" smtClean="0"/>
              <a:t>Run </a:t>
            </a:r>
            <a:r>
              <a:rPr lang="nb-NO" dirty="0" err="1" smtClean="0"/>
              <a:t>periodic</a:t>
            </a:r>
            <a:r>
              <a:rPr lang="nb-NO" dirty="0" smtClean="0"/>
              <a:t> </a:t>
            </a:r>
            <a:r>
              <a:rPr lang="nb-NO" dirty="0" err="1" smtClean="0"/>
              <a:t>scans</a:t>
            </a:r>
            <a:r>
              <a:rPr lang="nb-NO" dirty="0" smtClean="0"/>
              <a:t> – </a:t>
            </a:r>
            <a:r>
              <a:rPr lang="nb-NO" dirty="0" err="1" smtClean="0"/>
              <a:t>things</a:t>
            </a:r>
            <a:r>
              <a:rPr lang="nb-NO" dirty="0" smtClean="0"/>
              <a:t> </a:t>
            </a:r>
            <a:r>
              <a:rPr lang="nb-NO" dirty="0" err="1" smtClean="0"/>
              <a:t>change</a:t>
            </a:r>
            <a:endParaRPr lang="nb-NO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411510"/>
            <a:ext cx="8274050" cy="792088"/>
          </a:xfrm>
        </p:spPr>
        <p:txBody>
          <a:bodyPr/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125861"/>
            <a:ext cx="3086100" cy="17502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361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52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3" y="1707654"/>
            <a:ext cx="8559469" cy="1761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30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Summary</a:t>
            </a:r>
            <a:r>
              <a:rPr lang="nb-NO" dirty="0" smtClean="0"/>
              <a:t> – </a:t>
            </a:r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TLS in </a:t>
            </a:r>
            <a:r>
              <a:rPr lang="nb-NO" dirty="0"/>
              <a:t>HTTP/2 </a:t>
            </a:r>
            <a:r>
              <a:rPr lang="nb-NO" dirty="0" smtClean="0"/>
              <a:t>(and </a:t>
            </a:r>
            <a:r>
              <a:rPr lang="nb-NO" dirty="0" err="1" smtClean="0"/>
              <a:t>no</a:t>
            </a:r>
            <a:r>
              <a:rPr lang="nb-NO" dirty="0" smtClean="0"/>
              <a:t> </a:t>
            </a:r>
            <a:r>
              <a:rPr lang="nb-NO" dirty="0" err="1" smtClean="0"/>
              <a:t>browser</a:t>
            </a:r>
            <a:r>
              <a:rPr lang="nb-NO" dirty="0" smtClean="0"/>
              <a:t> </a:t>
            </a:r>
            <a:r>
              <a:rPr lang="nb-NO" dirty="0" err="1" smtClean="0"/>
              <a:t>supporting</a:t>
            </a:r>
            <a:r>
              <a:rPr lang="nb-NO" dirty="0" smtClean="0"/>
              <a:t> </a:t>
            </a:r>
            <a:r>
              <a:rPr lang="nb-NO" dirty="0" err="1" smtClean="0"/>
              <a:t>unencrypted</a:t>
            </a:r>
            <a:r>
              <a:rPr lang="nb-NO" dirty="0" smtClean="0"/>
              <a:t> </a:t>
            </a:r>
            <a:r>
              <a:rPr lang="nb-NO" dirty="0" err="1" smtClean="0"/>
              <a:t>connections</a:t>
            </a:r>
            <a:r>
              <a:rPr lang="nb-NO" dirty="0" smtClean="0"/>
              <a:t>)</a:t>
            </a:r>
            <a:endParaRPr lang="nb-NO" dirty="0"/>
          </a:p>
          <a:p>
            <a:r>
              <a:rPr lang="nb-NO" dirty="0" smtClean="0"/>
              <a:t>TLS1.3</a:t>
            </a:r>
          </a:p>
          <a:p>
            <a:pPr lvl="1"/>
            <a:r>
              <a:rPr lang="nb-NO" dirty="0" err="1" smtClean="0"/>
              <a:t>Enabled</a:t>
            </a:r>
            <a:r>
              <a:rPr lang="nb-NO" dirty="0" smtClean="0"/>
              <a:t> in </a:t>
            </a:r>
            <a:r>
              <a:rPr lang="nb-NO" dirty="0" err="1" smtClean="0"/>
              <a:t>Firefox</a:t>
            </a:r>
            <a:endParaRPr lang="nb-NO" dirty="0" smtClean="0"/>
          </a:p>
          <a:p>
            <a:pPr lvl="1"/>
            <a:r>
              <a:rPr lang="nb-NO" dirty="0" err="1" smtClean="0"/>
              <a:t>Chrome</a:t>
            </a:r>
            <a:r>
              <a:rPr lang="nb-NO" dirty="0" smtClean="0"/>
              <a:t> </a:t>
            </a:r>
            <a:r>
              <a:rPr lang="nb-NO" dirty="0" err="1" smtClean="0"/>
              <a:t>backtracked</a:t>
            </a:r>
            <a:endParaRPr lang="nb-NO" dirty="0"/>
          </a:p>
          <a:p>
            <a:r>
              <a:rPr lang="nb-NO" dirty="0" smtClean="0"/>
              <a:t>CSP </a:t>
            </a:r>
            <a:r>
              <a:rPr lang="nb-NO" dirty="0" err="1" smtClean="0"/>
              <a:t>level</a:t>
            </a:r>
            <a:r>
              <a:rPr lang="nb-NO" dirty="0" smtClean="0"/>
              <a:t> 3</a:t>
            </a:r>
          </a:p>
          <a:p>
            <a:pPr lvl="1"/>
            <a:r>
              <a:rPr lang="nb-NO" dirty="0" err="1" smtClean="0"/>
              <a:t>Currently</a:t>
            </a:r>
            <a:r>
              <a:rPr lang="nb-NO" dirty="0" smtClean="0"/>
              <a:t> a W3C draft</a:t>
            </a:r>
          </a:p>
          <a:p>
            <a:pPr lvl="1"/>
            <a:r>
              <a:rPr lang="nb-NO" dirty="0" smtClean="0"/>
              <a:t>Out-</a:t>
            </a:r>
            <a:r>
              <a:rPr lang="nb-NO" dirty="0" err="1" smtClean="0"/>
              <a:t>of</a:t>
            </a:r>
            <a:r>
              <a:rPr lang="nb-NO" dirty="0" smtClean="0"/>
              <a:t>-band </a:t>
            </a:r>
            <a:r>
              <a:rPr lang="nb-NO" dirty="0" err="1" smtClean="0"/>
              <a:t>reporting</a:t>
            </a:r>
            <a:endParaRPr lang="nb-NO" dirty="0" smtClean="0"/>
          </a:p>
          <a:p>
            <a:pPr lvl="1"/>
            <a:r>
              <a:rPr lang="nb-NO" dirty="0" smtClean="0"/>
              <a:t>More </a:t>
            </a:r>
            <a:r>
              <a:rPr lang="nb-NO" dirty="0" err="1" smtClean="0"/>
              <a:t>directives</a:t>
            </a:r>
            <a:endParaRPr lang="nb-NO" dirty="0" smtClean="0"/>
          </a:p>
          <a:p>
            <a:r>
              <a:rPr lang="nb-NO" dirty="0" smtClean="0"/>
              <a:t>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r>
              <a:rPr lang="nb-NO" dirty="0" smtClean="0"/>
              <a:t> </a:t>
            </a:r>
            <a:r>
              <a:rPr lang="nb-NO" dirty="0" err="1" smtClean="0"/>
              <a:t>world</a:t>
            </a:r>
            <a:r>
              <a:rPr lang="nb-NO" dirty="0" smtClean="0"/>
              <a:t> – </a:t>
            </a:r>
            <a:r>
              <a:rPr lang="nb-NO" dirty="0" err="1" smtClean="0"/>
              <a:t>App</a:t>
            </a:r>
            <a:r>
              <a:rPr lang="nb-NO" dirty="0" smtClean="0"/>
              <a:t> Transport Security, </a:t>
            </a:r>
            <a:r>
              <a:rPr lang="nb-NO" dirty="0" err="1" smtClean="0"/>
              <a:t>Android</a:t>
            </a:r>
            <a:r>
              <a:rPr lang="nb-NO" dirty="0" smtClean="0"/>
              <a:t> Network Security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53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6068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54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5935604" y="289573"/>
            <a:ext cx="2749737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Daniele Howell</a:t>
            </a:r>
          </a:p>
          <a:p>
            <a:endParaRPr lang="nb-NO" sz="1300" dirty="0" smtClean="0"/>
          </a:p>
          <a:p>
            <a:r>
              <a:rPr lang="nb-NO" sz="1300" dirty="0" smtClean="0">
                <a:hlinkClick r:id="rId2"/>
              </a:rPr>
              <a:t>daniele.howell@skandiabanken.no</a:t>
            </a:r>
          </a:p>
          <a:p>
            <a:endParaRPr lang="nb-NO" sz="1400" dirty="0" smtClean="0"/>
          </a:p>
          <a:p>
            <a:r>
              <a:rPr lang="nb-NO" sz="1400" dirty="0"/>
              <a:t> </a:t>
            </a:r>
            <a:r>
              <a:rPr lang="nb-NO" sz="1400" dirty="0" smtClean="0"/>
              <a:t>     </a:t>
            </a:r>
            <a:r>
              <a:rPr lang="nb-NO" sz="1400" dirty="0" smtClean="0">
                <a:latin typeface="Consolas" panose="020B0609020204030204" pitchFamily="49" charset="0"/>
              </a:rPr>
              <a:t>@</a:t>
            </a:r>
            <a:r>
              <a:rPr lang="nb-NO" sz="1400" dirty="0" err="1" smtClean="0">
                <a:latin typeface="Consolas" panose="020B0609020204030204" pitchFamily="49" charset="0"/>
              </a:rPr>
              <a:t>daniele_mh</a:t>
            </a:r>
            <a:endParaRPr lang="nb-NO" sz="1400" dirty="0" smtClean="0">
              <a:latin typeface="Consolas" panose="020B0609020204030204" pitchFamily="49" charset="0"/>
            </a:endParaRPr>
          </a:p>
          <a:p>
            <a:endParaRPr lang="nb-NO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345236"/>
            <a:ext cx="276141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Vidar Drageide</a:t>
            </a:r>
          </a:p>
          <a:p>
            <a:endParaRPr lang="nb-NO" sz="1300" dirty="0"/>
          </a:p>
          <a:p>
            <a:r>
              <a:rPr lang="nb-NO" sz="1300" dirty="0" smtClean="0">
                <a:hlinkClick r:id="rId3"/>
              </a:rPr>
              <a:t>vidar.drageide@skandiabanken.no</a:t>
            </a:r>
            <a:endParaRPr lang="nb-NO" sz="1300" dirty="0"/>
          </a:p>
          <a:p>
            <a:endParaRPr lang="nb-NO" sz="1300" dirty="0" smtClean="0"/>
          </a:p>
          <a:p>
            <a:r>
              <a:rPr lang="nb-NO" sz="1300" dirty="0" smtClean="0"/>
              <a:t>      </a:t>
            </a:r>
            <a:r>
              <a:rPr lang="nb-NO" sz="1300" dirty="0" smtClean="0">
                <a:latin typeface="Consolas" panose="020B0609020204030204" pitchFamily="49" charset="0"/>
              </a:rPr>
              <a:t>@</a:t>
            </a:r>
            <a:r>
              <a:rPr lang="nb-NO" sz="1300" dirty="0" err="1" smtClean="0">
                <a:latin typeface="Consolas" panose="020B0609020204030204" pitchFamily="49" charset="0"/>
              </a:rPr>
              <a:t>vidard</a:t>
            </a:r>
            <a:endParaRPr lang="nb-NO" sz="1300" dirty="0">
              <a:latin typeface="Consolas" panose="020B0609020204030204" pitchFamily="49" charset="0"/>
            </a:endParaRPr>
          </a:p>
          <a:p>
            <a:endParaRPr lang="nb-NO" sz="13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40152" y="1940515"/>
            <a:ext cx="2761416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b-NO" sz="1300" b="1" dirty="0" smtClean="0"/>
              <a:t>Jørgen Tellnes</a:t>
            </a:r>
          </a:p>
          <a:p>
            <a:endParaRPr lang="nb-NO" sz="1300" dirty="0" smtClean="0">
              <a:hlinkClick r:id="rId4"/>
            </a:endParaRPr>
          </a:p>
          <a:p>
            <a:r>
              <a:rPr lang="nb-NO" sz="1300" dirty="0" smtClean="0">
                <a:hlinkClick r:id="rId4"/>
              </a:rPr>
              <a:t>jorgen.tellnes@skandiabanken.no</a:t>
            </a:r>
            <a:endParaRPr lang="nb-NO" sz="1300" dirty="0" smtClean="0"/>
          </a:p>
          <a:p>
            <a:endParaRPr lang="nb-NO" sz="1300" dirty="0"/>
          </a:p>
          <a:p>
            <a:endParaRPr lang="nb-NO" sz="13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4155926"/>
            <a:ext cx="251470" cy="251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490" y="3345236"/>
            <a:ext cx="1292662" cy="12926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953" y="1831492"/>
            <a:ext cx="1310651" cy="13106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315" y="1131590"/>
            <a:ext cx="251470" cy="2514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776" y="289573"/>
            <a:ext cx="1338828" cy="13388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0213" y="2094402"/>
            <a:ext cx="38164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0" b="1" dirty="0" err="1" smtClean="0">
                <a:solidFill>
                  <a:schemeClr val="tx2"/>
                </a:solidFill>
                <a:latin typeface="+mj-lt"/>
              </a:rPr>
              <a:t>Thanks</a:t>
            </a:r>
            <a:endParaRPr lang="nb-NO" sz="4500" b="1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9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Dwall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6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9022"/>
            <a:ext cx="2973421" cy="1237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38494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smtClean="0"/>
              <a:t>13:30 – 15:00:</a:t>
            </a:r>
          </a:p>
          <a:p>
            <a:r>
              <a:rPr lang="nb-NO" dirty="0" smtClean="0"/>
              <a:t>PKI, TLS, </a:t>
            </a:r>
            <a:r>
              <a:rPr lang="nb-NO" dirty="0" err="1" smtClean="0"/>
              <a:t>certificates</a:t>
            </a:r>
            <a:r>
              <a:rPr lang="nb-NO" dirty="0" smtClean="0"/>
              <a:t>, </a:t>
            </a:r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web </a:t>
            </a:r>
            <a:r>
              <a:rPr lang="nb-NO" dirty="0" err="1"/>
              <a:t>security</a:t>
            </a:r>
            <a:endParaRPr lang="nb-NO" dirty="0"/>
          </a:p>
          <a:p>
            <a:r>
              <a:rPr lang="nb-NO" dirty="0"/>
              <a:t>Security </a:t>
            </a:r>
            <a:r>
              <a:rPr lang="nb-NO" dirty="0" err="1"/>
              <a:t>headers</a:t>
            </a:r>
            <a:r>
              <a:rPr lang="nb-NO" dirty="0"/>
              <a:t>, CSP</a:t>
            </a:r>
          </a:p>
          <a:p>
            <a:endParaRPr lang="nb-NO" baseline="0" dirty="0" smtClean="0"/>
          </a:p>
          <a:p>
            <a:pPr marL="0" indent="0">
              <a:buNone/>
            </a:pPr>
            <a:r>
              <a:rPr lang="nb-NO" b="1" dirty="0" smtClean="0"/>
              <a:t>15:00 – 15:15</a:t>
            </a:r>
            <a:endParaRPr lang="nb-NO" b="1" baseline="0" dirty="0" smtClean="0"/>
          </a:p>
          <a:p>
            <a:r>
              <a:rPr lang="nb-NO" baseline="0" dirty="0" err="1" smtClean="0"/>
              <a:t>Stimulant</a:t>
            </a:r>
            <a:r>
              <a:rPr lang="nb-NO" dirty="0" smtClean="0"/>
              <a:t> break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b="1" dirty="0" smtClean="0"/>
              <a:t>15:15 – 16:45</a:t>
            </a:r>
          </a:p>
          <a:p>
            <a:r>
              <a:rPr lang="nb-NO" baseline="0" dirty="0" smtClean="0"/>
              <a:t>Worksho</a:t>
            </a:r>
            <a:r>
              <a:rPr lang="nb-NO" dirty="0" smtClean="0"/>
              <a:t>p </a:t>
            </a:r>
            <a:r>
              <a:rPr lang="nb-NO" dirty="0" err="1" smtClean="0"/>
              <a:t>section</a:t>
            </a:r>
            <a:r>
              <a:rPr lang="nb-NO" dirty="0" smtClean="0"/>
              <a:t> – </a:t>
            </a:r>
            <a:r>
              <a:rPr lang="nb-NO" dirty="0" err="1" smtClean="0"/>
              <a:t>we’ll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a </a:t>
            </a:r>
            <a:r>
              <a:rPr lang="nb-NO" dirty="0" err="1" smtClean="0"/>
              <a:t>site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best </a:t>
            </a:r>
            <a:r>
              <a:rPr lang="nb-NO" dirty="0" err="1" smtClean="0"/>
              <a:t>practices</a:t>
            </a:r>
            <a:endParaRPr lang="nb-NO" baseline="0" dirty="0" smtClean="0"/>
          </a:p>
          <a:p>
            <a:pPr lvl="0"/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Structure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5540DF7-4799-4E87-B3CF-05062367243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283663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07" y="1276349"/>
            <a:ext cx="4933781" cy="3258000"/>
          </a:xfrm>
        </p:spPr>
        <p:txBody>
          <a:bodyPr/>
          <a:lstStyle/>
          <a:p>
            <a:r>
              <a:rPr lang="nb-NO" dirty="0" smtClean="0"/>
              <a:t>Public-private </a:t>
            </a:r>
            <a:r>
              <a:rPr lang="nb-NO" dirty="0" err="1" smtClean="0"/>
              <a:t>key</a:t>
            </a:r>
            <a:r>
              <a:rPr lang="nb-NO" dirty="0" smtClean="0"/>
              <a:t> pairs</a:t>
            </a:r>
          </a:p>
          <a:p>
            <a:r>
              <a:rPr lang="nb-NO" dirty="0" smtClean="0"/>
              <a:t>Ensure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recipient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read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</a:t>
            </a:r>
            <a:r>
              <a:rPr lang="nb-NO" dirty="0" err="1" smtClean="0"/>
              <a:t>message</a:t>
            </a:r>
            <a:endParaRPr lang="nb-NO" dirty="0" smtClean="0"/>
          </a:p>
          <a:p>
            <a:r>
              <a:rPr lang="nb-NO" dirty="0" err="1" smtClean="0"/>
              <a:t>Can</a:t>
            </a:r>
            <a:r>
              <a:rPr lang="nb-NO" dirty="0" smtClean="0"/>
              <a:t> be used for </a:t>
            </a:r>
            <a:r>
              <a:rPr lang="nb-NO" dirty="0" err="1" smtClean="0"/>
              <a:t>signatures</a:t>
            </a:r>
            <a:endParaRPr lang="nb-NO" dirty="0" smtClean="0"/>
          </a:p>
          <a:p>
            <a:pPr lvl="1"/>
            <a:r>
              <a:rPr lang="nb-NO" dirty="0" err="1" smtClean="0"/>
              <a:t>Recipient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to:</a:t>
            </a:r>
          </a:p>
          <a:p>
            <a:pPr lvl="2"/>
            <a:r>
              <a:rPr lang="nb-NO" dirty="0" err="1" smtClean="0"/>
              <a:t>Verify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unchanged</a:t>
            </a:r>
            <a:endParaRPr lang="nb-NO" dirty="0" smtClean="0"/>
          </a:p>
          <a:p>
            <a:pPr lvl="2"/>
            <a:r>
              <a:rPr lang="nb-NO" dirty="0" err="1" smtClean="0"/>
              <a:t>Verify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private </a:t>
            </a:r>
            <a:r>
              <a:rPr lang="nb-NO" dirty="0" err="1" smtClean="0"/>
              <a:t>key</a:t>
            </a:r>
            <a:r>
              <a:rPr lang="nb-NO" dirty="0" smtClean="0"/>
              <a:t> </a:t>
            </a:r>
            <a:r>
              <a:rPr lang="nb-NO" dirty="0" err="1" smtClean="0"/>
              <a:t>owner</a:t>
            </a:r>
            <a:r>
              <a:rPr lang="nb-NO" dirty="0" smtClean="0"/>
              <a:t> has </a:t>
            </a:r>
            <a:r>
              <a:rPr lang="nb-NO" dirty="0" err="1" smtClean="0"/>
              <a:t>generated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signature</a:t>
            </a:r>
            <a:endParaRPr lang="nb-NO" dirty="0"/>
          </a:p>
          <a:p>
            <a:pPr lvl="1"/>
            <a:r>
              <a:rPr lang="nb-NO" dirty="0" err="1" smtClean="0"/>
              <a:t>Signatures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b="1" dirty="0" smtClean="0"/>
              <a:t>not </a:t>
            </a:r>
            <a:r>
              <a:rPr lang="nb-NO" dirty="0" err="1" smtClean="0"/>
              <a:t>encryption</a:t>
            </a:r>
            <a:endParaRPr lang="nb-NO" dirty="0" smtClean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minutes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asymmetric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cryptography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endParaRPr lang="nb-NO" smtClean="0"/>
          </a:p>
          <a:p>
            <a:endParaRPr lang="nb-NO" dirty="0"/>
          </a:p>
        </p:txBody>
      </p:sp>
      <p:pic>
        <p:nvPicPr>
          <p:cNvPr id="1026" name="Picture 2" descr="File:Public key encryp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62" y="1009903"/>
            <a:ext cx="3750469" cy="36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679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PKI in 5 </a:t>
            </a:r>
            <a:r>
              <a:rPr lang="nb-NO" dirty="0" err="1" smtClean="0"/>
              <a:t>minutes</a:t>
            </a:r>
            <a:r>
              <a:rPr lang="nb-NO" dirty="0" smtClean="0"/>
              <a:t> – </a:t>
            </a:r>
            <a:r>
              <a:rPr lang="nb-NO" dirty="0" err="1" smtClean="0"/>
              <a:t>Certificates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«ID </a:t>
            </a:r>
            <a:r>
              <a:rPr lang="nb-NO" dirty="0" err="1" smtClean="0"/>
              <a:t>card</a:t>
            </a:r>
            <a:r>
              <a:rPr lang="nb-NO" dirty="0" smtClean="0"/>
              <a:t>» for server</a:t>
            </a:r>
          </a:p>
          <a:p>
            <a:r>
              <a:rPr lang="nb-NO" dirty="0" err="1" smtClean="0"/>
              <a:t>Contains</a:t>
            </a:r>
            <a:r>
              <a:rPr lang="nb-NO" dirty="0" smtClean="0"/>
              <a:t> servers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 err="1"/>
              <a:t>Signed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/>
              <a:t>i</a:t>
            </a:r>
            <a:r>
              <a:rPr lang="nb-NO" dirty="0" err="1" smtClean="0"/>
              <a:t>ssued</a:t>
            </a:r>
            <a:r>
              <a:rPr lang="nb-NO" dirty="0" smtClean="0"/>
              <a:t>) by </a:t>
            </a:r>
            <a:r>
              <a:rPr lang="nb-NO" dirty="0"/>
              <a:t>a </a:t>
            </a:r>
            <a:r>
              <a:rPr lang="nb-NO" dirty="0" err="1"/>
              <a:t>trusted</a:t>
            </a:r>
            <a:r>
              <a:rPr lang="nb-NO" dirty="0"/>
              <a:t> </a:t>
            </a:r>
            <a:r>
              <a:rPr lang="nb-NO" dirty="0" err="1"/>
              <a:t>third</a:t>
            </a:r>
            <a:r>
              <a:rPr lang="nb-NO" dirty="0"/>
              <a:t> </a:t>
            </a:r>
            <a:r>
              <a:rPr lang="nb-NO" dirty="0" smtClean="0"/>
              <a:t>party</a:t>
            </a:r>
          </a:p>
          <a:p>
            <a:endParaRPr lang="nb-NO" dirty="0" smtClean="0"/>
          </a:p>
          <a:p>
            <a:r>
              <a:rPr lang="nb-NO" dirty="0" err="1" smtClean="0"/>
              <a:t>Essential</a:t>
            </a:r>
            <a:r>
              <a:rPr lang="nb-NO" dirty="0" smtClean="0"/>
              <a:t> </a:t>
            </a:r>
            <a:r>
              <a:rPr lang="nb-NO" dirty="0" err="1" smtClean="0"/>
              <a:t>fields</a:t>
            </a:r>
            <a:r>
              <a:rPr lang="nb-NO" dirty="0" smtClean="0"/>
              <a:t>	</a:t>
            </a:r>
            <a:endParaRPr lang="nb-NO" dirty="0"/>
          </a:p>
          <a:p>
            <a:pPr lvl="1"/>
            <a:r>
              <a:rPr lang="nb-NO" dirty="0" err="1"/>
              <a:t>Subject</a:t>
            </a:r>
            <a:r>
              <a:rPr lang="nb-NO" dirty="0"/>
              <a:t> (</a:t>
            </a:r>
            <a:r>
              <a:rPr lang="nb-NO" dirty="0" err="1"/>
              <a:t>hostname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Expiry</a:t>
            </a:r>
            <a:r>
              <a:rPr lang="nb-NO" dirty="0" smtClean="0"/>
              <a:t> (</a:t>
            </a:r>
            <a:r>
              <a:rPr lang="nb-NO" dirty="0" err="1" smtClean="0"/>
              <a:t>notBefore</a:t>
            </a:r>
            <a:r>
              <a:rPr lang="nb-NO" dirty="0" smtClean="0"/>
              <a:t>, </a:t>
            </a:r>
            <a:r>
              <a:rPr lang="nb-NO" dirty="0" err="1" smtClean="0"/>
              <a:t>notAfter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more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ECD-B0FC-4A82-8D7F-410D1D9F26A3}" type="slidenum">
              <a:rPr lang="nb-NO" smtClean="0"/>
              <a:t>9</a:t>
            </a:fld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09919"/>
            <a:ext cx="32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J</a:t>
            </a:r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32175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IFICATION" val="1"/>
</p:tagLst>
</file>

<file path=ppt/theme/theme1.xml><?xml version="1.0" encoding="utf-8"?>
<a:theme xmlns:a="http://schemas.openxmlformats.org/drawingml/2006/main" name="Skandiabanken-Presentasjonsmal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009776"/>
      </a:accent1>
      <a:accent2>
        <a:srgbClr val="924D83"/>
      </a:accent2>
      <a:accent3>
        <a:srgbClr val="EB723B"/>
      </a:accent3>
      <a:accent4>
        <a:srgbClr val="0079B2"/>
      </a:accent4>
      <a:accent5>
        <a:srgbClr val="EC5E8D"/>
      </a:accent5>
      <a:accent6>
        <a:srgbClr val="FBB90E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  <a:extLst>
    <a:ext uri="{05A4C25C-085E-4340-85A3-A5531E510DB2}">
      <thm15:themeFamily xmlns:thm15="http://schemas.microsoft.com/office/thememl/2012/main" xmlns="" name="Skandiabanken-Presentasjonsmal.potx" id="{527C7631-DC62-4E7C-8669-52160E198906}" vid="{FE675D05-5AA7-4DA8-A479-30FD2CC27264}"/>
    </a:ext>
  </a:extLst>
</a:theme>
</file>

<file path=ppt/theme/theme2.xml><?xml version="1.0" encoding="utf-8"?>
<a:theme xmlns:a="http://schemas.openxmlformats.org/drawingml/2006/main" name="Office-tema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924D83"/>
      </a:accent1>
      <a:accent2>
        <a:srgbClr val="EB723B"/>
      </a:accent2>
      <a:accent3>
        <a:srgbClr val="0079B2"/>
      </a:accent3>
      <a:accent4>
        <a:srgbClr val="EC5E8D"/>
      </a:accent4>
      <a:accent5>
        <a:srgbClr val="FBB90E"/>
      </a:accent5>
      <a:accent6>
        <a:srgbClr val="009776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</a:theme>
</file>

<file path=ppt/theme/theme3.xml><?xml version="1.0" encoding="utf-8"?>
<a:theme xmlns:a="http://schemas.openxmlformats.org/drawingml/2006/main" name="Office-tema">
  <a:themeElements>
    <a:clrScheme name="Skandia">
      <a:dk1>
        <a:sysClr val="windowText" lastClr="000000"/>
      </a:dk1>
      <a:lt1>
        <a:sysClr val="window" lastClr="FFFFFF"/>
      </a:lt1>
      <a:dk2>
        <a:srgbClr val="524B3D"/>
      </a:dk2>
      <a:lt2>
        <a:srgbClr val="EEECE1"/>
      </a:lt2>
      <a:accent1>
        <a:srgbClr val="924D83"/>
      </a:accent1>
      <a:accent2>
        <a:srgbClr val="EB723B"/>
      </a:accent2>
      <a:accent3>
        <a:srgbClr val="0079B2"/>
      </a:accent3>
      <a:accent4>
        <a:srgbClr val="EC5E8D"/>
      </a:accent4>
      <a:accent5>
        <a:srgbClr val="FBB90E"/>
      </a:accent5>
      <a:accent6>
        <a:srgbClr val="009776"/>
      </a:accent6>
      <a:hlink>
        <a:srgbClr val="0000FF"/>
      </a:hlink>
      <a:folHlink>
        <a:srgbClr val="800080"/>
      </a:folHlink>
    </a:clrScheme>
    <a:fontScheme name="Skand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kandia Grön 100%">
      <a:srgbClr val="009776"/>
    </a:custClr>
    <a:custClr name="Skandia Info Lila 100%">
      <a:srgbClr val="A36B95"/>
    </a:custClr>
    <a:custClr name="Skandia Info Orange 100%">
      <a:srgbClr val="EE8449"/>
    </a:custClr>
    <a:custClr name="Skandia Info Blå 100%">
      <a:srgbClr val="0088BC"/>
    </a:custClr>
    <a:custClr name="Skandia Info Rosa 100%">
      <a:srgbClr val="ED6A98"/>
    </a:custClr>
    <a:custClr name="Skandia Info Röd 100%">
      <a:srgbClr val="EA6358"/>
    </a:custClr>
    <a:custClr name="Skandia Info Brun 100%">
      <a:srgbClr val="524B3D"/>
    </a:custClr>
    <a:custClr name=" ">
      <a:srgbClr val="FFFFFF"/>
    </a:custClr>
    <a:custClr name="Kapitelsida 30%">
      <a:srgbClr val="C2BDB8"/>
    </a:custClr>
    <a:custClr name=" ">
      <a:srgbClr val="FFFFFF"/>
    </a:custClr>
    <a:custClr name="Skandia Grön 75%">
      <a:srgbClr val="6DAE96"/>
    </a:custClr>
    <a:custClr name="Skandia Info Lila 75%">
      <a:srgbClr val="B990B0"/>
    </a:custClr>
    <a:custClr name="Skandia Info Orange 75%">
      <a:srgbClr val="F4A575"/>
    </a:custClr>
    <a:custClr name="Skandia Info Blå 75%">
      <a:srgbClr val="6BA4CE"/>
    </a:custClr>
    <a:custClr name="Skandia Info Rosa 75%">
      <a:srgbClr val="F297B5"/>
    </a:custClr>
    <a:custClr name="Skandia Info Röd 75%">
      <a:srgbClr val="F08F7E"/>
    </a:custClr>
    <a:custClr name="Skandia Info Brun 75%">
      <a:srgbClr val="8D867B"/>
    </a:custClr>
    <a:custClr name=" ">
      <a:srgbClr val="FFFFFF"/>
    </a:custClr>
    <a:custClr name=" ">
      <a:srgbClr val="FFFFFF"/>
    </a:custClr>
    <a:custClr name=" ">
      <a:srgbClr val="FFFFFF"/>
    </a:custClr>
    <a:custClr name="Skandia Grön 50%">
      <a:srgbClr val="A4C8B8"/>
    </a:custClr>
    <a:custClr name="Skandia Info Lila 50%">
      <a:srgbClr val="CFB5CA"/>
    </a:custClr>
    <a:custClr name="Skandia Info Orange 50%">
      <a:srgbClr val="F8C5A3"/>
    </a:custClr>
    <a:custClr name="Skandia Info Blå 50%">
      <a:srgbClr val="A2C1DE"/>
    </a:custClr>
    <a:custClr name="Skandia Info Rosa 50%">
      <a:srgbClr val="F7BED0"/>
    </a:custClr>
    <a:custClr name="Skandia Info Röd 50%">
      <a:srgbClr val="F6B7A8"/>
    </a:custClr>
    <a:custClr name="Skandia Info Brun 50%">
      <a:srgbClr val="B0AAA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Skandiabanken-Presentasjonsmal</Template>
  <TotalTime>17302</TotalTime>
  <Words>2955</Words>
  <Application>Microsoft Macintosh PowerPoint</Application>
  <PresentationFormat>On-screen Show (16:9)</PresentationFormat>
  <Paragraphs>554</Paragraphs>
  <Slides>54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Skandiabanken-Presentasjonsmal</vt:lpstr>
      <vt:lpstr>Be a good internet citizen Secure your site and your users</vt:lpstr>
      <vt:lpstr>Who are we?</vt:lpstr>
      <vt:lpstr>What do we do?</vt:lpstr>
      <vt:lpstr>What’s this?</vt:lpstr>
      <vt:lpstr>Why encryption at all?</vt:lpstr>
      <vt:lpstr>Dwall</vt:lpstr>
      <vt:lpstr>Structure</vt:lpstr>
      <vt:lpstr>PKI in 5 minutes – asymmetric cryptography</vt:lpstr>
      <vt:lpstr>PKI in 5 minutes – Certificates</vt:lpstr>
      <vt:lpstr>PKI in 5 minutes</vt:lpstr>
      <vt:lpstr>SSL and TLS</vt:lpstr>
      <vt:lpstr>SSL and TLS</vt:lpstr>
      <vt:lpstr>Current state of TLS and web security</vt:lpstr>
      <vt:lpstr>Current state of TLS and web security</vt:lpstr>
      <vt:lpstr>Weak TLS configuration</vt:lpstr>
      <vt:lpstr>Weak TLS configuration  - TLS in 3 minutes</vt:lpstr>
      <vt:lpstr>Weak TLS configuration  - TLS in 3 minutes</vt:lpstr>
      <vt:lpstr>Weak TLS configuration</vt:lpstr>
      <vt:lpstr>Weak TLS configuration</vt:lpstr>
      <vt:lpstr>Let’s Encrypt</vt:lpstr>
      <vt:lpstr>Let’s Encrypt</vt:lpstr>
      <vt:lpstr>Let’s Encrypt</vt:lpstr>
      <vt:lpstr>TLS stripping attack (downgrade attacks) </vt:lpstr>
      <vt:lpstr>Simplified SSL-strip</vt:lpstr>
      <vt:lpstr>sslstrip</vt:lpstr>
      <vt:lpstr>HTTP Strict Transport Security (HSTS)</vt:lpstr>
      <vt:lpstr>Still bad on first visit «ever»</vt:lpstr>
      <vt:lpstr>sslstrip despite HSTS</vt:lpstr>
      <vt:lpstr>HSTS preloading</vt:lpstr>
      <vt:lpstr>HSTS preloading</vt:lpstr>
      <vt:lpstr>Keep your cookies secure</vt:lpstr>
      <vt:lpstr>Security headers</vt:lpstr>
      <vt:lpstr>Headers to consider</vt:lpstr>
      <vt:lpstr>Content Security Policy</vt:lpstr>
      <vt:lpstr>Content Security Policy</vt:lpstr>
      <vt:lpstr>CSP directives</vt:lpstr>
      <vt:lpstr>Securityheaders.io</vt:lpstr>
      <vt:lpstr>Securityheaders.io</vt:lpstr>
      <vt:lpstr>Ui-redressing (clickjacking) attacks </vt:lpstr>
      <vt:lpstr>Clickjacking defence </vt:lpstr>
      <vt:lpstr>Referrer-Policy</vt:lpstr>
      <vt:lpstr>Summary</vt:lpstr>
      <vt:lpstr>Questions?</vt:lpstr>
      <vt:lpstr>PowerPoint Presentation</vt:lpstr>
      <vt:lpstr>Get ready for some coding</vt:lpstr>
      <vt:lpstr>Publishing your project to Azure</vt:lpstr>
      <vt:lpstr>Workshop</vt:lpstr>
      <vt:lpstr>Wrapping it up</vt:lpstr>
      <vt:lpstr>Pitfalls</vt:lpstr>
      <vt:lpstr>Pitfalls – browser support</vt:lpstr>
      <vt:lpstr>Summary</vt:lpstr>
      <vt:lpstr>Summary</vt:lpstr>
      <vt:lpstr>Summary – what’s next?</vt:lpstr>
      <vt:lpstr>PowerPoint Presentation</vt:lpstr>
    </vt:vector>
  </TitlesOfParts>
  <Company>Skandia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valann</dc:creator>
  <cp:lastModifiedBy>Jørgen Tellnes</cp:lastModifiedBy>
  <cp:revision>336</cp:revision>
  <dcterms:created xsi:type="dcterms:W3CDTF">2015-11-17T12:58:48Z</dcterms:created>
  <dcterms:modified xsi:type="dcterms:W3CDTF">2017-03-15T10:09:53Z</dcterms:modified>
</cp:coreProperties>
</file>