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7391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CA2A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Aplicación</a:t>
            </a:r>
            <a:r>
              <a:rPr dirty="0" spc="-45"/>
              <a:t> </a:t>
            </a:r>
            <a:r>
              <a:rPr dirty="0"/>
              <a:t>móvil</a:t>
            </a:r>
            <a:r>
              <a:rPr dirty="0" spc="-30"/>
              <a:t> </a:t>
            </a:r>
            <a:r>
              <a:rPr dirty="0"/>
              <a:t>con</a:t>
            </a:r>
            <a:r>
              <a:rPr dirty="0" spc="-35"/>
              <a:t> </a:t>
            </a:r>
            <a:r>
              <a:rPr dirty="0"/>
              <a:t>IA</a:t>
            </a:r>
            <a:r>
              <a:rPr dirty="0" spc="-70"/>
              <a:t> </a:t>
            </a:r>
            <a:r>
              <a:rPr dirty="0"/>
              <a:t>para</a:t>
            </a:r>
            <a:r>
              <a:rPr dirty="0" spc="-30"/>
              <a:t> </a:t>
            </a:r>
            <a:r>
              <a:rPr dirty="0"/>
              <a:t>planes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entrenamiento</a:t>
            </a:r>
            <a:r>
              <a:rPr dirty="0" spc="-30"/>
              <a:t> </a:t>
            </a:r>
            <a:r>
              <a:rPr dirty="0"/>
              <a:t>personalizados</a:t>
            </a:r>
            <a:r>
              <a:rPr dirty="0" spc="-30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 spc="-10"/>
              <a:t>natación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CA2A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Aplicación</a:t>
            </a:r>
            <a:r>
              <a:rPr dirty="0" spc="-45"/>
              <a:t> </a:t>
            </a:r>
            <a:r>
              <a:rPr dirty="0"/>
              <a:t>móvil</a:t>
            </a:r>
            <a:r>
              <a:rPr dirty="0" spc="-30"/>
              <a:t> </a:t>
            </a:r>
            <a:r>
              <a:rPr dirty="0"/>
              <a:t>con</a:t>
            </a:r>
            <a:r>
              <a:rPr dirty="0" spc="-35"/>
              <a:t> </a:t>
            </a:r>
            <a:r>
              <a:rPr dirty="0"/>
              <a:t>IA</a:t>
            </a:r>
            <a:r>
              <a:rPr dirty="0" spc="-70"/>
              <a:t> </a:t>
            </a:r>
            <a:r>
              <a:rPr dirty="0"/>
              <a:t>para</a:t>
            </a:r>
            <a:r>
              <a:rPr dirty="0" spc="-30"/>
              <a:t> </a:t>
            </a:r>
            <a:r>
              <a:rPr dirty="0"/>
              <a:t>planes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entrenamiento</a:t>
            </a:r>
            <a:r>
              <a:rPr dirty="0" spc="-30"/>
              <a:t> </a:t>
            </a:r>
            <a:r>
              <a:rPr dirty="0"/>
              <a:t>personalizados</a:t>
            </a:r>
            <a:r>
              <a:rPr dirty="0" spc="-30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 spc="-10"/>
              <a:t>natación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CA2A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Aplicación</a:t>
            </a:r>
            <a:r>
              <a:rPr dirty="0" spc="-45"/>
              <a:t> </a:t>
            </a:r>
            <a:r>
              <a:rPr dirty="0"/>
              <a:t>móvil</a:t>
            </a:r>
            <a:r>
              <a:rPr dirty="0" spc="-30"/>
              <a:t> </a:t>
            </a:r>
            <a:r>
              <a:rPr dirty="0"/>
              <a:t>con</a:t>
            </a:r>
            <a:r>
              <a:rPr dirty="0" spc="-35"/>
              <a:t> </a:t>
            </a:r>
            <a:r>
              <a:rPr dirty="0"/>
              <a:t>IA</a:t>
            </a:r>
            <a:r>
              <a:rPr dirty="0" spc="-70"/>
              <a:t> </a:t>
            </a:r>
            <a:r>
              <a:rPr dirty="0"/>
              <a:t>para</a:t>
            </a:r>
            <a:r>
              <a:rPr dirty="0" spc="-30"/>
              <a:t> </a:t>
            </a:r>
            <a:r>
              <a:rPr dirty="0"/>
              <a:t>planes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entrenamiento</a:t>
            </a:r>
            <a:r>
              <a:rPr dirty="0" spc="-30"/>
              <a:t> </a:t>
            </a:r>
            <a:r>
              <a:rPr dirty="0"/>
              <a:t>personalizados</a:t>
            </a:r>
            <a:r>
              <a:rPr dirty="0" spc="-30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 spc="-10"/>
              <a:t>natación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CA2A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Aplicación</a:t>
            </a:r>
            <a:r>
              <a:rPr dirty="0" spc="-45"/>
              <a:t> </a:t>
            </a:r>
            <a:r>
              <a:rPr dirty="0"/>
              <a:t>móvil</a:t>
            </a:r>
            <a:r>
              <a:rPr dirty="0" spc="-30"/>
              <a:t> </a:t>
            </a:r>
            <a:r>
              <a:rPr dirty="0"/>
              <a:t>con</a:t>
            </a:r>
            <a:r>
              <a:rPr dirty="0" spc="-35"/>
              <a:t> </a:t>
            </a:r>
            <a:r>
              <a:rPr dirty="0"/>
              <a:t>IA</a:t>
            </a:r>
            <a:r>
              <a:rPr dirty="0" spc="-70"/>
              <a:t> </a:t>
            </a:r>
            <a:r>
              <a:rPr dirty="0"/>
              <a:t>para</a:t>
            </a:r>
            <a:r>
              <a:rPr dirty="0" spc="-30"/>
              <a:t> </a:t>
            </a:r>
            <a:r>
              <a:rPr dirty="0"/>
              <a:t>planes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entrenamiento</a:t>
            </a:r>
            <a:r>
              <a:rPr dirty="0" spc="-30"/>
              <a:t> </a:t>
            </a:r>
            <a:r>
              <a:rPr dirty="0"/>
              <a:t>personalizados</a:t>
            </a:r>
            <a:r>
              <a:rPr dirty="0" spc="-30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 spc="-10"/>
              <a:t>natación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9" y="3429000"/>
            <a:ext cx="6096000" cy="3429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9" y="3429000"/>
            <a:ext cx="5714999" cy="3429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9" y="3429000"/>
            <a:ext cx="3809999" cy="34290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63199" y="380999"/>
            <a:ext cx="342899" cy="3809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34699" y="380999"/>
            <a:ext cx="257174" cy="380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20474" y="380999"/>
            <a:ext cx="390524" cy="3809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95750" y="5638799"/>
            <a:ext cx="285749" cy="3047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4124" y="5638799"/>
            <a:ext cx="228599" cy="3047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01025" y="5638799"/>
            <a:ext cx="200024" cy="3047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33875" y="1371599"/>
            <a:ext cx="342899" cy="45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9CA2A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Aplicación</a:t>
            </a:r>
            <a:r>
              <a:rPr dirty="0" spc="-45"/>
              <a:t> </a:t>
            </a:r>
            <a:r>
              <a:rPr dirty="0"/>
              <a:t>móvil</a:t>
            </a:r>
            <a:r>
              <a:rPr dirty="0" spc="-30"/>
              <a:t> </a:t>
            </a:r>
            <a:r>
              <a:rPr dirty="0"/>
              <a:t>con</a:t>
            </a:r>
            <a:r>
              <a:rPr dirty="0" spc="-35"/>
              <a:t> </a:t>
            </a:r>
            <a:r>
              <a:rPr dirty="0"/>
              <a:t>IA</a:t>
            </a:r>
            <a:r>
              <a:rPr dirty="0" spc="-70"/>
              <a:t> </a:t>
            </a:r>
            <a:r>
              <a:rPr dirty="0"/>
              <a:t>para</a:t>
            </a:r>
            <a:r>
              <a:rPr dirty="0" spc="-30"/>
              <a:t> </a:t>
            </a:r>
            <a:r>
              <a:rPr dirty="0"/>
              <a:t>planes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entrenamiento</a:t>
            </a:r>
            <a:r>
              <a:rPr dirty="0" spc="-30"/>
              <a:t> </a:t>
            </a:r>
            <a:r>
              <a:rPr dirty="0"/>
              <a:t>personalizados</a:t>
            </a:r>
            <a:r>
              <a:rPr dirty="0" spc="-30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 spc="-10"/>
              <a:t>natación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330200"/>
            <a:ext cx="427609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964957" y="6753156"/>
            <a:ext cx="4859020" cy="28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9CA2A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Aplicación</a:t>
            </a:r>
            <a:r>
              <a:rPr dirty="0" spc="-45"/>
              <a:t> </a:t>
            </a:r>
            <a:r>
              <a:rPr dirty="0"/>
              <a:t>móvil</a:t>
            </a:r>
            <a:r>
              <a:rPr dirty="0" spc="-30"/>
              <a:t> </a:t>
            </a:r>
            <a:r>
              <a:rPr dirty="0"/>
              <a:t>con</a:t>
            </a:r>
            <a:r>
              <a:rPr dirty="0" spc="-35"/>
              <a:t> </a:t>
            </a:r>
            <a:r>
              <a:rPr dirty="0"/>
              <a:t>IA</a:t>
            </a:r>
            <a:r>
              <a:rPr dirty="0" spc="-70"/>
              <a:t> </a:t>
            </a:r>
            <a:r>
              <a:rPr dirty="0"/>
              <a:t>para</a:t>
            </a:r>
            <a:r>
              <a:rPr dirty="0" spc="-30"/>
              <a:t> </a:t>
            </a:r>
            <a:r>
              <a:rPr dirty="0"/>
              <a:t>planes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entrenamiento</a:t>
            </a:r>
            <a:r>
              <a:rPr dirty="0" spc="-30"/>
              <a:t> </a:t>
            </a:r>
            <a:r>
              <a:rPr dirty="0"/>
              <a:t>personalizados</a:t>
            </a:r>
            <a:r>
              <a:rPr dirty="0" spc="-30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 spc="-10"/>
              <a:t>natación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7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28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25.png"/><Relationship Id="rId7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68030" y="1901825"/>
            <a:ext cx="6781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95">
                <a:solidFill>
                  <a:srgbClr val="D0D5DA"/>
                </a:solidFill>
                <a:latin typeface="Gill Sans MT"/>
                <a:cs typeface="Gill Sans MT"/>
              </a:rPr>
              <a:t>App</a:t>
            </a:r>
            <a:r>
              <a:rPr dirty="0" sz="1050" spc="5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050" spc="75">
                <a:solidFill>
                  <a:srgbClr val="D0D5DA"/>
                </a:solidFill>
                <a:latin typeface="Gill Sans MT"/>
                <a:cs typeface="Gill Sans MT"/>
              </a:rPr>
              <a:t>Móvil</a:t>
            </a:r>
            <a:endParaRPr sz="1050">
              <a:latin typeface="Gill Sans MT"/>
              <a:cs typeface="Gill Sans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895974" y="1371599"/>
            <a:ext cx="2076450" cy="457200"/>
            <a:chOff x="5895974" y="1371599"/>
            <a:chExt cx="2076450" cy="4572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5974" y="1371599"/>
              <a:ext cx="457199" cy="4571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8074" y="1371599"/>
              <a:ext cx="514349" cy="45719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430241" y="1901825"/>
            <a:ext cx="13919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10">
                <a:solidFill>
                  <a:srgbClr val="D0D5DA"/>
                </a:solidFill>
                <a:latin typeface="Gill Sans MT"/>
                <a:cs typeface="Gill Sans MT"/>
              </a:rPr>
              <a:t>Inteligencia</a:t>
            </a:r>
            <a:r>
              <a:rPr dirty="0" sz="1050" spc="8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050" spc="65">
                <a:solidFill>
                  <a:srgbClr val="D0D5DA"/>
                </a:solidFill>
                <a:latin typeface="Gill Sans MT"/>
                <a:cs typeface="Gill Sans MT"/>
              </a:rPr>
              <a:t>Artificial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06382" y="1901825"/>
            <a:ext cx="61785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85">
                <a:solidFill>
                  <a:srgbClr val="D0D5DA"/>
                </a:solidFill>
                <a:latin typeface="Gill Sans MT"/>
                <a:cs typeface="Gill Sans MT"/>
              </a:rPr>
              <a:t>Natación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28614" y="2378075"/>
            <a:ext cx="8346440" cy="3846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ts val="4500"/>
              </a:lnSpc>
              <a:spcBef>
                <a:spcPts val="100"/>
              </a:spcBef>
            </a:pPr>
            <a:r>
              <a:rPr dirty="0" sz="3600" spc="229" b="1">
                <a:solidFill>
                  <a:srgbClr val="FFFFFF"/>
                </a:solidFill>
                <a:latin typeface="Gill Sans MT"/>
                <a:cs typeface="Gill Sans MT"/>
              </a:rPr>
              <a:t>Aplicación</a:t>
            </a:r>
            <a:r>
              <a:rPr dirty="0" sz="3600" spc="8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600" spc="245" b="1">
                <a:solidFill>
                  <a:srgbClr val="FFFFFF"/>
                </a:solidFill>
                <a:latin typeface="Gill Sans MT"/>
                <a:cs typeface="Gill Sans MT"/>
              </a:rPr>
              <a:t>móvil</a:t>
            </a:r>
            <a:r>
              <a:rPr dirty="0" sz="3600" spc="9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600" spc="305" b="1">
                <a:solidFill>
                  <a:srgbClr val="FFFFFF"/>
                </a:solidFill>
                <a:latin typeface="Gill Sans MT"/>
                <a:cs typeface="Gill Sans MT"/>
              </a:rPr>
              <a:t>con</a:t>
            </a:r>
            <a:r>
              <a:rPr dirty="0" sz="3600" spc="9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600" spc="280" b="1">
                <a:solidFill>
                  <a:srgbClr val="FFFFFF"/>
                </a:solidFill>
                <a:latin typeface="Gill Sans MT"/>
                <a:cs typeface="Gill Sans MT"/>
              </a:rPr>
              <a:t>inteligencia </a:t>
            </a:r>
            <a:r>
              <a:rPr dirty="0" sz="3600" spc="240" b="1">
                <a:solidFill>
                  <a:srgbClr val="FFFFFF"/>
                </a:solidFill>
                <a:latin typeface="Gill Sans MT"/>
                <a:cs typeface="Gill Sans MT"/>
              </a:rPr>
              <a:t>artificial</a:t>
            </a:r>
            <a:r>
              <a:rPr dirty="0" sz="3600" spc="8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600" spc="345" b="1">
                <a:solidFill>
                  <a:srgbClr val="FFFFFF"/>
                </a:solidFill>
                <a:latin typeface="Gill Sans MT"/>
                <a:cs typeface="Gill Sans MT"/>
              </a:rPr>
              <a:t>para</a:t>
            </a:r>
            <a:r>
              <a:rPr dirty="0" sz="3600" spc="9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600" spc="380" b="1">
                <a:solidFill>
                  <a:srgbClr val="FFFFFF"/>
                </a:solidFill>
                <a:latin typeface="Gill Sans MT"/>
                <a:cs typeface="Gill Sans MT"/>
              </a:rPr>
              <a:t>planes</a:t>
            </a:r>
            <a:r>
              <a:rPr dirty="0" sz="3600" spc="9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600" spc="375" b="1">
                <a:solidFill>
                  <a:srgbClr val="FFFFFF"/>
                </a:solidFill>
                <a:latin typeface="Gill Sans MT"/>
                <a:cs typeface="Gill Sans MT"/>
              </a:rPr>
              <a:t>de </a:t>
            </a:r>
            <a:r>
              <a:rPr dirty="0" sz="3600" spc="280" b="1">
                <a:solidFill>
                  <a:srgbClr val="FFFFFF"/>
                </a:solidFill>
                <a:latin typeface="Gill Sans MT"/>
                <a:cs typeface="Gill Sans MT"/>
              </a:rPr>
              <a:t>entrenamiento</a:t>
            </a:r>
            <a:r>
              <a:rPr dirty="0" sz="3600" spc="10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600" spc="310" b="1">
                <a:solidFill>
                  <a:srgbClr val="FFFFFF"/>
                </a:solidFill>
                <a:latin typeface="Gill Sans MT"/>
                <a:cs typeface="Gill Sans MT"/>
              </a:rPr>
              <a:t>personalizados</a:t>
            </a:r>
            <a:r>
              <a:rPr dirty="0" sz="3600" spc="10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3600" spc="375" b="1">
                <a:solidFill>
                  <a:srgbClr val="FFFFFF"/>
                </a:solidFill>
                <a:latin typeface="Gill Sans MT"/>
                <a:cs typeface="Gill Sans MT"/>
              </a:rPr>
              <a:t>en </a:t>
            </a:r>
            <a:r>
              <a:rPr dirty="0" sz="3600" spc="295" b="1">
                <a:solidFill>
                  <a:srgbClr val="FFFFFF"/>
                </a:solidFill>
                <a:latin typeface="Gill Sans MT"/>
                <a:cs typeface="Gill Sans MT"/>
              </a:rPr>
              <a:t>natación</a:t>
            </a:r>
            <a:endParaRPr sz="3600">
              <a:latin typeface="Gill Sans MT"/>
              <a:cs typeface="Gill Sans MT"/>
            </a:endParaRPr>
          </a:p>
          <a:p>
            <a:pPr algn="ctr" marL="249554" marR="2386965" indent="-635">
              <a:lnSpc>
                <a:spcPct val="116700"/>
              </a:lnSpc>
              <a:spcBef>
                <a:spcPts val="2250"/>
              </a:spcBef>
            </a:pPr>
            <a:r>
              <a:rPr dirty="0" sz="1500" spc="110">
                <a:solidFill>
                  <a:srgbClr val="D0D5DA"/>
                </a:solidFill>
                <a:latin typeface="Gill Sans MT"/>
                <a:cs typeface="Gill Sans MT"/>
              </a:rPr>
              <a:t>Desarrollar</a:t>
            </a:r>
            <a:r>
              <a:rPr dirty="0" sz="1500" spc="8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220">
                <a:solidFill>
                  <a:srgbClr val="D0D5DA"/>
                </a:solidFill>
                <a:latin typeface="Gill Sans MT"/>
                <a:cs typeface="Gill Sans MT"/>
              </a:rPr>
              <a:t>una</a:t>
            </a:r>
            <a:r>
              <a:rPr dirty="0" sz="1500" spc="8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225">
                <a:solidFill>
                  <a:srgbClr val="D0D5DA"/>
                </a:solidFill>
                <a:latin typeface="Gill Sans MT"/>
                <a:cs typeface="Gill Sans MT"/>
              </a:rPr>
              <a:t>app</a:t>
            </a:r>
            <a:r>
              <a:rPr dirty="0" sz="1500" spc="8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55">
                <a:solidFill>
                  <a:srgbClr val="D0D5DA"/>
                </a:solidFill>
                <a:latin typeface="Gill Sans MT"/>
                <a:cs typeface="Gill Sans MT"/>
              </a:rPr>
              <a:t>móvil</a:t>
            </a:r>
            <a:r>
              <a:rPr dirty="0" sz="1500" spc="8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45">
                <a:solidFill>
                  <a:srgbClr val="D0D5DA"/>
                </a:solidFill>
                <a:latin typeface="Gill Sans MT"/>
                <a:cs typeface="Gill Sans MT"/>
              </a:rPr>
              <a:t>con</a:t>
            </a:r>
            <a:r>
              <a:rPr dirty="0" sz="1500" spc="8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>
                <a:solidFill>
                  <a:srgbClr val="D0D5DA"/>
                </a:solidFill>
                <a:latin typeface="Gill Sans MT"/>
                <a:cs typeface="Gill Sans MT"/>
              </a:rPr>
              <a:t>IA</a:t>
            </a:r>
            <a:r>
              <a:rPr dirty="0" sz="1500" spc="8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95">
                <a:solidFill>
                  <a:srgbClr val="D0D5DA"/>
                </a:solidFill>
                <a:latin typeface="Gill Sans MT"/>
                <a:cs typeface="Gill Sans MT"/>
              </a:rPr>
              <a:t>que</a:t>
            </a:r>
            <a:r>
              <a:rPr dirty="0" sz="1500" spc="8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80">
                <a:solidFill>
                  <a:srgbClr val="D0D5DA"/>
                </a:solidFill>
                <a:latin typeface="Gill Sans MT"/>
                <a:cs typeface="Gill Sans MT"/>
              </a:rPr>
              <a:t>genere</a:t>
            </a:r>
            <a:r>
              <a:rPr dirty="0" sz="1500" spc="8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90">
                <a:solidFill>
                  <a:srgbClr val="D0D5DA"/>
                </a:solidFill>
                <a:latin typeface="Gill Sans MT"/>
                <a:cs typeface="Gill Sans MT"/>
              </a:rPr>
              <a:t>planes</a:t>
            </a:r>
            <a:r>
              <a:rPr dirty="0" sz="1500" spc="8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70">
                <a:solidFill>
                  <a:srgbClr val="D0D5DA"/>
                </a:solidFill>
                <a:latin typeface="Gill Sans MT"/>
                <a:cs typeface="Gill Sans MT"/>
              </a:rPr>
              <a:t>de </a:t>
            </a:r>
            <a:r>
              <a:rPr dirty="0" sz="1500" spc="160">
                <a:solidFill>
                  <a:srgbClr val="D0D5DA"/>
                </a:solidFill>
                <a:latin typeface="Gill Sans MT"/>
                <a:cs typeface="Gill Sans MT"/>
              </a:rPr>
              <a:t>entrenamiento</a:t>
            </a:r>
            <a:r>
              <a:rPr dirty="0" sz="1500" spc="7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80">
                <a:solidFill>
                  <a:srgbClr val="D0D5DA"/>
                </a:solidFill>
                <a:latin typeface="Gill Sans MT"/>
                <a:cs typeface="Gill Sans MT"/>
              </a:rPr>
              <a:t>ajustados</a:t>
            </a:r>
            <a:r>
              <a:rPr dirty="0" sz="1500" spc="7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80">
                <a:solidFill>
                  <a:srgbClr val="D0D5DA"/>
                </a:solidFill>
                <a:latin typeface="Gill Sans MT"/>
                <a:cs typeface="Gill Sans MT"/>
              </a:rPr>
              <a:t>al</a:t>
            </a:r>
            <a:r>
              <a:rPr dirty="0" sz="1500" spc="7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20">
                <a:solidFill>
                  <a:srgbClr val="D0D5DA"/>
                </a:solidFill>
                <a:latin typeface="Gill Sans MT"/>
                <a:cs typeface="Gill Sans MT"/>
              </a:rPr>
              <a:t>perfil</a:t>
            </a:r>
            <a:r>
              <a:rPr dirty="0" sz="1500" spc="7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95">
                <a:solidFill>
                  <a:srgbClr val="D0D5DA"/>
                </a:solidFill>
                <a:latin typeface="Gill Sans MT"/>
                <a:cs typeface="Gill Sans MT"/>
              </a:rPr>
              <a:t>de</a:t>
            </a:r>
            <a:r>
              <a:rPr dirty="0" sz="1500" spc="7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80">
                <a:solidFill>
                  <a:srgbClr val="D0D5DA"/>
                </a:solidFill>
                <a:latin typeface="Gill Sans MT"/>
                <a:cs typeface="Gill Sans MT"/>
              </a:rPr>
              <a:t>nadadores</a:t>
            </a:r>
            <a:r>
              <a:rPr dirty="0" sz="1500" spc="7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95">
                <a:solidFill>
                  <a:srgbClr val="D0D5DA"/>
                </a:solidFill>
                <a:latin typeface="Gill Sans MT"/>
                <a:cs typeface="Gill Sans MT"/>
              </a:rPr>
              <a:t>de</a:t>
            </a:r>
            <a:r>
              <a:rPr dirty="0" sz="1500" spc="7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500" spc="125">
                <a:solidFill>
                  <a:srgbClr val="D0D5DA"/>
                </a:solidFill>
                <a:latin typeface="Gill Sans MT"/>
                <a:cs typeface="Gill Sans MT"/>
              </a:rPr>
              <a:t>distintos </a:t>
            </a:r>
            <a:r>
              <a:rPr dirty="0" sz="1500" spc="160">
                <a:solidFill>
                  <a:srgbClr val="D0D5DA"/>
                </a:solidFill>
                <a:latin typeface="Gill Sans MT"/>
                <a:cs typeface="Gill Sans MT"/>
              </a:rPr>
              <a:t>niveles</a:t>
            </a:r>
            <a:endParaRPr sz="15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500">
              <a:latin typeface="Gill Sans MT"/>
              <a:cs typeface="Gill Sans MT"/>
            </a:endParaRPr>
          </a:p>
          <a:p>
            <a:pPr algn="ctr" marR="3175">
              <a:lnSpc>
                <a:spcPct val="100000"/>
              </a:lnSpc>
              <a:spcBef>
                <a:spcPts val="5"/>
              </a:spcBef>
              <a:tabLst>
                <a:tab pos="2040255" algn="l"/>
                <a:tab pos="4417695" algn="l"/>
              </a:tabLst>
            </a:pPr>
            <a:r>
              <a:rPr dirty="0" sz="1200" spc="125">
                <a:solidFill>
                  <a:srgbClr val="D0D5DA"/>
                </a:solidFill>
                <a:latin typeface="Gill Sans MT"/>
                <a:cs typeface="Gill Sans MT"/>
              </a:rPr>
              <a:t>Equipo</a:t>
            </a:r>
            <a:r>
              <a:rPr dirty="0" sz="1200" spc="5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200" spc="150">
                <a:solidFill>
                  <a:srgbClr val="D0D5DA"/>
                </a:solidFill>
                <a:latin typeface="Gill Sans MT"/>
                <a:cs typeface="Gill Sans MT"/>
              </a:rPr>
              <a:t>de</a:t>
            </a:r>
            <a:r>
              <a:rPr dirty="0" sz="1200" spc="5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200" spc="70">
                <a:solidFill>
                  <a:srgbClr val="D0D5DA"/>
                </a:solidFill>
                <a:latin typeface="Gill Sans MT"/>
                <a:cs typeface="Gill Sans MT"/>
              </a:rPr>
              <a:t>Desarrollo</a:t>
            </a:r>
            <a:r>
              <a:rPr dirty="0" sz="1200">
                <a:solidFill>
                  <a:srgbClr val="D0D5DA"/>
                </a:solidFill>
                <a:latin typeface="Gill Sans MT"/>
                <a:cs typeface="Gill Sans MT"/>
              </a:rPr>
              <a:t>	</a:t>
            </a:r>
            <a:r>
              <a:rPr dirty="0" sz="1200" spc="130">
                <a:solidFill>
                  <a:srgbClr val="D0D5DA"/>
                </a:solidFill>
                <a:latin typeface="Gill Sans MT"/>
                <a:cs typeface="Gill Sans MT"/>
              </a:rPr>
              <a:t>Ingeniería</a:t>
            </a:r>
            <a:r>
              <a:rPr dirty="0" sz="1200" spc="5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200" spc="155">
                <a:solidFill>
                  <a:srgbClr val="D0D5DA"/>
                </a:solidFill>
                <a:latin typeface="Gill Sans MT"/>
                <a:cs typeface="Gill Sans MT"/>
              </a:rPr>
              <a:t>en</a:t>
            </a:r>
            <a:r>
              <a:rPr dirty="0" sz="1200" spc="5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1200" spc="110">
                <a:solidFill>
                  <a:srgbClr val="D0D5DA"/>
                </a:solidFill>
                <a:latin typeface="Gill Sans MT"/>
                <a:cs typeface="Gill Sans MT"/>
              </a:rPr>
              <a:t>Informática</a:t>
            </a:r>
            <a:r>
              <a:rPr dirty="0" sz="1200">
                <a:solidFill>
                  <a:srgbClr val="D0D5DA"/>
                </a:solidFill>
                <a:latin typeface="Gill Sans MT"/>
                <a:cs typeface="Gill Sans MT"/>
              </a:rPr>
              <a:t>	</a:t>
            </a:r>
            <a:r>
              <a:rPr dirty="0" sz="1200" spc="135">
                <a:solidFill>
                  <a:srgbClr val="D0D5DA"/>
                </a:solidFill>
                <a:latin typeface="Gill Sans MT"/>
                <a:cs typeface="Gill Sans MT"/>
              </a:rPr>
              <a:t>2025-</a:t>
            </a:r>
            <a:r>
              <a:rPr dirty="0" sz="1200" spc="130">
                <a:solidFill>
                  <a:srgbClr val="D0D5DA"/>
                </a:solidFill>
                <a:latin typeface="Gill Sans MT"/>
                <a:cs typeface="Gill Sans MT"/>
              </a:rPr>
              <a:t>09-</a:t>
            </a:r>
            <a:r>
              <a:rPr dirty="0" sz="1200" spc="125">
                <a:solidFill>
                  <a:srgbClr val="D0D5DA"/>
                </a:solidFill>
                <a:latin typeface="Gill Sans MT"/>
                <a:cs typeface="Gill Sans MT"/>
              </a:rPr>
              <a:t>10</a:t>
            </a:r>
            <a:endParaRPr sz="1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391400"/>
          </a:xfrm>
          <a:custGeom>
            <a:avLst/>
            <a:gdLst/>
            <a:ahLst/>
            <a:cxnLst/>
            <a:rect l="l" t="t" r="r" b="b"/>
            <a:pathLst>
              <a:path w="12192000" h="7391400">
                <a:moveTo>
                  <a:pt x="12191999" y="7391399"/>
                </a:moveTo>
                <a:lnTo>
                  <a:pt x="0" y="7391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3913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99" y="838200"/>
            <a:ext cx="914399" cy="38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Problema y </a:t>
            </a:r>
            <a:r>
              <a:rPr dirty="0" spc="-10"/>
              <a:t>relevancia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380999" y="1104899"/>
            <a:ext cx="3657600" cy="5905500"/>
            <a:chOff x="380999" y="1104899"/>
            <a:chExt cx="3657600" cy="5905500"/>
          </a:xfrm>
        </p:grpSpPr>
        <p:sp>
          <p:nvSpPr>
            <p:cNvPr id="6" name="object 6" descr=""/>
            <p:cNvSpPr/>
            <p:nvPr/>
          </p:nvSpPr>
          <p:spPr>
            <a:xfrm>
              <a:off x="400049" y="1104899"/>
              <a:ext cx="3638550" cy="5905500"/>
            </a:xfrm>
            <a:custGeom>
              <a:avLst/>
              <a:gdLst/>
              <a:ahLst/>
              <a:cxnLst/>
              <a:rect l="l" t="t" r="r" b="b"/>
              <a:pathLst>
                <a:path w="3638550" h="5905500">
                  <a:moveTo>
                    <a:pt x="3567352" y="5905498"/>
                  </a:moveTo>
                  <a:lnTo>
                    <a:pt x="53397" y="5905498"/>
                  </a:lnTo>
                  <a:lnTo>
                    <a:pt x="49681" y="5905010"/>
                  </a:lnTo>
                  <a:lnTo>
                    <a:pt x="14085" y="5879642"/>
                  </a:lnTo>
                  <a:lnTo>
                    <a:pt x="366" y="5839257"/>
                  </a:lnTo>
                  <a:lnTo>
                    <a:pt x="0" y="5834302"/>
                  </a:lnTo>
                  <a:lnTo>
                    <a:pt x="0" y="58292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567352" y="0"/>
                  </a:lnTo>
                  <a:lnTo>
                    <a:pt x="3608843" y="15621"/>
                  </a:lnTo>
                  <a:lnTo>
                    <a:pt x="3634663" y="51661"/>
                  </a:lnTo>
                  <a:lnTo>
                    <a:pt x="3638549" y="71196"/>
                  </a:lnTo>
                  <a:lnTo>
                    <a:pt x="3638549" y="5834302"/>
                  </a:lnTo>
                  <a:lnTo>
                    <a:pt x="3622927" y="5875793"/>
                  </a:lnTo>
                  <a:lnTo>
                    <a:pt x="3586887" y="5901612"/>
                  </a:lnTo>
                  <a:lnTo>
                    <a:pt x="3572308" y="5905010"/>
                  </a:lnTo>
                  <a:lnTo>
                    <a:pt x="3567352" y="5905498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999" y="1105177"/>
              <a:ext cx="70485" cy="5905500"/>
            </a:xfrm>
            <a:custGeom>
              <a:avLst/>
              <a:gdLst/>
              <a:ahLst/>
              <a:cxnLst/>
              <a:rect l="l" t="t" r="r" b="b"/>
              <a:pathLst>
                <a:path w="70484" h="5905500">
                  <a:moveTo>
                    <a:pt x="70450" y="5904943"/>
                  </a:moveTo>
                  <a:lnTo>
                    <a:pt x="33857" y="5892391"/>
                  </a:lnTo>
                  <a:lnTo>
                    <a:pt x="5800" y="5858181"/>
                  </a:lnTo>
                  <a:lnTo>
                    <a:pt x="0" y="5829021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5829021"/>
                  </a:lnTo>
                  <a:lnTo>
                    <a:pt x="44514" y="5871363"/>
                  </a:lnTo>
                  <a:lnTo>
                    <a:pt x="66287" y="5903287"/>
                  </a:lnTo>
                  <a:lnTo>
                    <a:pt x="70450" y="5904943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1333499"/>
              <a:ext cx="219074" cy="3428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968375" y="1339850"/>
            <a:ext cx="2032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Contexto</a:t>
            </a:r>
            <a:r>
              <a:rPr dirty="0" sz="1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Nacional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47700" y="1952624"/>
            <a:ext cx="3162300" cy="4829175"/>
            <a:chOff x="647700" y="1952624"/>
            <a:chExt cx="3162300" cy="4829175"/>
          </a:xfrm>
        </p:grpSpPr>
        <p:sp>
          <p:nvSpPr>
            <p:cNvPr id="11" name="object 11" descr=""/>
            <p:cNvSpPr/>
            <p:nvPr/>
          </p:nvSpPr>
          <p:spPr>
            <a:xfrm>
              <a:off x="714362" y="1952624"/>
              <a:ext cx="47625" cy="2524125"/>
            </a:xfrm>
            <a:custGeom>
              <a:avLst/>
              <a:gdLst/>
              <a:ahLst/>
              <a:cxnLst/>
              <a:rect l="l" t="t" r="r" b="b"/>
              <a:pathLst>
                <a:path w="47625" h="2524125">
                  <a:moveTo>
                    <a:pt x="47625" y="2497163"/>
                  </a:moveTo>
                  <a:lnTo>
                    <a:pt x="26974" y="2476500"/>
                  </a:lnTo>
                  <a:lnTo>
                    <a:pt x="20662" y="2476500"/>
                  </a:lnTo>
                  <a:lnTo>
                    <a:pt x="0" y="2497163"/>
                  </a:lnTo>
                  <a:lnTo>
                    <a:pt x="0" y="2503474"/>
                  </a:lnTo>
                  <a:lnTo>
                    <a:pt x="20662" y="2524125"/>
                  </a:lnTo>
                  <a:lnTo>
                    <a:pt x="26974" y="2524125"/>
                  </a:lnTo>
                  <a:lnTo>
                    <a:pt x="47625" y="2503474"/>
                  </a:lnTo>
                  <a:lnTo>
                    <a:pt x="47625" y="2500312"/>
                  </a:lnTo>
                  <a:lnTo>
                    <a:pt x="47625" y="2497163"/>
                  </a:lnTo>
                  <a:close/>
                </a:path>
                <a:path w="47625" h="2524125">
                  <a:moveTo>
                    <a:pt x="47625" y="1849462"/>
                  </a:moveTo>
                  <a:lnTo>
                    <a:pt x="26974" y="1828800"/>
                  </a:lnTo>
                  <a:lnTo>
                    <a:pt x="20662" y="1828800"/>
                  </a:lnTo>
                  <a:lnTo>
                    <a:pt x="0" y="1849462"/>
                  </a:lnTo>
                  <a:lnTo>
                    <a:pt x="0" y="1855774"/>
                  </a:lnTo>
                  <a:lnTo>
                    <a:pt x="20662" y="1876425"/>
                  </a:lnTo>
                  <a:lnTo>
                    <a:pt x="26974" y="1876425"/>
                  </a:lnTo>
                  <a:lnTo>
                    <a:pt x="47625" y="1855774"/>
                  </a:lnTo>
                  <a:lnTo>
                    <a:pt x="47625" y="1852612"/>
                  </a:lnTo>
                  <a:lnTo>
                    <a:pt x="47625" y="1849462"/>
                  </a:lnTo>
                  <a:close/>
                </a:path>
                <a:path w="47625" h="25241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25241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" y="5257799"/>
              <a:ext cx="3162299" cy="15239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863600" y="1774189"/>
            <a:ext cx="244665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Notable carencia de acceso </a:t>
            </a:r>
            <a:r>
              <a:rPr dirty="0" sz="135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entrenadores especializados </a:t>
            </a:r>
            <a:r>
              <a:rPr dirty="0" sz="1350" spc="-25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natación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63600" y="2688589"/>
            <a:ext cx="238950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Falta de soluciones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digitales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avanzadas para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entrenamiento personalizado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63600" y="3602990"/>
            <a:ext cx="279908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Limita el desarrollo de nadadores </a:t>
            </a:r>
            <a:r>
              <a:rPr dirty="0" sz="1350" spc="-25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todos los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niveles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63600" y="4250689"/>
            <a:ext cx="246507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Carencia de herramientas </a:t>
            </a:r>
            <a:r>
              <a:rPr dirty="0" sz="1350" spc="-2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optimizar rendimiento y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prevenir lesiones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267199" y="1104899"/>
            <a:ext cx="3657600" cy="5905500"/>
            <a:chOff x="4267199" y="1104899"/>
            <a:chExt cx="3657600" cy="5905500"/>
          </a:xfrm>
        </p:grpSpPr>
        <p:sp>
          <p:nvSpPr>
            <p:cNvPr id="18" name="object 18" descr=""/>
            <p:cNvSpPr/>
            <p:nvPr/>
          </p:nvSpPr>
          <p:spPr>
            <a:xfrm>
              <a:off x="4286249" y="1104899"/>
              <a:ext cx="3638550" cy="5905500"/>
            </a:xfrm>
            <a:custGeom>
              <a:avLst/>
              <a:gdLst/>
              <a:ahLst/>
              <a:cxnLst/>
              <a:rect l="l" t="t" r="r" b="b"/>
              <a:pathLst>
                <a:path w="3638550" h="5905500">
                  <a:moveTo>
                    <a:pt x="3567352" y="5905498"/>
                  </a:moveTo>
                  <a:lnTo>
                    <a:pt x="53397" y="5905498"/>
                  </a:lnTo>
                  <a:lnTo>
                    <a:pt x="49680" y="5905010"/>
                  </a:lnTo>
                  <a:lnTo>
                    <a:pt x="14085" y="5879642"/>
                  </a:lnTo>
                  <a:lnTo>
                    <a:pt x="365" y="5839257"/>
                  </a:lnTo>
                  <a:lnTo>
                    <a:pt x="0" y="5834302"/>
                  </a:lnTo>
                  <a:lnTo>
                    <a:pt x="0" y="58292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3567352" y="0"/>
                  </a:lnTo>
                  <a:lnTo>
                    <a:pt x="3608843" y="15621"/>
                  </a:lnTo>
                  <a:lnTo>
                    <a:pt x="3634662" y="51661"/>
                  </a:lnTo>
                  <a:lnTo>
                    <a:pt x="3638549" y="71196"/>
                  </a:lnTo>
                  <a:lnTo>
                    <a:pt x="3638549" y="5834302"/>
                  </a:lnTo>
                  <a:lnTo>
                    <a:pt x="3622926" y="5875793"/>
                  </a:lnTo>
                  <a:lnTo>
                    <a:pt x="3586886" y="5901612"/>
                  </a:lnTo>
                  <a:lnTo>
                    <a:pt x="3572307" y="5905010"/>
                  </a:lnTo>
                  <a:lnTo>
                    <a:pt x="3567352" y="5905498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267199" y="1105177"/>
              <a:ext cx="70485" cy="5905500"/>
            </a:xfrm>
            <a:custGeom>
              <a:avLst/>
              <a:gdLst/>
              <a:ahLst/>
              <a:cxnLst/>
              <a:rect l="l" t="t" r="r" b="b"/>
              <a:pathLst>
                <a:path w="70485" h="5905500">
                  <a:moveTo>
                    <a:pt x="70450" y="5904943"/>
                  </a:moveTo>
                  <a:lnTo>
                    <a:pt x="33857" y="5892391"/>
                  </a:lnTo>
                  <a:lnTo>
                    <a:pt x="5800" y="5858181"/>
                  </a:lnTo>
                  <a:lnTo>
                    <a:pt x="0" y="5829021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5829021"/>
                  </a:lnTo>
                  <a:lnTo>
                    <a:pt x="44514" y="5871363"/>
                  </a:lnTo>
                  <a:lnTo>
                    <a:pt x="66287" y="5903287"/>
                  </a:lnTo>
                  <a:lnTo>
                    <a:pt x="70450" y="5904943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3899" y="1333499"/>
              <a:ext cx="361949" cy="3428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4997449" y="1339850"/>
            <a:ext cx="182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Público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Objetivo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600574" y="1952624"/>
            <a:ext cx="2914650" cy="3038475"/>
            <a:chOff x="4600574" y="1952624"/>
            <a:chExt cx="2914650" cy="3038475"/>
          </a:xfrm>
        </p:grpSpPr>
        <p:sp>
          <p:nvSpPr>
            <p:cNvPr id="23" name="object 23" descr=""/>
            <p:cNvSpPr/>
            <p:nvPr/>
          </p:nvSpPr>
          <p:spPr>
            <a:xfrm>
              <a:off x="4600562" y="1952624"/>
              <a:ext cx="47625" cy="1990725"/>
            </a:xfrm>
            <a:custGeom>
              <a:avLst/>
              <a:gdLst/>
              <a:ahLst/>
              <a:cxnLst/>
              <a:rect l="l" t="t" r="r" b="b"/>
              <a:pathLst>
                <a:path w="47625" h="1990725">
                  <a:moveTo>
                    <a:pt x="47625" y="1963762"/>
                  </a:moveTo>
                  <a:lnTo>
                    <a:pt x="26974" y="1943100"/>
                  </a:lnTo>
                  <a:lnTo>
                    <a:pt x="20662" y="1943100"/>
                  </a:lnTo>
                  <a:lnTo>
                    <a:pt x="0" y="1963762"/>
                  </a:lnTo>
                  <a:lnTo>
                    <a:pt x="0" y="1970074"/>
                  </a:lnTo>
                  <a:lnTo>
                    <a:pt x="20662" y="1990725"/>
                  </a:lnTo>
                  <a:lnTo>
                    <a:pt x="26974" y="1990725"/>
                  </a:lnTo>
                  <a:lnTo>
                    <a:pt x="47625" y="1970074"/>
                  </a:lnTo>
                  <a:lnTo>
                    <a:pt x="47625" y="1966912"/>
                  </a:lnTo>
                  <a:lnTo>
                    <a:pt x="47625" y="1963762"/>
                  </a:lnTo>
                  <a:close/>
                </a:path>
                <a:path w="47625" h="1990725">
                  <a:moveTo>
                    <a:pt x="47625" y="1316062"/>
                  </a:moveTo>
                  <a:lnTo>
                    <a:pt x="26974" y="1295400"/>
                  </a:lnTo>
                  <a:lnTo>
                    <a:pt x="20662" y="1295400"/>
                  </a:lnTo>
                  <a:lnTo>
                    <a:pt x="0" y="1316062"/>
                  </a:lnTo>
                  <a:lnTo>
                    <a:pt x="0" y="1322374"/>
                  </a:lnTo>
                  <a:lnTo>
                    <a:pt x="20662" y="1343025"/>
                  </a:lnTo>
                  <a:lnTo>
                    <a:pt x="26974" y="1343025"/>
                  </a:lnTo>
                  <a:lnTo>
                    <a:pt x="47625" y="1322374"/>
                  </a:lnTo>
                  <a:lnTo>
                    <a:pt x="47625" y="1319212"/>
                  </a:lnTo>
                  <a:lnTo>
                    <a:pt x="47625" y="1316062"/>
                  </a:lnTo>
                  <a:close/>
                </a:path>
                <a:path w="47625" h="1990725">
                  <a:moveTo>
                    <a:pt x="47625" y="668362"/>
                  </a:moveTo>
                  <a:lnTo>
                    <a:pt x="26974" y="647700"/>
                  </a:lnTo>
                  <a:lnTo>
                    <a:pt x="20662" y="647700"/>
                  </a:lnTo>
                  <a:lnTo>
                    <a:pt x="0" y="668362"/>
                  </a:lnTo>
                  <a:lnTo>
                    <a:pt x="0" y="674674"/>
                  </a:lnTo>
                  <a:lnTo>
                    <a:pt x="20662" y="695325"/>
                  </a:lnTo>
                  <a:lnTo>
                    <a:pt x="26974" y="695325"/>
                  </a:lnTo>
                  <a:lnTo>
                    <a:pt x="47625" y="674674"/>
                  </a:lnTo>
                  <a:lnTo>
                    <a:pt x="47625" y="671512"/>
                  </a:lnTo>
                  <a:lnTo>
                    <a:pt x="47625" y="668362"/>
                  </a:lnTo>
                  <a:close/>
                </a:path>
                <a:path w="47625" h="19907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1074" y="4533899"/>
              <a:ext cx="514349" cy="45719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4074" y="4533899"/>
              <a:ext cx="514349" cy="4571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0874" y="4533899"/>
              <a:ext cx="514349" cy="45719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4749799" y="1774189"/>
            <a:ext cx="255079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Deportistas amateurs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buscando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mejorar técnica y condición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física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749799" y="2421889"/>
            <a:ext cx="278066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Nadadores federados que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requieren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planes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estructurados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749799" y="3069589"/>
            <a:ext cx="259842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Atletas con objetivos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competitivos específicos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749799" y="3717290"/>
            <a:ext cx="275145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Beneficia a todos los niveles,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desde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principiantes hasta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profesionales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598739" y="5073650"/>
            <a:ext cx="898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Principiantes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776118" y="5073650"/>
            <a:ext cx="821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Intermedios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877149" y="5073650"/>
            <a:ext cx="754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Federados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8153399" y="1104899"/>
            <a:ext cx="3657600" cy="5905500"/>
            <a:chOff x="8153399" y="1104899"/>
            <a:chExt cx="3657600" cy="5905500"/>
          </a:xfrm>
        </p:grpSpPr>
        <p:sp>
          <p:nvSpPr>
            <p:cNvPr id="35" name="object 35" descr=""/>
            <p:cNvSpPr/>
            <p:nvPr/>
          </p:nvSpPr>
          <p:spPr>
            <a:xfrm>
              <a:off x="8172449" y="1104899"/>
              <a:ext cx="3638550" cy="5905500"/>
            </a:xfrm>
            <a:custGeom>
              <a:avLst/>
              <a:gdLst/>
              <a:ahLst/>
              <a:cxnLst/>
              <a:rect l="l" t="t" r="r" b="b"/>
              <a:pathLst>
                <a:path w="3638550" h="5905500">
                  <a:moveTo>
                    <a:pt x="3567353" y="5905498"/>
                  </a:moveTo>
                  <a:lnTo>
                    <a:pt x="53397" y="5905498"/>
                  </a:lnTo>
                  <a:lnTo>
                    <a:pt x="49681" y="5905010"/>
                  </a:lnTo>
                  <a:lnTo>
                    <a:pt x="14085" y="5879642"/>
                  </a:lnTo>
                  <a:lnTo>
                    <a:pt x="365" y="5839257"/>
                  </a:lnTo>
                  <a:lnTo>
                    <a:pt x="0" y="5834302"/>
                  </a:lnTo>
                  <a:lnTo>
                    <a:pt x="0" y="58292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567353" y="0"/>
                  </a:lnTo>
                  <a:lnTo>
                    <a:pt x="3608845" y="15621"/>
                  </a:lnTo>
                  <a:lnTo>
                    <a:pt x="3634664" y="51661"/>
                  </a:lnTo>
                  <a:lnTo>
                    <a:pt x="3638550" y="71196"/>
                  </a:lnTo>
                  <a:lnTo>
                    <a:pt x="3638550" y="5834302"/>
                  </a:lnTo>
                  <a:lnTo>
                    <a:pt x="3622927" y="5875793"/>
                  </a:lnTo>
                  <a:lnTo>
                    <a:pt x="3586888" y="5901612"/>
                  </a:lnTo>
                  <a:lnTo>
                    <a:pt x="3572308" y="5905010"/>
                  </a:lnTo>
                  <a:lnTo>
                    <a:pt x="3567353" y="5905498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153399" y="1105177"/>
              <a:ext cx="70485" cy="5905500"/>
            </a:xfrm>
            <a:custGeom>
              <a:avLst/>
              <a:gdLst/>
              <a:ahLst/>
              <a:cxnLst/>
              <a:rect l="l" t="t" r="r" b="b"/>
              <a:pathLst>
                <a:path w="70484" h="5905500">
                  <a:moveTo>
                    <a:pt x="70450" y="5904943"/>
                  </a:moveTo>
                  <a:lnTo>
                    <a:pt x="33857" y="5892391"/>
                  </a:lnTo>
                  <a:lnTo>
                    <a:pt x="5800" y="5858181"/>
                  </a:lnTo>
                  <a:lnTo>
                    <a:pt x="0" y="5829021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5829021"/>
                  </a:lnTo>
                  <a:lnTo>
                    <a:pt x="44515" y="5871363"/>
                  </a:lnTo>
                  <a:lnTo>
                    <a:pt x="66287" y="5903287"/>
                  </a:lnTo>
                  <a:lnTo>
                    <a:pt x="70450" y="5904943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0099" y="1333499"/>
              <a:ext cx="219074" cy="342899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8740775" y="1339850"/>
            <a:ext cx="2146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Innovación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Técnica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8486773" y="1952624"/>
            <a:ext cx="619125" cy="2886075"/>
            <a:chOff x="8486773" y="1952624"/>
            <a:chExt cx="619125" cy="2886075"/>
          </a:xfrm>
        </p:grpSpPr>
        <p:sp>
          <p:nvSpPr>
            <p:cNvPr id="40" name="object 40" descr=""/>
            <p:cNvSpPr/>
            <p:nvPr/>
          </p:nvSpPr>
          <p:spPr>
            <a:xfrm>
              <a:off x="8486762" y="1952624"/>
              <a:ext cx="47625" cy="1990725"/>
            </a:xfrm>
            <a:custGeom>
              <a:avLst/>
              <a:gdLst/>
              <a:ahLst/>
              <a:cxnLst/>
              <a:rect l="l" t="t" r="r" b="b"/>
              <a:pathLst>
                <a:path w="47625" h="1990725">
                  <a:moveTo>
                    <a:pt x="47625" y="1963762"/>
                  </a:moveTo>
                  <a:lnTo>
                    <a:pt x="26974" y="1943100"/>
                  </a:lnTo>
                  <a:lnTo>
                    <a:pt x="20662" y="1943100"/>
                  </a:lnTo>
                  <a:lnTo>
                    <a:pt x="0" y="1963762"/>
                  </a:lnTo>
                  <a:lnTo>
                    <a:pt x="0" y="1970074"/>
                  </a:lnTo>
                  <a:lnTo>
                    <a:pt x="20662" y="1990725"/>
                  </a:lnTo>
                  <a:lnTo>
                    <a:pt x="26974" y="1990725"/>
                  </a:lnTo>
                  <a:lnTo>
                    <a:pt x="47625" y="1970074"/>
                  </a:lnTo>
                  <a:lnTo>
                    <a:pt x="47625" y="1966912"/>
                  </a:lnTo>
                  <a:lnTo>
                    <a:pt x="47625" y="1963762"/>
                  </a:lnTo>
                  <a:close/>
                </a:path>
                <a:path w="47625" h="1990725">
                  <a:moveTo>
                    <a:pt x="47625" y="1316062"/>
                  </a:moveTo>
                  <a:lnTo>
                    <a:pt x="26974" y="1295400"/>
                  </a:lnTo>
                  <a:lnTo>
                    <a:pt x="20662" y="1295400"/>
                  </a:lnTo>
                  <a:lnTo>
                    <a:pt x="0" y="1316062"/>
                  </a:lnTo>
                  <a:lnTo>
                    <a:pt x="0" y="1322374"/>
                  </a:lnTo>
                  <a:lnTo>
                    <a:pt x="20662" y="1343025"/>
                  </a:lnTo>
                  <a:lnTo>
                    <a:pt x="26974" y="1343025"/>
                  </a:lnTo>
                  <a:lnTo>
                    <a:pt x="47625" y="1322374"/>
                  </a:lnTo>
                  <a:lnTo>
                    <a:pt x="47625" y="1319212"/>
                  </a:lnTo>
                  <a:lnTo>
                    <a:pt x="47625" y="1316062"/>
                  </a:lnTo>
                  <a:close/>
                </a:path>
                <a:path w="47625" h="1990725">
                  <a:moveTo>
                    <a:pt x="47625" y="668362"/>
                  </a:moveTo>
                  <a:lnTo>
                    <a:pt x="26974" y="647700"/>
                  </a:lnTo>
                  <a:lnTo>
                    <a:pt x="20662" y="647700"/>
                  </a:lnTo>
                  <a:lnTo>
                    <a:pt x="0" y="668362"/>
                  </a:lnTo>
                  <a:lnTo>
                    <a:pt x="0" y="674674"/>
                  </a:lnTo>
                  <a:lnTo>
                    <a:pt x="20662" y="695325"/>
                  </a:lnTo>
                  <a:lnTo>
                    <a:pt x="26974" y="695325"/>
                  </a:lnTo>
                  <a:lnTo>
                    <a:pt x="47625" y="674674"/>
                  </a:lnTo>
                  <a:lnTo>
                    <a:pt x="47625" y="671512"/>
                  </a:lnTo>
                  <a:lnTo>
                    <a:pt x="47625" y="668362"/>
                  </a:lnTo>
                  <a:close/>
                </a:path>
                <a:path w="47625" h="19907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2999" y="4457699"/>
              <a:ext cx="342899" cy="380999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8636000" y="1774189"/>
            <a:ext cx="266573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Integración de Inteligencia</a:t>
            </a:r>
            <a:r>
              <a:rPr dirty="0" sz="135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Artificial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para generar planes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dinámicos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636000" y="2421889"/>
            <a:ext cx="247459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Desarrollo móvil para acceso </a:t>
            </a:r>
            <a:r>
              <a:rPr dirty="0" sz="1350" spc="-25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cualquier momento y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lugar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636000" y="3069589"/>
            <a:ext cx="250380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Gestión de datos avanzada </a:t>
            </a:r>
            <a:r>
              <a:rPr dirty="0" sz="1350" spc="-2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seguimiento del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rendimiento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636000" y="3717290"/>
            <a:ext cx="293243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Personalización total adaptada a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perfil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individual de cada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nadador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851056" y="4873625"/>
            <a:ext cx="169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IA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48849" y="4457700"/>
            <a:ext cx="257174" cy="380999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9783018" y="4873625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Móvil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9" name="object 4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887074" y="4457700"/>
            <a:ext cx="304799" cy="380999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10827195" y="4873625"/>
            <a:ext cx="423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964957" y="7057956"/>
            <a:ext cx="4859020" cy="174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Aplicación</a:t>
            </a:r>
            <a:r>
              <a:rPr dirty="0" sz="1050" spc="-4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móvil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con</a:t>
            </a:r>
            <a:r>
              <a:rPr dirty="0" sz="1050" spc="-3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IA</a:t>
            </a:r>
            <a:r>
              <a:rPr dirty="0" sz="1050" spc="-7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para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planes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de</a:t>
            </a:r>
            <a:r>
              <a:rPr dirty="0" sz="1050" spc="-3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entrenamiento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personalizados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en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9CA2AF"/>
                </a:solidFill>
                <a:latin typeface="Arial"/>
                <a:cs typeface="Arial"/>
              </a:rPr>
              <a:t>natación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972300"/>
          </a:xfrm>
          <a:custGeom>
            <a:avLst/>
            <a:gdLst/>
            <a:ahLst/>
            <a:cxnLst/>
            <a:rect l="l" t="t" r="r" b="b"/>
            <a:pathLst>
              <a:path w="12192000" h="6972300">
                <a:moveTo>
                  <a:pt x="12191999" y="6972299"/>
                </a:moveTo>
                <a:lnTo>
                  <a:pt x="0" y="6972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9722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99" y="838199"/>
            <a:ext cx="914399" cy="38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Solución</a:t>
            </a:r>
            <a:r>
              <a:rPr dirty="0" spc="-70"/>
              <a:t> </a:t>
            </a:r>
            <a:r>
              <a:rPr dirty="0"/>
              <a:t>y</a:t>
            </a:r>
            <a:r>
              <a:rPr dirty="0" spc="-55"/>
              <a:t> </a:t>
            </a:r>
            <a:r>
              <a:rPr dirty="0" spc="-10"/>
              <a:t>metodología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380999" y="1104899"/>
            <a:ext cx="5562600" cy="3543300"/>
            <a:chOff x="380999" y="1104899"/>
            <a:chExt cx="5562600" cy="3543300"/>
          </a:xfrm>
        </p:grpSpPr>
        <p:sp>
          <p:nvSpPr>
            <p:cNvPr id="6" name="object 6" descr=""/>
            <p:cNvSpPr/>
            <p:nvPr/>
          </p:nvSpPr>
          <p:spPr>
            <a:xfrm>
              <a:off x="400049" y="1104899"/>
              <a:ext cx="5543550" cy="3543300"/>
            </a:xfrm>
            <a:custGeom>
              <a:avLst/>
              <a:gdLst/>
              <a:ahLst/>
              <a:cxnLst/>
              <a:rect l="l" t="t" r="r" b="b"/>
              <a:pathLst>
                <a:path w="5543550" h="3543300">
                  <a:moveTo>
                    <a:pt x="5472352" y="3543299"/>
                  </a:moveTo>
                  <a:lnTo>
                    <a:pt x="53397" y="3543299"/>
                  </a:lnTo>
                  <a:lnTo>
                    <a:pt x="49681" y="3542811"/>
                  </a:lnTo>
                  <a:lnTo>
                    <a:pt x="14085" y="3517443"/>
                  </a:lnTo>
                  <a:lnTo>
                    <a:pt x="366" y="3477058"/>
                  </a:lnTo>
                  <a:lnTo>
                    <a:pt x="0" y="3472102"/>
                  </a:lnTo>
                  <a:lnTo>
                    <a:pt x="0" y="3467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472352" y="0"/>
                  </a:lnTo>
                  <a:lnTo>
                    <a:pt x="5513843" y="15621"/>
                  </a:lnTo>
                  <a:lnTo>
                    <a:pt x="5539663" y="51661"/>
                  </a:lnTo>
                  <a:lnTo>
                    <a:pt x="5543549" y="71196"/>
                  </a:lnTo>
                  <a:lnTo>
                    <a:pt x="5543549" y="3472102"/>
                  </a:lnTo>
                  <a:lnTo>
                    <a:pt x="5527927" y="3513594"/>
                  </a:lnTo>
                  <a:lnTo>
                    <a:pt x="5491887" y="3539413"/>
                  </a:lnTo>
                  <a:lnTo>
                    <a:pt x="5477307" y="3542811"/>
                  </a:lnTo>
                  <a:lnTo>
                    <a:pt x="5472352" y="3543299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999" y="1105177"/>
              <a:ext cx="70485" cy="3543300"/>
            </a:xfrm>
            <a:custGeom>
              <a:avLst/>
              <a:gdLst/>
              <a:ahLst/>
              <a:cxnLst/>
              <a:rect l="l" t="t" r="r" b="b"/>
              <a:pathLst>
                <a:path w="70484" h="3543300">
                  <a:moveTo>
                    <a:pt x="70450" y="3542744"/>
                  </a:moveTo>
                  <a:lnTo>
                    <a:pt x="33857" y="3530191"/>
                  </a:lnTo>
                  <a:lnTo>
                    <a:pt x="5800" y="3495981"/>
                  </a:lnTo>
                  <a:lnTo>
                    <a:pt x="0" y="3466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3466822"/>
                  </a:lnTo>
                  <a:lnTo>
                    <a:pt x="44514" y="3509163"/>
                  </a:lnTo>
                  <a:lnTo>
                    <a:pt x="66287" y="3541088"/>
                  </a:lnTo>
                  <a:lnTo>
                    <a:pt x="70450" y="3542744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1333499"/>
              <a:ext cx="285749" cy="3428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35050" y="1339850"/>
            <a:ext cx="185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Objetivo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4999" y="1774189"/>
            <a:ext cx="471487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El objetivo principal del proyecto es desarrollar una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aplicación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móvil que integre inteligencia artificial para generar planes </a:t>
            </a:r>
            <a:r>
              <a:rPr dirty="0" sz="1350" spc="-25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entrenamiento personalizados, adaptados a nadadores </a:t>
            </a:r>
            <a:r>
              <a:rPr dirty="0" sz="1350" spc="-25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diversos niveles, desde principiantes hasta atletas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federados.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2150" y="3047999"/>
            <a:ext cx="2438399" cy="1371599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380999" y="4876799"/>
            <a:ext cx="5562600" cy="1714500"/>
            <a:chOff x="380999" y="4876799"/>
            <a:chExt cx="5562600" cy="1714500"/>
          </a:xfrm>
        </p:grpSpPr>
        <p:sp>
          <p:nvSpPr>
            <p:cNvPr id="13" name="object 13" descr=""/>
            <p:cNvSpPr/>
            <p:nvPr/>
          </p:nvSpPr>
          <p:spPr>
            <a:xfrm>
              <a:off x="400049" y="4876799"/>
              <a:ext cx="5543550" cy="1714500"/>
            </a:xfrm>
            <a:custGeom>
              <a:avLst/>
              <a:gdLst/>
              <a:ahLst/>
              <a:cxnLst/>
              <a:rect l="l" t="t" r="r" b="b"/>
              <a:pathLst>
                <a:path w="5543550" h="1714500">
                  <a:moveTo>
                    <a:pt x="5472352" y="1714499"/>
                  </a:moveTo>
                  <a:lnTo>
                    <a:pt x="53397" y="1714499"/>
                  </a:lnTo>
                  <a:lnTo>
                    <a:pt x="49681" y="1714010"/>
                  </a:lnTo>
                  <a:lnTo>
                    <a:pt x="14085" y="1688643"/>
                  </a:lnTo>
                  <a:lnTo>
                    <a:pt x="366" y="1648257"/>
                  </a:lnTo>
                  <a:lnTo>
                    <a:pt x="0" y="1643303"/>
                  </a:lnTo>
                  <a:lnTo>
                    <a:pt x="0" y="16382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472352" y="0"/>
                  </a:lnTo>
                  <a:lnTo>
                    <a:pt x="5513843" y="15621"/>
                  </a:lnTo>
                  <a:lnTo>
                    <a:pt x="5539663" y="51661"/>
                  </a:lnTo>
                  <a:lnTo>
                    <a:pt x="5543549" y="71196"/>
                  </a:lnTo>
                  <a:lnTo>
                    <a:pt x="5543549" y="1643303"/>
                  </a:lnTo>
                  <a:lnTo>
                    <a:pt x="5527927" y="1684794"/>
                  </a:lnTo>
                  <a:lnTo>
                    <a:pt x="5491887" y="1710612"/>
                  </a:lnTo>
                  <a:lnTo>
                    <a:pt x="5477307" y="1714010"/>
                  </a:lnTo>
                  <a:lnTo>
                    <a:pt x="5472352" y="1714499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0999" y="4877077"/>
              <a:ext cx="70485" cy="1714500"/>
            </a:xfrm>
            <a:custGeom>
              <a:avLst/>
              <a:gdLst/>
              <a:ahLst/>
              <a:cxnLst/>
              <a:rect l="l" t="t" r="r" b="b"/>
              <a:pathLst>
                <a:path w="70484" h="1714500">
                  <a:moveTo>
                    <a:pt x="70450" y="1713944"/>
                  </a:moveTo>
                  <a:lnTo>
                    <a:pt x="33857" y="1701391"/>
                  </a:lnTo>
                  <a:lnTo>
                    <a:pt x="5800" y="1667182"/>
                  </a:lnTo>
                  <a:lnTo>
                    <a:pt x="0" y="16380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38022"/>
                  </a:lnTo>
                  <a:lnTo>
                    <a:pt x="44514" y="1680363"/>
                  </a:lnTo>
                  <a:lnTo>
                    <a:pt x="66287" y="1712288"/>
                  </a:lnTo>
                  <a:lnTo>
                    <a:pt x="70450" y="1713944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" y="5105399"/>
              <a:ext cx="285749" cy="3428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699" y="5638799"/>
              <a:ext cx="238124" cy="26669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7549" y="5638799"/>
              <a:ext cx="190499" cy="2666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699" y="6095999"/>
              <a:ext cx="190499" cy="2666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7549" y="6095999"/>
              <a:ext cx="190499" cy="2666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901700" y="5111749"/>
            <a:ext cx="4411980" cy="1151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Producto</a:t>
            </a:r>
            <a:r>
              <a:rPr dirty="0" sz="18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Mínimo</a:t>
            </a:r>
            <a:r>
              <a:rPr dirty="0" sz="18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Viable</a:t>
            </a:r>
            <a:r>
              <a:rPr dirty="0" sz="18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(MVP)</a:t>
            </a:r>
            <a:endParaRPr sz="18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1665"/>
              </a:spcBef>
              <a:tabLst>
                <a:tab pos="262191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Registro y autenticación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segura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Establecimiento de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metas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62191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Generación de planes con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Visualización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progreso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248398" y="1104899"/>
            <a:ext cx="5562600" cy="2514600"/>
            <a:chOff x="6248398" y="1104899"/>
            <a:chExt cx="5562600" cy="2514600"/>
          </a:xfrm>
        </p:grpSpPr>
        <p:sp>
          <p:nvSpPr>
            <p:cNvPr id="22" name="object 22" descr=""/>
            <p:cNvSpPr/>
            <p:nvPr/>
          </p:nvSpPr>
          <p:spPr>
            <a:xfrm>
              <a:off x="6248398" y="1123949"/>
              <a:ext cx="5562600" cy="2495550"/>
            </a:xfrm>
            <a:custGeom>
              <a:avLst/>
              <a:gdLst/>
              <a:ahLst/>
              <a:cxnLst/>
              <a:rect l="l" t="t" r="r" b="b"/>
              <a:pathLst>
                <a:path w="5562600" h="2495550">
                  <a:moveTo>
                    <a:pt x="5491403" y="2495549"/>
                  </a:moveTo>
                  <a:lnTo>
                    <a:pt x="71196" y="2495549"/>
                  </a:lnTo>
                  <a:lnTo>
                    <a:pt x="66241" y="2495061"/>
                  </a:lnTo>
                  <a:lnTo>
                    <a:pt x="29705" y="2479927"/>
                  </a:lnTo>
                  <a:lnTo>
                    <a:pt x="3885" y="2443887"/>
                  </a:lnTo>
                  <a:lnTo>
                    <a:pt x="0" y="2424353"/>
                  </a:lnTo>
                  <a:lnTo>
                    <a:pt x="0" y="24193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5491403" y="0"/>
                  </a:lnTo>
                  <a:lnTo>
                    <a:pt x="5532894" y="11716"/>
                  </a:lnTo>
                  <a:lnTo>
                    <a:pt x="5560160" y="42320"/>
                  </a:lnTo>
                  <a:lnTo>
                    <a:pt x="5562600" y="53397"/>
                  </a:lnTo>
                  <a:lnTo>
                    <a:pt x="5562600" y="2424353"/>
                  </a:lnTo>
                  <a:lnTo>
                    <a:pt x="5546977" y="2465844"/>
                  </a:lnTo>
                  <a:lnTo>
                    <a:pt x="5510938" y="2491663"/>
                  </a:lnTo>
                  <a:lnTo>
                    <a:pt x="5496358" y="2495061"/>
                  </a:lnTo>
                  <a:lnTo>
                    <a:pt x="5491403" y="2495549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248677" y="1104899"/>
              <a:ext cx="5562600" cy="70485"/>
            </a:xfrm>
            <a:custGeom>
              <a:avLst/>
              <a:gdLst/>
              <a:ahLst/>
              <a:cxnLst/>
              <a:rect l="l" t="t" r="r" b="b"/>
              <a:pathLst>
                <a:path w="5562600" h="70484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5486122" y="0"/>
                  </a:lnTo>
                  <a:lnTo>
                    <a:pt x="5528463" y="12829"/>
                  </a:lnTo>
                  <a:lnTo>
                    <a:pt x="55520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5562600" h="70484">
                  <a:moveTo>
                    <a:pt x="5562044" y="70450"/>
                  </a:moveTo>
                  <a:lnTo>
                    <a:pt x="5528463" y="44514"/>
                  </a:lnTo>
                  <a:lnTo>
                    <a:pt x="5486122" y="38099"/>
                  </a:lnTo>
                  <a:lnTo>
                    <a:pt x="5552030" y="38099"/>
                  </a:lnTo>
                  <a:lnTo>
                    <a:pt x="5561959" y="68693"/>
                  </a:lnTo>
                  <a:lnTo>
                    <a:pt x="5562044" y="7045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6999" y="1371599"/>
              <a:ext cx="285749" cy="34289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6864350" y="1377950"/>
            <a:ext cx="312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Metodología</a:t>
            </a:r>
            <a:r>
              <a:rPr dirty="0" sz="18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Ágil:</a:t>
            </a:r>
            <a:r>
              <a:rPr dirty="0" sz="18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Scrumban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464299" y="1812289"/>
            <a:ext cx="467677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Combinación de Scrum y Kanban para planificación flexible </a:t>
            </a:r>
            <a:r>
              <a:rPr dirty="0" sz="1350" spc="-5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dirty="0" sz="1350">
                <a:solidFill>
                  <a:srgbClr val="FFFFFF"/>
                </a:solidFill>
                <a:latin typeface="Arial"/>
                <a:cs typeface="Arial"/>
              </a:rPr>
              <a:t>gestión visual del flujo de </a:t>
            </a:r>
            <a:r>
              <a:rPr dirty="0" sz="1350" spc="-10">
                <a:solidFill>
                  <a:srgbClr val="FFFFFF"/>
                </a:solidFill>
                <a:latin typeface="Arial"/>
                <a:cs typeface="Arial"/>
              </a:rPr>
              <a:t>trabajo.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86675" y="2552699"/>
            <a:ext cx="219074" cy="342899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7090122" y="2916373"/>
            <a:ext cx="1404620" cy="46672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Trello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Organización</a:t>
            </a:r>
            <a:r>
              <a:rPr dirty="0" sz="1050" spc="-4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de</a:t>
            </a:r>
            <a:r>
              <a:rPr dirty="0" sz="1050" spc="-3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9CA2AF"/>
                </a:solidFill>
                <a:latin typeface="Arial"/>
                <a:cs typeface="Arial"/>
              </a:rPr>
              <a:t>tareas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20324" y="2552699"/>
            <a:ext cx="247649" cy="342899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9720658" y="2916373"/>
            <a:ext cx="1248410" cy="46672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Control</a:t>
            </a:r>
            <a:r>
              <a:rPr dirty="0" sz="1050" spc="-2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de</a:t>
            </a:r>
            <a:r>
              <a:rPr dirty="0" sz="1050" spc="-2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9CA2AF"/>
                </a:solidFill>
                <a:latin typeface="Arial"/>
                <a:cs typeface="Arial"/>
              </a:rPr>
              <a:t>versiones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248398" y="3848099"/>
            <a:ext cx="5562600" cy="2286000"/>
            <a:chOff x="6248398" y="3848099"/>
            <a:chExt cx="5562600" cy="2286000"/>
          </a:xfrm>
        </p:grpSpPr>
        <p:sp>
          <p:nvSpPr>
            <p:cNvPr id="32" name="object 32" descr=""/>
            <p:cNvSpPr/>
            <p:nvPr/>
          </p:nvSpPr>
          <p:spPr>
            <a:xfrm>
              <a:off x="6248398" y="3867149"/>
              <a:ext cx="5562600" cy="2266950"/>
            </a:xfrm>
            <a:custGeom>
              <a:avLst/>
              <a:gdLst/>
              <a:ahLst/>
              <a:cxnLst/>
              <a:rect l="l" t="t" r="r" b="b"/>
              <a:pathLst>
                <a:path w="5562600" h="2266950">
                  <a:moveTo>
                    <a:pt x="5491403" y="2266949"/>
                  </a:moveTo>
                  <a:lnTo>
                    <a:pt x="71196" y="2266949"/>
                  </a:lnTo>
                  <a:lnTo>
                    <a:pt x="66241" y="2266461"/>
                  </a:lnTo>
                  <a:lnTo>
                    <a:pt x="29705" y="2251327"/>
                  </a:lnTo>
                  <a:lnTo>
                    <a:pt x="3885" y="2215286"/>
                  </a:lnTo>
                  <a:lnTo>
                    <a:pt x="0" y="2195753"/>
                  </a:lnTo>
                  <a:lnTo>
                    <a:pt x="0" y="21907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29"/>
                  </a:lnTo>
                  <a:lnTo>
                    <a:pt x="71196" y="0"/>
                  </a:lnTo>
                  <a:lnTo>
                    <a:pt x="5491403" y="0"/>
                  </a:lnTo>
                  <a:lnTo>
                    <a:pt x="5532894" y="11715"/>
                  </a:lnTo>
                  <a:lnTo>
                    <a:pt x="5560160" y="42319"/>
                  </a:lnTo>
                  <a:lnTo>
                    <a:pt x="5562600" y="53397"/>
                  </a:lnTo>
                  <a:lnTo>
                    <a:pt x="5562600" y="2195753"/>
                  </a:lnTo>
                  <a:lnTo>
                    <a:pt x="5546977" y="2237243"/>
                  </a:lnTo>
                  <a:lnTo>
                    <a:pt x="5510938" y="2263062"/>
                  </a:lnTo>
                  <a:lnTo>
                    <a:pt x="5496358" y="2266461"/>
                  </a:lnTo>
                  <a:lnTo>
                    <a:pt x="5491403" y="2266949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248677" y="3848099"/>
              <a:ext cx="5562600" cy="70485"/>
            </a:xfrm>
            <a:custGeom>
              <a:avLst/>
              <a:gdLst/>
              <a:ahLst/>
              <a:cxnLst/>
              <a:rect l="l" t="t" r="r" b="b"/>
              <a:pathLst>
                <a:path w="5562600" h="70485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5486122" y="0"/>
                  </a:lnTo>
                  <a:lnTo>
                    <a:pt x="5528463" y="12829"/>
                  </a:lnTo>
                  <a:lnTo>
                    <a:pt x="55520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2"/>
                  </a:lnTo>
                  <a:lnTo>
                    <a:pt x="1654" y="66286"/>
                  </a:lnTo>
                  <a:lnTo>
                    <a:pt x="0" y="70450"/>
                  </a:lnTo>
                  <a:close/>
                </a:path>
                <a:path w="5562600" h="70485">
                  <a:moveTo>
                    <a:pt x="5562044" y="70450"/>
                  </a:moveTo>
                  <a:lnTo>
                    <a:pt x="5528463" y="44514"/>
                  </a:lnTo>
                  <a:lnTo>
                    <a:pt x="5486122" y="38099"/>
                  </a:lnTo>
                  <a:lnTo>
                    <a:pt x="5552030" y="38099"/>
                  </a:lnTo>
                  <a:lnTo>
                    <a:pt x="5561959" y="68693"/>
                  </a:lnTo>
                  <a:lnTo>
                    <a:pt x="5562044" y="70450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6999" y="4114799"/>
              <a:ext cx="361949" cy="342899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6940550" y="4121150"/>
            <a:ext cx="1880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Roles del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Equipo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6476999" y="4610099"/>
            <a:ext cx="1628775" cy="1295400"/>
            <a:chOff x="6476999" y="4610099"/>
            <a:chExt cx="1628775" cy="1295400"/>
          </a:xfrm>
        </p:grpSpPr>
        <p:sp>
          <p:nvSpPr>
            <p:cNvPr id="37" name="object 37" descr=""/>
            <p:cNvSpPr/>
            <p:nvPr/>
          </p:nvSpPr>
          <p:spPr>
            <a:xfrm>
              <a:off x="6476999" y="4610099"/>
              <a:ext cx="1628775" cy="1295400"/>
            </a:xfrm>
            <a:custGeom>
              <a:avLst/>
              <a:gdLst/>
              <a:ahLst/>
              <a:cxnLst/>
              <a:rect l="l" t="t" r="r" b="b"/>
              <a:pathLst>
                <a:path w="1628775" h="1295400">
                  <a:moveTo>
                    <a:pt x="1557577" y="1295399"/>
                  </a:moveTo>
                  <a:lnTo>
                    <a:pt x="71196" y="1295399"/>
                  </a:lnTo>
                  <a:lnTo>
                    <a:pt x="66240" y="1294912"/>
                  </a:lnTo>
                  <a:lnTo>
                    <a:pt x="29705" y="1279778"/>
                  </a:lnTo>
                  <a:lnTo>
                    <a:pt x="3885" y="1243737"/>
                  </a:lnTo>
                  <a:lnTo>
                    <a:pt x="0" y="1224203"/>
                  </a:lnTo>
                  <a:lnTo>
                    <a:pt x="0" y="1219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557577" y="0"/>
                  </a:lnTo>
                  <a:lnTo>
                    <a:pt x="1599068" y="15621"/>
                  </a:lnTo>
                  <a:lnTo>
                    <a:pt x="1624887" y="51661"/>
                  </a:lnTo>
                  <a:lnTo>
                    <a:pt x="1628774" y="71196"/>
                  </a:lnTo>
                  <a:lnTo>
                    <a:pt x="1628774" y="1224203"/>
                  </a:lnTo>
                  <a:lnTo>
                    <a:pt x="1613151" y="1265694"/>
                  </a:lnTo>
                  <a:lnTo>
                    <a:pt x="1577111" y="1291514"/>
                  </a:lnTo>
                  <a:lnTo>
                    <a:pt x="1562532" y="1294912"/>
                  </a:lnTo>
                  <a:lnTo>
                    <a:pt x="1557577" y="1295399"/>
                  </a:lnTo>
                  <a:close/>
                </a:path>
              </a:pathLst>
            </a:custGeom>
            <a:solidFill>
              <a:srgbClr val="1D1D1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91374" y="4724399"/>
              <a:ext cx="200024" cy="304799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6612979" y="5053964"/>
            <a:ext cx="1353820" cy="7346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Backend/DevOps</a:t>
            </a:r>
            <a:endParaRPr sz="1200">
              <a:latin typeface="Arial"/>
              <a:cs typeface="Arial"/>
            </a:endParaRPr>
          </a:p>
          <a:p>
            <a:pPr algn="ctr" marL="12065" marR="5080" indent="-635">
              <a:lnSpc>
                <a:spcPct val="111100"/>
              </a:lnSpc>
              <a:spcBef>
                <a:spcPts val="165"/>
              </a:spcBef>
            </a:pPr>
            <a:r>
              <a:rPr dirty="0" sz="900">
                <a:solidFill>
                  <a:srgbClr val="D0D5DA"/>
                </a:solidFill>
                <a:latin typeface="Arial"/>
                <a:cs typeface="Arial"/>
              </a:rPr>
              <a:t>Desarrollo de lógica </a:t>
            </a:r>
            <a:r>
              <a:rPr dirty="0" sz="900" spc="-25">
                <a:solidFill>
                  <a:srgbClr val="D0D5DA"/>
                </a:solidFill>
                <a:latin typeface="Arial"/>
                <a:cs typeface="Arial"/>
              </a:rPr>
              <a:t>de </a:t>
            </a:r>
            <a:r>
              <a:rPr dirty="0" sz="900">
                <a:solidFill>
                  <a:srgbClr val="D0D5DA"/>
                </a:solidFill>
                <a:latin typeface="Arial"/>
                <a:cs typeface="Arial"/>
              </a:rPr>
              <a:t>negocio, gestión de </a:t>
            </a:r>
            <a:r>
              <a:rPr dirty="0" sz="900" spc="-10">
                <a:solidFill>
                  <a:srgbClr val="D0D5DA"/>
                </a:solidFill>
                <a:latin typeface="Arial"/>
                <a:cs typeface="Arial"/>
              </a:rPr>
              <a:t>bases </a:t>
            </a:r>
            <a:r>
              <a:rPr dirty="0" sz="900">
                <a:solidFill>
                  <a:srgbClr val="D0D5DA"/>
                </a:solidFill>
                <a:latin typeface="Arial"/>
                <a:cs typeface="Arial"/>
              </a:rPr>
              <a:t>de datos,</a:t>
            </a:r>
            <a:r>
              <a:rPr dirty="0" sz="900" spc="-5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D0D5DA"/>
                </a:solidFill>
                <a:latin typeface="Arial"/>
                <a:cs typeface="Arial"/>
              </a:rPr>
              <a:t>APIs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8220073" y="4610099"/>
            <a:ext cx="1619250" cy="1295400"/>
            <a:chOff x="8220073" y="4610099"/>
            <a:chExt cx="1619250" cy="1295400"/>
          </a:xfrm>
        </p:grpSpPr>
        <p:sp>
          <p:nvSpPr>
            <p:cNvPr id="41" name="object 41" descr=""/>
            <p:cNvSpPr/>
            <p:nvPr/>
          </p:nvSpPr>
          <p:spPr>
            <a:xfrm>
              <a:off x="8220073" y="4610099"/>
              <a:ext cx="1619250" cy="1295400"/>
            </a:xfrm>
            <a:custGeom>
              <a:avLst/>
              <a:gdLst/>
              <a:ahLst/>
              <a:cxnLst/>
              <a:rect l="l" t="t" r="r" b="b"/>
              <a:pathLst>
                <a:path w="1619250" h="1295400">
                  <a:moveTo>
                    <a:pt x="1548053" y="1295399"/>
                  </a:moveTo>
                  <a:lnTo>
                    <a:pt x="71196" y="1295399"/>
                  </a:lnTo>
                  <a:lnTo>
                    <a:pt x="66241" y="1294912"/>
                  </a:lnTo>
                  <a:lnTo>
                    <a:pt x="29704" y="1279778"/>
                  </a:lnTo>
                  <a:lnTo>
                    <a:pt x="3884" y="1243737"/>
                  </a:lnTo>
                  <a:lnTo>
                    <a:pt x="0" y="1224203"/>
                  </a:lnTo>
                  <a:lnTo>
                    <a:pt x="0" y="1219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548053" y="0"/>
                  </a:lnTo>
                  <a:lnTo>
                    <a:pt x="1589542" y="15621"/>
                  </a:lnTo>
                  <a:lnTo>
                    <a:pt x="1615363" y="51661"/>
                  </a:lnTo>
                  <a:lnTo>
                    <a:pt x="1619250" y="71196"/>
                  </a:lnTo>
                  <a:lnTo>
                    <a:pt x="1619250" y="1224203"/>
                  </a:lnTo>
                  <a:lnTo>
                    <a:pt x="1603626" y="1265694"/>
                  </a:lnTo>
                  <a:lnTo>
                    <a:pt x="1567587" y="1291514"/>
                  </a:lnTo>
                  <a:lnTo>
                    <a:pt x="1553007" y="1294912"/>
                  </a:lnTo>
                  <a:lnTo>
                    <a:pt x="1548053" y="1295399"/>
                  </a:lnTo>
                  <a:close/>
                </a:path>
              </a:pathLst>
            </a:custGeom>
            <a:solidFill>
              <a:srgbClr val="1D1D1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43974" y="4724399"/>
              <a:ext cx="171449" cy="304799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8333878" y="5053964"/>
            <a:ext cx="1391920" cy="7346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endParaRPr sz="1200">
              <a:latin typeface="Arial"/>
              <a:cs typeface="Arial"/>
            </a:endParaRPr>
          </a:p>
          <a:p>
            <a:pPr algn="ctr" marL="12700" marR="5080">
              <a:lnSpc>
                <a:spcPct val="111100"/>
              </a:lnSpc>
              <a:spcBef>
                <a:spcPts val="165"/>
              </a:spcBef>
            </a:pPr>
            <a:r>
              <a:rPr dirty="0" sz="900">
                <a:solidFill>
                  <a:srgbClr val="D0D5DA"/>
                </a:solidFill>
                <a:latin typeface="Arial"/>
                <a:cs typeface="Arial"/>
              </a:rPr>
              <a:t>Desarrollo de la interfaz </a:t>
            </a:r>
            <a:r>
              <a:rPr dirty="0" sz="900" spc="-25">
                <a:solidFill>
                  <a:srgbClr val="D0D5DA"/>
                </a:solidFill>
                <a:latin typeface="Arial"/>
                <a:cs typeface="Arial"/>
              </a:rPr>
              <a:t>de </a:t>
            </a:r>
            <a:r>
              <a:rPr dirty="0" sz="900">
                <a:solidFill>
                  <a:srgbClr val="D0D5DA"/>
                </a:solidFill>
                <a:latin typeface="Arial"/>
                <a:cs typeface="Arial"/>
              </a:rPr>
              <a:t>usuario de la </a:t>
            </a:r>
            <a:r>
              <a:rPr dirty="0" sz="900" spc="-10">
                <a:solidFill>
                  <a:srgbClr val="D0D5DA"/>
                </a:solidFill>
                <a:latin typeface="Arial"/>
                <a:cs typeface="Arial"/>
              </a:rPr>
              <a:t>aplicación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D0D5DA"/>
                </a:solidFill>
                <a:latin typeface="Arial"/>
                <a:cs typeface="Arial"/>
              </a:rPr>
              <a:t>móvil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9953623" y="4610099"/>
            <a:ext cx="1628775" cy="1295400"/>
            <a:chOff x="9953623" y="4610099"/>
            <a:chExt cx="1628775" cy="1295400"/>
          </a:xfrm>
        </p:grpSpPr>
        <p:sp>
          <p:nvSpPr>
            <p:cNvPr id="45" name="object 45" descr=""/>
            <p:cNvSpPr/>
            <p:nvPr/>
          </p:nvSpPr>
          <p:spPr>
            <a:xfrm>
              <a:off x="9953623" y="4610099"/>
              <a:ext cx="1628775" cy="1295400"/>
            </a:xfrm>
            <a:custGeom>
              <a:avLst/>
              <a:gdLst/>
              <a:ahLst/>
              <a:cxnLst/>
              <a:rect l="l" t="t" r="r" b="b"/>
              <a:pathLst>
                <a:path w="1628775" h="1295400">
                  <a:moveTo>
                    <a:pt x="1557579" y="1295399"/>
                  </a:moveTo>
                  <a:lnTo>
                    <a:pt x="71197" y="1295399"/>
                  </a:lnTo>
                  <a:lnTo>
                    <a:pt x="66242" y="1294912"/>
                  </a:lnTo>
                  <a:lnTo>
                    <a:pt x="29703" y="1279778"/>
                  </a:lnTo>
                  <a:lnTo>
                    <a:pt x="3884" y="1243737"/>
                  </a:lnTo>
                  <a:lnTo>
                    <a:pt x="0" y="1224203"/>
                  </a:lnTo>
                  <a:lnTo>
                    <a:pt x="1" y="1219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1557579" y="0"/>
                  </a:lnTo>
                  <a:lnTo>
                    <a:pt x="1599068" y="15621"/>
                  </a:lnTo>
                  <a:lnTo>
                    <a:pt x="1624887" y="51661"/>
                  </a:lnTo>
                  <a:lnTo>
                    <a:pt x="1628774" y="71196"/>
                  </a:lnTo>
                  <a:lnTo>
                    <a:pt x="1628774" y="1224203"/>
                  </a:lnTo>
                  <a:lnTo>
                    <a:pt x="1613152" y="1265694"/>
                  </a:lnTo>
                  <a:lnTo>
                    <a:pt x="1577112" y="1291514"/>
                  </a:lnTo>
                  <a:lnTo>
                    <a:pt x="1562533" y="1294912"/>
                  </a:lnTo>
                  <a:lnTo>
                    <a:pt x="1557579" y="1295399"/>
                  </a:lnTo>
                  <a:close/>
                </a:path>
              </a:pathLst>
            </a:custGeom>
            <a:solidFill>
              <a:srgbClr val="1D1D1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58474" y="4724399"/>
              <a:ext cx="228599" cy="304799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10070851" y="5053964"/>
            <a:ext cx="1397635" cy="7346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UX/UI–QA–Gestión</a:t>
            </a:r>
            <a:endParaRPr sz="1200">
              <a:latin typeface="Arial"/>
              <a:cs typeface="Arial"/>
            </a:endParaRPr>
          </a:p>
          <a:p>
            <a:pPr algn="ctr" marL="46990" marR="39370">
              <a:lnSpc>
                <a:spcPct val="111100"/>
              </a:lnSpc>
              <a:spcBef>
                <a:spcPts val="165"/>
              </a:spcBef>
            </a:pPr>
            <a:r>
              <a:rPr dirty="0" sz="900">
                <a:solidFill>
                  <a:srgbClr val="D0D5DA"/>
                </a:solidFill>
                <a:latin typeface="Arial"/>
                <a:cs typeface="Arial"/>
              </a:rPr>
              <a:t>Diseño de experiencia </a:t>
            </a:r>
            <a:r>
              <a:rPr dirty="0" sz="900" spc="-25">
                <a:solidFill>
                  <a:srgbClr val="D0D5DA"/>
                </a:solidFill>
                <a:latin typeface="Arial"/>
                <a:cs typeface="Arial"/>
              </a:rPr>
              <a:t>de </a:t>
            </a:r>
            <a:r>
              <a:rPr dirty="0" sz="900">
                <a:solidFill>
                  <a:srgbClr val="D0D5DA"/>
                </a:solidFill>
                <a:latin typeface="Arial"/>
                <a:cs typeface="Arial"/>
              </a:rPr>
              <a:t>usuario, pruebas </a:t>
            </a:r>
            <a:r>
              <a:rPr dirty="0" sz="900" spc="-50">
                <a:solidFill>
                  <a:srgbClr val="D0D5DA"/>
                </a:solidFill>
                <a:latin typeface="Arial"/>
                <a:cs typeface="Arial"/>
              </a:rPr>
              <a:t>y</a:t>
            </a:r>
            <a:r>
              <a:rPr dirty="0" sz="900">
                <a:solidFill>
                  <a:srgbClr val="D0D5DA"/>
                </a:solidFill>
                <a:latin typeface="Arial"/>
                <a:cs typeface="Arial"/>
              </a:rPr>
              <a:t> coordinación del </a:t>
            </a:r>
            <a:r>
              <a:rPr dirty="0" sz="900" spc="-10">
                <a:solidFill>
                  <a:srgbClr val="D0D5DA"/>
                </a:solidFill>
                <a:latin typeface="Arial"/>
                <a:cs typeface="Arial"/>
              </a:rPr>
              <a:t>proyecto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964957" y="6638856"/>
            <a:ext cx="4859020" cy="174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Aplicación</a:t>
            </a:r>
            <a:r>
              <a:rPr dirty="0" sz="1050" spc="-4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móvil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con</a:t>
            </a:r>
            <a:r>
              <a:rPr dirty="0" sz="1050" spc="-3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IA</a:t>
            </a:r>
            <a:r>
              <a:rPr dirty="0" sz="1050" spc="-7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para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planes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de</a:t>
            </a:r>
            <a:r>
              <a:rPr dirty="0" sz="1050" spc="-3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entrenamiento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personalizados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en</a:t>
            </a:r>
            <a:r>
              <a:rPr dirty="0" sz="1050" spc="-3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9CA2AF"/>
                </a:solidFill>
                <a:latin typeface="Arial"/>
                <a:cs typeface="Arial"/>
              </a:rPr>
              <a:t>natación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086600"/>
          </a:xfrm>
          <a:custGeom>
            <a:avLst/>
            <a:gdLst/>
            <a:ahLst/>
            <a:cxnLst/>
            <a:rect l="l" t="t" r="r" b="b"/>
            <a:pathLst>
              <a:path w="12192000" h="7086600">
                <a:moveTo>
                  <a:pt x="12191999" y="7086599"/>
                </a:moveTo>
                <a:lnTo>
                  <a:pt x="0" y="7086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865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99" y="838200"/>
            <a:ext cx="914399" cy="38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Planificación y </a:t>
            </a:r>
            <a:r>
              <a:rPr dirty="0" spc="-10"/>
              <a:t>evidencias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380999" y="1104899"/>
            <a:ext cx="5562600" cy="5600700"/>
            <a:chOff x="380999" y="1104899"/>
            <a:chExt cx="5562600" cy="5600700"/>
          </a:xfrm>
        </p:grpSpPr>
        <p:sp>
          <p:nvSpPr>
            <p:cNvPr id="6" name="object 6" descr=""/>
            <p:cNvSpPr/>
            <p:nvPr/>
          </p:nvSpPr>
          <p:spPr>
            <a:xfrm>
              <a:off x="400049" y="1104899"/>
              <a:ext cx="5543550" cy="5600700"/>
            </a:xfrm>
            <a:custGeom>
              <a:avLst/>
              <a:gdLst/>
              <a:ahLst/>
              <a:cxnLst/>
              <a:rect l="l" t="t" r="r" b="b"/>
              <a:pathLst>
                <a:path w="5543550" h="5600700">
                  <a:moveTo>
                    <a:pt x="5472352" y="5600698"/>
                  </a:moveTo>
                  <a:lnTo>
                    <a:pt x="53397" y="5600698"/>
                  </a:lnTo>
                  <a:lnTo>
                    <a:pt x="49681" y="5600210"/>
                  </a:lnTo>
                  <a:lnTo>
                    <a:pt x="14085" y="5574843"/>
                  </a:lnTo>
                  <a:lnTo>
                    <a:pt x="366" y="5534458"/>
                  </a:lnTo>
                  <a:lnTo>
                    <a:pt x="0" y="5529502"/>
                  </a:lnTo>
                  <a:lnTo>
                    <a:pt x="0" y="55244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472352" y="0"/>
                  </a:lnTo>
                  <a:lnTo>
                    <a:pt x="5513843" y="15621"/>
                  </a:lnTo>
                  <a:lnTo>
                    <a:pt x="5539663" y="51661"/>
                  </a:lnTo>
                  <a:lnTo>
                    <a:pt x="5543549" y="71196"/>
                  </a:lnTo>
                  <a:lnTo>
                    <a:pt x="5543549" y="5529502"/>
                  </a:lnTo>
                  <a:lnTo>
                    <a:pt x="5527927" y="5570994"/>
                  </a:lnTo>
                  <a:lnTo>
                    <a:pt x="5491887" y="5596813"/>
                  </a:lnTo>
                  <a:lnTo>
                    <a:pt x="5477307" y="5600210"/>
                  </a:lnTo>
                  <a:lnTo>
                    <a:pt x="5472352" y="5600698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999" y="1105177"/>
              <a:ext cx="70485" cy="5600700"/>
            </a:xfrm>
            <a:custGeom>
              <a:avLst/>
              <a:gdLst/>
              <a:ahLst/>
              <a:cxnLst/>
              <a:rect l="l" t="t" r="r" b="b"/>
              <a:pathLst>
                <a:path w="70484" h="5600700">
                  <a:moveTo>
                    <a:pt x="70450" y="5600143"/>
                  </a:moveTo>
                  <a:lnTo>
                    <a:pt x="33857" y="5587590"/>
                  </a:lnTo>
                  <a:lnTo>
                    <a:pt x="5800" y="5553381"/>
                  </a:lnTo>
                  <a:lnTo>
                    <a:pt x="0" y="5524221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5524221"/>
                  </a:lnTo>
                  <a:lnTo>
                    <a:pt x="44514" y="5566563"/>
                  </a:lnTo>
                  <a:lnTo>
                    <a:pt x="66287" y="5598487"/>
                  </a:lnTo>
                  <a:lnTo>
                    <a:pt x="70450" y="5600143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1333499"/>
              <a:ext cx="247649" cy="3428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996950" y="1339850"/>
            <a:ext cx="2117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Cronograma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Visual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4999" y="5611177"/>
            <a:ext cx="922655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Fase</a:t>
            </a:r>
            <a:r>
              <a:rPr dirty="0" sz="1050" spc="-1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1:</a:t>
            </a:r>
            <a:r>
              <a:rPr dirty="0" sz="1050" spc="-10">
                <a:solidFill>
                  <a:srgbClr val="9CA2AF"/>
                </a:solidFill>
                <a:latin typeface="Arial"/>
                <a:cs typeface="Arial"/>
              </a:rPr>
              <a:t> Diseño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900">
                <a:solidFill>
                  <a:srgbClr val="6A7280"/>
                </a:solidFill>
                <a:latin typeface="Arial"/>
                <a:cs typeface="Arial"/>
              </a:rPr>
              <a:t>S1-</a:t>
            </a:r>
            <a:r>
              <a:rPr dirty="0" sz="900" spc="-25">
                <a:solidFill>
                  <a:srgbClr val="6A7280"/>
                </a:solidFill>
                <a:latin typeface="Arial"/>
                <a:cs typeface="Arial"/>
              </a:rPr>
              <a:t>S4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01453" y="5611177"/>
            <a:ext cx="1115060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Fase</a:t>
            </a:r>
            <a:r>
              <a:rPr dirty="0" sz="1050" spc="-1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2:</a:t>
            </a:r>
            <a:r>
              <a:rPr dirty="0" sz="1050" spc="-10">
                <a:solidFill>
                  <a:srgbClr val="9CA2AF"/>
                </a:solidFill>
                <a:latin typeface="Arial"/>
                <a:cs typeface="Arial"/>
              </a:rPr>
              <a:t> Desarrollo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900">
                <a:solidFill>
                  <a:srgbClr val="6A7280"/>
                </a:solidFill>
                <a:latin typeface="Arial"/>
                <a:cs typeface="Arial"/>
              </a:rPr>
              <a:t>S5-</a:t>
            </a:r>
            <a:r>
              <a:rPr dirty="0" sz="900" spc="-25">
                <a:solidFill>
                  <a:srgbClr val="6A7280"/>
                </a:solidFill>
                <a:latin typeface="Arial"/>
                <a:cs typeface="Arial"/>
              </a:rPr>
              <a:t>S12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60490" y="5611177"/>
            <a:ext cx="1167130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Fase</a:t>
            </a:r>
            <a:r>
              <a:rPr dirty="0" sz="1050" spc="-15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9CA2AF"/>
                </a:solidFill>
                <a:latin typeface="Arial"/>
                <a:cs typeface="Arial"/>
              </a:rPr>
              <a:t>3:</a:t>
            </a:r>
            <a:r>
              <a:rPr dirty="0" sz="1050" spc="-10">
                <a:solidFill>
                  <a:srgbClr val="9CA2AF"/>
                </a:solidFill>
                <a:latin typeface="Arial"/>
                <a:cs typeface="Arial"/>
              </a:rPr>
              <a:t> Integración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900">
                <a:solidFill>
                  <a:srgbClr val="6A7280"/>
                </a:solidFill>
                <a:latin typeface="Arial"/>
                <a:cs typeface="Arial"/>
              </a:rPr>
              <a:t>S13-</a:t>
            </a:r>
            <a:r>
              <a:rPr dirty="0" sz="900" spc="-25">
                <a:solidFill>
                  <a:srgbClr val="6A7280"/>
                </a:solidFill>
                <a:latin typeface="Arial"/>
                <a:cs typeface="Arial"/>
              </a:rPr>
              <a:t>S18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248399" y="1104899"/>
            <a:ext cx="5562600" cy="5600700"/>
            <a:chOff x="6248399" y="1104899"/>
            <a:chExt cx="5562600" cy="5600700"/>
          </a:xfrm>
        </p:grpSpPr>
        <p:sp>
          <p:nvSpPr>
            <p:cNvPr id="14" name="object 14" descr=""/>
            <p:cNvSpPr/>
            <p:nvPr/>
          </p:nvSpPr>
          <p:spPr>
            <a:xfrm>
              <a:off x="6267449" y="1104899"/>
              <a:ext cx="5543550" cy="5600700"/>
            </a:xfrm>
            <a:custGeom>
              <a:avLst/>
              <a:gdLst/>
              <a:ahLst/>
              <a:cxnLst/>
              <a:rect l="l" t="t" r="r" b="b"/>
              <a:pathLst>
                <a:path w="5543550" h="5600700">
                  <a:moveTo>
                    <a:pt x="5472352" y="5600698"/>
                  </a:moveTo>
                  <a:lnTo>
                    <a:pt x="53397" y="5600698"/>
                  </a:lnTo>
                  <a:lnTo>
                    <a:pt x="49680" y="5600210"/>
                  </a:lnTo>
                  <a:lnTo>
                    <a:pt x="14084" y="5574843"/>
                  </a:lnTo>
                  <a:lnTo>
                    <a:pt x="365" y="5534458"/>
                  </a:lnTo>
                  <a:lnTo>
                    <a:pt x="0" y="5529502"/>
                  </a:lnTo>
                  <a:lnTo>
                    <a:pt x="0" y="55244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472352" y="0"/>
                  </a:lnTo>
                  <a:lnTo>
                    <a:pt x="5513844" y="15621"/>
                  </a:lnTo>
                  <a:lnTo>
                    <a:pt x="5539663" y="51661"/>
                  </a:lnTo>
                  <a:lnTo>
                    <a:pt x="5543549" y="71196"/>
                  </a:lnTo>
                  <a:lnTo>
                    <a:pt x="5543549" y="5529502"/>
                  </a:lnTo>
                  <a:lnTo>
                    <a:pt x="5527927" y="5570994"/>
                  </a:lnTo>
                  <a:lnTo>
                    <a:pt x="5491887" y="5596813"/>
                  </a:lnTo>
                  <a:lnTo>
                    <a:pt x="5477308" y="5600210"/>
                  </a:lnTo>
                  <a:lnTo>
                    <a:pt x="5472352" y="5600698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248399" y="1105177"/>
              <a:ext cx="70485" cy="5600700"/>
            </a:xfrm>
            <a:custGeom>
              <a:avLst/>
              <a:gdLst/>
              <a:ahLst/>
              <a:cxnLst/>
              <a:rect l="l" t="t" r="r" b="b"/>
              <a:pathLst>
                <a:path w="70485" h="5600700">
                  <a:moveTo>
                    <a:pt x="70450" y="5600143"/>
                  </a:moveTo>
                  <a:lnTo>
                    <a:pt x="33857" y="5587590"/>
                  </a:lnTo>
                  <a:lnTo>
                    <a:pt x="5800" y="5553381"/>
                  </a:lnTo>
                  <a:lnTo>
                    <a:pt x="0" y="5524221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5524221"/>
                  </a:lnTo>
                  <a:lnTo>
                    <a:pt x="44515" y="5566563"/>
                  </a:lnTo>
                  <a:lnTo>
                    <a:pt x="66287" y="5598487"/>
                  </a:lnTo>
                  <a:lnTo>
                    <a:pt x="70450" y="5600143"/>
                  </a:lnTo>
                  <a:close/>
                </a:path>
              </a:pathLst>
            </a:custGeom>
            <a:solidFill>
              <a:srgbClr val="00C2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099" y="1333499"/>
              <a:ext cx="285749" cy="3428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6902450" y="1339850"/>
            <a:ext cx="1893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Evidencias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Clave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515100" y="1866900"/>
            <a:ext cx="219075" cy="3124200"/>
            <a:chOff x="6515100" y="1866900"/>
            <a:chExt cx="219075" cy="3124200"/>
          </a:xfrm>
        </p:grpSpPr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5100" y="1866900"/>
              <a:ext cx="219074" cy="2666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5100" y="2438400"/>
              <a:ext cx="190499" cy="2666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5100" y="3009900"/>
              <a:ext cx="190499" cy="2666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5100" y="3581400"/>
              <a:ext cx="142874" cy="2666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5100" y="4152900"/>
              <a:ext cx="190499" cy="26669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15100" y="4724399"/>
              <a:ext cx="190499" cy="26669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6759575" y="1773373"/>
            <a:ext cx="2046605" cy="332422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509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Diseño de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arquitectura</a:t>
            </a:r>
            <a:endParaRPr sz="12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360"/>
              </a:spcBef>
            </a:pP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Casos</a:t>
            </a:r>
            <a:r>
              <a:rPr dirty="0" sz="1050" spc="-2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de</a:t>
            </a:r>
            <a:r>
              <a:rPr dirty="0" sz="1050" spc="-2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uso</a:t>
            </a:r>
            <a:r>
              <a:rPr dirty="0" sz="1050" spc="-2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D0D5DA"/>
                </a:solidFill>
                <a:latin typeface="Arial"/>
                <a:cs typeface="Arial"/>
              </a:rPr>
              <a:t>detallados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Prototipo</a:t>
            </a:r>
            <a:r>
              <a:rPr dirty="0" sz="1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interfaces</a:t>
            </a:r>
            <a:endParaRPr sz="12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359"/>
              </a:spcBef>
            </a:pP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UI/UX</a:t>
            </a:r>
            <a:r>
              <a:rPr dirty="0" sz="1050" spc="-1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del</a:t>
            </a:r>
            <a:r>
              <a:rPr dirty="0" sz="1050" spc="-5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D0D5DA"/>
                </a:solidFill>
                <a:latin typeface="Arial"/>
                <a:cs typeface="Arial"/>
              </a:rPr>
              <a:t>sistema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Backend</a:t>
            </a:r>
            <a:r>
              <a:rPr dirty="0" sz="1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 autenticación</a:t>
            </a:r>
            <a:endParaRPr sz="12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360"/>
              </a:spcBef>
            </a:pP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Sistema</a:t>
            </a:r>
            <a:r>
              <a:rPr dirty="0" sz="1050" spc="-4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D0D5DA"/>
                </a:solidFill>
                <a:latin typeface="Arial"/>
                <a:cs typeface="Arial"/>
              </a:rPr>
              <a:t>seguro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r>
              <a:rPr dirty="0" sz="12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navegable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Gestión</a:t>
            </a:r>
            <a:r>
              <a:rPr dirty="0" sz="1050" spc="-25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de</a:t>
            </a:r>
            <a:r>
              <a:rPr dirty="0" sz="1050" spc="-25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D0D5DA"/>
                </a:solidFill>
                <a:latin typeface="Arial"/>
                <a:cs typeface="Arial"/>
              </a:rPr>
              <a:t>metas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Integración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Arial"/>
                <a:cs typeface="Arial"/>
              </a:rPr>
              <a:t>IA</a:t>
            </a:r>
            <a:endParaRPr sz="12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360"/>
              </a:spcBef>
            </a:pP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Generación</a:t>
            </a:r>
            <a:r>
              <a:rPr dirty="0" sz="1050" spc="-35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de</a:t>
            </a:r>
            <a:r>
              <a:rPr dirty="0" sz="1050" spc="-35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D0D5DA"/>
                </a:solidFill>
                <a:latin typeface="Arial"/>
                <a:cs typeface="Arial"/>
              </a:rPr>
              <a:t>planes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0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MVP</a:t>
            </a:r>
            <a:r>
              <a:rPr dirty="0" sz="1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endParaRPr sz="12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359"/>
              </a:spcBef>
            </a:pP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Informe</a:t>
            </a:r>
            <a:r>
              <a:rPr dirty="0" sz="1050" spc="-2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D0D5DA"/>
                </a:solidFill>
                <a:latin typeface="Arial"/>
                <a:cs typeface="Arial"/>
              </a:rPr>
              <a:t>y</a:t>
            </a:r>
            <a:r>
              <a:rPr dirty="0" sz="1050" spc="-2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D0D5DA"/>
                </a:solidFill>
                <a:latin typeface="Arial"/>
                <a:cs typeface="Arial"/>
              </a:rPr>
              <a:t>presentación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01025" y="5257800"/>
            <a:ext cx="1695449" cy="121919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7699" y="1828800"/>
            <a:ext cx="5067299" cy="3657599"/>
          </a:xfrm>
          <a:prstGeom prst="rect">
            <a:avLst/>
          </a:prstGeom>
        </p:spPr>
      </p:pic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Aplicación</a:t>
            </a:r>
            <a:r>
              <a:rPr dirty="0" spc="-45"/>
              <a:t> </a:t>
            </a:r>
            <a:r>
              <a:rPr dirty="0"/>
              <a:t>móvil</a:t>
            </a:r>
            <a:r>
              <a:rPr dirty="0" spc="-30"/>
              <a:t> </a:t>
            </a:r>
            <a:r>
              <a:rPr dirty="0"/>
              <a:t>con</a:t>
            </a:r>
            <a:r>
              <a:rPr dirty="0" spc="-35"/>
              <a:t> </a:t>
            </a:r>
            <a:r>
              <a:rPr dirty="0"/>
              <a:t>IA</a:t>
            </a:r>
            <a:r>
              <a:rPr dirty="0" spc="-70"/>
              <a:t> </a:t>
            </a:r>
            <a:r>
              <a:rPr dirty="0"/>
              <a:t>para</a:t>
            </a:r>
            <a:r>
              <a:rPr dirty="0" spc="-30"/>
              <a:t> </a:t>
            </a:r>
            <a:r>
              <a:rPr dirty="0"/>
              <a:t>planes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entrenamiento</a:t>
            </a:r>
            <a:r>
              <a:rPr dirty="0" spc="-30"/>
              <a:t> </a:t>
            </a:r>
            <a:r>
              <a:rPr dirty="0"/>
              <a:t>personalizados</a:t>
            </a:r>
            <a:r>
              <a:rPr dirty="0" spc="-30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 spc="-10"/>
              <a:t>natación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200900"/>
          </a:xfrm>
          <a:custGeom>
            <a:avLst/>
            <a:gdLst/>
            <a:ahLst/>
            <a:cxnLst/>
            <a:rect l="l" t="t" r="r" b="b"/>
            <a:pathLst>
              <a:path w="12192000" h="7200900">
                <a:moveTo>
                  <a:pt x="12191999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2008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99" y="838199"/>
            <a:ext cx="914399" cy="38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Factibilidad y </a:t>
            </a:r>
            <a:r>
              <a:rPr dirty="0" spc="-10"/>
              <a:t>proyección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380999" y="1181099"/>
            <a:ext cx="5562600" cy="2362200"/>
            <a:chOff x="380999" y="1181099"/>
            <a:chExt cx="5562600" cy="2362200"/>
          </a:xfrm>
        </p:grpSpPr>
        <p:sp>
          <p:nvSpPr>
            <p:cNvPr id="6" name="object 6" descr=""/>
            <p:cNvSpPr/>
            <p:nvPr/>
          </p:nvSpPr>
          <p:spPr>
            <a:xfrm>
              <a:off x="380999" y="1181099"/>
              <a:ext cx="5562600" cy="2362200"/>
            </a:xfrm>
            <a:custGeom>
              <a:avLst/>
              <a:gdLst/>
              <a:ahLst/>
              <a:cxnLst/>
              <a:rect l="l" t="t" r="r" b="b"/>
              <a:pathLst>
                <a:path w="5562600" h="2362200">
                  <a:moveTo>
                    <a:pt x="5491402" y="2362199"/>
                  </a:moveTo>
                  <a:lnTo>
                    <a:pt x="71196" y="2362199"/>
                  </a:lnTo>
                  <a:lnTo>
                    <a:pt x="66241" y="2361711"/>
                  </a:lnTo>
                  <a:lnTo>
                    <a:pt x="29705" y="2346577"/>
                  </a:lnTo>
                  <a:lnTo>
                    <a:pt x="3885" y="2310537"/>
                  </a:lnTo>
                  <a:lnTo>
                    <a:pt x="0" y="2291003"/>
                  </a:lnTo>
                  <a:lnTo>
                    <a:pt x="0" y="2285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91402" y="0"/>
                  </a:lnTo>
                  <a:lnTo>
                    <a:pt x="5532893" y="15621"/>
                  </a:lnTo>
                  <a:lnTo>
                    <a:pt x="5558713" y="51661"/>
                  </a:lnTo>
                  <a:lnTo>
                    <a:pt x="5562599" y="71196"/>
                  </a:lnTo>
                  <a:lnTo>
                    <a:pt x="5562599" y="2291003"/>
                  </a:lnTo>
                  <a:lnTo>
                    <a:pt x="5546977" y="2332493"/>
                  </a:lnTo>
                  <a:lnTo>
                    <a:pt x="5510937" y="2358313"/>
                  </a:lnTo>
                  <a:lnTo>
                    <a:pt x="5496357" y="2361711"/>
                  </a:lnTo>
                  <a:lnTo>
                    <a:pt x="5491402" y="2362199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599" y="1409699"/>
              <a:ext cx="561975" cy="571500"/>
            </a:xfrm>
            <a:custGeom>
              <a:avLst/>
              <a:gdLst/>
              <a:ahLst/>
              <a:cxnLst/>
              <a:rect l="l" t="t" r="r" b="b"/>
              <a:pathLst>
                <a:path w="561975" h="571500">
                  <a:moveTo>
                    <a:pt x="279871" y="571499"/>
                  </a:moveTo>
                  <a:lnTo>
                    <a:pt x="238805" y="568407"/>
                  </a:lnTo>
                  <a:lnTo>
                    <a:pt x="198628" y="559195"/>
                  </a:lnTo>
                  <a:lnTo>
                    <a:pt x="160210" y="544064"/>
                  </a:lnTo>
                  <a:lnTo>
                    <a:pt x="124383" y="523342"/>
                  </a:lnTo>
                  <a:lnTo>
                    <a:pt x="91921" y="497476"/>
                  </a:lnTo>
                  <a:lnTo>
                    <a:pt x="63527" y="467027"/>
                  </a:lnTo>
                  <a:lnTo>
                    <a:pt x="39817" y="432654"/>
                  </a:lnTo>
                  <a:lnTo>
                    <a:pt x="21303" y="395101"/>
                  </a:lnTo>
                  <a:lnTo>
                    <a:pt x="8387" y="355181"/>
                  </a:lnTo>
                  <a:lnTo>
                    <a:pt x="1347" y="313758"/>
                  </a:lnTo>
                  <a:lnTo>
                    <a:pt x="0" y="285749"/>
                  </a:lnTo>
                  <a:lnTo>
                    <a:pt x="336" y="271728"/>
                  </a:lnTo>
                  <a:lnTo>
                    <a:pt x="5377" y="230002"/>
                  </a:lnTo>
                  <a:lnTo>
                    <a:pt x="16359" y="189483"/>
                  </a:lnTo>
                  <a:lnTo>
                    <a:pt x="33046" y="151048"/>
                  </a:lnTo>
                  <a:lnTo>
                    <a:pt x="55076" y="115528"/>
                  </a:lnTo>
                  <a:lnTo>
                    <a:pt x="81972" y="83694"/>
                  </a:lnTo>
                  <a:lnTo>
                    <a:pt x="113152" y="56233"/>
                  </a:lnTo>
                  <a:lnTo>
                    <a:pt x="147940" y="33740"/>
                  </a:lnTo>
                  <a:lnTo>
                    <a:pt x="185585" y="16703"/>
                  </a:lnTo>
                  <a:lnTo>
                    <a:pt x="225270" y="5490"/>
                  </a:lnTo>
                  <a:lnTo>
                    <a:pt x="266138" y="344"/>
                  </a:lnTo>
                  <a:lnTo>
                    <a:pt x="282103" y="0"/>
                  </a:lnTo>
                  <a:lnTo>
                    <a:pt x="295836" y="344"/>
                  </a:lnTo>
                  <a:lnTo>
                    <a:pt x="336703" y="5490"/>
                  </a:lnTo>
                  <a:lnTo>
                    <a:pt x="376389" y="16703"/>
                  </a:lnTo>
                  <a:lnTo>
                    <a:pt x="414034" y="33740"/>
                  </a:lnTo>
                  <a:lnTo>
                    <a:pt x="448822" y="56233"/>
                  </a:lnTo>
                  <a:lnTo>
                    <a:pt x="480002" y="83694"/>
                  </a:lnTo>
                  <a:lnTo>
                    <a:pt x="506898" y="115528"/>
                  </a:lnTo>
                  <a:lnTo>
                    <a:pt x="528928" y="151048"/>
                  </a:lnTo>
                  <a:lnTo>
                    <a:pt x="545614" y="189483"/>
                  </a:lnTo>
                  <a:lnTo>
                    <a:pt x="556597" y="230002"/>
                  </a:lnTo>
                  <a:lnTo>
                    <a:pt x="561638" y="271728"/>
                  </a:lnTo>
                  <a:lnTo>
                    <a:pt x="561974" y="285749"/>
                  </a:lnTo>
                  <a:lnTo>
                    <a:pt x="561638" y="299771"/>
                  </a:lnTo>
                  <a:lnTo>
                    <a:pt x="556597" y="341496"/>
                  </a:lnTo>
                  <a:lnTo>
                    <a:pt x="545614" y="382016"/>
                  </a:lnTo>
                  <a:lnTo>
                    <a:pt x="528928" y="420451"/>
                  </a:lnTo>
                  <a:lnTo>
                    <a:pt x="506898" y="455971"/>
                  </a:lnTo>
                  <a:lnTo>
                    <a:pt x="480002" y="487805"/>
                  </a:lnTo>
                  <a:lnTo>
                    <a:pt x="448822" y="515266"/>
                  </a:lnTo>
                  <a:lnTo>
                    <a:pt x="414033" y="537758"/>
                  </a:lnTo>
                  <a:lnTo>
                    <a:pt x="376389" y="554796"/>
                  </a:lnTo>
                  <a:lnTo>
                    <a:pt x="336703" y="566008"/>
                  </a:lnTo>
                  <a:lnTo>
                    <a:pt x="295836" y="571155"/>
                  </a:lnTo>
                  <a:lnTo>
                    <a:pt x="279871" y="571499"/>
                  </a:lnTo>
                  <a:close/>
                </a:path>
              </a:pathLst>
            </a:custGeom>
            <a:solidFill>
              <a:srgbClr val="00C2CB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49" y="1523999"/>
              <a:ext cx="285749" cy="3428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400162" y="1885949"/>
              <a:ext cx="47625" cy="1190625"/>
            </a:xfrm>
            <a:custGeom>
              <a:avLst/>
              <a:gdLst/>
              <a:ahLst/>
              <a:cxnLst/>
              <a:rect l="l" t="t" r="r" b="b"/>
              <a:pathLst>
                <a:path w="47625" h="1190625">
                  <a:moveTo>
                    <a:pt x="47625" y="1163662"/>
                  </a:moveTo>
                  <a:lnTo>
                    <a:pt x="26974" y="1143000"/>
                  </a:lnTo>
                  <a:lnTo>
                    <a:pt x="20662" y="1143000"/>
                  </a:lnTo>
                  <a:lnTo>
                    <a:pt x="0" y="1163662"/>
                  </a:lnTo>
                  <a:lnTo>
                    <a:pt x="0" y="1169974"/>
                  </a:lnTo>
                  <a:lnTo>
                    <a:pt x="20662" y="1190625"/>
                  </a:lnTo>
                  <a:lnTo>
                    <a:pt x="26974" y="1190625"/>
                  </a:lnTo>
                  <a:lnTo>
                    <a:pt x="47625" y="1169974"/>
                  </a:lnTo>
                  <a:lnTo>
                    <a:pt x="47625" y="1166812"/>
                  </a:lnTo>
                  <a:lnTo>
                    <a:pt x="47625" y="1163662"/>
                  </a:lnTo>
                  <a:close/>
                </a:path>
                <a:path w="47625" h="1190625">
                  <a:moveTo>
                    <a:pt x="47625" y="858862"/>
                  </a:moveTo>
                  <a:lnTo>
                    <a:pt x="26974" y="838200"/>
                  </a:lnTo>
                  <a:lnTo>
                    <a:pt x="20662" y="838200"/>
                  </a:lnTo>
                  <a:lnTo>
                    <a:pt x="0" y="858862"/>
                  </a:lnTo>
                  <a:lnTo>
                    <a:pt x="0" y="865174"/>
                  </a:lnTo>
                  <a:lnTo>
                    <a:pt x="20662" y="885825"/>
                  </a:lnTo>
                  <a:lnTo>
                    <a:pt x="26974" y="885825"/>
                  </a:lnTo>
                  <a:lnTo>
                    <a:pt x="47625" y="865174"/>
                  </a:lnTo>
                  <a:lnTo>
                    <a:pt x="47625" y="862012"/>
                  </a:lnTo>
                  <a:lnTo>
                    <a:pt x="47625" y="858862"/>
                  </a:lnTo>
                  <a:close/>
                </a:path>
                <a:path w="47625" h="11906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1190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309042" y="1397000"/>
            <a:ext cx="3841750" cy="1741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Viabilidad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  <a:p>
            <a:pPr marL="240665" marR="5080">
              <a:lnSpc>
                <a:spcPct val="125000"/>
              </a:lnSpc>
              <a:spcBef>
                <a:spcPts val="555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Organización del trabajo eficiente (2 h diarias +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clase semanal)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96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Soporte docente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continuo</a:t>
            </a:r>
            <a:endParaRPr sz="1200">
              <a:latin typeface="Arial"/>
              <a:cs typeface="Arial"/>
            </a:endParaRPr>
          </a:p>
          <a:p>
            <a:pPr marL="240665" marR="220979">
              <a:lnSpc>
                <a:spcPct val="1667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Herramientas tecnológicas esenciales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disponibles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Dedicación comprometida del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equipo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248398" y="1181099"/>
            <a:ext cx="5562600" cy="2362200"/>
            <a:chOff x="6248398" y="1181099"/>
            <a:chExt cx="5562600" cy="2362200"/>
          </a:xfrm>
        </p:grpSpPr>
        <p:sp>
          <p:nvSpPr>
            <p:cNvPr id="12" name="object 12" descr=""/>
            <p:cNvSpPr/>
            <p:nvPr/>
          </p:nvSpPr>
          <p:spPr>
            <a:xfrm>
              <a:off x="6248398" y="1181099"/>
              <a:ext cx="5562600" cy="2362200"/>
            </a:xfrm>
            <a:custGeom>
              <a:avLst/>
              <a:gdLst/>
              <a:ahLst/>
              <a:cxnLst/>
              <a:rect l="l" t="t" r="r" b="b"/>
              <a:pathLst>
                <a:path w="5562600" h="2362200">
                  <a:moveTo>
                    <a:pt x="5491403" y="2362199"/>
                  </a:moveTo>
                  <a:lnTo>
                    <a:pt x="71196" y="2362199"/>
                  </a:lnTo>
                  <a:lnTo>
                    <a:pt x="66241" y="2361711"/>
                  </a:lnTo>
                  <a:lnTo>
                    <a:pt x="29705" y="2346577"/>
                  </a:lnTo>
                  <a:lnTo>
                    <a:pt x="3885" y="2310537"/>
                  </a:lnTo>
                  <a:lnTo>
                    <a:pt x="0" y="2291003"/>
                  </a:lnTo>
                  <a:lnTo>
                    <a:pt x="0" y="2285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91403" y="0"/>
                  </a:lnTo>
                  <a:lnTo>
                    <a:pt x="5532894" y="15621"/>
                  </a:lnTo>
                  <a:lnTo>
                    <a:pt x="5558714" y="51661"/>
                  </a:lnTo>
                  <a:lnTo>
                    <a:pt x="5562600" y="71196"/>
                  </a:lnTo>
                  <a:lnTo>
                    <a:pt x="5562600" y="2291003"/>
                  </a:lnTo>
                  <a:lnTo>
                    <a:pt x="5546977" y="2332493"/>
                  </a:lnTo>
                  <a:lnTo>
                    <a:pt x="5510938" y="2358313"/>
                  </a:lnTo>
                  <a:lnTo>
                    <a:pt x="5496358" y="2361711"/>
                  </a:lnTo>
                  <a:lnTo>
                    <a:pt x="5491403" y="2362199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76999" y="1409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2" y="16703"/>
                  </a:lnTo>
                  <a:lnTo>
                    <a:pt x="230001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7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0C2CB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1774" y="1523999"/>
              <a:ext cx="361949" cy="3428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277087" y="1885949"/>
              <a:ext cx="47625" cy="962025"/>
            </a:xfrm>
            <a:custGeom>
              <a:avLst/>
              <a:gdLst/>
              <a:ahLst/>
              <a:cxnLst/>
              <a:rect l="l" t="t" r="r" b="b"/>
              <a:pathLst>
                <a:path w="47625" h="9620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9620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9620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962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188200" y="1397000"/>
            <a:ext cx="3761740" cy="1513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Capacidades del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Equipo</a:t>
            </a:r>
            <a:endParaRPr sz="1800">
              <a:latin typeface="Arial"/>
              <a:cs typeface="Arial"/>
            </a:endParaRPr>
          </a:p>
          <a:p>
            <a:pPr marL="240665" marR="21590">
              <a:lnSpc>
                <a:spcPts val="2400"/>
              </a:lnSpc>
              <a:spcBef>
                <a:spcPts val="195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Conocimientos previos sólidos en tecnologías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clave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Experiencia en desarrollo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móvil</a:t>
            </a:r>
            <a:endParaRPr sz="1200">
              <a:latin typeface="Arial"/>
              <a:cs typeface="Arial"/>
            </a:endParaRPr>
          </a:p>
          <a:p>
            <a:pPr marL="240665" marR="5080">
              <a:lnSpc>
                <a:spcPts val="24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Conocimiento en integración de inteligencia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artificial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Reducida curva de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aprendizaje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80999" y="3848100"/>
            <a:ext cx="5562600" cy="2133600"/>
            <a:chOff x="380999" y="3848100"/>
            <a:chExt cx="5562600" cy="2133600"/>
          </a:xfrm>
        </p:grpSpPr>
        <p:sp>
          <p:nvSpPr>
            <p:cNvPr id="18" name="object 18" descr=""/>
            <p:cNvSpPr/>
            <p:nvPr/>
          </p:nvSpPr>
          <p:spPr>
            <a:xfrm>
              <a:off x="380999" y="3848100"/>
              <a:ext cx="5562600" cy="2133600"/>
            </a:xfrm>
            <a:custGeom>
              <a:avLst/>
              <a:gdLst/>
              <a:ahLst/>
              <a:cxnLst/>
              <a:rect l="l" t="t" r="r" b="b"/>
              <a:pathLst>
                <a:path w="5562600" h="2133600">
                  <a:moveTo>
                    <a:pt x="5491402" y="2133598"/>
                  </a:moveTo>
                  <a:lnTo>
                    <a:pt x="71196" y="2133598"/>
                  </a:lnTo>
                  <a:lnTo>
                    <a:pt x="66241" y="2133110"/>
                  </a:lnTo>
                  <a:lnTo>
                    <a:pt x="29705" y="2117976"/>
                  </a:lnTo>
                  <a:lnTo>
                    <a:pt x="3885" y="2081936"/>
                  </a:lnTo>
                  <a:lnTo>
                    <a:pt x="0" y="2062402"/>
                  </a:lnTo>
                  <a:lnTo>
                    <a:pt x="0" y="2057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491402" y="0"/>
                  </a:lnTo>
                  <a:lnTo>
                    <a:pt x="5532893" y="15621"/>
                  </a:lnTo>
                  <a:lnTo>
                    <a:pt x="5558713" y="51661"/>
                  </a:lnTo>
                  <a:lnTo>
                    <a:pt x="5562599" y="71196"/>
                  </a:lnTo>
                  <a:lnTo>
                    <a:pt x="5562599" y="2062402"/>
                  </a:lnTo>
                  <a:lnTo>
                    <a:pt x="5546977" y="2103893"/>
                  </a:lnTo>
                  <a:lnTo>
                    <a:pt x="5510937" y="2129712"/>
                  </a:lnTo>
                  <a:lnTo>
                    <a:pt x="5496357" y="2133110"/>
                  </a:lnTo>
                  <a:lnTo>
                    <a:pt x="5491402" y="2133598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09599" y="4076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0C2CB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74" y="4190999"/>
              <a:ext cx="285749" cy="34289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409687" y="4552949"/>
              <a:ext cx="47625" cy="962025"/>
            </a:xfrm>
            <a:custGeom>
              <a:avLst/>
              <a:gdLst/>
              <a:ahLst/>
              <a:cxnLst/>
              <a:rect l="l" t="t" r="r" b="b"/>
              <a:pathLst>
                <a:path w="47625" h="9620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9620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9620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962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320799" y="4064000"/>
            <a:ext cx="3371850" cy="1513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Mitigación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Riesgos</a:t>
            </a:r>
            <a:endParaRPr sz="1800">
              <a:latin typeface="Arial"/>
              <a:cs typeface="Arial"/>
            </a:endParaRPr>
          </a:p>
          <a:p>
            <a:pPr marL="240665" marR="5080">
              <a:lnSpc>
                <a:spcPts val="2400"/>
              </a:lnSpc>
              <a:spcBef>
                <a:spcPts val="195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División de roles según fortalezas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individuales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Enfoque en MVP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funcional</a:t>
            </a:r>
            <a:endParaRPr sz="1200">
              <a:latin typeface="Arial"/>
              <a:cs typeface="Arial"/>
            </a:endParaRPr>
          </a:p>
          <a:p>
            <a:pPr marL="240665" marR="741680">
              <a:lnSpc>
                <a:spcPts val="24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Entregas parciales e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incrementales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Adaptación a cambios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temprana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248398" y="3848100"/>
            <a:ext cx="5562600" cy="2133600"/>
            <a:chOff x="6248398" y="3848100"/>
            <a:chExt cx="5562600" cy="2133600"/>
          </a:xfrm>
        </p:grpSpPr>
        <p:sp>
          <p:nvSpPr>
            <p:cNvPr id="24" name="object 24" descr=""/>
            <p:cNvSpPr/>
            <p:nvPr/>
          </p:nvSpPr>
          <p:spPr>
            <a:xfrm>
              <a:off x="6248398" y="3848100"/>
              <a:ext cx="5562600" cy="2133600"/>
            </a:xfrm>
            <a:custGeom>
              <a:avLst/>
              <a:gdLst/>
              <a:ahLst/>
              <a:cxnLst/>
              <a:rect l="l" t="t" r="r" b="b"/>
              <a:pathLst>
                <a:path w="5562600" h="2133600">
                  <a:moveTo>
                    <a:pt x="5491403" y="2133598"/>
                  </a:moveTo>
                  <a:lnTo>
                    <a:pt x="71196" y="2133598"/>
                  </a:lnTo>
                  <a:lnTo>
                    <a:pt x="66241" y="2133110"/>
                  </a:lnTo>
                  <a:lnTo>
                    <a:pt x="29705" y="2117976"/>
                  </a:lnTo>
                  <a:lnTo>
                    <a:pt x="3885" y="2081936"/>
                  </a:lnTo>
                  <a:lnTo>
                    <a:pt x="0" y="2062402"/>
                  </a:lnTo>
                  <a:lnTo>
                    <a:pt x="0" y="2057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491403" y="0"/>
                  </a:lnTo>
                  <a:lnTo>
                    <a:pt x="5532894" y="15621"/>
                  </a:lnTo>
                  <a:lnTo>
                    <a:pt x="5558714" y="51661"/>
                  </a:lnTo>
                  <a:lnTo>
                    <a:pt x="5562600" y="71196"/>
                  </a:lnTo>
                  <a:lnTo>
                    <a:pt x="5562600" y="2062402"/>
                  </a:lnTo>
                  <a:lnTo>
                    <a:pt x="5546977" y="2103893"/>
                  </a:lnTo>
                  <a:lnTo>
                    <a:pt x="5510938" y="2129712"/>
                  </a:lnTo>
                  <a:lnTo>
                    <a:pt x="5496358" y="2133110"/>
                  </a:lnTo>
                  <a:lnTo>
                    <a:pt x="5491403" y="2133598"/>
                  </a:lnTo>
                  <a:close/>
                </a:path>
              </a:pathLst>
            </a:custGeom>
            <a:solidFill>
              <a:srgbClr val="1D1D1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476999" y="4076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2" y="16703"/>
                  </a:lnTo>
                  <a:lnTo>
                    <a:pt x="230001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5"/>
                  </a:lnTo>
                  <a:lnTo>
                    <a:pt x="537757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0C2CB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9874" y="4190999"/>
              <a:ext cx="285749" cy="34289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7277087" y="4552949"/>
              <a:ext cx="47625" cy="962025"/>
            </a:xfrm>
            <a:custGeom>
              <a:avLst/>
              <a:gdLst/>
              <a:ahLst/>
              <a:cxnLst/>
              <a:rect l="l" t="t" r="r" b="b"/>
              <a:pathLst>
                <a:path w="47625" h="9620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9620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9620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962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188200" y="4064000"/>
            <a:ext cx="3812540" cy="1513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Próximos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Pasos</a:t>
            </a:r>
            <a:endParaRPr sz="1800">
              <a:latin typeface="Arial"/>
              <a:cs typeface="Arial"/>
            </a:endParaRPr>
          </a:p>
          <a:p>
            <a:pPr marL="240665" marR="5080">
              <a:lnSpc>
                <a:spcPts val="2400"/>
              </a:lnSpc>
              <a:spcBef>
                <a:spcPts val="195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Mejoras continuas basadas en feedback de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usuarios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Desarrollo de módulos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adicionales</a:t>
            </a:r>
            <a:endParaRPr sz="1200">
              <a:latin typeface="Arial"/>
              <a:cs typeface="Arial"/>
            </a:endParaRPr>
          </a:p>
          <a:p>
            <a:pPr marL="240665" marR="784225">
              <a:lnSpc>
                <a:spcPts val="24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Exploración de modelos de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monetización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Expansión a otros deportes o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mercados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15068"/>
            <a:ext cx="12191999" cy="1485831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985639" y="6245224"/>
            <a:ext cx="1022096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51505" marR="5080" indent="-3139440">
              <a:lnSpc>
                <a:spcPct val="116700"/>
              </a:lnSpc>
              <a:spcBef>
                <a:spcPts val="100"/>
              </a:spcBef>
            </a:pPr>
            <a:r>
              <a:rPr dirty="0" sz="1500" b="1">
                <a:solidFill>
                  <a:srgbClr val="00C2CB"/>
                </a:solidFill>
                <a:latin typeface="Arial"/>
                <a:cs typeface="Arial"/>
              </a:rPr>
              <a:t>Conclusión:</a:t>
            </a:r>
            <a:r>
              <a:rPr dirty="0" sz="1500" spc="-25" b="1">
                <a:solidFill>
                  <a:srgbClr val="00C2C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Este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proyecto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representa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una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solución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innovadora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y</a:t>
            </a:r>
            <a:r>
              <a:rPr dirty="0" sz="1500" spc="-20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viable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para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democratizar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el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acceso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a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planes</a:t>
            </a:r>
            <a:r>
              <a:rPr dirty="0" sz="1500" spc="-20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spc="-25" b="1">
                <a:solidFill>
                  <a:srgbClr val="E4E7EB"/>
                </a:solidFill>
                <a:latin typeface="Arial"/>
                <a:cs typeface="Arial"/>
              </a:rPr>
              <a:t>de </a:t>
            </a:r>
            <a:r>
              <a:rPr dirty="0" sz="1500" spc="-10" b="1">
                <a:solidFill>
                  <a:srgbClr val="E4E7EB"/>
                </a:solidFill>
                <a:latin typeface="Arial"/>
                <a:cs typeface="Arial"/>
              </a:rPr>
              <a:t>entrenamiento</a:t>
            </a:r>
            <a:r>
              <a:rPr dirty="0" sz="1500" spc="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de</a:t>
            </a:r>
            <a:r>
              <a:rPr dirty="0" sz="1500" spc="10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4E7EB"/>
                </a:solidFill>
                <a:latin typeface="Arial"/>
                <a:cs typeface="Arial"/>
              </a:rPr>
              <a:t>natación</a:t>
            </a:r>
            <a:r>
              <a:rPr dirty="0" sz="1500" spc="10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E4E7EB"/>
                </a:solidFill>
                <a:latin typeface="Arial"/>
                <a:cs typeface="Arial"/>
              </a:rPr>
              <a:t>personalizados.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Aplicación</a:t>
            </a:r>
            <a:r>
              <a:rPr dirty="0" spc="-45"/>
              <a:t> </a:t>
            </a:r>
            <a:r>
              <a:rPr dirty="0"/>
              <a:t>móvil</a:t>
            </a:r>
            <a:r>
              <a:rPr dirty="0" spc="-30"/>
              <a:t> </a:t>
            </a:r>
            <a:r>
              <a:rPr dirty="0"/>
              <a:t>con</a:t>
            </a:r>
            <a:r>
              <a:rPr dirty="0" spc="-35"/>
              <a:t> </a:t>
            </a:r>
            <a:r>
              <a:rPr dirty="0"/>
              <a:t>IA</a:t>
            </a:r>
            <a:r>
              <a:rPr dirty="0" spc="-70"/>
              <a:t> </a:t>
            </a:r>
            <a:r>
              <a:rPr dirty="0"/>
              <a:t>para</a:t>
            </a:r>
            <a:r>
              <a:rPr dirty="0" spc="-30"/>
              <a:t> </a:t>
            </a:r>
            <a:r>
              <a:rPr dirty="0"/>
              <a:t>planes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entrenamiento</a:t>
            </a:r>
            <a:r>
              <a:rPr dirty="0" spc="-30"/>
              <a:t> </a:t>
            </a:r>
            <a:r>
              <a:rPr dirty="0"/>
              <a:t>personalizados</a:t>
            </a:r>
            <a:r>
              <a:rPr dirty="0" spc="-30"/>
              <a:t> </a:t>
            </a:r>
            <a:r>
              <a:rPr dirty="0"/>
              <a:t>en</a:t>
            </a:r>
            <a:r>
              <a:rPr dirty="0" spc="-30"/>
              <a:t> </a:t>
            </a:r>
            <a:r>
              <a:rPr dirty="0" spc="-10"/>
              <a:t>natación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2025-09-09T19:53:05Z</dcterms:created>
  <dcterms:modified xsi:type="dcterms:W3CDTF">2025-09-09T19:53:05Z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