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_HD:Users:lhsu:Desktop:lmh10022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600" b="0" i="0"/>
            </a:pPr>
            <a:r>
              <a:rPr lang="en-US" sz="1600" b="0" i="0"/>
              <a:t>Abortive Probability Profile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RL1 (WT)</c:v>
          </c:tx>
          <c:spPr>
            <a:solidFill>
              <a:srgbClr val="0000FF"/>
            </a:solidFill>
            <a:ln>
              <a:solidFill>
                <a:schemeClr val="tx1"/>
              </a:solidFill>
            </a:ln>
          </c:spPr>
          <c:cat>
            <c:strRef>
              <c:f>'~IQC4'!$J$11:$J$30</c:f>
              <c:strCach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9">
                  <c:v>FL</c:v>
                </c:pt>
              </c:strCache>
            </c:strRef>
          </c:cat>
          <c:val>
            <c:numRef>
              <c:f>'~IQC4'!$K$11:$K$30</c:f>
              <c:numCache>
                <c:formatCode>0.0</c:formatCode>
                <c:ptCount val="20"/>
                <c:pt idx="0">
                  <c:v>70.84763080482128</c:v>
                </c:pt>
                <c:pt idx="1">
                  <c:v>11.15777197970742</c:v>
                </c:pt>
                <c:pt idx="2">
                  <c:v>11.30025248771308</c:v>
                </c:pt>
                <c:pt idx="3">
                  <c:v>13.43652661586056</c:v>
                </c:pt>
                <c:pt idx="4">
                  <c:v>40.52966620940273</c:v>
                </c:pt>
                <c:pt idx="5">
                  <c:v>61.13466980999414</c:v>
                </c:pt>
                <c:pt idx="6">
                  <c:v>13.25881611983214</c:v>
                </c:pt>
                <c:pt idx="7">
                  <c:v>20.08257087167584</c:v>
                </c:pt>
                <c:pt idx="8">
                  <c:v>15.93669407140878</c:v>
                </c:pt>
                <c:pt idx="9">
                  <c:v>11.84784708264006</c:v>
                </c:pt>
                <c:pt idx="10">
                  <c:v>29.65083747513705</c:v>
                </c:pt>
                <c:pt idx="11">
                  <c:v>25.56214449014488</c:v>
                </c:pt>
                <c:pt idx="12">
                  <c:v>12.85627658430936</c:v>
                </c:pt>
                <c:pt idx="13">
                  <c:v>13.65076652979528</c:v>
                </c:pt>
                <c:pt idx="19">
                  <c:v>0.9</c:v>
                </c:pt>
              </c:numCache>
            </c:numRef>
          </c:val>
        </c:ser>
        <c:ser>
          <c:idx val="1"/>
          <c:order val="1"/>
          <c:tx>
            <c:v>RL2 (L4-3)</c:v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c:spPr>
          <c:cat>
            <c:strRef>
              <c:f>'~IQC4'!$J$11:$J$30</c:f>
              <c:strCach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9">
                  <c:v>FL</c:v>
                </c:pt>
              </c:strCache>
            </c:strRef>
          </c:cat>
          <c:val>
            <c:numRef>
              <c:f>'~IQC4'!$L$11:$L$30</c:f>
              <c:numCache>
                <c:formatCode>0.0</c:formatCode>
                <c:ptCount val="20"/>
                <c:pt idx="0">
                  <c:v>46.56779205769336</c:v>
                </c:pt>
                <c:pt idx="1">
                  <c:v>11.00449795303348</c:v>
                </c:pt>
                <c:pt idx="2">
                  <c:v>3.147592437531951</c:v>
                </c:pt>
                <c:pt idx="3">
                  <c:v>18.6244290886475</c:v>
                </c:pt>
                <c:pt idx="4">
                  <c:v>28.97135495488316</c:v>
                </c:pt>
                <c:pt idx="5">
                  <c:v>57.49847072365625</c:v>
                </c:pt>
                <c:pt idx="6">
                  <c:v>10.536674521691</c:v>
                </c:pt>
                <c:pt idx="7">
                  <c:v>21.10603686584948</c:v>
                </c:pt>
                <c:pt idx="8">
                  <c:v>18.04678928742742</c:v>
                </c:pt>
                <c:pt idx="9">
                  <c:v>8.292418977485883</c:v>
                </c:pt>
                <c:pt idx="10">
                  <c:v>28.6084152263422</c:v>
                </c:pt>
                <c:pt idx="11">
                  <c:v>32.18903959306109</c:v>
                </c:pt>
                <c:pt idx="12">
                  <c:v>8.822340675058475</c:v>
                </c:pt>
                <c:pt idx="13">
                  <c:v>14.95386463931197</c:v>
                </c:pt>
                <c:pt idx="19">
                  <c:v>2.2</c:v>
                </c:pt>
              </c:numCache>
            </c:numRef>
          </c:val>
        </c:ser>
        <c:ser>
          <c:idx val="2"/>
          <c:order val="2"/>
          <c:tx>
            <c:v>RL3 (L5-1)</c:v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cat>
            <c:strRef>
              <c:f>'~IQC4'!$J$11:$J$30</c:f>
              <c:strCach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9">
                  <c:v>FL</c:v>
                </c:pt>
              </c:strCache>
            </c:strRef>
          </c:cat>
          <c:val>
            <c:numRef>
              <c:f>'~IQC4'!$M$11:$M$30</c:f>
              <c:numCache>
                <c:formatCode>0.0</c:formatCode>
                <c:ptCount val="20"/>
                <c:pt idx="0">
                  <c:v>40.32934174280615</c:v>
                </c:pt>
                <c:pt idx="1">
                  <c:v>5.415365750772107</c:v>
                </c:pt>
                <c:pt idx="2">
                  <c:v>2.49993570975376</c:v>
                </c:pt>
                <c:pt idx="3">
                  <c:v>8.36635220094749</c:v>
                </c:pt>
                <c:pt idx="4">
                  <c:v>21.46474268334152</c:v>
                </c:pt>
                <c:pt idx="5">
                  <c:v>84.16172680500158</c:v>
                </c:pt>
                <c:pt idx="6">
                  <c:v>16.67100453443861</c:v>
                </c:pt>
                <c:pt idx="7">
                  <c:v>14.26844372989812</c:v>
                </c:pt>
                <c:pt idx="8">
                  <c:v>14.35286774076754</c:v>
                </c:pt>
                <c:pt idx="9">
                  <c:v>4.013693401067548</c:v>
                </c:pt>
                <c:pt idx="10">
                  <c:v>12.3083859662582</c:v>
                </c:pt>
                <c:pt idx="11">
                  <c:v>67.02158304744184</c:v>
                </c:pt>
                <c:pt idx="12">
                  <c:v>12.64298015008757</c:v>
                </c:pt>
                <c:pt idx="13">
                  <c:v>15.33664580551907</c:v>
                </c:pt>
                <c:pt idx="19">
                  <c:v>0.7</c:v>
                </c:pt>
              </c:numCache>
            </c:numRef>
          </c:val>
        </c:ser>
        <c:axId val="528768104"/>
        <c:axId val="455871736"/>
      </c:barChart>
      <c:catAx>
        <c:axId val="5287681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 b="0" i="0"/>
                </a:pPr>
                <a:r>
                  <a:rPr lang="en-US" sz="1400" b="0" i="0"/>
                  <a:t>RNA (Nucleotides)</a:t>
                </a:r>
              </a:p>
            </c:rich>
          </c:tx>
          <c:layout/>
        </c:title>
        <c:tickLblPos val="nextTo"/>
        <c:crossAx val="455871736"/>
        <c:crosses val="autoZero"/>
        <c:auto val="1"/>
        <c:lblAlgn val="ctr"/>
        <c:lblOffset val="100"/>
      </c:catAx>
      <c:valAx>
        <c:axId val="4558717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 b="0" i="0"/>
                </a:pPr>
                <a:r>
                  <a:rPr lang="en-US" sz="1400" b="0" i="0"/>
                  <a:t>Abortive Probability</a:t>
                </a:r>
              </a:p>
            </c:rich>
          </c:tx>
          <c:layout/>
        </c:title>
        <c:numFmt formatCode="0" sourceLinked="0"/>
        <c:tickLblPos val="nextTo"/>
        <c:crossAx val="5287681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E995-2908-484D-8DDC-D29FABC23A72}" type="datetimeFigureOut">
              <a:rPr lang="en-US"/>
              <a:pPr/>
              <a:t>3/6/10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FDA-4121-544D-8097-4F8AD19F9CD8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E995-2908-484D-8DDC-D29FABC23A72}" type="datetimeFigureOut">
              <a:rPr lang="en-US"/>
              <a:pPr/>
              <a:t>3/6/10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FDA-4121-544D-8097-4F8AD19F9CD8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E995-2908-484D-8DDC-D29FABC23A72}" type="datetimeFigureOut">
              <a:rPr lang="en-US"/>
              <a:pPr/>
              <a:t>3/6/10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FDA-4121-544D-8097-4F8AD19F9CD8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E995-2908-484D-8DDC-D29FABC23A72}" type="datetimeFigureOut">
              <a:rPr lang="en-US"/>
              <a:pPr/>
              <a:t>3/6/10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FDA-4121-544D-8097-4F8AD19F9CD8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E995-2908-484D-8DDC-D29FABC23A72}" type="datetimeFigureOut">
              <a:rPr lang="en-US"/>
              <a:pPr/>
              <a:t>3/6/10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FDA-4121-544D-8097-4F8AD19F9CD8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E995-2908-484D-8DDC-D29FABC23A72}" type="datetimeFigureOut">
              <a:rPr lang="en-US"/>
              <a:pPr/>
              <a:t>3/6/10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FDA-4121-544D-8097-4F8AD19F9CD8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E995-2908-484D-8DDC-D29FABC23A72}" type="datetimeFigureOut">
              <a:rPr lang="en-US"/>
              <a:pPr/>
              <a:t>3/6/10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FDA-4121-544D-8097-4F8AD19F9CD8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E995-2908-484D-8DDC-D29FABC23A72}" type="datetimeFigureOut">
              <a:rPr lang="en-US"/>
              <a:pPr/>
              <a:t>3/6/10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FDA-4121-544D-8097-4F8AD19F9CD8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E995-2908-484D-8DDC-D29FABC23A72}" type="datetimeFigureOut">
              <a:rPr lang="en-US"/>
              <a:pPr/>
              <a:t>3/6/10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FDA-4121-544D-8097-4F8AD19F9CD8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E995-2908-484D-8DDC-D29FABC23A72}" type="datetimeFigureOut">
              <a:rPr lang="en-US"/>
              <a:pPr/>
              <a:t>3/6/10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FDA-4121-544D-8097-4F8AD19F9CD8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E995-2908-484D-8DDC-D29FABC23A72}" type="datetimeFigureOut">
              <a:rPr lang="en-US"/>
              <a:pPr/>
              <a:t>3/6/10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FDA-4121-544D-8097-4F8AD19F9CD8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E995-2908-484D-8DDC-D29FABC23A72}" type="datetimeFigureOut">
              <a:rPr lang="en-US"/>
              <a:pPr/>
              <a:t>3/6/10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BFDA-4121-544D-8097-4F8AD19F9CD8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61761" y="130051"/>
            <a:ext cx="2563822" cy="6643826"/>
            <a:chOff x="3178486" y="130051"/>
            <a:chExt cx="2563822" cy="6643826"/>
          </a:xfrm>
        </p:grpSpPr>
        <p:sp>
          <p:nvSpPr>
            <p:cNvPr id="9" name="TextBox 8"/>
            <p:cNvSpPr txBox="1"/>
            <p:nvPr/>
          </p:nvSpPr>
          <p:spPr>
            <a:xfrm>
              <a:off x="4374566" y="130178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178486" y="130051"/>
              <a:ext cx="2563822" cy="6643826"/>
              <a:chOff x="3178485" y="-54071"/>
              <a:chExt cx="2726647" cy="6912070"/>
            </a:xfrm>
          </p:grpSpPr>
          <p:pic>
            <p:nvPicPr>
              <p:cNvPr id="5" name="Picture 4" descr="lmh100225-1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8485" y="206256"/>
                <a:ext cx="2726647" cy="6651743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788396" y="-53861"/>
                <a:ext cx="275661" cy="544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16352" y="-54071"/>
                <a:ext cx="275661" cy="544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2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44309" y="-54071"/>
                <a:ext cx="275661" cy="544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3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364" y="-43539"/>
                <a:ext cx="275661" cy="544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5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582151" y="-53849"/>
                <a:ext cx="275661" cy="544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4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43315" y="-43464"/>
                <a:ext cx="275661" cy="544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6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77847" y="-43464"/>
                <a:ext cx="275661" cy="544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7</a:t>
                </a: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787064" y="1973570"/>
            <a:ext cx="13488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1: RL1 (WT)</a:t>
            </a:r>
          </a:p>
          <a:p>
            <a:r>
              <a:rPr lang="en-US"/>
              <a:t>2: RL2 (L4-3)</a:t>
            </a:r>
          </a:p>
          <a:p>
            <a:r>
              <a:rPr lang="en-US"/>
              <a:t>3: RL3 (L5-1)</a:t>
            </a:r>
          </a:p>
          <a:p>
            <a:r>
              <a:rPr lang="en-US"/>
              <a:t>4: N25</a:t>
            </a:r>
          </a:p>
          <a:p>
            <a:r>
              <a:rPr lang="en-US"/>
              <a:t>5: N25anti</a:t>
            </a:r>
          </a:p>
          <a:p>
            <a:r>
              <a:rPr lang="en-US"/>
              <a:t>6: DG203-1</a:t>
            </a:r>
          </a:p>
          <a:p>
            <a:r>
              <a:rPr lang="en-US"/>
              <a:t>7: DG203-2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26891" y="65459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28922" y="62202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28922" y="592715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922" y="563404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18067" y="536261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26891" y="512381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28922" y="489584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28922" y="45918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6357" y="433137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6356" y="408171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754499" y="4232587"/>
            <a:ext cx="4130232" cy="2161589"/>
            <a:chOff x="4754499" y="3954087"/>
            <a:chExt cx="4130232" cy="2161589"/>
          </a:xfrm>
        </p:grpSpPr>
        <p:sp>
          <p:nvSpPr>
            <p:cNvPr id="29" name="TextBox 28"/>
            <p:cNvSpPr txBox="1"/>
            <p:nvPr/>
          </p:nvSpPr>
          <p:spPr>
            <a:xfrm>
              <a:off x="4754499" y="4084351"/>
              <a:ext cx="413023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RL1 (WT):    AACAUGUACA AUAAUAAUGG</a:t>
              </a:r>
            </a:p>
            <a:p>
              <a:r>
                <a:rPr lang="en-US"/>
                <a:t>RL2 (L4-3):  AACAUGUACA AUAAUA</a:t>
              </a:r>
              <a:r>
                <a:rPr lang="en-US">
                  <a:solidFill>
                    <a:srgbClr val="FF0000"/>
                  </a:solidFill>
                </a:rPr>
                <a:t>CAC</a:t>
              </a:r>
              <a:r>
                <a:rPr lang="en-US"/>
                <a:t>G</a:t>
              </a:r>
            </a:p>
            <a:p>
              <a:r>
                <a:rPr lang="en-US"/>
                <a:t>RL3 (L5-1):  AACAUGUAC</a:t>
              </a:r>
              <a:r>
                <a:rPr lang="en-US">
                  <a:solidFill>
                    <a:srgbClr val="FF0000"/>
                  </a:solidFill>
                </a:rPr>
                <a:t>C</a:t>
              </a:r>
              <a:r>
                <a:rPr lang="en-US"/>
                <a:t> AU</a:t>
              </a:r>
              <a:r>
                <a:rPr lang="en-US">
                  <a:solidFill>
                    <a:srgbClr val="FF0000"/>
                  </a:solidFill>
                </a:rPr>
                <a:t>U</a:t>
              </a:r>
              <a:r>
                <a:rPr lang="en-US"/>
                <a:t>AUAA</a:t>
              </a:r>
              <a:r>
                <a:rPr lang="en-US">
                  <a:solidFill>
                    <a:srgbClr val="FF0000"/>
                  </a:solidFill>
                </a:rPr>
                <a:t>C</a:t>
              </a:r>
              <a:r>
                <a:rPr lang="en-US"/>
                <a:t>GG</a:t>
              </a:r>
            </a:p>
            <a:p>
              <a:r>
                <a:rPr lang="en-US"/>
                <a:t>N25:		   AUAAAUUUGA GAGAGGAGUU</a:t>
              </a:r>
            </a:p>
            <a:p>
              <a:r>
                <a:rPr lang="en-US"/>
                <a:t>N25anti:	   AUCCGGAAUC CUCUUCCCGG</a:t>
              </a:r>
            </a:p>
            <a:p>
              <a:r>
                <a:rPr lang="en-US"/>
                <a:t>DG203-1:	   AUACGACCGG GAGAGGAGUU</a:t>
              </a:r>
            </a:p>
            <a:p>
              <a:r>
                <a:rPr lang="en-US"/>
                <a:t>DG203-2:	   AUGCGACCGG GAGAGGAGUU 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856" y="3954087"/>
              <a:ext cx="3393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+1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79778" y="3964950"/>
              <a:ext cx="4173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+10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01787" y="3967574"/>
              <a:ext cx="4173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+20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213093" y="652419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3087" y="521066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69667" y="421758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0522" y="322147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80522" y="265136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69667" y="597047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85502" y="59833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54499" y="437955"/>
            <a:ext cx="4179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vitro transcription reaction: 30 nM DNA,</a:t>
            </a:r>
          </a:p>
          <a:p>
            <a:r>
              <a:rPr lang="en-US"/>
              <a:t>in 200 mM KCl, 1 X trxn buffer III(10), </a:t>
            </a:r>
          </a:p>
          <a:p>
            <a:r>
              <a:rPr lang="en-US"/>
              <a:t>100 </a:t>
            </a:r>
            <a:r>
              <a:rPr lang="en-US">
                <a:latin typeface="Symbol" charset="2"/>
                <a:cs typeface="Symbol" charset="2"/>
              </a:rPr>
              <a:t>m</a:t>
            </a:r>
            <a:r>
              <a:rPr lang="en-US"/>
              <a:t>M NTP with 5 </a:t>
            </a:r>
            <a:r>
              <a:rPr lang="en-US">
                <a:latin typeface="Symbol" charset="2"/>
                <a:cs typeface="Symbol" charset="2"/>
              </a:rPr>
              <a:t>m</a:t>
            </a:r>
            <a:r>
              <a:rPr lang="en-US"/>
              <a:t>Ci [</a:t>
            </a:r>
            <a:r>
              <a:rPr lang="en-US">
                <a:latin typeface="Symbol" charset="2"/>
                <a:cs typeface="Symbol" charset="2"/>
              </a:rPr>
              <a:t>g</a:t>
            </a:r>
            <a:r>
              <a:rPr lang="en-US"/>
              <a:t>-</a:t>
            </a:r>
            <a:r>
              <a:rPr lang="en-US" baseline="30000"/>
              <a:t>32</a:t>
            </a:r>
            <a:r>
              <a:rPr lang="en-US"/>
              <a:t>P]ATP, and </a:t>
            </a:r>
          </a:p>
          <a:p>
            <a:r>
              <a:rPr lang="en-US"/>
              <a:t>50 nM RNAP, 10 min, 37 </a:t>
            </a:r>
            <a:r>
              <a:rPr lang="en-US" baseline="30000"/>
              <a:t>o</a:t>
            </a:r>
            <a:r>
              <a:rPr lang="en-US"/>
              <a:t>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521041" y="303956"/>
          <a:ext cx="8043572" cy="6209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179</Words>
  <Application>Microsoft Macintosh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Mount Holyoke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CTS LITS</dc:creator>
  <cp:lastModifiedBy>CTS LITS</cp:lastModifiedBy>
  <cp:revision>8</cp:revision>
  <dcterms:created xsi:type="dcterms:W3CDTF">2010-03-06T15:24:59Z</dcterms:created>
  <dcterms:modified xsi:type="dcterms:W3CDTF">2010-03-06T15:31:19Z</dcterms:modified>
</cp:coreProperties>
</file>