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charts/chart6.xml" ContentType="application/vnd.openxmlformats-officedocument.drawingml.chart+xml"/>
  <Override PartName="/ppt/charts/chart13.xml" ContentType="application/vnd.openxmlformats-officedocument.drawingml.char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charts/chart12.xml" ContentType="application/vnd.openxmlformats-officedocument.drawingml.chart+xml"/>
  <Override PartName="/ppt/charts/chart7.xml" ContentType="application/vnd.openxmlformats-officedocument.drawingml.chart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charts/chart10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9.xml" ContentType="application/vnd.openxmlformats-officedocument.drawingml.chart+xml"/>
  <Override PartName="/ppt/slideLayouts/slideLayout4.xml" ContentType="application/vnd.openxmlformats-officedocument.presentationml.slideLayout+xml"/>
  <Override PartName="/ppt/charts/chart11.xml" ContentType="application/vnd.openxmlformats-officedocument.drawingml.char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charts/chart4.xml" ContentType="application/vnd.openxmlformats-officedocument.drawingml.chart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charts/chart5.xml" ContentType="application/vnd.openxmlformats-officedocument.drawingml.char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charts/chart8.xml" ContentType="application/vnd.openxmlformats-officedocument.drawingml.chart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charts/chart14.xml" ContentType="application/vnd.openxmlformats-officedocument.drawingml.char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heme" Target="theme/theme1.xml"/><Relationship Id="rId4" Type="http://schemas.openxmlformats.org/officeDocument/2006/relationships/slide" Target="slides/slide3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printerSettings" Target="printerSettings/printerSettings1.bin"/><Relationship Id="rId19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_HD:Users:lhsu:Desktop:lmh100227:lmh100227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 b="0" i="0"/>
            </a:pPr>
            <a:r>
              <a:rPr lang="en-US" sz="1400" b="0" i="0"/>
              <a:t>Abortive Probability Profile: N25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N25(-GreB)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'~IQ10C'!$Y$7:$Y$27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'~IQ10C'!$Z$7:$Z$27</c:f>
              <c:numCache>
                <c:formatCode>0.0</c:formatCode>
                <c:ptCount val="21"/>
                <c:pt idx="0">
                  <c:v>16.13822672500197</c:v>
                </c:pt>
                <c:pt idx="1">
                  <c:v>21.83465321190992</c:v>
                </c:pt>
                <c:pt idx="2">
                  <c:v>6.535853156206469</c:v>
                </c:pt>
                <c:pt idx="3">
                  <c:v>13.07580662760655</c:v>
                </c:pt>
                <c:pt idx="4">
                  <c:v>5.291686389990831</c:v>
                </c:pt>
                <c:pt idx="5">
                  <c:v>29.21998489064336</c:v>
                </c:pt>
                <c:pt idx="6">
                  <c:v>23.03897372534192</c:v>
                </c:pt>
                <c:pt idx="7">
                  <c:v>15.46072284527525</c:v>
                </c:pt>
                <c:pt idx="8">
                  <c:v>5.73489889232374</c:v>
                </c:pt>
                <c:pt idx="9">
                  <c:v>2.103600291375078</c:v>
                </c:pt>
                <c:pt idx="10">
                  <c:v>1.88638596449092</c:v>
                </c:pt>
                <c:pt idx="11">
                  <c:v>2.41531206870455</c:v>
                </c:pt>
                <c:pt idx="12">
                  <c:v>1.253589100447706</c:v>
                </c:pt>
                <c:pt idx="20">
                  <c:v>20.2</c:v>
                </c:pt>
              </c:numCache>
            </c:numRef>
          </c:val>
        </c:ser>
        <c:ser>
          <c:idx val="1"/>
          <c:order val="1"/>
          <c:tx>
            <c:v>N25(+GreB)</c:v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cat>
            <c:strRef>
              <c:f>'~IQ10C'!$Y$7:$Y$27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'~IQ10C'!$AA$7:$AA$27</c:f>
              <c:numCache>
                <c:formatCode>0.0</c:formatCode>
                <c:ptCount val="21"/>
                <c:pt idx="0">
                  <c:v>15.39108240404184</c:v>
                </c:pt>
                <c:pt idx="1">
                  <c:v>23.27275374783331</c:v>
                </c:pt>
                <c:pt idx="2">
                  <c:v>4.111005037477507</c:v>
                </c:pt>
                <c:pt idx="3">
                  <c:v>2.808573762006794</c:v>
                </c:pt>
                <c:pt idx="4">
                  <c:v>0.641052979167756</c:v>
                </c:pt>
                <c:pt idx="5">
                  <c:v>3.144992994048489</c:v>
                </c:pt>
                <c:pt idx="6">
                  <c:v>0.968995458193038</c:v>
                </c:pt>
                <c:pt idx="7">
                  <c:v>0.476714617728597</c:v>
                </c:pt>
                <c:pt idx="20">
                  <c:v>57.4</c:v>
                </c:pt>
              </c:numCache>
            </c:numRef>
          </c:val>
        </c:ser>
        <c:ser>
          <c:idx val="2"/>
          <c:order val="2"/>
          <c:tx>
            <c:v>N25(-GreB)</c:v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</c:spPr>
          <c:cat>
            <c:strRef>
              <c:f>'~IQ10C'!$Y$7:$Y$27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'~IQ10C'!$AB$7:$AB$27</c:f>
              <c:numCache>
                <c:formatCode>0.0</c:formatCode>
                <c:ptCount val="21"/>
                <c:pt idx="0">
                  <c:v>16.07438507436833</c:v>
                </c:pt>
                <c:pt idx="1">
                  <c:v>21.87561242099412</c:v>
                </c:pt>
                <c:pt idx="2">
                  <c:v>6.695861923220294</c:v>
                </c:pt>
                <c:pt idx="3">
                  <c:v>13.62617688154522</c:v>
                </c:pt>
                <c:pt idx="4">
                  <c:v>5.597575414387681</c:v>
                </c:pt>
                <c:pt idx="5">
                  <c:v>30.33393579230342</c:v>
                </c:pt>
                <c:pt idx="6">
                  <c:v>24.44654568498218</c:v>
                </c:pt>
                <c:pt idx="7">
                  <c:v>16.81190306235144</c:v>
                </c:pt>
                <c:pt idx="8">
                  <c:v>6.361209269386014</c:v>
                </c:pt>
                <c:pt idx="9">
                  <c:v>1.87728334193876</c:v>
                </c:pt>
                <c:pt idx="10">
                  <c:v>2.168438471175421</c:v>
                </c:pt>
                <c:pt idx="11">
                  <c:v>2.812211007439973</c:v>
                </c:pt>
                <c:pt idx="12">
                  <c:v>1.429561819920116</c:v>
                </c:pt>
                <c:pt idx="20">
                  <c:v>18.9</c:v>
                </c:pt>
              </c:numCache>
            </c:numRef>
          </c:val>
        </c:ser>
        <c:axId val="525811912"/>
        <c:axId val="514993208"/>
      </c:barChart>
      <c:catAx>
        <c:axId val="5258119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/>
                </a:pPr>
                <a:r>
                  <a:rPr lang="en-US" sz="1200" b="0" i="0"/>
                  <a:t>RNA (Nucleotide)</a:t>
                </a:r>
              </a:p>
            </c:rich>
          </c:tx>
          <c:layout/>
        </c:title>
        <c:tickLblPos val="nextTo"/>
        <c:crossAx val="514993208"/>
        <c:crosses val="autoZero"/>
        <c:auto val="1"/>
        <c:lblAlgn val="ctr"/>
        <c:lblOffset val="100"/>
      </c:catAx>
      <c:valAx>
        <c:axId val="5149932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200" b="0" i="0"/>
                </a:pPr>
                <a:r>
                  <a:rPr lang="en-US" sz="1200" b="0" i="0"/>
                  <a:t>Abortive Probability</a:t>
                </a:r>
              </a:p>
            </c:rich>
          </c:tx>
          <c:layout/>
        </c:title>
        <c:numFmt formatCode="0" sourceLinked="0"/>
        <c:tickLblPos val="nextTo"/>
        <c:crossAx val="52581191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Abortive:Productive Ratio -/+ GreB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40552264682511"/>
          <c:y val="0.165517258664264"/>
          <c:w val="0.834218377519324"/>
          <c:h val="0.617433699266244"/>
        </c:manualLayout>
      </c:layout>
      <c:barChart>
        <c:barDir val="col"/>
        <c:grouping val="stacked"/>
        <c:ser>
          <c:idx val="0"/>
          <c:order val="0"/>
          <c:spPr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c:spPr>
          <c:cat>
            <c:multiLvlStrRef>
              <c:f>'~IQ10C'!$J$279:$AF$280</c:f>
              <c:multiLvlStrCache>
                <c:ptCount val="23"/>
                <c:lvl>
                  <c:pt idx="0">
                    <c:v>(-)</c:v>
                  </c:pt>
                  <c:pt idx="1">
                    <c:v>(+)</c:v>
                  </c:pt>
                  <c:pt idx="2">
                    <c:v>(-)</c:v>
                  </c:pt>
                  <c:pt idx="4">
                    <c:v>(-)</c:v>
                  </c:pt>
                  <c:pt idx="5">
                    <c:v>(+)</c:v>
                  </c:pt>
                  <c:pt idx="6">
                    <c:v>(-)</c:v>
                  </c:pt>
                  <c:pt idx="8">
                    <c:v>(-)</c:v>
                  </c:pt>
                  <c:pt idx="9">
                    <c:v>(+)</c:v>
                  </c:pt>
                  <c:pt idx="10">
                    <c:v>(-)</c:v>
                  </c:pt>
                  <c:pt idx="12">
                    <c:v>(-)</c:v>
                  </c:pt>
                  <c:pt idx="13">
                    <c:v>(+)</c:v>
                  </c:pt>
                  <c:pt idx="14">
                    <c:v>(-)</c:v>
                  </c:pt>
                  <c:pt idx="16">
                    <c:v>(-)</c:v>
                  </c:pt>
                  <c:pt idx="17">
                    <c:v>(+)</c:v>
                  </c:pt>
                  <c:pt idx="18">
                    <c:v>(-)</c:v>
                  </c:pt>
                  <c:pt idx="20">
                    <c:v>(-)</c:v>
                  </c:pt>
                  <c:pt idx="21">
                    <c:v>(+)</c:v>
                  </c:pt>
                  <c:pt idx="22">
                    <c:v>(-)</c:v>
                  </c:pt>
                </c:lvl>
                <c:lvl>
                  <c:pt idx="0">
                    <c:v>N25</c:v>
                  </c:pt>
                  <c:pt idx="4">
                    <c:v>RL1 (WT)</c:v>
                  </c:pt>
                  <c:pt idx="8">
                    <c:v>RL2 (L4-3)</c:v>
                  </c:pt>
                  <c:pt idx="12">
                    <c:v>RL3 (L5-1)</c:v>
                  </c:pt>
                  <c:pt idx="16">
                    <c:v>N25anti</c:v>
                  </c:pt>
                  <c:pt idx="20">
                    <c:v>DG203-2</c:v>
                  </c:pt>
                </c:lvl>
              </c:multiLvlStrCache>
            </c:multiLvlStrRef>
          </c:cat>
          <c:val>
            <c:numRef>
              <c:f>'~IQ10C'!$J$281:$AF$281</c:f>
              <c:numCache>
                <c:formatCode>0</c:formatCode>
                <c:ptCount val="23"/>
                <c:pt idx="0">
                  <c:v>3.943822461483298</c:v>
                </c:pt>
                <c:pt idx="1">
                  <c:v>0.742504166566309</c:v>
                </c:pt>
                <c:pt idx="2">
                  <c:v>4.29600140524953</c:v>
                </c:pt>
                <c:pt idx="4">
                  <c:v>301.4358321649235</c:v>
                </c:pt>
                <c:pt idx="5">
                  <c:v>4.480844804560645</c:v>
                </c:pt>
                <c:pt idx="6">
                  <c:v>31.60585414469266</c:v>
                </c:pt>
                <c:pt idx="8">
                  <c:v>28.2757917907654</c:v>
                </c:pt>
                <c:pt idx="9">
                  <c:v>2.295682436696747</c:v>
                </c:pt>
                <c:pt idx="10">
                  <c:v>24.06932156946448</c:v>
                </c:pt>
                <c:pt idx="12">
                  <c:v>293.4613922831159</c:v>
                </c:pt>
                <c:pt idx="13">
                  <c:v>3.189117051587615</c:v>
                </c:pt>
                <c:pt idx="14">
                  <c:v>129.8962776923415</c:v>
                </c:pt>
                <c:pt idx="16">
                  <c:v>128.7186042226647</c:v>
                </c:pt>
                <c:pt idx="17">
                  <c:v>2.006479746824895</c:v>
                </c:pt>
                <c:pt idx="18">
                  <c:v>111.5604314003748</c:v>
                </c:pt>
                <c:pt idx="20">
                  <c:v>5.885522962853682</c:v>
                </c:pt>
                <c:pt idx="21">
                  <c:v>2.687662191430901</c:v>
                </c:pt>
                <c:pt idx="22">
                  <c:v>5.08978251128421</c:v>
                </c:pt>
              </c:numCache>
            </c:numRef>
          </c:val>
        </c:ser>
        <c:overlap val="100"/>
        <c:axId val="68915080"/>
        <c:axId val="528971448"/>
      </c:barChart>
      <c:catAx>
        <c:axId val="68915080"/>
        <c:scaling>
          <c:orientation val="minMax"/>
        </c:scaling>
        <c:axPos val="b"/>
        <c:tickLblPos val="nextTo"/>
        <c:crossAx val="528971448"/>
        <c:crosses val="autoZero"/>
        <c:auto val="1"/>
        <c:lblAlgn val="ctr"/>
        <c:lblOffset val="100"/>
      </c:catAx>
      <c:valAx>
        <c:axId val="5289714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APR</a:t>
                </a:r>
              </a:p>
            </c:rich>
          </c:tx>
          <c:layout/>
        </c:title>
        <c:numFmt formatCode="0" sourceLinked="1"/>
        <c:tickLblPos val="nextTo"/>
        <c:crossAx val="68915080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Total Transcripts -/+ GreB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c:spPr>
          <c:cat>
            <c:multiLvlStrRef>
              <c:f>'~IQ10C'!$N$225:$X$226</c:f>
              <c:multiLvlStrCache>
                <c:ptCount val="11"/>
                <c:lvl>
                  <c:pt idx="0">
                    <c:v>(-)</c:v>
                  </c:pt>
                  <c:pt idx="1">
                    <c:v>(+)</c:v>
                  </c:pt>
                  <c:pt idx="2">
                    <c:v>(-)</c:v>
                  </c:pt>
                  <c:pt idx="4">
                    <c:v>(-)</c:v>
                  </c:pt>
                  <c:pt idx="5">
                    <c:v>(+)</c:v>
                  </c:pt>
                  <c:pt idx="6">
                    <c:v>(-)</c:v>
                  </c:pt>
                  <c:pt idx="8">
                    <c:v>(-)</c:v>
                  </c:pt>
                  <c:pt idx="9">
                    <c:v>(+)</c:v>
                  </c:pt>
                  <c:pt idx="10">
                    <c:v>(-)</c:v>
                  </c:pt>
                </c:lvl>
                <c:lvl>
                  <c:pt idx="0">
                    <c:v>RL1 (WT)</c:v>
                  </c:pt>
                  <c:pt idx="4">
                    <c:v>RL2 (L4-3)</c:v>
                  </c:pt>
                  <c:pt idx="8">
                    <c:v>RL3 (L5-1)</c:v>
                  </c:pt>
                </c:lvl>
              </c:multiLvlStrCache>
            </c:multiLvlStrRef>
          </c:cat>
          <c:val>
            <c:numRef>
              <c:f>'~IQ10C'!$N$227:$X$227</c:f>
              <c:numCache>
                <c:formatCode>0</c:formatCode>
                <c:ptCount val="11"/>
                <c:pt idx="0">
                  <c:v>9.01639849E6</c:v>
                </c:pt>
                <c:pt idx="1">
                  <c:v>4.89629873E6</c:v>
                </c:pt>
                <c:pt idx="2">
                  <c:v>8.87335193E6</c:v>
                </c:pt>
                <c:pt idx="4">
                  <c:v>1.593524002E7</c:v>
                </c:pt>
                <c:pt idx="5">
                  <c:v>7.84778303E6</c:v>
                </c:pt>
                <c:pt idx="6">
                  <c:v>1.652081879E7</c:v>
                </c:pt>
                <c:pt idx="8">
                  <c:v>2.426883658E7</c:v>
                </c:pt>
                <c:pt idx="9">
                  <c:v>7.76829422E6</c:v>
                </c:pt>
                <c:pt idx="10">
                  <c:v>2.422239022E7</c:v>
                </c:pt>
              </c:numCache>
            </c:numRef>
          </c:val>
        </c:ser>
        <c:overlap val="100"/>
        <c:axId val="456624744"/>
        <c:axId val="68918472"/>
      </c:barChart>
      <c:catAx>
        <c:axId val="456624744"/>
        <c:scaling>
          <c:orientation val="minMax"/>
        </c:scaling>
        <c:axPos val="b"/>
        <c:tickLblPos val="nextTo"/>
        <c:crossAx val="68918472"/>
        <c:crosses val="autoZero"/>
        <c:auto val="1"/>
        <c:lblAlgn val="ctr"/>
        <c:lblOffset val="100"/>
      </c:catAx>
      <c:valAx>
        <c:axId val="689184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IQ Volumes</a:t>
                </a:r>
              </a:p>
            </c:rich>
          </c:tx>
          <c:layout/>
        </c:title>
        <c:numFmt formatCode="0" sourceLinked="1"/>
        <c:tickLblPos val="nextTo"/>
        <c:crossAx val="456624744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Total Abortive RNAs -/+ GreB</a:t>
            </a:r>
          </a:p>
        </c:rich>
      </c:tx>
    </c:title>
    <c:plotArea>
      <c:layout/>
      <c:barChart>
        <c:barDir val="col"/>
        <c:grouping val="stacked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  <c:cat>
            <c:multiLvlStrRef>
              <c:f>'~IQ10C'!$N$197:$X$198</c:f>
              <c:multiLvlStrCache>
                <c:ptCount val="11"/>
                <c:lvl>
                  <c:pt idx="0">
                    <c:v>(-)</c:v>
                  </c:pt>
                  <c:pt idx="1">
                    <c:v>(+)</c:v>
                  </c:pt>
                  <c:pt idx="2">
                    <c:v>(-)</c:v>
                  </c:pt>
                  <c:pt idx="4">
                    <c:v>(-)</c:v>
                  </c:pt>
                  <c:pt idx="5">
                    <c:v>(+)</c:v>
                  </c:pt>
                  <c:pt idx="6">
                    <c:v>(-)</c:v>
                  </c:pt>
                  <c:pt idx="8">
                    <c:v>(-)</c:v>
                  </c:pt>
                  <c:pt idx="9">
                    <c:v>(+)</c:v>
                  </c:pt>
                  <c:pt idx="10">
                    <c:v>(-)</c:v>
                  </c:pt>
                </c:lvl>
                <c:lvl>
                  <c:pt idx="0">
                    <c:v>RL1 (WT)</c:v>
                  </c:pt>
                  <c:pt idx="4">
                    <c:v>RL2(L4-3)</c:v>
                  </c:pt>
                  <c:pt idx="8">
                    <c:v>RL3 (L5-1)</c:v>
                  </c:pt>
                </c:lvl>
              </c:multiLvlStrCache>
            </c:multiLvlStrRef>
          </c:cat>
          <c:val>
            <c:numRef>
              <c:f>'~IQ10C'!$N$199:$X$199</c:f>
              <c:numCache>
                <c:formatCode>0</c:formatCode>
                <c:ptCount val="11"/>
                <c:pt idx="0">
                  <c:v>8.98658589E6</c:v>
                </c:pt>
                <c:pt idx="1">
                  <c:v>4.00295128E6</c:v>
                </c:pt>
                <c:pt idx="2">
                  <c:v>8.60121209E6</c:v>
                </c:pt>
                <c:pt idx="4">
                  <c:v>1.539092545E7</c:v>
                </c:pt>
                <c:pt idx="5">
                  <c:v>5.46655147E6</c:v>
                </c:pt>
                <c:pt idx="6">
                  <c:v>1.586181337E7</c:v>
                </c:pt>
                <c:pt idx="8">
                  <c:v>2.418641886E7</c:v>
                </c:pt>
                <c:pt idx="9">
                  <c:v>5.91389528E6</c:v>
                </c:pt>
                <c:pt idx="10">
                  <c:v>2.403733996E7</c:v>
                </c:pt>
              </c:numCache>
            </c:numRef>
          </c:val>
        </c:ser>
        <c:overlap val="100"/>
        <c:axId val="465518328"/>
        <c:axId val="68941912"/>
      </c:barChart>
      <c:catAx>
        <c:axId val="465518328"/>
        <c:scaling>
          <c:orientation val="minMax"/>
        </c:scaling>
        <c:axPos val="b"/>
        <c:tickLblPos val="nextTo"/>
        <c:crossAx val="68941912"/>
        <c:crosses val="autoZero"/>
        <c:auto val="1"/>
        <c:lblAlgn val="ctr"/>
        <c:lblOffset val="100"/>
      </c:catAx>
      <c:valAx>
        <c:axId val="6894191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IQ Volumes</a:t>
                </a:r>
              </a:p>
            </c:rich>
          </c:tx>
        </c:title>
        <c:numFmt formatCode="0" sourceLinked="1"/>
        <c:tickLblPos val="nextTo"/>
        <c:crossAx val="465518328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Productive RNAs -/+ GreB</a:t>
            </a:r>
          </a:p>
        </c:rich>
      </c:tx>
    </c:title>
    <c:plotArea>
      <c:layout/>
      <c:barChart>
        <c:barDir val="col"/>
        <c:grouping val="stacked"/>
        <c:ser>
          <c:idx val="0"/>
          <c:order val="0"/>
          <c:spPr>
            <a:solidFill>
              <a:srgbClr val="FF6600"/>
            </a:solidFill>
            <a:ln>
              <a:solidFill>
                <a:schemeClr val="tx1"/>
              </a:solidFill>
            </a:ln>
          </c:spPr>
          <c:cat>
            <c:multiLvlStrRef>
              <c:f>'~IQ10C'!$N$251:$X$252</c:f>
              <c:multiLvlStrCache>
                <c:ptCount val="11"/>
                <c:lvl>
                  <c:pt idx="0">
                    <c:v>(-)</c:v>
                  </c:pt>
                  <c:pt idx="1">
                    <c:v>(+)</c:v>
                  </c:pt>
                  <c:pt idx="2">
                    <c:v>(-)</c:v>
                  </c:pt>
                  <c:pt idx="4">
                    <c:v>(-)</c:v>
                  </c:pt>
                  <c:pt idx="5">
                    <c:v>(+)</c:v>
                  </c:pt>
                  <c:pt idx="6">
                    <c:v>(-)</c:v>
                  </c:pt>
                  <c:pt idx="8">
                    <c:v>(-)</c:v>
                  </c:pt>
                  <c:pt idx="9">
                    <c:v>(+)</c:v>
                  </c:pt>
                  <c:pt idx="10">
                    <c:v>(-)</c:v>
                  </c:pt>
                </c:lvl>
                <c:lvl>
                  <c:pt idx="0">
                    <c:v>RL1 (WT)</c:v>
                  </c:pt>
                  <c:pt idx="4">
                    <c:v>RL2 (L4-3)</c:v>
                  </c:pt>
                  <c:pt idx="8">
                    <c:v>RL3 (L5-1)</c:v>
                  </c:pt>
                </c:lvl>
              </c:multiLvlStrCache>
            </c:multiLvlStrRef>
          </c:cat>
          <c:val>
            <c:numRef>
              <c:f>'~IQ10C'!$N$253:$X$253</c:f>
              <c:numCache>
                <c:formatCode>0</c:formatCode>
                <c:ptCount val="11"/>
                <c:pt idx="0">
                  <c:v>29812.60000000001</c:v>
                </c:pt>
                <c:pt idx="1">
                  <c:v>893347.45</c:v>
                </c:pt>
                <c:pt idx="2">
                  <c:v>272139.84</c:v>
                </c:pt>
                <c:pt idx="4">
                  <c:v>544314.5699999997</c:v>
                </c:pt>
                <c:pt idx="5">
                  <c:v>2.38123156E6</c:v>
                </c:pt>
                <c:pt idx="6">
                  <c:v>659005.42</c:v>
                </c:pt>
                <c:pt idx="8">
                  <c:v>82417.72</c:v>
                </c:pt>
                <c:pt idx="9">
                  <c:v>1.85439894E6</c:v>
                </c:pt>
                <c:pt idx="10">
                  <c:v>185050.26</c:v>
                </c:pt>
              </c:numCache>
            </c:numRef>
          </c:val>
        </c:ser>
        <c:overlap val="100"/>
        <c:axId val="523934376"/>
        <c:axId val="508371256"/>
      </c:barChart>
      <c:catAx>
        <c:axId val="523934376"/>
        <c:scaling>
          <c:orientation val="minMax"/>
        </c:scaling>
        <c:axPos val="b"/>
        <c:tickLblPos val="nextTo"/>
        <c:crossAx val="508371256"/>
        <c:crosses val="autoZero"/>
        <c:auto val="1"/>
        <c:lblAlgn val="ctr"/>
        <c:lblOffset val="100"/>
      </c:catAx>
      <c:valAx>
        <c:axId val="5083712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IQ Volumes</a:t>
                </a:r>
              </a:p>
            </c:rich>
          </c:tx>
        </c:title>
        <c:numFmt formatCode="0" sourceLinked="1"/>
        <c:tickLblPos val="nextTo"/>
        <c:crossAx val="523934376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Abortive:Productive Ratio -/+ GreB</a:t>
            </a:r>
          </a:p>
        </c:rich>
      </c:tx>
    </c:title>
    <c:plotArea>
      <c:layout/>
      <c:barChart>
        <c:barDir val="col"/>
        <c:grouping val="stacked"/>
        <c:ser>
          <c:idx val="0"/>
          <c:order val="0"/>
          <c:spPr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c:spPr>
          <c:cat>
            <c:multiLvlStrRef>
              <c:f>'~IQ10C'!$N$279:$X$280</c:f>
              <c:multiLvlStrCache>
                <c:ptCount val="11"/>
                <c:lvl>
                  <c:pt idx="0">
                    <c:v>(-)</c:v>
                  </c:pt>
                  <c:pt idx="1">
                    <c:v>(+)</c:v>
                  </c:pt>
                  <c:pt idx="2">
                    <c:v>(-)</c:v>
                  </c:pt>
                  <c:pt idx="4">
                    <c:v>(-)</c:v>
                  </c:pt>
                  <c:pt idx="5">
                    <c:v>(+)</c:v>
                  </c:pt>
                  <c:pt idx="6">
                    <c:v>(-)</c:v>
                  </c:pt>
                  <c:pt idx="8">
                    <c:v>(-)</c:v>
                  </c:pt>
                  <c:pt idx="9">
                    <c:v>(+)</c:v>
                  </c:pt>
                  <c:pt idx="10">
                    <c:v>(-)</c:v>
                  </c:pt>
                </c:lvl>
                <c:lvl>
                  <c:pt idx="0">
                    <c:v>RL1 (WT)</c:v>
                  </c:pt>
                  <c:pt idx="4">
                    <c:v>RL2 (L4-3)</c:v>
                  </c:pt>
                  <c:pt idx="8">
                    <c:v>RL3 (L5-1)</c:v>
                  </c:pt>
                </c:lvl>
              </c:multiLvlStrCache>
            </c:multiLvlStrRef>
          </c:cat>
          <c:val>
            <c:numRef>
              <c:f>'~IQ10C'!$N$281:$X$281</c:f>
              <c:numCache>
                <c:formatCode>0</c:formatCode>
                <c:ptCount val="11"/>
                <c:pt idx="0">
                  <c:v>301.4358321649235</c:v>
                </c:pt>
                <c:pt idx="1">
                  <c:v>4.480844804560645</c:v>
                </c:pt>
                <c:pt idx="2">
                  <c:v>31.60585414469266</c:v>
                </c:pt>
                <c:pt idx="4">
                  <c:v>28.2757917907654</c:v>
                </c:pt>
                <c:pt idx="5">
                  <c:v>2.295682436696747</c:v>
                </c:pt>
                <c:pt idx="6">
                  <c:v>24.06932156946448</c:v>
                </c:pt>
                <c:pt idx="8">
                  <c:v>293.4613922831159</c:v>
                </c:pt>
                <c:pt idx="9">
                  <c:v>3.189117051587615</c:v>
                </c:pt>
                <c:pt idx="10">
                  <c:v>129.8962776923415</c:v>
                </c:pt>
              </c:numCache>
            </c:numRef>
          </c:val>
        </c:ser>
        <c:overlap val="100"/>
        <c:axId val="523625784"/>
        <c:axId val="515068936"/>
      </c:barChart>
      <c:catAx>
        <c:axId val="523625784"/>
        <c:scaling>
          <c:orientation val="minMax"/>
        </c:scaling>
        <c:axPos val="b"/>
        <c:tickLblPos val="nextTo"/>
        <c:crossAx val="515068936"/>
        <c:crosses val="autoZero"/>
        <c:auto val="1"/>
        <c:lblAlgn val="ctr"/>
        <c:lblOffset val="100"/>
      </c:catAx>
      <c:valAx>
        <c:axId val="5150689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APR</a:t>
                </a:r>
              </a:p>
            </c:rich>
          </c:tx>
        </c:title>
        <c:numFmt formatCode="0" sourceLinked="1"/>
        <c:tickLblPos val="nextTo"/>
        <c:crossAx val="52362578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 b="0" i="0"/>
            </a:pPr>
            <a:r>
              <a:rPr lang="en-US" sz="1400" b="0" i="0"/>
              <a:t>Abortive Probability Profile: RL1 (WT)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RL1(-GreB)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'~IQ10C'!$Y$36:$Y$56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'~IQ10C'!$Z$36:$Z$56</c:f>
              <c:numCache>
                <c:formatCode>0.0</c:formatCode>
                <c:ptCount val="21"/>
                <c:pt idx="0">
                  <c:v>10.91164572075163</c:v>
                </c:pt>
                <c:pt idx="1">
                  <c:v>11.41583509293761</c:v>
                </c:pt>
                <c:pt idx="2">
                  <c:v>14.3312243013811</c:v>
                </c:pt>
                <c:pt idx="3">
                  <c:v>44.32733919039683</c:v>
                </c:pt>
                <c:pt idx="4">
                  <c:v>65.23829539449585</c:v>
                </c:pt>
                <c:pt idx="5">
                  <c:v>16.43257210569569</c:v>
                </c:pt>
                <c:pt idx="6">
                  <c:v>24.67472428550469</c:v>
                </c:pt>
                <c:pt idx="7">
                  <c:v>21.00564121221722</c:v>
                </c:pt>
                <c:pt idx="8">
                  <c:v>17.31586322965668</c:v>
                </c:pt>
                <c:pt idx="9">
                  <c:v>47.16847622134963</c:v>
                </c:pt>
                <c:pt idx="10">
                  <c:v>52.27161268192488</c:v>
                </c:pt>
                <c:pt idx="11">
                  <c:v>39.05781073284015</c:v>
                </c:pt>
                <c:pt idx="12">
                  <c:v>53.77675656243833</c:v>
                </c:pt>
                <c:pt idx="20">
                  <c:v>0.3</c:v>
                </c:pt>
              </c:numCache>
            </c:numRef>
          </c:val>
        </c:ser>
        <c:ser>
          <c:idx val="1"/>
          <c:order val="1"/>
          <c:tx>
            <c:v>RL1(+GreB)</c:v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cat>
            <c:strRef>
              <c:f>'~IQ10C'!$Y$36:$Y$56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'~IQ10C'!$AA$36:$AA$56</c:f>
              <c:numCache>
                <c:formatCode>0.0</c:formatCode>
                <c:ptCount val="21"/>
                <c:pt idx="0">
                  <c:v>30.12391586654681</c:v>
                </c:pt>
                <c:pt idx="1">
                  <c:v>28.5537210115462</c:v>
                </c:pt>
                <c:pt idx="2">
                  <c:v>10.58599878869109</c:v>
                </c:pt>
                <c:pt idx="3">
                  <c:v>42.26931443436656</c:v>
                </c:pt>
                <c:pt idx="4">
                  <c:v>24.60903657986758</c:v>
                </c:pt>
                <c:pt idx="5">
                  <c:v>3.61934868527395</c:v>
                </c:pt>
                <c:pt idx="6">
                  <c:v>2.729770136691789</c:v>
                </c:pt>
                <c:pt idx="20">
                  <c:v>18.2</c:v>
                </c:pt>
              </c:numCache>
            </c:numRef>
          </c:val>
        </c:ser>
        <c:ser>
          <c:idx val="2"/>
          <c:order val="2"/>
          <c:tx>
            <c:v>RL1(-GreB)</c:v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</c:spPr>
          <c:cat>
            <c:strRef>
              <c:f>'~IQ10C'!$Y$36:$Y$56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'~IQ10C'!$AB$36:$AB$56</c:f>
              <c:numCache>
                <c:formatCode>0.0</c:formatCode>
                <c:ptCount val="21"/>
                <c:pt idx="0">
                  <c:v>9.889167779238528</c:v>
                </c:pt>
                <c:pt idx="1">
                  <c:v>10.25445642004721</c:v>
                </c:pt>
                <c:pt idx="2">
                  <c:v>13.48537264144768</c:v>
                </c:pt>
                <c:pt idx="3">
                  <c:v>41.85768999311107</c:v>
                </c:pt>
                <c:pt idx="4">
                  <c:v>61.81347580290605</c:v>
                </c:pt>
                <c:pt idx="5">
                  <c:v>12.6139618335464</c:v>
                </c:pt>
                <c:pt idx="6">
                  <c:v>20.08879085573593</c:v>
                </c:pt>
                <c:pt idx="7">
                  <c:v>15.68430117186551</c:v>
                </c:pt>
                <c:pt idx="8">
                  <c:v>12.2550935767695</c:v>
                </c:pt>
                <c:pt idx="9">
                  <c:v>30.76144332528463</c:v>
                </c:pt>
                <c:pt idx="10">
                  <c:v>26.20258356579636</c:v>
                </c:pt>
                <c:pt idx="11">
                  <c:v>13.30645174447541</c:v>
                </c:pt>
                <c:pt idx="12">
                  <c:v>14.23911052842563</c:v>
                </c:pt>
                <c:pt idx="20">
                  <c:v>3.1</c:v>
                </c:pt>
              </c:numCache>
            </c:numRef>
          </c:val>
        </c:ser>
        <c:axId val="482240760"/>
        <c:axId val="525612632"/>
      </c:barChart>
      <c:catAx>
        <c:axId val="4822407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/>
                </a:pPr>
                <a:r>
                  <a:rPr lang="en-US" sz="1200" b="0" i="0"/>
                  <a:t>RNA (Nucleotide)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25612632"/>
        <c:crosses val="autoZero"/>
        <c:auto val="1"/>
        <c:lblAlgn val="ctr"/>
        <c:lblOffset val="100"/>
      </c:catAx>
      <c:valAx>
        <c:axId val="5256126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200" b="0" i="0"/>
                </a:pPr>
                <a:r>
                  <a:rPr lang="en-US" sz="1200" b="0" i="0"/>
                  <a:t>Abortive Probability</a:t>
                </a:r>
              </a:p>
            </c:rich>
          </c:tx>
          <c:layout/>
        </c:title>
        <c:numFmt formatCode="0" sourceLinked="0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4822407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 b="0" i="0"/>
            </a:pPr>
            <a:r>
              <a:rPr lang="en-US" sz="1400" b="0" i="0"/>
              <a:t>Abortive Probability Profile: RL2 (L4-3)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RL2(-GreB)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'~IQ10C'!$Y$65:$Y$86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'~IQ10C'!$Z$65:$Z$86</c:f>
              <c:numCache>
                <c:formatCode>0.0</c:formatCode>
                <c:ptCount val="22"/>
                <c:pt idx="0">
                  <c:v>13.71172751246705</c:v>
                </c:pt>
                <c:pt idx="1">
                  <c:v>3.211016792130245</c:v>
                </c:pt>
                <c:pt idx="2">
                  <c:v>20.27574329113514</c:v>
                </c:pt>
                <c:pt idx="3">
                  <c:v>29.83863633274795</c:v>
                </c:pt>
                <c:pt idx="4">
                  <c:v>59.1915396742769</c:v>
                </c:pt>
                <c:pt idx="5">
                  <c:v>11.33906796551081</c:v>
                </c:pt>
                <c:pt idx="6">
                  <c:v>22.10115298374985</c:v>
                </c:pt>
                <c:pt idx="7">
                  <c:v>18.84488164246754</c:v>
                </c:pt>
                <c:pt idx="8">
                  <c:v>8.657978319979045</c:v>
                </c:pt>
                <c:pt idx="9">
                  <c:v>29.28496837288304</c:v>
                </c:pt>
                <c:pt idx="10">
                  <c:v>34.0905421150031</c:v>
                </c:pt>
                <c:pt idx="11">
                  <c:v>10.30054979575597</c:v>
                </c:pt>
                <c:pt idx="12">
                  <c:v>16.39157770276246</c:v>
                </c:pt>
                <c:pt idx="20">
                  <c:v>3.4</c:v>
                </c:pt>
              </c:numCache>
            </c:numRef>
          </c:val>
        </c:ser>
        <c:ser>
          <c:idx val="1"/>
          <c:order val="1"/>
          <c:tx>
            <c:v>RL2(+GreB)</c:v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cat>
            <c:strRef>
              <c:f>'~IQ10C'!$Y$65:$Y$86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'~IQ10C'!$AA$65:$AA$86</c:f>
              <c:numCache>
                <c:formatCode>0.0</c:formatCode>
                <c:ptCount val="22"/>
                <c:pt idx="0">
                  <c:v>44.48693327343429</c:v>
                </c:pt>
                <c:pt idx="1">
                  <c:v>5.306944112335625</c:v>
                </c:pt>
                <c:pt idx="2">
                  <c:v>11.69313353263577</c:v>
                </c:pt>
                <c:pt idx="3">
                  <c:v>16.5509783555988</c:v>
                </c:pt>
                <c:pt idx="4">
                  <c:v>19.18607153630584</c:v>
                </c:pt>
                <c:pt idx="5">
                  <c:v>1.167574202110002</c:v>
                </c:pt>
                <c:pt idx="6">
                  <c:v>1.955601456317287</c:v>
                </c:pt>
                <c:pt idx="20">
                  <c:v>30.3</c:v>
                </c:pt>
              </c:numCache>
            </c:numRef>
          </c:val>
        </c:ser>
        <c:ser>
          <c:idx val="2"/>
          <c:order val="2"/>
          <c:tx>
            <c:v>RL2(-GreB)</c:v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</c:spPr>
          <c:cat>
            <c:strRef>
              <c:f>'~IQ10C'!$Y$65:$Y$86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'~IQ10C'!$AB$65:$AB$86</c:f>
              <c:numCache>
                <c:formatCode>0.0</c:formatCode>
                <c:ptCount val="22"/>
                <c:pt idx="0">
                  <c:v>14.08517422519347</c:v>
                </c:pt>
                <c:pt idx="1">
                  <c:v>3.452772138131378</c:v>
                </c:pt>
                <c:pt idx="2">
                  <c:v>20.09994754464482</c:v>
                </c:pt>
                <c:pt idx="3">
                  <c:v>29.205519855984</c:v>
                </c:pt>
                <c:pt idx="4">
                  <c:v>58.29216780310596</c:v>
                </c:pt>
                <c:pt idx="5">
                  <c:v>10.9981064981947</c:v>
                </c:pt>
                <c:pt idx="6">
                  <c:v>20.79930621680267</c:v>
                </c:pt>
                <c:pt idx="7">
                  <c:v>18.06915171420631</c:v>
                </c:pt>
                <c:pt idx="8">
                  <c:v>8.414898769016455</c:v>
                </c:pt>
                <c:pt idx="9">
                  <c:v>28.22083263924731</c:v>
                </c:pt>
                <c:pt idx="10">
                  <c:v>32.18299114730892</c:v>
                </c:pt>
                <c:pt idx="11">
                  <c:v>9.43115483442695</c:v>
                </c:pt>
                <c:pt idx="12">
                  <c:v>14.33418731367316</c:v>
                </c:pt>
                <c:pt idx="20">
                  <c:v>4.0</c:v>
                </c:pt>
              </c:numCache>
            </c:numRef>
          </c:val>
        </c:ser>
        <c:axId val="523495624"/>
        <c:axId val="529154152"/>
      </c:barChart>
      <c:catAx>
        <c:axId val="5234956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/>
                </a:pPr>
                <a:r>
                  <a:rPr lang="en-US" sz="1200" b="0" i="0"/>
                  <a:t>RNA (Nucleotides)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29154152"/>
        <c:crosses val="autoZero"/>
        <c:auto val="1"/>
        <c:lblAlgn val="ctr"/>
        <c:lblOffset val="100"/>
      </c:catAx>
      <c:valAx>
        <c:axId val="52915415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200" b="0" i="0"/>
                </a:pPr>
                <a:r>
                  <a:rPr lang="en-US" sz="1200" b="0" i="0"/>
                  <a:t>Abortive Probability</a:t>
                </a:r>
              </a:p>
            </c:rich>
          </c:tx>
          <c:layout/>
        </c:title>
        <c:numFmt formatCode="0" sourceLinked="0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234956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 b="0" i="0"/>
            </a:pPr>
            <a:r>
              <a:rPr lang="en-US" sz="1400" b="0" i="0"/>
              <a:t>Abortive Probability Profile: RL3 (L5-1) 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RL3(-GreB)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'~IQ10C'!$Y$94:$Y$115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'~IQ10C'!$Z$94:$Z$115</c:f>
              <c:numCache>
                <c:formatCode>0.0</c:formatCode>
                <c:ptCount val="22"/>
                <c:pt idx="0">
                  <c:v>6.263097676683106</c:v>
                </c:pt>
                <c:pt idx="1">
                  <c:v>2.644432004069391</c:v>
                </c:pt>
                <c:pt idx="2">
                  <c:v>8.644218904906069</c:v>
                </c:pt>
                <c:pt idx="3">
                  <c:v>21.79220214424562</c:v>
                </c:pt>
                <c:pt idx="4">
                  <c:v>86.16033699662603</c:v>
                </c:pt>
                <c:pt idx="5">
                  <c:v>18.7950047995255</c:v>
                </c:pt>
                <c:pt idx="6">
                  <c:v>15.71606513485189</c:v>
                </c:pt>
                <c:pt idx="7">
                  <c:v>21.81290349776547</c:v>
                </c:pt>
                <c:pt idx="8">
                  <c:v>5.131324298254982</c:v>
                </c:pt>
                <c:pt idx="9">
                  <c:v>14.93362283681062</c:v>
                </c:pt>
                <c:pt idx="10">
                  <c:v>81.61355486126997</c:v>
                </c:pt>
                <c:pt idx="11">
                  <c:v>34.22161809879628</c:v>
                </c:pt>
                <c:pt idx="12">
                  <c:v>49.14032842360504</c:v>
                </c:pt>
                <c:pt idx="20">
                  <c:v>0.2</c:v>
                </c:pt>
              </c:numCache>
            </c:numRef>
          </c:val>
        </c:ser>
        <c:ser>
          <c:idx val="1"/>
          <c:order val="1"/>
          <c:tx>
            <c:v>RL3(+GreB)</c:v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cat>
            <c:strRef>
              <c:f>'~IQ10C'!$Y$94:$Y$115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'~IQ10C'!$AA$94:$AA$115</c:f>
              <c:numCache>
                <c:formatCode>0.0</c:formatCode>
                <c:ptCount val="22"/>
                <c:pt idx="0">
                  <c:v>30.25549101820708</c:v>
                </c:pt>
                <c:pt idx="1">
                  <c:v>6.626187071955065</c:v>
                </c:pt>
                <c:pt idx="2">
                  <c:v>13.46794173660594</c:v>
                </c:pt>
                <c:pt idx="3">
                  <c:v>23.41081027785309</c:v>
                </c:pt>
                <c:pt idx="4">
                  <c:v>42.72818335245565</c:v>
                </c:pt>
                <c:pt idx="5">
                  <c:v>1.423173121056732</c:v>
                </c:pt>
                <c:pt idx="6">
                  <c:v>2.219714996448053</c:v>
                </c:pt>
                <c:pt idx="20">
                  <c:v>23.9</c:v>
                </c:pt>
              </c:numCache>
            </c:numRef>
          </c:val>
        </c:ser>
        <c:ser>
          <c:idx val="2"/>
          <c:order val="2"/>
          <c:tx>
            <c:v>RL3(-GreB)</c:v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</c:spPr>
          <c:cat>
            <c:strRef>
              <c:f>'~IQ10C'!$Y$94:$Y$115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'~IQ10C'!$AB$94:$AB$115</c:f>
              <c:numCache>
                <c:formatCode>0.0</c:formatCode>
                <c:ptCount val="22"/>
                <c:pt idx="0">
                  <c:v>6.087126813697244</c:v>
                </c:pt>
                <c:pt idx="1">
                  <c:v>2.712303285798504</c:v>
                </c:pt>
                <c:pt idx="2">
                  <c:v>8.67306484381822</c:v>
                </c:pt>
                <c:pt idx="3">
                  <c:v>21.69427932703817</c:v>
                </c:pt>
                <c:pt idx="4">
                  <c:v>86.03699122982533</c:v>
                </c:pt>
                <c:pt idx="5">
                  <c:v>17.97169988257775</c:v>
                </c:pt>
                <c:pt idx="6">
                  <c:v>15.36787066094917</c:v>
                </c:pt>
                <c:pt idx="7">
                  <c:v>20.73642564126743</c:v>
                </c:pt>
                <c:pt idx="8">
                  <c:v>3.562811069270273</c:v>
                </c:pt>
                <c:pt idx="9">
                  <c:v>13.13644530026346</c:v>
                </c:pt>
                <c:pt idx="10">
                  <c:v>74.54459667786696</c:v>
                </c:pt>
                <c:pt idx="11">
                  <c:v>5.68536340378926</c:v>
                </c:pt>
                <c:pt idx="12">
                  <c:v>19.54481765425047</c:v>
                </c:pt>
                <c:pt idx="20">
                  <c:v>0.8</c:v>
                </c:pt>
              </c:numCache>
            </c:numRef>
          </c:val>
        </c:ser>
        <c:axId val="508444856"/>
        <c:axId val="529122696"/>
      </c:barChart>
      <c:catAx>
        <c:axId val="508444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/>
                </a:pPr>
                <a:r>
                  <a:rPr lang="en-US" sz="1200" b="0" i="0"/>
                  <a:t>RNA (Nucleotide)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29122696"/>
        <c:crosses val="autoZero"/>
        <c:auto val="1"/>
        <c:lblAlgn val="ctr"/>
        <c:lblOffset val="100"/>
      </c:catAx>
      <c:valAx>
        <c:axId val="5291226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200" b="0" i="0"/>
                </a:pPr>
                <a:r>
                  <a:rPr lang="en-US" sz="1200" b="0" i="0"/>
                  <a:t>Abortive Probability</a:t>
                </a:r>
              </a:p>
            </c:rich>
          </c:tx>
          <c:layout/>
        </c:title>
        <c:numFmt formatCode="0" sourceLinked="0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084448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 b="0" i="0"/>
            </a:pPr>
            <a:r>
              <a:rPr lang="en-US" sz="1400" b="0" i="0"/>
              <a:t>Abortive Probability Profile: N25anti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N25anti(-GreB)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'~IQ10C'!$Y$123:$Y$143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'~IQ10C'!$Z$123:$Z$143</c:f>
              <c:numCache>
                <c:formatCode>0.0</c:formatCode>
                <c:ptCount val="21"/>
                <c:pt idx="0">
                  <c:v>8.498321599173561</c:v>
                </c:pt>
                <c:pt idx="1">
                  <c:v>11.81487252726195</c:v>
                </c:pt>
                <c:pt idx="2">
                  <c:v>2.068732813776812</c:v>
                </c:pt>
                <c:pt idx="3">
                  <c:v>12.95097722624522</c:v>
                </c:pt>
                <c:pt idx="4">
                  <c:v>25.81228961070394</c:v>
                </c:pt>
                <c:pt idx="5">
                  <c:v>12.28243757485536</c:v>
                </c:pt>
                <c:pt idx="6">
                  <c:v>12.30592490175555</c:v>
                </c:pt>
                <c:pt idx="7">
                  <c:v>5.014488075047411</c:v>
                </c:pt>
                <c:pt idx="8">
                  <c:v>3.74231259342796</c:v>
                </c:pt>
                <c:pt idx="9">
                  <c:v>9.766876080442563</c:v>
                </c:pt>
                <c:pt idx="10">
                  <c:v>60.67353908586657</c:v>
                </c:pt>
                <c:pt idx="11">
                  <c:v>88.34004125569983</c:v>
                </c:pt>
                <c:pt idx="12">
                  <c:v>54.97898308898827</c:v>
                </c:pt>
                <c:pt idx="20">
                  <c:v>0.8</c:v>
                </c:pt>
              </c:numCache>
            </c:numRef>
          </c:val>
        </c:ser>
        <c:ser>
          <c:idx val="1"/>
          <c:order val="1"/>
          <c:tx>
            <c:v>N25anti(+GreB)</c:v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cat>
            <c:strRef>
              <c:f>'~IQ10C'!$Y$123:$Y$143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'~IQ10C'!$AA$123:$AA$143</c:f>
              <c:numCache>
                <c:formatCode>0.0</c:formatCode>
                <c:ptCount val="21"/>
                <c:pt idx="0">
                  <c:v>20.13577038269286</c:v>
                </c:pt>
                <c:pt idx="1">
                  <c:v>20.98780518617057</c:v>
                </c:pt>
                <c:pt idx="2">
                  <c:v>5.907649138367068</c:v>
                </c:pt>
                <c:pt idx="3">
                  <c:v>20.75506674798207</c:v>
                </c:pt>
                <c:pt idx="4">
                  <c:v>3.036787945079679</c:v>
                </c:pt>
                <c:pt idx="5">
                  <c:v>0.0</c:v>
                </c:pt>
                <c:pt idx="6">
                  <c:v>1.802327983898408</c:v>
                </c:pt>
                <c:pt idx="7">
                  <c:v>1.921241886459835</c:v>
                </c:pt>
                <c:pt idx="8">
                  <c:v>2.015551831641562</c:v>
                </c:pt>
                <c:pt idx="9">
                  <c:v>5.405719656411871</c:v>
                </c:pt>
                <c:pt idx="10">
                  <c:v>13.46901980047192</c:v>
                </c:pt>
                <c:pt idx="11">
                  <c:v>5.622248905337416</c:v>
                </c:pt>
                <c:pt idx="20">
                  <c:v>33.3</c:v>
                </c:pt>
              </c:numCache>
            </c:numRef>
          </c:val>
        </c:ser>
        <c:ser>
          <c:idx val="2"/>
          <c:order val="2"/>
          <c:tx>
            <c:v>N25anti(-GreB)</c:v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</c:spPr>
          <c:cat>
            <c:strRef>
              <c:f>'~IQ10C'!$Y$123:$Y$143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20">
                  <c:v>FL</c:v>
                </c:pt>
              </c:strCache>
            </c:strRef>
          </c:cat>
          <c:val>
            <c:numRef>
              <c:f>'~IQ10C'!$AB$123:$AB$143</c:f>
              <c:numCache>
                <c:formatCode>0.0</c:formatCode>
                <c:ptCount val="21"/>
                <c:pt idx="0">
                  <c:v>8.475328645676498</c:v>
                </c:pt>
                <c:pt idx="1">
                  <c:v>11.53097560457329</c:v>
                </c:pt>
                <c:pt idx="2">
                  <c:v>2.093265539075527</c:v>
                </c:pt>
                <c:pt idx="3">
                  <c:v>13.19450121193686</c:v>
                </c:pt>
                <c:pt idx="4">
                  <c:v>25.97196555419903</c:v>
                </c:pt>
                <c:pt idx="5">
                  <c:v>12.16157127113508</c:v>
                </c:pt>
                <c:pt idx="6">
                  <c:v>12.09925956819359</c:v>
                </c:pt>
                <c:pt idx="7">
                  <c:v>4.955458339958708</c:v>
                </c:pt>
                <c:pt idx="8">
                  <c:v>3.686853132721663</c:v>
                </c:pt>
                <c:pt idx="9">
                  <c:v>9.613013835708064</c:v>
                </c:pt>
                <c:pt idx="10">
                  <c:v>60.4619591402601</c:v>
                </c:pt>
                <c:pt idx="11">
                  <c:v>87.785766447703</c:v>
                </c:pt>
                <c:pt idx="12">
                  <c:v>51.67456793067324</c:v>
                </c:pt>
                <c:pt idx="20">
                  <c:v>0.9</c:v>
                </c:pt>
              </c:numCache>
            </c:numRef>
          </c:val>
        </c:ser>
        <c:axId val="523536648"/>
        <c:axId val="529082936"/>
      </c:barChart>
      <c:catAx>
        <c:axId val="5235366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/>
                </a:pPr>
                <a:r>
                  <a:rPr lang="en-US" sz="1200" b="0" i="0"/>
                  <a:t>RNA (Nucleotide)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sz="800" b="0" i="0"/>
            </a:pPr>
            <a:endParaRPr lang="en-US"/>
          </a:p>
        </c:txPr>
        <c:crossAx val="529082936"/>
        <c:crosses val="autoZero"/>
        <c:auto val="1"/>
        <c:lblAlgn val="ctr"/>
        <c:lblOffset val="100"/>
      </c:catAx>
      <c:valAx>
        <c:axId val="5290829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200" b="0" i="0"/>
                </a:pPr>
                <a:r>
                  <a:rPr lang="en-US" sz="1200" b="0" i="0"/>
                  <a:t>Abortive Probability</a:t>
                </a:r>
              </a:p>
            </c:rich>
          </c:tx>
          <c:layout/>
        </c:title>
        <c:numFmt formatCode="0" sourceLinked="0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235366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 sz="1400" b="0" i="0"/>
            </a:pPr>
            <a:r>
              <a:rPr lang="en-US" sz="1400" b="0" i="0"/>
              <a:t>Abortive Probability Profile: DG203-2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DG203-2(-GreB)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c:spPr>
          <c:cat>
            <c:strRef>
              <c:f>'~IQ10C'!$Y$152:$Y$173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20">
                  <c:v>FL</c:v>
                </c:pt>
              </c:strCache>
            </c:strRef>
          </c:cat>
          <c:val>
            <c:numRef>
              <c:f>'~IQ10C'!$Z$152:$Z$173</c:f>
              <c:numCache>
                <c:formatCode>0.0</c:formatCode>
                <c:ptCount val="22"/>
                <c:pt idx="0">
                  <c:v>10.79325617577074</c:v>
                </c:pt>
                <c:pt idx="1">
                  <c:v>21.47145074892983</c:v>
                </c:pt>
                <c:pt idx="2">
                  <c:v>6.762784632516703</c:v>
                </c:pt>
                <c:pt idx="3">
                  <c:v>21.69560116116201</c:v>
                </c:pt>
                <c:pt idx="4">
                  <c:v>3.066693309843056</c:v>
                </c:pt>
                <c:pt idx="5">
                  <c:v>7.499179232694888</c:v>
                </c:pt>
                <c:pt idx="6">
                  <c:v>2.378304952509561</c:v>
                </c:pt>
                <c:pt idx="7">
                  <c:v>3.160942428842902</c:v>
                </c:pt>
                <c:pt idx="8">
                  <c:v>2.058666436238076</c:v>
                </c:pt>
                <c:pt idx="9">
                  <c:v>1.233164472261779</c:v>
                </c:pt>
                <c:pt idx="10">
                  <c:v>11.21961499740553</c:v>
                </c:pt>
                <c:pt idx="11">
                  <c:v>16.43058251589461</c:v>
                </c:pt>
                <c:pt idx="12">
                  <c:v>16.28934056147228</c:v>
                </c:pt>
                <c:pt idx="13">
                  <c:v>7.328638731791175</c:v>
                </c:pt>
                <c:pt idx="14">
                  <c:v>13.85206928720787</c:v>
                </c:pt>
                <c:pt idx="15">
                  <c:v>14.2658387158278</c:v>
                </c:pt>
                <c:pt idx="16">
                  <c:v>18.78592746779821</c:v>
                </c:pt>
                <c:pt idx="20">
                  <c:v>14.5</c:v>
                </c:pt>
              </c:numCache>
            </c:numRef>
          </c:val>
        </c:ser>
        <c:ser>
          <c:idx val="1"/>
          <c:order val="1"/>
          <c:tx>
            <c:v>DG203-2(+GreB)</c:v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cat>
            <c:strRef>
              <c:f>'~IQ10C'!$Y$152:$Y$173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20">
                  <c:v>FL</c:v>
                </c:pt>
              </c:strCache>
            </c:strRef>
          </c:cat>
          <c:val>
            <c:numRef>
              <c:f>'~IQ10C'!$AA$152:$AA$173</c:f>
              <c:numCache>
                <c:formatCode>0.0</c:formatCode>
                <c:ptCount val="22"/>
                <c:pt idx="0">
                  <c:v>10.16623364793961</c:v>
                </c:pt>
                <c:pt idx="1">
                  <c:v>29.18200595442165</c:v>
                </c:pt>
                <c:pt idx="2">
                  <c:v>1.523500758580886</c:v>
                </c:pt>
                <c:pt idx="3">
                  <c:v>1.641429083113319</c:v>
                </c:pt>
                <c:pt idx="4">
                  <c:v>0.561102728439662</c:v>
                </c:pt>
                <c:pt idx="5">
                  <c:v>0.581545757203967</c:v>
                </c:pt>
                <c:pt idx="6">
                  <c:v>0.314828694039608</c:v>
                </c:pt>
                <c:pt idx="7">
                  <c:v>0.15030821322108</c:v>
                </c:pt>
                <c:pt idx="8">
                  <c:v>0.0854843207179115</c:v>
                </c:pt>
                <c:pt idx="9">
                  <c:v>0.296314386213503</c:v>
                </c:pt>
                <c:pt idx="10">
                  <c:v>0.334599466021694</c:v>
                </c:pt>
                <c:pt idx="11">
                  <c:v>0.145004069590016</c:v>
                </c:pt>
                <c:pt idx="12">
                  <c:v>0.342758301332378</c:v>
                </c:pt>
                <c:pt idx="13">
                  <c:v>1.850716463364936</c:v>
                </c:pt>
                <c:pt idx="14">
                  <c:v>17.60016991895311</c:v>
                </c:pt>
                <c:pt idx="15">
                  <c:v>29.68369232322154</c:v>
                </c:pt>
                <c:pt idx="16">
                  <c:v>20.5844797566748</c:v>
                </c:pt>
                <c:pt idx="20">
                  <c:v>27.1</c:v>
                </c:pt>
              </c:numCache>
            </c:numRef>
          </c:val>
        </c:ser>
        <c:ser>
          <c:idx val="2"/>
          <c:order val="2"/>
          <c:tx>
            <c:v>DG203-2(-GreB)</c:v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</c:spPr>
          <c:cat>
            <c:strRef>
              <c:f>'~IQ10C'!$Y$152:$Y$173</c:f>
              <c:strCache>
                <c:ptCount val="21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20">
                  <c:v>FL</c:v>
                </c:pt>
              </c:strCache>
            </c:strRef>
          </c:cat>
          <c:val>
            <c:numRef>
              <c:f>'~IQ10C'!$AB$152:$AB$173</c:f>
              <c:numCache>
                <c:formatCode>0.0</c:formatCode>
                <c:ptCount val="22"/>
                <c:pt idx="0">
                  <c:v>10.31719407662253</c:v>
                </c:pt>
                <c:pt idx="1">
                  <c:v>19.93833780500862</c:v>
                </c:pt>
                <c:pt idx="2">
                  <c:v>6.64360641228245</c:v>
                </c:pt>
                <c:pt idx="3">
                  <c:v>20.54314491020076</c:v>
                </c:pt>
                <c:pt idx="4">
                  <c:v>2.964189583562396</c:v>
                </c:pt>
                <c:pt idx="5">
                  <c:v>7.222923996023666</c:v>
                </c:pt>
                <c:pt idx="6">
                  <c:v>2.28359111650281</c:v>
                </c:pt>
                <c:pt idx="7">
                  <c:v>2.883746343599043</c:v>
                </c:pt>
                <c:pt idx="8">
                  <c:v>1.851613240528042</c:v>
                </c:pt>
                <c:pt idx="9">
                  <c:v>1.285141783492298</c:v>
                </c:pt>
                <c:pt idx="10">
                  <c:v>10.8908828489481</c:v>
                </c:pt>
                <c:pt idx="11">
                  <c:v>15.57435607250123</c:v>
                </c:pt>
                <c:pt idx="12">
                  <c:v>14.6790455846772</c:v>
                </c:pt>
                <c:pt idx="13">
                  <c:v>6.639089199648881</c:v>
                </c:pt>
                <c:pt idx="14">
                  <c:v>12.47333617403072</c:v>
                </c:pt>
                <c:pt idx="15">
                  <c:v>14.08797538419243</c:v>
                </c:pt>
                <c:pt idx="16">
                  <c:v>17.45257347795108</c:v>
                </c:pt>
                <c:pt idx="20">
                  <c:v>16.4</c:v>
                </c:pt>
              </c:numCache>
            </c:numRef>
          </c:val>
        </c:ser>
        <c:axId val="532980920"/>
        <c:axId val="528535640"/>
      </c:barChart>
      <c:catAx>
        <c:axId val="5329809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/>
                </a:pPr>
                <a:r>
                  <a:rPr lang="en-US" sz="1200" b="0" i="0"/>
                  <a:t>RNA (Nucleotide)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28535640"/>
        <c:crosses val="autoZero"/>
        <c:auto val="1"/>
        <c:lblAlgn val="ctr"/>
        <c:lblOffset val="100"/>
      </c:catAx>
      <c:valAx>
        <c:axId val="5285356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200" b="0" i="0"/>
                </a:pPr>
                <a:r>
                  <a:rPr lang="en-US" sz="1200" b="0" i="0"/>
                  <a:t>Abortive Probability</a:t>
                </a:r>
              </a:p>
            </c:rich>
          </c:tx>
          <c:layout/>
        </c:title>
        <c:numFmt formatCode="0" sourceLinked="0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5329809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Total Transcripts -/+ GreB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c:spPr>
          <c:cat>
            <c:multiLvlStrRef>
              <c:f>'~IQ10C'!$J$225:$AF$226</c:f>
              <c:multiLvlStrCache>
                <c:ptCount val="23"/>
                <c:lvl>
                  <c:pt idx="0">
                    <c:v>(-)</c:v>
                  </c:pt>
                  <c:pt idx="1">
                    <c:v>(+)</c:v>
                  </c:pt>
                  <c:pt idx="2">
                    <c:v>(-)</c:v>
                  </c:pt>
                  <c:pt idx="4">
                    <c:v>(-)</c:v>
                  </c:pt>
                  <c:pt idx="5">
                    <c:v>(+)</c:v>
                  </c:pt>
                  <c:pt idx="6">
                    <c:v>(-)</c:v>
                  </c:pt>
                  <c:pt idx="8">
                    <c:v>(-)</c:v>
                  </c:pt>
                  <c:pt idx="9">
                    <c:v>(+)</c:v>
                  </c:pt>
                  <c:pt idx="10">
                    <c:v>(-)</c:v>
                  </c:pt>
                  <c:pt idx="12">
                    <c:v>(-)</c:v>
                  </c:pt>
                  <c:pt idx="13">
                    <c:v>(+)</c:v>
                  </c:pt>
                  <c:pt idx="14">
                    <c:v>(-)</c:v>
                  </c:pt>
                  <c:pt idx="16">
                    <c:v>(-)</c:v>
                  </c:pt>
                  <c:pt idx="17">
                    <c:v>(+)</c:v>
                  </c:pt>
                  <c:pt idx="18">
                    <c:v>(-)</c:v>
                  </c:pt>
                  <c:pt idx="20">
                    <c:v>(-)</c:v>
                  </c:pt>
                  <c:pt idx="21">
                    <c:v>(+)</c:v>
                  </c:pt>
                  <c:pt idx="22">
                    <c:v>(-)</c:v>
                  </c:pt>
                </c:lvl>
                <c:lvl>
                  <c:pt idx="0">
                    <c:v>N25</c:v>
                  </c:pt>
                  <c:pt idx="4">
                    <c:v>RL1 (WT)</c:v>
                  </c:pt>
                  <c:pt idx="8">
                    <c:v>RL2 (L4-3)</c:v>
                  </c:pt>
                  <c:pt idx="12">
                    <c:v>RL3 (L5-1)</c:v>
                  </c:pt>
                  <c:pt idx="16">
                    <c:v>N25anti</c:v>
                  </c:pt>
                  <c:pt idx="20">
                    <c:v>DG203-2</c:v>
                  </c:pt>
                </c:lvl>
              </c:multiLvlStrCache>
            </c:multiLvlStrRef>
          </c:cat>
          <c:val>
            <c:numRef>
              <c:f>'~IQ10C'!$J$227:$AF$227</c:f>
              <c:numCache>
                <c:formatCode>0</c:formatCode>
                <c:ptCount val="23"/>
                <c:pt idx="0">
                  <c:v>1.792244792E7</c:v>
                </c:pt>
                <c:pt idx="1">
                  <c:v>1.544284117E7</c:v>
                </c:pt>
                <c:pt idx="2">
                  <c:v>1.778447049E7</c:v>
                </c:pt>
                <c:pt idx="4">
                  <c:v>9.01639849E6</c:v>
                </c:pt>
                <c:pt idx="5">
                  <c:v>4.89629873E6</c:v>
                </c:pt>
                <c:pt idx="6">
                  <c:v>8.87335193E6</c:v>
                </c:pt>
                <c:pt idx="8">
                  <c:v>1.593524002E7</c:v>
                </c:pt>
                <c:pt idx="9">
                  <c:v>7.84778303E6</c:v>
                </c:pt>
                <c:pt idx="10">
                  <c:v>1.652081879E7</c:v>
                </c:pt>
                <c:pt idx="12">
                  <c:v>2.426883658E7</c:v>
                </c:pt>
                <c:pt idx="13">
                  <c:v>7.76829422E6</c:v>
                </c:pt>
                <c:pt idx="14">
                  <c:v>2.422239022E7</c:v>
                </c:pt>
                <c:pt idx="16">
                  <c:v>2.611209689E7</c:v>
                </c:pt>
                <c:pt idx="17">
                  <c:v>7.14425032E6</c:v>
                </c:pt>
                <c:pt idx="18">
                  <c:v>2.813382135E7</c:v>
                </c:pt>
                <c:pt idx="20">
                  <c:v>1.03799028E7</c:v>
                </c:pt>
                <c:pt idx="21">
                  <c:v>1.169393997E7</c:v>
                </c:pt>
                <c:pt idx="22">
                  <c:v>9.93285541E6</c:v>
                </c:pt>
              </c:numCache>
            </c:numRef>
          </c:val>
        </c:ser>
        <c:overlap val="100"/>
        <c:axId val="456678360"/>
        <c:axId val="525653528"/>
      </c:barChart>
      <c:catAx>
        <c:axId val="456678360"/>
        <c:scaling>
          <c:orientation val="minMax"/>
        </c:scaling>
        <c:axPos val="b"/>
        <c:tickLblPos val="nextTo"/>
        <c:crossAx val="525653528"/>
        <c:crosses val="autoZero"/>
        <c:auto val="1"/>
        <c:lblAlgn val="ctr"/>
        <c:lblOffset val="100"/>
      </c:catAx>
      <c:valAx>
        <c:axId val="52565352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IQ Volumes</a:t>
                </a:r>
              </a:p>
            </c:rich>
          </c:tx>
          <c:layout/>
        </c:title>
        <c:numFmt formatCode="0" sourceLinked="1"/>
        <c:tickLblPos val="nextTo"/>
        <c:crossAx val="456678360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Total Abortive RNAs -/+ GreB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  <c:cat>
            <c:multiLvlStrRef>
              <c:f>'~IQ10C'!$J$197:$AF$198</c:f>
              <c:multiLvlStrCache>
                <c:ptCount val="23"/>
                <c:lvl>
                  <c:pt idx="0">
                    <c:v>(-)</c:v>
                  </c:pt>
                  <c:pt idx="1">
                    <c:v>(+)</c:v>
                  </c:pt>
                  <c:pt idx="2">
                    <c:v>(-)</c:v>
                  </c:pt>
                  <c:pt idx="4">
                    <c:v>(-)</c:v>
                  </c:pt>
                  <c:pt idx="5">
                    <c:v>(+)</c:v>
                  </c:pt>
                  <c:pt idx="6">
                    <c:v>(-)</c:v>
                  </c:pt>
                  <c:pt idx="8">
                    <c:v>(-)</c:v>
                  </c:pt>
                  <c:pt idx="9">
                    <c:v>(+)</c:v>
                  </c:pt>
                  <c:pt idx="10">
                    <c:v>(-)</c:v>
                  </c:pt>
                  <c:pt idx="12">
                    <c:v>(-)</c:v>
                  </c:pt>
                  <c:pt idx="13">
                    <c:v>(+)</c:v>
                  </c:pt>
                  <c:pt idx="14">
                    <c:v>(-)</c:v>
                  </c:pt>
                  <c:pt idx="16">
                    <c:v>(-)</c:v>
                  </c:pt>
                  <c:pt idx="17">
                    <c:v>(+)</c:v>
                  </c:pt>
                  <c:pt idx="18">
                    <c:v>(-)</c:v>
                  </c:pt>
                  <c:pt idx="20">
                    <c:v>(-)</c:v>
                  </c:pt>
                  <c:pt idx="21">
                    <c:v>(+)</c:v>
                  </c:pt>
                  <c:pt idx="22">
                    <c:v>(-)</c:v>
                  </c:pt>
                </c:lvl>
                <c:lvl>
                  <c:pt idx="0">
                    <c:v>N25</c:v>
                  </c:pt>
                  <c:pt idx="4">
                    <c:v>RL1 (WT)</c:v>
                  </c:pt>
                  <c:pt idx="8">
                    <c:v>RL2(L4-3)</c:v>
                  </c:pt>
                  <c:pt idx="12">
                    <c:v>RL3 (L5-1)</c:v>
                  </c:pt>
                  <c:pt idx="16">
                    <c:v>N25anti</c:v>
                  </c:pt>
                  <c:pt idx="20">
                    <c:v>DG203-2</c:v>
                  </c:pt>
                </c:lvl>
              </c:multiLvlStrCache>
            </c:multiLvlStrRef>
          </c:cat>
          <c:val>
            <c:numRef>
              <c:f>'~IQ10C'!$J$199:$AF$199</c:f>
              <c:numCache>
                <c:formatCode>0</c:formatCode>
                <c:ptCount val="23"/>
                <c:pt idx="0">
                  <c:v>1.429722714E7</c:v>
                </c:pt>
                <c:pt idx="1">
                  <c:v>6.58039971E6</c:v>
                </c:pt>
                <c:pt idx="2">
                  <c:v>1.44263765E7</c:v>
                </c:pt>
                <c:pt idx="4">
                  <c:v>8.98658589E6</c:v>
                </c:pt>
                <c:pt idx="5">
                  <c:v>4.00295128E6</c:v>
                </c:pt>
                <c:pt idx="6">
                  <c:v>8.60121209E6</c:v>
                </c:pt>
                <c:pt idx="8">
                  <c:v>1.539092545E7</c:v>
                </c:pt>
                <c:pt idx="9">
                  <c:v>5.46655147E6</c:v>
                </c:pt>
                <c:pt idx="10">
                  <c:v>1.586181337E7</c:v>
                </c:pt>
                <c:pt idx="12">
                  <c:v>2.418641886E7</c:v>
                </c:pt>
                <c:pt idx="13">
                  <c:v>5.91389528E6</c:v>
                </c:pt>
                <c:pt idx="14">
                  <c:v>2.403733996E7</c:v>
                </c:pt>
                <c:pt idx="16">
                  <c:v>2.591079888E7</c:v>
                </c:pt>
                <c:pt idx="17">
                  <c:v>4.76796612E6</c:v>
                </c:pt>
                <c:pt idx="18">
                  <c:v>2.78838772E7</c:v>
                </c:pt>
                <c:pt idx="20">
                  <c:v>8.87240615E6</c:v>
                </c:pt>
                <c:pt idx="21">
                  <c:v>8.52284149E6</c:v>
                </c:pt>
                <c:pt idx="22">
                  <c:v>8.30178642E6</c:v>
                </c:pt>
              </c:numCache>
            </c:numRef>
          </c:val>
        </c:ser>
        <c:overlap val="100"/>
        <c:axId val="456697624"/>
        <c:axId val="515835128"/>
      </c:barChart>
      <c:catAx>
        <c:axId val="456697624"/>
        <c:scaling>
          <c:orientation val="minMax"/>
        </c:scaling>
        <c:axPos val="b"/>
        <c:tickLblPos val="nextTo"/>
        <c:crossAx val="515835128"/>
        <c:crosses val="autoZero"/>
        <c:auto val="1"/>
        <c:lblAlgn val="ctr"/>
        <c:lblOffset val="100"/>
      </c:catAx>
      <c:valAx>
        <c:axId val="51583512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IQ Volumes</a:t>
                </a:r>
              </a:p>
            </c:rich>
          </c:tx>
          <c:layout/>
        </c:title>
        <c:numFmt formatCode="0" sourceLinked="1"/>
        <c:tickLblPos val="nextTo"/>
        <c:crossAx val="456697624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Productive RNAs -/+ GreB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spPr>
            <a:solidFill>
              <a:srgbClr val="FF6600"/>
            </a:solidFill>
            <a:ln>
              <a:solidFill>
                <a:schemeClr val="tx1"/>
              </a:solidFill>
            </a:ln>
          </c:spPr>
          <c:cat>
            <c:multiLvlStrRef>
              <c:f>'~IQ10C'!$J$251:$AF$252</c:f>
              <c:multiLvlStrCache>
                <c:ptCount val="23"/>
                <c:lvl>
                  <c:pt idx="0">
                    <c:v>(-)</c:v>
                  </c:pt>
                  <c:pt idx="1">
                    <c:v>(+)</c:v>
                  </c:pt>
                  <c:pt idx="2">
                    <c:v>(-)</c:v>
                  </c:pt>
                  <c:pt idx="4">
                    <c:v>(-)</c:v>
                  </c:pt>
                  <c:pt idx="5">
                    <c:v>(+)</c:v>
                  </c:pt>
                  <c:pt idx="6">
                    <c:v>(-)</c:v>
                  </c:pt>
                  <c:pt idx="8">
                    <c:v>(-)</c:v>
                  </c:pt>
                  <c:pt idx="9">
                    <c:v>(+)</c:v>
                  </c:pt>
                  <c:pt idx="10">
                    <c:v>(-)</c:v>
                  </c:pt>
                  <c:pt idx="12">
                    <c:v>(-)</c:v>
                  </c:pt>
                  <c:pt idx="13">
                    <c:v>(+)</c:v>
                  </c:pt>
                  <c:pt idx="14">
                    <c:v>(-)</c:v>
                  </c:pt>
                  <c:pt idx="16">
                    <c:v>(-)</c:v>
                  </c:pt>
                  <c:pt idx="17">
                    <c:v>(+)</c:v>
                  </c:pt>
                  <c:pt idx="18">
                    <c:v>(-)</c:v>
                  </c:pt>
                  <c:pt idx="20">
                    <c:v>(-)</c:v>
                  </c:pt>
                  <c:pt idx="21">
                    <c:v>(+)</c:v>
                  </c:pt>
                  <c:pt idx="22">
                    <c:v>(-)</c:v>
                  </c:pt>
                </c:lvl>
                <c:lvl>
                  <c:pt idx="0">
                    <c:v>N25</c:v>
                  </c:pt>
                  <c:pt idx="4">
                    <c:v>RL1 (WT)</c:v>
                  </c:pt>
                  <c:pt idx="8">
                    <c:v>RL2 (L4-3)</c:v>
                  </c:pt>
                  <c:pt idx="12">
                    <c:v>RL3 (L5-1)</c:v>
                  </c:pt>
                  <c:pt idx="16">
                    <c:v>N25anti</c:v>
                  </c:pt>
                  <c:pt idx="20">
                    <c:v>DG203-2</c:v>
                  </c:pt>
                </c:lvl>
              </c:multiLvlStrCache>
            </c:multiLvlStrRef>
          </c:cat>
          <c:val>
            <c:numRef>
              <c:f>'~IQ10C'!$J$253:$AF$253</c:f>
              <c:numCache>
                <c:formatCode>0</c:formatCode>
                <c:ptCount val="23"/>
                <c:pt idx="0">
                  <c:v>3.62522078E6</c:v>
                </c:pt>
                <c:pt idx="1">
                  <c:v>8.86244146E6</c:v>
                </c:pt>
                <c:pt idx="2">
                  <c:v>3.35809399E6</c:v>
                </c:pt>
                <c:pt idx="4">
                  <c:v>29812.60000000001</c:v>
                </c:pt>
                <c:pt idx="5">
                  <c:v>893347.45</c:v>
                </c:pt>
                <c:pt idx="6">
                  <c:v>272139.84</c:v>
                </c:pt>
                <c:pt idx="8">
                  <c:v>544314.5699999997</c:v>
                </c:pt>
                <c:pt idx="9">
                  <c:v>2.38123156E6</c:v>
                </c:pt>
                <c:pt idx="10">
                  <c:v>659005.42</c:v>
                </c:pt>
                <c:pt idx="12">
                  <c:v>82417.72</c:v>
                </c:pt>
                <c:pt idx="13">
                  <c:v>1.85439894E6</c:v>
                </c:pt>
                <c:pt idx="14">
                  <c:v>185050.26</c:v>
                </c:pt>
                <c:pt idx="16">
                  <c:v>201298.01</c:v>
                </c:pt>
                <c:pt idx="17">
                  <c:v>2.3762842E6</c:v>
                </c:pt>
                <c:pt idx="18">
                  <c:v>249944.15</c:v>
                </c:pt>
                <c:pt idx="20">
                  <c:v>1.50749665E6</c:v>
                </c:pt>
                <c:pt idx="21">
                  <c:v>3.17109848E6</c:v>
                </c:pt>
                <c:pt idx="22">
                  <c:v>1.63106899E6</c:v>
                </c:pt>
              </c:numCache>
            </c:numRef>
          </c:val>
        </c:ser>
        <c:overlap val="100"/>
        <c:axId val="507770024"/>
        <c:axId val="456431736"/>
      </c:barChart>
      <c:catAx>
        <c:axId val="507770024"/>
        <c:scaling>
          <c:orientation val="minMax"/>
        </c:scaling>
        <c:axPos val="b"/>
        <c:tickLblPos val="nextTo"/>
        <c:crossAx val="456431736"/>
        <c:crosses val="autoZero"/>
        <c:auto val="1"/>
        <c:lblAlgn val="ctr"/>
        <c:lblOffset val="100"/>
      </c:catAx>
      <c:valAx>
        <c:axId val="4564317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IQ Volumes</a:t>
                </a:r>
              </a:p>
            </c:rich>
          </c:tx>
          <c:layout/>
        </c:title>
        <c:numFmt formatCode="0" sourceLinked="1"/>
        <c:tickLblPos val="nextTo"/>
        <c:crossAx val="507770024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C0080-4E9D-A64D-8751-1BEB9707BB51}" type="datetime1">
              <a:rPr lang="en-US"/>
              <a:pPr>
                <a:defRPr/>
              </a:pPr>
              <a:t>3/6/10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670F4-8085-D942-8926-F919BFBD5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F5491-CD1A-6747-B207-0CA4B6516C7F}" type="datetime1">
              <a:rPr lang="en-US"/>
              <a:pPr>
                <a:defRPr/>
              </a:pPr>
              <a:t>3/6/10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62786-7B31-5A4E-9208-68BAA9DED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4CD40-FDDC-C04F-988D-F1F0A73A4B90}" type="datetime1">
              <a:rPr lang="en-US"/>
              <a:pPr>
                <a:defRPr/>
              </a:pPr>
              <a:t>3/6/10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54133-4D1D-5645-B07B-9D995B876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3007F-640C-374A-A837-7A06605155AA}" type="datetime1">
              <a:rPr lang="en-US"/>
              <a:pPr>
                <a:defRPr/>
              </a:pPr>
              <a:t>3/6/10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ED2C2-08B0-B543-9022-E575A6E1A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BB750-83E0-D247-9F6F-F37EDE7330DB}" type="datetime1">
              <a:rPr lang="en-US"/>
              <a:pPr>
                <a:defRPr/>
              </a:pPr>
              <a:t>3/6/10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B1B73-8F3D-4843-B3E7-595C7FBF5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41CFB-1CA7-5545-9C92-D6F5DE7E9323}" type="datetime1">
              <a:rPr lang="en-US"/>
              <a:pPr>
                <a:defRPr/>
              </a:pPr>
              <a:t>3/6/10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E89A3-BDAE-0449-AF34-244E6CFDD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A6C6-77BB-F845-B9BC-C59D3767320E}" type="datetime1">
              <a:rPr lang="en-US"/>
              <a:pPr>
                <a:defRPr/>
              </a:pPr>
              <a:t>3/6/10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663D-EC52-9946-9175-2F6285FA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10D07-52CE-ED4D-9A03-33D5E301B636}" type="datetime1">
              <a:rPr lang="en-US"/>
              <a:pPr>
                <a:defRPr/>
              </a:pPr>
              <a:t>3/6/10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40634-04D1-3947-83B9-D1AB6210A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5CF5E-C412-D54A-9DD8-E406048EEE37}" type="datetime1">
              <a:rPr lang="en-US"/>
              <a:pPr>
                <a:defRPr/>
              </a:pPr>
              <a:t>3/6/10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8A1D4-9797-824F-9698-AD9EB64B8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9379-E59F-894F-9A0D-F7EFA94AAF6D}" type="datetime1">
              <a:rPr lang="en-US"/>
              <a:pPr>
                <a:defRPr/>
              </a:pPr>
              <a:t>3/6/10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80E48-2A2D-8044-B203-DD501DA7C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496B5-308F-6242-9382-A8CFF54B5213}" type="datetime1">
              <a:rPr lang="en-US"/>
              <a:pPr>
                <a:defRPr/>
              </a:pPr>
              <a:t>3/6/10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26E4A-ADD8-B143-A10C-EEBEC642E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7C9239-36B4-5945-B595-DB282F172E7F}" type="datetime1">
              <a:rPr lang="en-US"/>
              <a:pPr>
                <a:defRPr/>
              </a:pPr>
              <a:t>3/6/10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A44EF06-8430-1146-AD8E-63A09E17C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6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1"/>
          <p:cNvGrpSpPr>
            <a:grpSpLocks/>
          </p:cNvGrpSpPr>
          <p:nvPr/>
        </p:nvGrpSpPr>
        <p:grpSpPr bwMode="auto">
          <a:xfrm>
            <a:off x="317288" y="0"/>
            <a:ext cx="4478338" cy="6738937"/>
            <a:chOff x="998665" y="32555"/>
            <a:chExt cx="4477963" cy="6739165"/>
          </a:xfrm>
        </p:grpSpPr>
        <p:pic>
          <p:nvPicPr>
            <p:cNvPr id="13317" name="Picture 3" descr="lmh100227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98665" y="715114"/>
              <a:ext cx="4477963" cy="6056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8" name="TextBox 4"/>
            <p:cNvSpPr txBox="1">
              <a:spLocks noChangeArrowheads="1"/>
            </p:cNvSpPr>
            <p:nvPr/>
          </p:nvSpPr>
          <p:spPr bwMode="auto">
            <a:xfrm>
              <a:off x="1660820" y="227963"/>
              <a:ext cx="48254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u="sng">
                  <a:latin typeface="Calibri" pitchFamily="-106" charset="0"/>
                </a:rPr>
                <a:t>N25</a:t>
              </a:r>
            </a:p>
          </p:txBody>
        </p:sp>
        <p:sp>
          <p:nvSpPr>
            <p:cNvPr id="13319" name="TextBox 5"/>
            <p:cNvSpPr txBox="1">
              <a:spLocks noChangeArrowheads="1"/>
            </p:cNvSpPr>
            <p:nvPr/>
          </p:nvSpPr>
          <p:spPr bwMode="auto">
            <a:xfrm>
              <a:off x="2225279" y="227963"/>
              <a:ext cx="4486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u="sng">
                  <a:latin typeface="Calibri" pitchFamily="-106" charset="0"/>
                </a:rPr>
                <a:t>RL1</a:t>
              </a:r>
            </a:p>
          </p:txBody>
        </p:sp>
        <p:sp>
          <p:nvSpPr>
            <p:cNvPr id="13320" name="TextBox 6"/>
            <p:cNvSpPr txBox="1">
              <a:spLocks noChangeArrowheads="1"/>
            </p:cNvSpPr>
            <p:nvPr/>
          </p:nvSpPr>
          <p:spPr bwMode="auto">
            <a:xfrm>
              <a:off x="2724612" y="227963"/>
              <a:ext cx="4486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u="sng">
                  <a:latin typeface="Calibri" pitchFamily="-106" charset="0"/>
                </a:rPr>
                <a:t>RL2</a:t>
              </a:r>
            </a:p>
          </p:txBody>
        </p:sp>
        <p:sp>
          <p:nvSpPr>
            <p:cNvPr id="13321" name="TextBox 7"/>
            <p:cNvSpPr txBox="1">
              <a:spLocks noChangeArrowheads="1"/>
            </p:cNvSpPr>
            <p:nvPr/>
          </p:nvSpPr>
          <p:spPr bwMode="auto">
            <a:xfrm>
              <a:off x="3226938" y="227963"/>
              <a:ext cx="4486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u="sng">
                  <a:latin typeface="Calibri" pitchFamily="-106" charset="0"/>
                </a:rPr>
                <a:t>RL3</a:t>
              </a:r>
            </a:p>
          </p:txBody>
        </p:sp>
        <p:sp>
          <p:nvSpPr>
            <p:cNvPr id="13322" name="TextBox 8"/>
            <p:cNvSpPr txBox="1">
              <a:spLocks noChangeArrowheads="1"/>
            </p:cNvSpPr>
            <p:nvPr/>
          </p:nvSpPr>
          <p:spPr bwMode="auto">
            <a:xfrm>
              <a:off x="3606866" y="227969"/>
              <a:ext cx="76289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u="sng">
                  <a:latin typeface="Calibri" pitchFamily="-106" charset="0"/>
                </a:rPr>
                <a:t>N25anti</a:t>
              </a:r>
            </a:p>
          </p:txBody>
        </p:sp>
        <p:sp>
          <p:nvSpPr>
            <p:cNvPr id="13323" name="TextBox 9"/>
            <p:cNvSpPr txBox="1">
              <a:spLocks noChangeArrowheads="1"/>
            </p:cNvSpPr>
            <p:nvPr/>
          </p:nvSpPr>
          <p:spPr bwMode="auto">
            <a:xfrm>
              <a:off x="4081490" y="32555"/>
              <a:ext cx="8273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u="sng">
                  <a:latin typeface="Calibri" pitchFamily="-106" charset="0"/>
                </a:rPr>
                <a:t>DG203-2</a:t>
              </a:r>
            </a:p>
          </p:txBody>
        </p:sp>
        <p:sp>
          <p:nvSpPr>
            <p:cNvPr id="13324" name="TextBox 17"/>
            <p:cNvSpPr txBox="1">
              <a:spLocks noChangeArrowheads="1"/>
            </p:cNvSpPr>
            <p:nvPr/>
          </p:nvSpPr>
          <p:spPr bwMode="auto">
            <a:xfrm>
              <a:off x="4679908" y="470604"/>
              <a:ext cx="4411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pitchFamily="-106" charset="0"/>
                </a:rPr>
                <a:t>-NZ</a:t>
              </a:r>
            </a:p>
          </p:txBody>
        </p:sp>
        <p:sp>
          <p:nvSpPr>
            <p:cNvPr id="13325" name="TextBox 18"/>
            <p:cNvSpPr txBox="1">
              <a:spLocks noChangeArrowheads="1"/>
            </p:cNvSpPr>
            <p:nvPr/>
          </p:nvSpPr>
          <p:spPr bwMode="auto">
            <a:xfrm>
              <a:off x="1248330" y="470604"/>
              <a:ext cx="4411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pitchFamily="-106" charset="0"/>
                </a:rPr>
                <a:t>-NZ</a:t>
              </a:r>
            </a:p>
          </p:txBody>
        </p:sp>
        <p:sp>
          <p:nvSpPr>
            <p:cNvPr id="13326" name="TextBox 19"/>
            <p:cNvSpPr txBox="1">
              <a:spLocks noChangeArrowheads="1"/>
            </p:cNvSpPr>
            <p:nvPr/>
          </p:nvSpPr>
          <p:spPr bwMode="auto">
            <a:xfrm>
              <a:off x="1602636" y="476282"/>
              <a:ext cx="330618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alibri" pitchFamily="-106" charset="0"/>
                </a:rPr>
                <a:t>1   2   3   4    5   6   7   8   9  10 11 12 13 14 15 16 17 18</a:t>
              </a:r>
            </a:p>
          </p:txBody>
        </p:sp>
      </p:grpSp>
      <p:sp>
        <p:nvSpPr>
          <p:cNvPr id="13315" name="TextBox 20"/>
          <p:cNvSpPr txBox="1">
            <a:spLocks noChangeArrowheads="1"/>
          </p:cNvSpPr>
          <p:nvPr/>
        </p:nvSpPr>
        <p:spPr bwMode="auto">
          <a:xfrm>
            <a:off x="5207448" y="2688565"/>
            <a:ext cx="34893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pitchFamily="-106" charset="0"/>
              </a:rPr>
              <a:t>-NZ: minus enzyme controls</a:t>
            </a:r>
          </a:p>
          <a:p>
            <a:r>
              <a:rPr lang="en-US" sz="1600">
                <a:latin typeface="Calibri" pitchFamily="-106" charset="0"/>
              </a:rPr>
              <a:t>N25: 			lanes 1-3 (-,+,- GreB)</a:t>
            </a:r>
          </a:p>
          <a:p>
            <a:r>
              <a:rPr lang="en-US" sz="1600">
                <a:latin typeface="Calibri" pitchFamily="-106" charset="0"/>
              </a:rPr>
              <a:t>RL1 (WT):  		lanes 4-6 (-,+,- GreB)</a:t>
            </a:r>
          </a:p>
          <a:p>
            <a:r>
              <a:rPr lang="en-US" sz="1600">
                <a:latin typeface="Calibri" pitchFamily="-106" charset="0"/>
              </a:rPr>
              <a:t>RL2 (L4-3): 	lanes 7-9 (-,+,- GreB)</a:t>
            </a:r>
          </a:p>
          <a:p>
            <a:r>
              <a:rPr lang="en-US" sz="1600">
                <a:latin typeface="Calibri" pitchFamily="-106" charset="0"/>
              </a:rPr>
              <a:t>RL3 (L5-1): 	lanes 10-12 (-,+,- GreB)</a:t>
            </a:r>
          </a:p>
          <a:p>
            <a:r>
              <a:rPr lang="en-US" sz="1600">
                <a:latin typeface="Calibri" pitchFamily="-106" charset="0"/>
              </a:rPr>
              <a:t>N25anti:		lanes 13-15 (-,+,- GreB)</a:t>
            </a:r>
          </a:p>
          <a:p>
            <a:r>
              <a:rPr lang="en-US" sz="1600">
                <a:latin typeface="Calibri" pitchFamily="-106" charset="0"/>
              </a:rPr>
              <a:t>DG203-2:		lanes 16-18 (-,+,- GreB)</a:t>
            </a:r>
          </a:p>
        </p:txBody>
      </p:sp>
      <p:sp>
        <p:nvSpPr>
          <p:cNvPr id="13316" name="TextBox 13"/>
          <p:cNvSpPr txBox="1">
            <a:spLocks noChangeArrowheads="1"/>
          </p:cNvSpPr>
          <p:nvPr/>
        </p:nvSpPr>
        <p:spPr bwMode="auto">
          <a:xfrm>
            <a:off x="5174167" y="555625"/>
            <a:ext cx="36002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+mn-lt"/>
              </a:rPr>
              <a:t>Effect of GreB supplementation: In vitro </a:t>
            </a:r>
          </a:p>
          <a:p>
            <a:r>
              <a:rPr lang="en-US" sz="1600">
                <a:latin typeface="+mn-lt"/>
              </a:rPr>
              <a:t>transcription reactions were performed </a:t>
            </a:r>
          </a:p>
          <a:p>
            <a:r>
              <a:rPr lang="en-US" sz="1600">
                <a:latin typeface="+mn-lt"/>
              </a:rPr>
              <a:t>with 30 nM DNA, in 200 mM KCl, 1 X trxn </a:t>
            </a:r>
          </a:p>
          <a:p>
            <a:r>
              <a:rPr lang="en-US" sz="1600">
                <a:latin typeface="+mn-lt"/>
              </a:rPr>
              <a:t>buffer III(10), 100 </a:t>
            </a:r>
            <a:r>
              <a:rPr lang="en-US" sz="1600">
                <a:latin typeface="Symbol" charset="2"/>
                <a:cs typeface="Symbol" charset="2"/>
              </a:rPr>
              <a:t>m</a:t>
            </a:r>
            <a:r>
              <a:rPr lang="en-US" sz="1600">
                <a:latin typeface="+mn-lt"/>
              </a:rPr>
              <a:t>M NTP with 5 </a:t>
            </a:r>
            <a:r>
              <a:rPr lang="en-US" sz="1600">
                <a:latin typeface="Symbol" charset="2"/>
                <a:cs typeface="Symbol" charset="2"/>
              </a:rPr>
              <a:t>m</a:t>
            </a:r>
            <a:r>
              <a:rPr lang="en-US" sz="1600">
                <a:latin typeface="+mn-lt"/>
              </a:rPr>
              <a:t>Ci </a:t>
            </a:r>
          </a:p>
          <a:p>
            <a:r>
              <a:rPr lang="en-US" sz="1600">
                <a:latin typeface="+mn-lt"/>
              </a:rPr>
              <a:t>[</a:t>
            </a:r>
            <a:r>
              <a:rPr lang="en-US" sz="1600">
                <a:latin typeface="Symbol" charset="2"/>
                <a:cs typeface="Symbol" charset="2"/>
              </a:rPr>
              <a:t>g</a:t>
            </a:r>
            <a:r>
              <a:rPr lang="en-US" sz="1600">
                <a:latin typeface="+mn-lt"/>
              </a:rPr>
              <a:t>-</a:t>
            </a:r>
            <a:r>
              <a:rPr lang="en-US" sz="1600" baseline="30000">
                <a:latin typeface="+mn-lt"/>
              </a:rPr>
              <a:t>32</a:t>
            </a:r>
            <a:r>
              <a:rPr lang="en-US" sz="1600">
                <a:latin typeface="+mn-lt"/>
              </a:rPr>
              <a:t>P]ATP, and 50 nM RNAP or </a:t>
            </a:r>
          </a:p>
          <a:p>
            <a:r>
              <a:rPr lang="en-US" sz="1600">
                <a:latin typeface="+mn-lt"/>
              </a:rPr>
              <a:t>RNAP/GreB (1:10) for 10 min </a:t>
            </a:r>
            <a:r>
              <a:rPr lang="en-US" sz="1600">
                <a:latin typeface="+mn-lt"/>
              </a:rPr>
              <a:t>at </a:t>
            </a:r>
            <a:r>
              <a:rPr lang="en-US" sz="1600">
                <a:latin typeface="+mn-lt"/>
              </a:rPr>
              <a:t>37 </a:t>
            </a:r>
            <a:r>
              <a:rPr lang="en-US" sz="1600" baseline="30000">
                <a:latin typeface="+mn-lt"/>
              </a:rPr>
              <a:t>o</a:t>
            </a:r>
            <a:r>
              <a:rPr lang="en-US" sz="1600">
                <a:latin typeface="+mn-lt"/>
              </a:rPr>
              <a:t>C. </a:t>
            </a:r>
            <a:endParaRPr lang="en-US" sz="1600"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188998" y="4878707"/>
            <a:ext cx="3727262" cy="1730702"/>
            <a:chOff x="4754499" y="3954087"/>
            <a:chExt cx="3727262" cy="1730702"/>
          </a:xfrm>
        </p:grpSpPr>
        <p:sp>
          <p:nvSpPr>
            <p:cNvPr id="16" name="TextBox 15"/>
            <p:cNvSpPr txBox="1"/>
            <p:nvPr/>
          </p:nvSpPr>
          <p:spPr>
            <a:xfrm>
              <a:off x="4754499" y="4084351"/>
              <a:ext cx="3701654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+mn-lt"/>
                </a:rPr>
                <a:t>N25:		 AUAAAUUUGA GAGAGGAGUU</a:t>
              </a:r>
            </a:p>
            <a:p>
              <a:r>
                <a:rPr lang="en-US" sz="1600">
                  <a:latin typeface="+mn-lt"/>
                </a:rPr>
                <a:t>RL1 (WT):  	 AACAUGUACA AUAAUAAUGG</a:t>
              </a:r>
            </a:p>
            <a:p>
              <a:r>
                <a:rPr lang="en-US" sz="1600">
                  <a:latin typeface="+mn-lt"/>
                </a:rPr>
                <a:t>RL2 (L4-3):  AACAUGUACA AUAAUA</a:t>
              </a:r>
              <a:r>
                <a:rPr lang="en-US" sz="1600">
                  <a:solidFill>
                    <a:srgbClr val="FF0000"/>
                  </a:solidFill>
                  <a:latin typeface="+mn-lt"/>
                </a:rPr>
                <a:t>CAC</a:t>
              </a:r>
              <a:r>
                <a:rPr lang="en-US" sz="1600">
                  <a:latin typeface="+mn-lt"/>
                </a:rPr>
                <a:t>G</a:t>
              </a:r>
            </a:p>
            <a:p>
              <a:r>
                <a:rPr lang="en-US" sz="1600">
                  <a:latin typeface="+mn-lt"/>
                </a:rPr>
                <a:t>RL3 (L5-1):  AACAUGUAC</a:t>
              </a:r>
              <a:r>
                <a:rPr lang="en-US" sz="1600">
                  <a:solidFill>
                    <a:srgbClr val="FF0000"/>
                  </a:solidFill>
                  <a:latin typeface="+mn-lt"/>
                </a:rPr>
                <a:t>C</a:t>
              </a:r>
              <a:r>
                <a:rPr lang="en-US" sz="1600">
                  <a:latin typeface="+mn-lt"/>
                </a:rPr>
                <a:t> AU</a:t>
              </a:r>
              <a:r>
                <a:rPr lang="en-US" sz="1600">
                  <a:solidFill>
                    <a:srgbClr val="FF0000"/>
                  </a:solidFill>
                  <a:latin typeface="+mn-lt"/>
                </a:rPr>
                <a:t>U</a:t>
              </a:r>
              <a:r>
                <a:rPr lang="en-US" sz="1600">
                  <a:latin typeface="+mn-lt"/>
                </a:rPr>
                <a:t>AUAA</a:t>
              </a:r>
              <a:r>
                <a:rPr lang="en-US" sz="1600">
                  <a:solidFill>
                    <a:srgbClr val="FF0000"/>
                  </a:solidFill>
                  <a:latin typeface="+mn-lt"/>
                </a:rPr>
                <a:t>C</a:t>
              </a:r>
              <a:r>
                <a:rPr lang="en-US" sz="1600">
                  <a:latin typeface="+mn-lt"/>
                </a:rPr>
                <a:t>GG</a:t>
              </a:r>
            </a:p>
            <a:p>
              <a:r>
                <a:rPr lang="en-US" sz="1600">
                  <a:latin typeface="+mn-lt"/>
                </a:rPr>
                <a:t>N25anti:	 AUCCGGAAUC CUCUUCCCGG</a:t>
              </a:r>
            </a:p>
            <a:p>
              <a:r>
                <a:rPr lang="en-US" sz="1600">
                  <a:latin typeface="+mn-lt"/>
                </a:rPr>
                <a:t>DG203-2:	 AUGCGACCGG GAGAGGAGUU</a:t>
              </a:r>
              <a:r>
                <a:rPr lang="en-US"/>
                <a:t>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0030" y="3954087"/>
              <a:ext cx="326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n-lt"/>
                </a:rPr>
                <a:t>+1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84388" y="3964950"/>
              <a:ext cx="397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n-lt"/>
                </a:rPr>
                <a:t>+10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83846" y="3967574"/>
              <a:ext cx="397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n-lt"/>
                </a:rPr>
                <a:t>+20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799166" y="1828800"/>
          <a:ext cx="5545667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803400" y="1833033"/>
          <a:ext cx="5537200" cy="3191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493433" y="1833033"/>
          <a:ext cx="4157133" cy="3191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493433" y="1828800"/>
          <a:ext cx="4157134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493433" y="1837266"/>
          <a:ext cx="4157134" cy="318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493433" y="1828799"/>
          <a:ext cx="4157134" cy="320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3999" y="1612900"/>
          <a:ext cx="6096001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8233" y="1604434"/>
          <a:ext cx="6087533" cy="3649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600200"/>
          <a:ext cx="6096000" cy="365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32467" y="1604433"/>
          <a:ext cx="6079065" cy="364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528233"/>
          <a:ext cx="6095999" cy="3801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8233" y="1524000"/>
          <a:ext cx="6087533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1807633" y="1833033"/>
          <a:ext cx="5528733" cy="319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803400" y="1833033"/>
          <a:ext cx="5537200" cy="3191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408</Words>
  <Application>Microsoft Macintosh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ＭＳ Ｐゴシック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Mount Holyoke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CTS LITS</dc:creator>
  <cp:lastModifiedBy>CTS LITS</cp:lastModifiedBy>
  <cp:revision>6</cp:revision>
  <dcterms:created xsi:type="dcterms:W3CDTF">2010-03-06T14:31:09Z</dcterms:created>
  <dcterms:modified xsi:type="dcterms:W3CDTF">2010-03-06T14:49:19Z</dcterms:modified>
</cp:coreProperties>
</file>