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0" r:id="rId2"/>
    <p:sldId id="394" r:id="rId3"/>
    <p:sldId id="498" r:id="rId4"/>
    <p:sldId id="411" r:id="rId5"/>
    <p:sldId id="418" r:id="rId6"/>
    <p:sldId id="412" r:id="rId7"/>
    <p:sldId id="416" r:id="rId8"/>
    <p:sldId id="417" r:id="rId9"/>
    <p:sldId id="499" r:id="rId10"/>
    <p:sldId id="500" r:id="rId11"/>
    <p:sldId id="415" r:id="rId12"/>
    <p:sldId id="419" r:id="rId13"/>
    <p:sldId id="420" r:id="rId14"/>
    <p:sldId id="422" r:id="rId15"/>
    <p:sldId id="423" r:id="rId16"/>
    <p:sldId id="425" r:id="rId17"/>
    <p:sldId id="426" r:id="rId18"/>
    <p:sldId id="427" r:id="rId19"/>
    <p:sldId id="428" r:id="rId20"/>
    <p:sldId id="429" r:id="rId21"/>
    <p:sldId id="430" r:id="rId22"/>
    <p:sldId id="432" r:id="rId23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10">
          <p15:clr>
            <a:srgbClr val="A4A3A4"/>
          </p15:clr>
        </p15:guide>
        <p15:guide id="2" pos="5478">
          <p15:clr>
            <a:srgbClr val="A4A3A4"/>
          </p15:clr>
        </p15:guide>
        <p15:guide id="3" pos="14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1A0"/>
    <a:srgbClr val="CB0A21"/>
    <a:srgbClr val="00468A"/>
    <a:srgbClr val="F3B51E"/>
    <a:srgbClr val="003160"/>
    <a:srgbClr val="169A39"/>
    <a:srgbClr val="006A31"/>
    <a:srgbClr val="008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C5356-0053-2B44-9B59-85D913744790}" v="1" dt="2019-03-19T00:29:50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 autoAdjust="0"/>
    <p:restoredTop sz="95890" autoAdjust="0"/>
  </p:normalViewPr>
  <p:slideViewPr>
    <p:cSldViewPr snapToObjects="1">
      <p:cViewPr varScale="1">
        <p:scale>
          <a:sx n="104" d="100"/>
          <a:sy n="104" d="100"/>
        </p:scale>
        <p:origin x="2152" y="208"/>
      </p:cViewPr>
      <p:guideLst>
        <p:guide orient="horz" pos="4010"/>
        <p:guide pos="5478"/>
        <p:guide pos="1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Parada" userId="8611422d72b096ee" providerId="LiveId" clId="{F03C5356-0053-2B44-9B59-85D913744790}"/>
    <pc:docChg chg="modSld">
      <pc:chgData name="Carlos Parada" userId="8611422d72b096ee" providerId="LiveId" clId="{F03C5356-0053-2B44-9B59-85D913744790}" dt="2019-03-19T00:29:50.254" v="0"/>
      <pc:docMkLst>
        <pc:docMk/>
      </pc:docMkLst>
      <pc:sldChg chg="addSp">
        <pc:chgData name="Carlos Parada" userId="8611422d72b096ee" providerId="LiveId" clId="{F03C5356-0053-2B44-9B59-85D913744790}" dt="2019-03-19T00:29:50.254" v="0"/>
        <pc:sldMkLst>
          <pc:docMk/>
          <pc:sldMk cId="0" sldId="394"/>
        </pc:sldMkLst>
        <pc:spChg chg="add">
          <ac:chgData name="Carlos Parada" userId="8611422d72b096ee" providerId="LiveId" clId="{F03C5356-0053-2B44-9B59-85D913744790}" dt="2019-03-19T00:29:50.254" v="0"/>
          <ac:spMkLst>
            <pc:docMk/>
            <pc:sldMk cId="0" sldId="394"/>
            <ac:spMk id="17" creationId="{F9B38F56-EE9B-A141-9277-C3A26A01D67F}"/>
          </ac:spMkLst>
        </pc:spChg>
        <pc:spChg chg="add">
          <ac:chgData name="Carlos Parada" userId="8611422d72b096ee" providerId="LiveId" clId="{F03C5356-0053-2B44-9B59-85D913744790}" dt="2019-03-19T00:29:50.254" v="0"/>
          <ac:spMkLst>
            <pc:docMk/>
            <pc:sldMk cId="0" sldId="394"/>
            <ac:spMk id="18" creationId="{8037E2C8-334D-584C-AFFC-A84BD5B4A30C}"/>
          </ac:spMkLst>
        </pc:spChg>
        <pc:spChg chg="add">
          <ac:chgData name="Carlos Parada" userId="8611422d72b096ee" providerId="LiveId" clId="{F03C5356-0053-2B44-9B59-85D913744790}" dt="2019-03-19T00:29:50.254" v="0"/>
          <ac:spMkLst>
            <pc:docMk/>
            <pc:sldMk cId="0" sldId="394"/>
            <ac:spMk id="19" creationId="{EA9CE9D3-7F17-3D42-A1F3-B00C2C136D4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B2A088B-E6D3-4C3E-8A46-55E1C211E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7B912E-F917-4DCA-99BB-66F58C034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CB1D2-35F4-4EE2-A593-427A5A6129F9}" type="datetimeFigureOut">
              <a:rPr lang="es-CL" smtClean="0"/>
              <a:t>18-03-19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777C0C-9ACE-4F87-87BD-9D66AE933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B97C0B-8709-48EC-B41E-35F6FAE27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17D1E-4535-46C7-A6EE-53D8D331FF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819459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BDC16B8-4CEA-43FE-BC8C-88CE5611CE52}" type="datetime1">
              <a:rPr lang="es-ES_tradnl"/>
              <a:pPr>
                <a:defRPr/>
              </a:pPr>
              <a:t>18/3/19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1648818-9755-49E9-9BE9-981F57FAAF09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16983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37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A5B24-FEB6-4044-A9A6-A0648F329201}" type="datetime1">
              <a:rPr lang="es-ES_tradnl"/>
              <a:pPr>
                <a:defRPr/>
              </a:pPr>
              <a:t>18/3/19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7AB3F-9B24-44FC-A3DC-3D590F2F9771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77C5B-D10B-447B-AD01-C945D3C9722A}" type="datetime1">
              <a:rPr lang="es-ES_tradnl"/>
              <a:pPr>
                <a:defRPr/>
              </a:pPr>
              <a:t>18/3/19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B3802-F5AB-4D26-89F7-20AD41808DA9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64B08-521B-4480-BC36-D38A039D73D9}" type="datetime1">
              <a:rPr lang="es-ES_tradnl"/>
              <a:pPr>
                <a:defRPr/>
              </a:pPr>
              <a:t>18/3/19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939C0-612E-40EA-911B-B1139BEFC35B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 Imagen" descr="patron1.bmp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79C3A-004A-41C1-AA6F-E96C21D8A55E}" type="datetime1">
              <a:rPr lang="es-ES_tradnl"/>
              <a:pPr>
                <a:defRPr/>
              </a:pPr>
              <a:t>18/3/19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A89E-1117-4189-8079-9002242E8731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D6C52-2E65-4459-BA77-86EFD38A301E}" type="datetime1">
              <a:rPr lang="es-ES_tradnl"/>
              <a:pPr>
                <a:defRPr/>
              </a:pPr>
              <a:t>18/3/19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DA67B-C697-4552-AEF9-88158E7CB75D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2A1CF-23C3-4E27-BECD-977C356ADEAE}" type="datetime1">
              <a:rPr lang="es-ES_tradnl"/>
              <a:pPr>
                <a:defRPr/>
              </a:pPr>
              <a:t>18/3/19</a:t>
            </a:fld>
            <a:endParaRPr lang="es-ES_tradn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A22AD-467B-47C6-84ED-8A1DC849A286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3F1D5-0D4B-4EB8-882B-45AF4C7B5DE1}" type="datetime1">
              <a:rPr lang="es-ES_tradnl"/>
              <a:pPr>
                <a:defRPr/>
              </a:pPr>
              <a:t>18/3/19</a:t>
            </a:fld>
            <a:endParaRPr lang="es-ES_tradnl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F5BF6-FDEE-4EBF-A234-840C3CAE16D1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3CB08-BE82-4F23-8577-73742ECE72D3}" type="datetime1">
              <a:rPr lang="es-ES_tradnl"/>
              <a:pPr>
                <a:defRPr/>
              </a:pPr>
              <a:t>18/3/19</a:t>
            </a:fld>
            <a:endParaRPr lang="es-ES_tradnl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73BB3-12EB-4D3D-B6E3-5023E6EA0A4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F18FF-0EDE-46BB-B11C-45BB73238EBB}" type="datetime1">
              <a:rPr lang="es-ES_tradnl"/>
              <a:pPr>
                <a:defRPr/>
              </a:pPr>
              <a:t>18/3/19</a:t>
            </a:fld>
            <a:endParaRPr lang="es-ES_tradnl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22B6F-DF72-407E-AD0A-F84DC2BE7694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788EC0-6056-4233-B061-0C89D2CF0F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0440" y="78382"/>
            <a:ext cx="990486" cy="68632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A214D-B683-4C82-B448-D5BD93999A25}" type="datetime1">
              <a:rPr lang="es-ES_tradnl"/>
              <a:pPr>
                <a:defRPr/>
              </a:pPr>
              <a:t>18/3/19</a:t>
            </a:fld>
            <a:endParaRPr lang="es-ES_tradn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B53C6-9465-4769-8898-F028E6EEA4AE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DE809-71A8-444F-8F5E-854BC8C044A4}" type="datetime1">
              <a:rPr lang="es-ES_tradnl"/>
              <a:pPr>
                <a:defRPr/>
              </a:pPr>
              <a:t>18/3/19</a:t>
            </a:fld>
            <a:endParaRPr lang="es-ES_tradn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A8F9E-197E-4EED-8A44-69A0A25E1F8B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</a:p>
        </p:txBody>
      </p:sp>
      <p:sp>
        <p:nvSpPr>
          <p:cNvPr id="2051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022F67F-3044-4B4F-9A82-B64FCEFEA260}" type="datetime1">
              <a:rPr lang="es-ES_tradnl"/>
              <a:pPr>
                <a:defRPr/>
              </a:pPr>
              <a:t>18/3/19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E53427C-F03E-458B-B5CA-0041529E0D2E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731" r:id="rId12"/>
  </p:sldLayoutIdLst>
  <p:transition spd="med">
    <p:fade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wmf"/><Relationship Id="rId7" Type="http://schemas.openxmlformats.org/officeDocument/2006/relationships/slide" Target="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2.xml"/><Relationship Id="rId7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4" Type="http://schemas.openxmlformats.org/officeDocument/2006/relationships/slide" Target="slide14.xml"/><Relationship Id="rId9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1.xml"/><Relationship Id="rId7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1.xml"/><Relationship Id="rId7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1.xml"/><Relationship Id="rId7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14.xml"/><Relationship Id="rId4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2.xml"/><Relationship Id="rId7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4" Type="http://schemas.openxmlformats.org/officeDocument/2006/relationships/slide" Target="slide14.xml"/><Relationship Id="rId9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1B82EE-B863-4E2B-9A17-ECE0FB7A1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88" y="0"/>
            <a:ext cx="9135387" cy="5922912"/>
          </a:xfrm>
          <a:prstGeom prst="rect">
            <a:avLst/>
          </a:prstGeom>
        </p:spPr>
      </p:pic>
      <p:sp>
        <p:nvSpPr>
          <p:cNvPr id="30" name="Rectángulo 18"/>
          <p:cNvSpPr/>
          <p:nvPr/>
        </p:nvSpPr>
        <p:spPr>
          <a:xfrm>
            <a:off x="6960" y="1628800"/>
            <a:ext cx="9153128" cy="6858000"/>
          </a:xfrm>
          <a:prstGeom prst="rect">
            <a:avLst/>
          </a:prstGeom>
          <a:gradFill flip="none" rotWithShape="1">
            <a:gsLst>
              <a:gs pos="19000">
                <a:schemeClr val="tx1">
                  <a:lumMod val="85000"/>
                  <a:lumOff val="15000"/>
                  <a:alpha val="59000"/>
                </a:schemeClr>
              </a:gs>
              <a:gs pos="93000">
                <a:schemeClr val="bg1">
                  <a:lumMod val="75000"/>
                  <a:alpha val="17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es-ES" sz="18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1" name="Rectángulo 18"/>
          <p:cNvSpPr/>
          <p:nvPr/>
        </p:nvSpPr>
        <p:spPr>
          <a:xfrm>
            <a:off x="-16088" y="2652080"/>
            <a:ext cx="9153128" cy="1584176"/>
          </a:xfrm>
          <a:prstGeom prst="rect">
            <a:avLst/>
          </a:prstGeom>
          <a:gradFill flip="none" rotWithShape="1">
            <a:gsLst>
              <a:gs pos="19000">
                <a:schemeClr val="tx1">
                  <a:lumMod val="85000"/>
                  <a:lumOff val="15000"/>
                  <a:alpha val="59000"/>
                </a:schemeClr>
              </a:gs>
              <a:gs pos="93000">
                <a:schemeClr val="bg1">
                  <a:lumMod val="75000"/>
                  <a:alpha val="17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es-ES" sz="18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4345" name="CuadroTexto 16"/>
          <p:cNvSpPr txBox="1">
            <a:spLocks noChangeArrowheads="1"/>
          </p:cNvSpPr>
          <p:nvPr/>
        </p:nvSpPr>
        <p:spPr bwMode="auto">
          <a:xfrm>
            <a:off x="679897" y="3200756"/>
            <a:ext cx="8143056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3163"/>
              </a:lnSpc>
            </a:pPr>
            <a:r>
              <a:rPr lang="es-ES_tradnl" sz="4000" b="1" dirty="0">
                <a:solidFill>
                  <a:schemeClr val="bg1">
                    <a:lumMod val="85000"/>
                  </a:schemeClr>
                </a:solidFill>
                <a:cs typeface="Arial" charset="0"/>
              </a:rPr>
              <a:t>Comercio Exterior 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>
            <a:extLst>
              <a:ext uri="{FF2B5EF4-FFF2-40B4-BE49-F238E27FC236}">
                <a16:creationId xmlns:a16="http://schemas.microsoft.com/office/drawing/2014/main" id="{7D304764-D5D9-4A11-A2D3-2F17AFA6A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500438"/>
            <a:ext cx="8382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F8C391-05DD-4AC2-989D-DE5CFB65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5013325"/>
            <a:ext cx="603250" cy="5111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L" altLang="es-CL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3A0F8C7-7BDA-480F-AAC4-9FFA49DB7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50482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sz="2000" b="1"/>
              <a:t>1</a:t>
            </a:r>
            <a:endParaRPr lang="es-ES_tradnl" altLang="es-CL" sz="1600">
              <a:solidFill>
                <a:schemeClr val="bg1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040CF84-E714-4603-857F-3CE2553E5511}"/>
              </a:ext>
            </a:extLst>
          </p:cNvPr>
          <p:cNvSpPr txBox="1">
            <a:spLocks noChangeArrowheads="1"/>
          </p:cNvSpPr>
          <p:nvPr/>
        </p:nvSpPr>
        <p:spPr bwMode="auto">
          <a:xfrm rot="16221638">
            <a:off x="-835025" y="2130426"/>
            <a:ext cx="213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b="1">
                <a:solidFill>
                  <a:schemeClr val="hlink"/>
                </a:solidFill>
              </a:rPr>
              <a:t>EXTERIOR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5CC2533-3294-44D1-B0CA-5AA2157496BE}"/>
              </a:ext>
            </a:extLst>
          </p:cNvPr>
          <p:cNvSpPr txBox="1">
            <a:spLocks noChangeArrowheads="1"/>
          </p:cNvSpPr>
          <p:nvPr/>
        </p:nvSpPr>
        <p:spPr bwMode="auto">
          <a:xfrm rot="16221638">
            <a:off x="-450850" y="4029076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b="1">
                <a:solidFill>
                  <a:schemeClr val="hlink"/>
                </a:solidFill>
              </a:rPr>
              <a:t>CHILE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077175B-45C9-4723-A339-85CAA8D57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737225"/>
            <a:ext cx="2200275" cy="428625"/>
          </a:xfrm>
          <a:prstGeom prst="rect">
            <a:avLst/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sz="2000" b="1"/>
              <a:t>IMPORTADOR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3BD9BF-FC23-405F-910A-62123CD01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420938"/>
            <a:ext cx="615950" cy="56356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L" altLang="es-CL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4815EE0-67C5-463E-99E7-9E923805F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669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b="1"/>
              <a:t>2</a:t>
            </a:r>
            <a:endParaRPr lang="es-ES_tradnl" altLang="es-CL" sz="1800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F96E79A0-FC94-48E1-9495-351444F45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44675"/>
            <a:ext cx="2192337" cy="428625"/>
          </a:xfrm>
          <a:prstGeom prst="rect">
            <a:avLst/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sz="2000" b="1"/>
              <a:t>EXPORTADOR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409D0CF0-D347-445F-BA10-1FECCA1182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2565400"/>
            <a:ext cx="36513" cy="292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3" name="Oval 75">
            <a:extLst>
              <a:ext uri="{FF2B5EF4-FFF2-40B4-BE49-F238E27FC236}">
                <a16:creationId xmlns:a16="http://schemas.microsoft.com/office/drawing/2014/main" id="{E3FECD86-2979-4B26-BA2F-1B5EB7EAF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6021388"/>
            <a:ext cx="574675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L" altLang="es-CL"/>
          </a:p>
        </p:txBody>
      </p:sp>
      <p:sp>
        <p:nvSpPr>
          <p:cNvPr id="14" name="Text Box 76">
            <a:extLst>
              <a:ext uri="{FF2B5EF4-FFF2-40B4-BE49-F238E27FC236}">
                <a16:creationId xmlns:a16="http://schemas.microsoft.com/office/drawing/2014/main" id="{B007A10A-1249-4A6B-BEF0-FBF0181ED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60928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b="1"/>
              <a:t>3</a:t>
            </a:r>
            <a:endParaRPr lang="es-ES_tradnl" altLang="es-CL" sz="1800"/>
          </a:p>
        </p:txBody>
      </p:sp>
      <p:sp>
        <p:nvSpPr>
          <p:cNvPr id="15" name="Freeform 77">
            <a:extLst>
              <a:ext uri="{FF2B5EF4-FFF2-40B4-BE49-F238E27FC236}">
                <a16:creationId xmlns:a16="http://schemas.microsoft.com/office/drawing/2014/main" id="{E2482D4C-F91B-4608-9891-3E9D1A68B74B}"/>
              </a:ext>
            </a:extLst>
          </p:cNvPr>
          <p:cNvSpPr>
            <a:spLocks/>
          </p:cNvSpPr>
          <p:nvPr/>
        </p:nvSpPr>
        <p:spPr bwMode="auto">
          <a:xfrm>
            <a:off x="8153400" y="1981200"/>
            <a:ext cx="609600" cy="3886200"/>
          </a:xfrm>
          <a:custGeom>
            <a:avLst/>
            <a:gdLst>
              <a:gd name="T0" fmla="*/ 0 w 336"/>
              <a:gd name="T1" fmla="*/ 3886200 h 2448"/>
              <a:gd name="T2" fmla="*/ 609600 w 336"/>
              <a:gd name="T3" fmla="*/ 3886200 h 2448"/>
              <a:gd name="T4" fmla="*/ 609600 w 336"/>
              <a:gd name="T5" fmla="*/ 0 h 2448"/>
              <a:gd name="T6" fmla="*/ 0 w 336"/>
              <a:gd name="T7" fmla="*/ 0 h 24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2448">
                <a:moveTo>
                  <a:pt x="0" y="2448"/>
                </a:moveTo>
                <a:lnTo>
                  <a:pt x="336" y="2448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6" name="Oval 80">
            <a:extLst>
              <a:ext uri="{FF2B5EF4-FFF2-40B4-BE49-F238E27FC236}">
                <a16:creationId xmlns:a16="http://schemas.microsoft.com/office/drawing/2014/main" id="{A19C04A9-F2B1-4D7B-8AA2-43E5052EE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3787775"/>
            <a:ext cx="595313" cy="55562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L" altLang="es-CL"/>
          </a:p>
        </p:txBody>
      </p:sp>
      <p:sp>
        <p:nvSpPr>
          <p:cNvPr id="17" name="Text Box 81">
            <a:extLst>
              <a:ext uri="{FF2B5EF4-FFF2-40B4-BE49-F238E27FC236}">
                <a16:creationId xmlns:a16="http://schemas.microsoft.com/office/drawing/2014/main" id="{A308FD23-AA33-4B07-806A-D79175B53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789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b="1"/>
              <a:t>4</a:t>
            </a:r>
            <a:endParaRPr lang="es-ES_tradnl" altLang="es-CL" sz="1800"/>
          </a:p>
        </p:txBody>
      </p:sp>
      <p:sp>
        <p:nvSpPr>
          <p:cNvPr id="18" name="Freeform 84">
            <a:extLst>
              <a:ext uri="{FF2B5EF4-FFF2-40B4-BE49-F238E27FC236}">
                <a16:creationId xmlns:a16="http://schemas.microsoft.com/office/drawing/2014/main" id="{1DA3C554-4D42-4AE5-A9C6-858BF4A21A40}"/>
              </a:ext>
            </a:extLst>
          </p:cNvPr>
          <p:cNvSpPr>
            <a:spLocks/>
          </p:cNvSpPr>
          <p:nvPr/>
        </p:nvSpPr>
        <p:spPr bwMode="auto">
          <a:xfrm>
            <a:off x="2438400" y="1236663"/>
            <a:ext cx="5157788" cy="752475"/>
          </a:xfrm>
          <a:custGeom>
            <a:avLst/>
            <a:gdLst>
              <a:gd name="T0" fmla="*/ 5157788 w 3264"/>
              <a:gd name="T1" fmla="*/ 752475 h 816"/>
              <a:gd name="T2" fmla="*/ 5157788 w 3264"/>
              <a:gd name="T3" fmla="*/ 0 h 816"/>
              <a:gd name="T4" fmla="*/ 0 w 3264"/>
              <a:gd name="T5" fmla="*/ 0 h 816"/>
              <a:gd name="T6" fmla="*/ 0 w 3264"/>
              <a:gd name="T7" fmla="*/ 531159 h 8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64" h="816">
                <a:moveTo>
                  <a:pt x="3264" y="816"/>
                </a:moveTo>
                <a:lnTo>
                  <a:pt x="32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9" name="Text Box 85">
            <a:extLst>
              <a:ext uri="{FF2B5EF4-FFF2-40B4-BE49-F238E27FC236}">
                <a16:creationId xmlns:a16="http://schemas.microsoft.com/office/drawing/2014/main" id="{69EFB68D-0B1E-405E-A859-40CFB276909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35132" y="3699668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800" b="1"/>
              <a:t>Apertura de L/C</a:t>
            </a:r>
          </a:p>
        </p:txBody>
      </p:sp>
      <p:sp>
        <p:nvSpPr>
          <p:cNvPr id="20" name="Text Box 86">
            <a:extLst>
              <a:ext uri="{FF2B5EF4-FFF2-40B4-BE49-F238E27FC236}">
                <a16:creationId xmlns:a16="http://schemas.microsoft.com/office/drawing/2014/main" id="{B1E3D936-4235-4656-BEC9-6D955145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1220788"/>
            <a:ext cx="2806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sz="1600" b="1">
                <a:latin typeface="Tahoma" panose="020B0604030504040204" pitchFamily="34" charset="0"/>
              </a:rPr>
              <a:t>Aviso y confirmación</a:t>
            </a:r>
          </a:p>
        </p:txBody>
      </p:sp>
      <p:sp>
        <p:nvSpPr>
          <p:cNvPr id="21" name="Oval 87">
            <a:extLst>
              <a:ext uri="{FF2B5EF4-FFF2-40B4-BE49-F238E27FC236}">
                <a16:creationId xmlns:a16="http://schemas.microsoft.com/office/drawing/2014/main" id="{1DF5A8F7-2596-4578-8FB8-DD170567E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1052513"/>
            <a:ext cx="655637" cy="522287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L" altLang="es-CL"/>
          </a:p>
        </p:txBody>
      </p:sp>
      <p:sp>
        <p:nvSpPr>
          <p:cNvPr id="22" name="Text Box 88">
            <a:extLst>
              <a:ext uri="{FF2B5EF4-FFF2-40B4-BE49-F238E27FC236}">
                <a16:creationId xmlns:a16="http://schemas.microsoft.com/office/drawing/2014/main" id="{1AB8339B-3E44-4034-A29F-294E7FB53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1001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b="1"/>
              <a:t>5</a:t>
            </a:r>
            <a:endParaRPr lang="es-ES_tradnl" altLang="es-CL" sz="1800"/>
          </a:p>
        </p:txBody>
      </p:sp>
      <p:sp>
        <p:nvSpPr>
          <p:cNvPr id="23" name="Line 89">
            <a:extLst>
              <a:ext uri="{FF2B5EF4-FFF2-40B4-BE49-F238E27FC236}">
                <a16:creationId xmlns:a16="http://schemas.microsoft.com/office/drawing/2014/main" id="{FE55E30B-6539-485C-B8B8-37C4A3EDE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2708275"/>
            <a:ext cx="6350" cy="277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24" name="Picture 90" descr="CARGO001">
            <a:extLst>
              <a:ext uri="{FF2B5EF4-FFF2-40B4-BE49-F238E27FC236}">
                <a16:creationId xmlns:a16="http://schemas.microsoft.com/office/drawing/2014/main" id="{4D753A24-D4D3-4189-B89C-117B9CFBD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149725"/>
            <a:ext cx="1981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Oval 91">
            <a:extLst>
              <a:ext uri="{FF2B5EF4-FFF2-40B4-BE49-F238E27FC236}">
                <a16:creationId xmlns:a16="http://schemas.microsoft.com/office/drawing/2014/main" id="{3021F257-0DD5-45E0-8277-A3D7B0A7D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084763"/>
            <a:ext cx="573087" cy="477837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L" altLang="es-CL"/>
          </a:p>
        </p:txBody>
      </p:sp>
      <p:sp>
        <p:nvSpPr>
          <p:cNvPr id="26" name="Text Box 92">
            <a:extLst>
              <a:ext uri="{FF2B5EF4-FFF2-40B4-BE49-F238E27FC236}">
                <a16:creationId xmlns:a16="http://schemas.microsoft.com/office/drawing/2014/main" id="{9F9CEBE6-0776-40D4-AFB2-B2599167B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50847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b="1"/>
              <a:t>6</a:t>
            </a:r>
            <a:endParaRPr lang="es-ES_tradnl" altLang="es-CL" sz="1800"/>
          </a:p>
        </p:txBody>
      </p:sp>
      <p:sp>
        <p:nvSpPr>
          <p:cNvPr id="27" name="Text Box 93">
            <a:extLst>
              <a:ext uri="{FF2B5EF4-FFF2-40B4-BE49-F238E27FC236}">
                <a16:creationId xmlns:a16="http://schemas.microsoft.com/office/drawing/2014/main" id="{F5716D64-373E-4644-A8B1-653D418C0524}"/>
              </a:ext>
            </a:extLst>
          </p:cNvPr>
          <p:cNvSpPr txBox="1">
            <a:spLocks noChangeArrowheads="1"/>
          </p:cNvSpPr>
          <p:nvPr/>
        </p:nvSpPr>
        <p:spPr bwMode="auto">
          <a:xfrm rot="16222281">
            <a:off x="1191419" y="3067844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sz="1800" b="1"/>
              <a:t>Embarque</a:t>
            </a:r>
          </a:p>
        </p:txBody>
      </p:sp>
      <p:sp>
        <p:nvSpPr>
          <p:cNvPr id="28" name="Text Box 99">
            <a:extLst>
              <a:ext uri="{FF2B5EF4-FFF2-40B4-BE49-F238E27FC236}">
                <a16:creationId xmlns:a16="http://schemas.microsoft.com/office/drawing/2014/main" id="{95971A36-3F36-42E9-8DED-63BCF41B0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1643063"/>
            <a:ext cx="16764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s-ES_tradnl" altLang="es-CL" sz="1600" b="1"/>
              <a:t>Documentos de negociación</a:t>
            </a:r>
          </a:p>
        </p:txBody>
      </p:sp>
      <p:sp>
        <p:nvSpPr>
          <p:cNvPr id="29" name="Oval 100">
            <a:extLst>
              <a:ext uri="{FF2B5EF4-FFF2-40B4-BE49-F238E27FC236}">
                <a16:creationId xmlns:a16="http://schemas.microsoft.com/office/drawing/2014/main" id="{1D4B6581-A96C-4160-9D88-464CC6C0F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1738313"/>
            <a:ext cx="577850" cy="46672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L" altLang="es-CL"/>
          </a:p>
        </p:txBody>
      </p:sp>
      <p:sp>
        <p:nvSpPr>
          <p:cNvPr id="30" name="Text Box 101">
            <a:extLst>
              <a:ext uri="{FF2B5EF4-FFF2-40B4-BE49-F238E27FC236}">
                <a16:creationId xmlns:a16="http://schemas.microsoft.com/office/drawing/2014/main" id="{1E0BFBEB-3BC4-4192-8D82-89BD5DCE6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171291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b="1"/>
              <a:t>7</a:t>
            </a:r>
            <a:endParaRPr lang="es-ES_tradnl" altLang="es-CL" sz="1800"/>
          </a:p>
        </p:txBody>
      </p:sp>
      <p:sp>
        <p:nvSpPr>
          <p:cNvPr id="31" name="Text Box 104">
            <a:extLst>
              <a:ext uri="{FF2B5EF4-FFF2-40B4-BE49-F238E27FC236}">
                <a16:creationId xmlns:a16="http://schemas.microsoft.com/office/drawing/2014/main" id="{92464097-B64A-4F4C-80C1-BF479714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565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sz="1800" b="1"/>
              <a:t>Pago de L/C</a:t>
            </a:r>
          </a:p>
        </p:txBody>
      </p:sp>
      <p:sp>
        <p:nvSpPr>
          <p:cNvPr id="32" name="Oval 105">
            <a:extLst>
              <a:ext uri="{FF2B5EF4-FFF2-40B4-BE49-F238E27FC236}">
                <a16:creationId xmlns:a16="http://schemas.microsoft.com/office/drawing/2014/main" id="{BB01C992-BD30-473D-9031-87A09EFF7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492375"/>
            <a:ext cx="565150" cy="52546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L" altLang="es-CL"/>
          </a:p>
        </p:txBody>
      </p:sp>
      <p:sp>
        <p:nvSpPr>
          <p:cNvPr id="33" name="Text Box 106">
            <a:extLst>
              <a:ext uri="{FF2B5EF4-FFF2-40B4-BE49-F238E27FC236}">
                <a16:creationId xmlns:a16="http://schemas.microsoft.com/office/drawing/2014/main" id="{B5339694-135F-42D5-AB27-0264EF4A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4923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b="1"/>
              <a:t>8</a:t>
            </a:r>
            <a:endParaRPr lang="es-ES_tradnl" altLang="es-CL" sz="1800"/>
          </a:p>
        </p:txBody>
      </p:sp>
      <p:sp>
        <p:nvSpPr>
          <p:cNvPr id="34" name="Text Box 110">
            <a:extLst>
              <a:ext uri="{FF2B5EF4-FFF2-40B4-BE49-F238E27FC236}">
                <a16:creationId xmlns:a16="http://schemas.microsoft.com/office/drawing/2014/main" id="{13245F3E-E1F5-4E6E-AAAD-341CA077548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79851" y="3719401"/>
            <a:ext cx="2133600" cy="679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s-ES_tradnl" altLang="es-CL" sz="1800" b="1" dirty="0">
                <a:solidFill>
                  <a:schemeClr val="hlink"/>
                </a:solidFill>
              </a:rPr>
              <a:t>Banco Exterior solicita pago</a:t>
            </a:r>
          </a:p>
        </p:txBody>
      </p:sp>
      <p:sp>
        <p:nvSpPr>
          <p:cNvPr id="35" name="Oval 111">
            <a:extLst>
              <a:ext uri="{FF2B5EF4-FFF2-40B4-BE49-F238E27FC236}">
                <a16:creationId xmlns:a16="http://schemas.microsoft.com/office/drawing/2014/main" id="{803F4CCC-A220-44BE-9E2A-4008527D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005263"/>
            <a:ext cx="512763" cy="515937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L" altLang="es-CL"/>
          </a:p>
        </p:txBody>
      </p:sp>
      <p:sp>
        <p:nvSpPr>
          <p:cNvPr id="36" name="Text Box 112">
            <a:extLst>
              <a:ext uri="{FF2B5EF4-FFF2-40B4-BE49-F238E27FC236}">
                <a16:creationId xmlns:a16="http://schemas.microsoft.com/office/drawing/2014/main" id="{BD9A688F-2A17-4FC1-9EE8-C542C6ED3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40052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b="1"/>
              <a:t>9</a:t>
            </a:r>
            <a:endParaRPr lang="es-ES_tradnl" altLang="es-CL" sz="1800"/>
          </a:p>
        </p:txBody>
      </p:sp>
      <p:graphicFrame>
        <p:nvGraphicFramePr>
          <p:cNvPr id="37" name="Object 113">
            <a:extLst>
              <a:ext uri="{FF2B5EF4-FFF2-40B4-BE49-F238E27FC236}">
                <a16:creationId xmlns:a16="http://schemas.microsoft.com/office/drawing/2014/main" id="{895D5663-D4CA-401B-9088-9F882DBDA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5675" y="2708275"/>
          <a:ext cx="5032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Imagen" r:id="rId4" imgW="3321050" imgH="2940050" progId="MS_ClipArt_Gallery.2">
                  <p:embed/>
                </p:oleObj>
              </mc:Choice>
              <mc:Fallback>
                <p:oleObj name="Imagen" r:id="rId4" imgW="3321050" imgH="2940050" progId="MS_ClipArt_Gallery.2">
                  <p:embed/>
                  <p:pic>
                    <p:nvPicPr>
                      <p:cNvPr id="37" name="Object 113">
                        <a:extLst>
                          <a:ext uri="{FF2B5EF4-FFF2-40B4-BE49-F238E27FC236}">
                            <a16:creationId xmlns:a16="http://schemas.microsoft.com/office/drawing/2014/main" id="{895D5663-D4CA-401B-9088-9F882DBDA5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2708275"/>
                        <a:ext cx="5032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116" descr="BUSDC035">
            <a:extLst>
              <a:ext uri="{FF2B5EF4-FFF2-40B4-BE49-F238E27FC236}">
                <a16:creationId xmlns:a16="http://schemas.microsoft.com/office/drawing/2014/main" id="{B3FA152B-8C15-462F-A41F-520ED5FC7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842000" y="1724025"/>
            <a:ext cx="4270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Line 412">
            <a:extLst>
              <a:ext uri="{FF2B5EF4-FFF2-40B4-BE49-F238E27FC236}">
                <a16:creationId xmlns:a16="http://schemas.microsoft.com/office/drawing/2014/main" id="{4ED1EB92-2D7F-46AB-8B12-6E55C38D9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1313" y="5918201"/>
            <a:ext cx="3988820" cy="416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s-CL"/>
          </a:p>
        </p:txBody>
      </p:sp>
      <p:sp>
        <p:nvSpPr>
          <p:cNvPr id="40" name="Line 413">
            <a:extLst>
              <a:ext uri="{FF2B5EF4-FFF2-40B4-BE49-F238E27FC236}">
                <a16:creationId xmlns:a16="http://schemas.microsoft.com/office/drawing/2014/main" id="{079F2694-411C-4AB7-87E9-CC7B2C1A5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2652489"/>
            <a:ext cx="25060" cy="279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s-CL"/>
          </a:p>
        </p:txBody>
      </p:sp>
      <p:sp>
        <p:nvSpPr>
          <p:cNvPr id="41" name="Line 414">
            <a:extLst>
              <a:ext uri="{FF2B5EF4-FFF2-40B4-BE49-F238E27FC236}">
                <a16:creationId xmlns:a16="http://schemas.microsoft.com/office/drawing/2014/main" id="{89DA514F-ABFD-42F4-8A24-5490D98A2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060575"/>
            <a:ext cx="38893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CL"/>
          </a:p>
        </p:txBody>
      </p:sp>
      <p:grpSp>
        <p:nvGrpSpPr>
          <p:cNvPr id="42" name="Group 419">
            <a:extLst>
              <a:ext uri="{FF2B5EF4-FFF2-40B4-BE49-F238E27FC236}">
                <a16:creationId xmlns:a16="http://schemas.microsoft.com/office/drawing/2014/main" id="{3FD0FEEE-64FA-4B72-AEA6-684082016C4E}"/>
              </a:ext>
            </a:extLst>
          </p:cNvPr>
          <p:cNvGrpSpPr>
            <a:grpSpLocks/>
          </p:cNvGrpSpPr>
          <p:nvPr/>
        </p:nvGrpSpPr>
        <p:grpSpPr bwMode="auto">
          <a:xfrm>
            <a:off x="2341563" y="2349500"/>
            <a:ext cx="4751387" cy="215900"/>
            <a:chOff x="1474" y="1480"/>
            <a:chExt cx="2994" cy="136"/>
          </a:xfrm>
        </p:grpSpPr>
        <p:sp>
          <p:nvSpPr>
            <p:cNvPr id="43" name="Line 416">
              <a:extLst>
                <a:ext uri="{FF2B5EF4-FFF2-40B4-BE49-F238E27FC236}">
                  <a16:creationId xmlns:a16="http://schemas.microsoft.com/office/drawing/2014/main" id="{CF33AF15-5E76-41F9-8447-012C61E10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1616"/>
              <a:ext cx="29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CL"/>
            </a:p>
          </p:txBody>
        </p:sp>
        <p:sp>
          <p:nvSpPr>
            <p:cNvPr id="44" name="Line 417">
              <a:extLst>
                <a:ext uri="{FF2B5EF4-FFF2-40B4-BE49-F238E27FC236}">
                  <a16:creationId xmlns:a16="http://schemas.microsoft.com/office/drawing/2014/main" id="{D049454F-3F34-4D83-8DF1-E8505A507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4" y="1480"/>
              <a:ext cx="0" cy="1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CL"/>
            </a:p>
          </p:txBody>
        </p:sp>
      </p:grpSp>
      <p:sp>
        <p:nvSpPr>
          <p:cNvPr id="46" name="AutoShape 3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4E3DA80-4FD3-4A60-B547-B0323E419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6021388"/>
            <a:ext cx="468312" cy="360362"/>
          </a:xfrm>
          <a:prstGeom prst="actionButtonEnd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L" altLang="es-CL"/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EDE61F2F-243E-4E5A-B4A0-57EFDED0BF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93" y="1861702"/>
            <a:ext cx="1193196" cy="947021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38A5E67D-4FD7-4059-9256-BA0722716D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37" y="5409974"/>
            <a:ext cx="1133815" cy="755876"/>
          </a:xfrm>
          <a:prstGeom prst="rect">
            <a:avLst/>
          </a:prstGeom>
        </p:spPr>
      </p:pic>
      <p:sp>
        <p:nvSpPr>
          <p:cNvPr id="49" name="16 Rectángulo">
            <a:extLst>
              <a:ext uri="{FF2B5EF4-FFF2-40B4-BE49-F238E27FC236}">
                <a16:creationId xmlns:a16="http://schemas.microsoft.com/office/drawing/2014/main" id="{46E3697B-0D31-4453-8DAB-AD910F6BF753}"/>
              </a:ext>
            </a:extLst>
          </p:cNvPr>
          <p:cNvSpPr/>
          <p:nvPr/>
        </p:nvSpPr>
        <p:spPr>
          <a:xfrm>
            <a:off x="101328" y="26502"/>
            <a:ext cx="7956822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/>
              <a:t>Flujo de una Carta de Crédito</a:t>
            </a:r>
          </a:p>
        </p:txBody>
      </p:sp>
    </p:spTree>
    <p:extLst>
      <p:ext uri="{BB962C8B-B14F-4D97-AF65-F5344CB8AC3E}">
        <p14:creationId xmlns:p14="http://schemas.microsoft.com/office/powerpoint/2010/main" val="34564881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utoUpdateAnimBg="0"/>
      <p:bldP spid="7" grpId="0" autoUpdateAnimBg="0"/>
      <p:bldP spid="8" grpId="0" animBg="1" autoUpdateAnimBg="0"/>
      <p:bldP spid="10" grpId="0"/>
      <p:bldP spid="11" grpId="0" animBg="1" autoUpdateAnimBg="0"/>
      <p:bldP spid="14" grpId="0"/>
      <p:bldP spid="17" grpId="0"/>
      <p:bldP spid="19" grpId="0" autoUpdateAnimBg="0"/>
      <p:bldP spid="20" grpId="0" autoUpdateAnimBg="0"/>
      <p:bldP spid="22" grpId="0"/>
      <p:bldP spid="26" grpId="0"/>
      <p:bldP spid="27" grpId="0" autoUpdateAnimBg="0"/>
      <p:bldP spid="28" grpId="0" autoUpdateAnimBg="0"/>
      <p:bldP spid="30" grpId="0"/>
      <p:bldP spid="31" grpId="0" autoUpdateAnimBg="0"/>
      <p:bldP spid="33" grpId="0"/>
      <p:bldP spid="34" grpId="0" autoUpdateAnimBg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Conector recto"/>
          <p:cNvCxnSpPr/>
          <p:nvPr/>
        </p:nvCxnSpPr>
        <p:spPr>
          <a:xfrm>
            <a:off x="-1" y="255828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48"/>
          <p:cNvSpPr/>
          <p:nvPr/>
        </p:nvSpPr>
        <p:spPr>
          <a:xfrm>
            <a:off x="-2420" y="1627205"/>
            <a:ext cx="1800226" cy="577850"/>
          </a:xfrm>
          <a:prstGeom prst="rect">
            <a:avLst/>
          </a:prstGeom>
          <a:gradFill flip="none" rotWithShape="1">
            <a:gsLst>
              <a:gs pos="0">
                <a:srgbClr val="870F1B"/>
              </a:gs>
              <a:gs pos="100000">
                <a:srgbClr val="CB0A2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25"/>
          <p:cNvSpPr/>
          <p:nvPr/>
        </p:nvSpPr>
        <p:spPr>
          <a:xfrm>
            <a:off x="1" y="3692815"/>
            <a:ext cx="1800225" cy="3842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CuadroTexto 4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237832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Requieren</a:t>
            </a:r>
          </a:p>
        </p:txBody>
      </p:sp>
      <p:cxnSp>
        <p:nvCxnSpPr>
          <p:cNvPr id="45" name="44 Conector recto"/>
          <p:cNvCxnSpPr/>
          <p:nvPr/>
        </p:nvCxnSpPr>
        <p:spPr>
          <a:xfrm>
            <a:off x="28576" y="369281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-2420" y="407707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Financiamiento Contado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IMPORTADORES</a:t>
            </a:r>
          </a:p>
        </p:txBody>
      </p:sp>
      <p:cxnSp>
        <p:nvCxnSpPr>
          <p:cNvPr id="35" name="34 Conector recto"/>
          <p:cNvCxnSpPr/>
          <p:nvPr/>
        </p:nvCxnSpPr>
        <p:spPr>
          <a:xfrm>
            <a:off x="-11112" y="4509120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-11112" y="4941168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"/>
          <p:cNvSpPr/>
          <p:nvPr/>
        </p:nvSpPr>
        <p:spPr>
          <a:xfrm>
            <a:off x="2123728" y="18685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¿Qué es?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448246" y="3421939"/>
            <a:ext cx="59579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i="1" dirty="0"/>
              <a:t>Requisitos:</a:t>
            </a:r>
          </a:p>
          <a:p>
            <a:r>
              <a:rPr lang="es-CL" sz="1600" dirty="0"/>
              <a:t>    - Ser Cliente del banco emisor</a:t>
            </a:r>
          </a:p>
          <a:p>
            <a:r>
              <a:rPr lang="es-CL" sz="1600" dirty="0"/>
              <a:t>    - Tener Línea de Crédito Vigente </a:t>
            </a:r>
          </a:p>
          <a:p>
            <a:endParaRPr lang="es-CL" sz="1600" dirty="0"/>
          </a:p>
          <a:p>
            <a:r>
              <a:rPr lang="es-CL" sz="1600" b="1" i="1" dirty="0"/>
              <a:t>Curse:</a:t>
            </a:r>
          </a:p>
          <a:p>
            <a:r>
              <a:rPr lang="es-CL" sz="1600" dirty="0"/>
              <a:t>    - Firmar Solicitud de Financiamiento Contado.</a:t>
            </a:r>
          </a:p>
          <a:p>
            <a:r>
              <a:rPr lang="es-CL" sz="1600" dirty="0"/>
              <a:t>    - Pagaré</a:t>
            </a:r>
          </a:p>
          <a:p>
            <a:r>
              <a:rPr lang="es-CL" sz="1600" b="1" i="1" dirty="0"/>
              <a:t>Cobros asociados:</a:t>
            </a:r>
          </a:p>
          <a:p>
            <a:r>
              <a:rPr lang="es-CL" sz="1600" dirty="0"/>
              <a:t>    -Comisión:</a:t>
            </a:r>
          </a:p>
          <a:p>
            <a:r>
              <a:rPr lang="es-CL" sz="1600" dirty="0"/>
              <a:t>         - Otorgamiento</a:t>
            </a:r>
          </a:p>
          <a:p>
            <a:r>
              <a:rPr lang="es-CL" sz="1600" dirty="0"/>
              <a:t>         - Envío de la Transferencia.</a:t>
            </a:r>
          </a:p>
          <a:p>
            <a:r>
              <a:rPr lang="es-CL" sz="1600" dirty="0"/>
              <a:t>    - Tasas: Financiamiento.</a:t>
            </a:r>
          </a:p>
        </p:txBody>
      </p:sp>
      <p:sp>
        <p:nvSpPr>
          <p:cNvPr id="53" name="CuadroTexto 4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-11111" y="4113947"/>
            <a:ext cx="1992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ES_tradnl" sz="1200" dirty="0">
                <a:solidFill>
                  <a:srgbClr val="7F7F7F"/>
                </a:solidFill>
                <a:cs typeface="Arial" charset="0"/>
              </a:rPr>
              <a:t>Cobranza de Importación </a:t>
            </a:r>
          </a:p>
        </p:txBody>
      </p:sp>
      <p:sp>
        <p:nvSpPr>
          <p:cNvPr id="55" name="CuadroTexto 4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-11111" y="4583782"/>
            <a:ext cx="1992311" cy="30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kern="1000" spc="-20" dirty="0">
                <a:solidFill>
                  <a:srgbClr val="7F7F7F"/>
                </a:solidFill>
                <a:cs typeface="Arial" charset="0"/>
              </a:rPr>
              <a:t>Orden de Pago al Exterior</a:t>
            </a:r>
            <a:endParaRPr lang="es-ES_tradnl" sz="1200" kern="1000" spc="-20" dirty="0">
              <a:solidFill>
                <a:srgbClr val="7F7F7F"/>
              </a:solidFill>
              <a:cs typeface="Arial" charset="0"/>
            </a:endParaRPr>
          </a:p>
        </p:txBody>
      </p:sp>
      <p:pic>
        <p:nvPicPr>
          <p:cNvPr id="54" name="53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8640"/>
            <a:ext cx="352425" cy="342900"/>
          </a:xfrm>
          <a:prstGeom prst="rect">
            <a:avLst/>
          </a:prstGeom>
        </p:spPr>
      </p:pic>
      <p:sp>
        <p:nvSpPr>
          <p:cNvPr id="56" name="CuadroTexto 4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-32" y="3143248"/>
            <a:ext cx="1905000" cy="53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s-CL" sz="1200" dirty="0">
                <a:solidFill>
                  <a:srgbClr val="7F7F7F"/>
                </a:solidFill>
                <a:ea typeface="ＭＳ Ｐゴシック" pitchFamily="34" charset="-128"/>
                <a:cs typeface="Arial" charset="0"/>
              </a:rPr>
              <a:t>Carta de Crédito de Importación</a:t>
            </a:r>
          </a:p>
        </p:txBody>
      </p:sp>
      <p:sp>
        <p:nvSpPr>
          <p:cNvPr id="57" name="CuadroTexto 47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-11112" y="3728635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cs typeface="Arial" charset="0"/>
              </a:rPr>
              <a:t>Financiamiento Contado</a:t>
            </a:r>
          </a:p>
        </p:txBody>
      </p:sp>
      <p:sp>
        <p:nvSpPr>
          <p:cNvPr id="58" name="CuadroTexto 47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1" y="2571744"/>
            <a:ext cx="1800225" cy="53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s-ES_tradnl" sz="1200" dirty="0">
                <a:solidFill>
                  <a:srgbClr val="7F7F7F"/>
                </a:solidFill>
                <a:cs typeface="Arial" charset="0"/>
              </a:rPr>
              <a:t>Requisitos para financiamiento</a:t>
            </a:r>
          </a:p>
        </p:txBody>
      </p:sp>
      <p:cxnSp>
        <p:nvCxnSpPr>
          <p:cNvPr id="59" name="58 Conector recto"/>
          <p:cNvCxnSpPr/>
          <p:nvPr/>
        </p:nvCxnSpPr>
        <p:spPr>
          <a:xfrm>
            <a:off x="11080" y="316105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2428860" y="2357430"/>
            <a:ext cx="669575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 un financiamiento a un importador previo embarque de las mercaderías, el banco otorga el financiamiento y envía el pago al exportador en el exterior.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226491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2 Rectángulo"/>
          <p:cNvSpPr/>
          <p:nvPr/>
        </p:nvSpPr>
        <p:spPr>
          <a:xfrm>
            <a:off x="2476500" y="2492896"/>
            <a:ext cx="5957926" cy="1621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2 Conector recto"/>
          <p:cNvCxnSpPr/>
          <p:nvPr/>
        </p:nvCxnSpPr>
        <p:spPr>
          <a:xfrm>
            <a:off x="-1" y="255828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48"/>
          <p:cNvSpPr/>
          <p:nvPr/>
        </p:nvSpPr>
        <p:spPr>
          <a:xfrm>
            <a:off x="-2420" y="1627205"/>
            <a:ext cx="1800226" cy="577850"/>
          </a:xfrm>
          <a:prstGeom prst="rect">
            <a:avLst/>
          </a:prstGeom>
          <a:gradFill flip="none" rotWithShape="1">
            <a:gsLst>
              <a:gs pos="0">
                <a:srgbClr val="870F1B"/>
              </a:gs>
              <a:gs pos="100000">
                <a:srgbClr val="CB0A2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25"/>
          <p:cNvSpPr/>
          <p:nvPr/>
        </p:nvSpPr>
        <p:spPr>
          <a:xfrm>
            <a:off x="-2420" y="4077073"/>
            <a:ext cx="1800225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CuadroTexto 4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237832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Requieren</a:t>
            </a:r>
          </a:p>
        </p:txBody>
      </p:sp>
      <p:sp>
        <p:nvSpPr>
          <p:cNvPr id="38" name="CuadroTexto 4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-2420" y="3205340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Financiamiento Contado</a:t>
            </a:r>
          </a:p>
        </p:txBody>
      </p:sp>
      <p:sp>
        <p:nvSpPr>
          <p:cNvPr id="39" name="CuadroTexto 4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-2419" y="3538037"/>
            <a:ext cx="1800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Requisitos para financiamiento</a:t>
            </a:r>
          </a:p>
        </p:txBody>
      </p:sp>
      <p:cxnSp>
        <p:nvCxnSpPr>
          <p:cNvPr id="44" name="43 Conector recto"/>
          <p:cNvCxnSpPr/>
          <p:nvPr/>
        </p:nvCxnSpPr>
        <p:spPr>
          <a:xfrm>
            <a:off x="0" y="314759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-2420" y="353185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-2420" y="407707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Cobranza de Importación 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IMPORTADORES</a:t>
            </a:r>
          </a:p>
        </p:txBody>
      </p:sp>
      <p:sp>
        <p:nvSpPr>
          <p:cNvPr id="34" name="CuadroTexto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-11111" y="4113947"/>
            <a:ext cx="1992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ES_tradnl" sz="1200" dirty="0">
                <a:cs typeface="Arial" charset="0"/>
              </a:rPr>
              <a:t>Cobranza de Importación </a:t>
            </a:r>
          </a:p>
        </p:txBody>
      </p:sp>
      <p:cxnSp>
        <p:nvCxnSpPr>
          <p:cNvPr id="35" name="34 Conector recto"/>
          <p:cNvCxnSpPr/>
          <p:nvPr/>
        </p:nvCxnSpPr>
        <p:spPr>
          <a:xfrm>
            <a:off x="-11112" y="4509120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-11112" y="4941168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Rectángulo"/>
          <p:cNvSpPr/>
          <p:nvPr/>
        </p:nvSpPr>
        <p:spPr>
          <a:xfrm>
            <a:off x="2123728" y="18685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¿Qué es?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2476501" y="2492896"/>
            <a:ext cx="5957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Wingdings" pitchFamily="2" charset="2"/>
              <a:buChar char="ü"/>
            </a:pPr>
            <a:r>
              <a:rPr lang="es-CL" sz="1600" dirty="0"/>
              <a:t>El importador recibe los documentos de embarque a cambio del pago (vista) o aceptación de letra (plazo).</a:t>
            </a:r>
          </a:p>
          <a:p>
            <a:pPr marL="174625" indent="-174625">
              <a:buFont typeface="Wingdings" pitchFamily="2" charset="2"/>
              <a:buChar char="ü"/>
            </a:pPr>
            <a:endParaRPr lang="es-CL" sz="1600" dirty="0"/>
          </a:p>
          <a:p>
            <a:pPr marL="174625" indent="-174625">
              <a:buFont typeface="Wingdings" pitchFamily="2" charset="2"/>
              <a:buChar char="ü"/>
            </a:pPr>
            <a:r>
              <a:rPr lang="es-CL" sz="1600" dirty="0"/>
              <a:t>Servicio Gestión de Cobro del exterior.</a:t>
            </a:r>
          </a:p>
          <a:p>
            <a:pPr marL="174625" indent="-174625">
              <a:buFont typeface="Wingdings" pitchFamily="2" charset="2"/>
              <a:buChar char="ü"/>
            </a:pPr>
            <a:endParaRPr lang="es-CL" sz="1600" dirty="0"/>
          </a:p>
          <a:p>
            <a:pPr marL="174625" indent="-174625">
              <a:buFont typeface="Wingdings" pitchFamily="2" charset="2"/>
              <a:buChar char="ü"/>
            </a:pPr>
            <a:r>
              <a:rPr lang="es-CL" sz="1600" dirty="0"/>
              <a:t>Responsabilidad en “cumplir las instrucciones”.</a:t>
            </a:r>
          </a:p>
        </p:txBody>
      </p:sp>
      <p:sp>
        <p:nvSpPr>
          <p:cNvPr id="41" name="CuadroTexto 4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-11111" y="4583782"/>
            <a:ext cx="1992311" cy="30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kern="1000" spc="-20" dirty="0">
                <a:solidFill>
                  <a:srgbClr val="7F7F7F"/>
                </a:solidFill>
                <a:cs typeface="Arial" charset="0"/>
              </a:rPr>
              <a:t>Orden de Pago al Exterior</a:t>
            </a:r>
            <a:endParaRPr lang="es-ES_tradnl" sz="1200" kern="1000" spc="-20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2" name="CuadroTexto 4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575762"/>
            <a:ext cx="1905000" cy="5313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Carta de Crédito de Importación</a:t>
            </a:r>
          </a:p>
        </p:txBody>
      </p:sp>
      <p:pic>
        <p:nvPicPr>
          <p:cNvPr id="37" name="36 Imagen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  <p:sp>
        <p:nvSpPr>
          <p:cNvPr id="51" name="50 Rectángulo"/>
          <p:cNvSpPr/>
          <p:nvPr/>
        </p:nvSpPr>
        <p:spPr>
          <a:xfrm>
            <a:off x="2592291" y="44371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b="1" i="1" dirty="0"/>
              <a:t>Cobros asociados:</a:t>
            </a:r>
          </a:p>
          <a:p>
            <a:r>
              <a:rPr lang="es-CL" dirty="0"/>
              <a:t>    </a:t>
            </a:r>
            <a:endParaRPr lang="es-ES" dirty="0"/>
          </a:p>
        </p:txBody>
      </p:sp>
      <p:sp>
        <p:nvSpPr>
          <p:cNvPr id="52" name="51 Rectángulo"/>
          <p:cNvSpPr/>
          <p:nvPr/>
        </p:nvSpPr>
        <p:spPr>
          <a:xfrm>
            <a:off x="2944716" y="49675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>
                <a:latin typeface="Arial" pitchFamily="34" charset="0"/>
                <a:cs typeface="Arial" pitchFamily="34" charset="0"/>
              </a:rPr>
              <a:t>Comisión de Manejo</a:t>
            </a:r>
          </a:p>
          <a:p>
            <a:pPr>
              <a:buFont typeface="Arial" pitchFamily="34" charset="0"/>
              <a:buChar char="•"/>
            </a:pPr>
            <a:r>
              <a:rPr lang="es-CL" dirty="0">
                <a:latin typeface="Arial" pitchFamily="34" charset="0"/>
                <a:cs typeface="Arial" pitchFamily="34" charset="0"/>
              </a:rPr>
              <a:t>Gastos en el extranjero</a:t>
            </a:r>
          </a:p>
          <a:p>
            <a:pPr>
              <a:buFont typeface="Arial" pitchFamily="34" charset="0"/>
              <a:buChar char="•"/>
            </a:pPr>
            <a:r>
              <a:rPr lang="es-CL" dirty="0">
                <a:latin typeface="Arial" pitchFamily="34" charset="0"/>
                <a:cs typeface="Arial" pitchFamily="34" charset="0"/>
              </a:rPr>
              <a:t>Mensajes Swift</a:t>
            </a:r>
          </a:p>
        </p:txBody>
      </p:sp>
    </p:spTree>
    <p:extLst>
      <p:ext uri="{BB962C8B-B14F-4D97-AF65-F5344CB8AC3E}">
        <p14:creationId xmlns:p14="http://schemas.microsoft.com/office/powerpoint/2010/main" val="411204978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Conector recto"/>
          <p:cNvCxnSpPr/>
          <p:nvPr/>
        </p:nvCxnSpPr>
        <p:spPr>
          <a:xfrm>
            <a:off x="-1" y="255828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48"/>
          <p:cNvSpPr/>
          <p:nvPr/>
        </p:nvSpPr>
        <p:spPr>
          <a:xfrm>
            <a:off x="-2420" y="1627205"/>
            <a:ext cx="1800226" cy="577850"/>
          </a:xfrm>
          <a:prstGeom prst="rect">
            <a:avLst/>
          </a:prstGeom>
          <a:gradFill flip="none" rotWithShape="1">
            <a:gsLst>
              <a:gs pos="0">
                <a:srgbClr val="870F1B"/>
              </a:gs>
              <a:gs pos="100000">
                <a:srgbClr val="CB0A2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25"/>
          <p:cNvSpPr/>
          <p:nvPr/>
        </p:nvSpPr>
        <p:spPr>
          <a:xfrm>
            <a:off x="-2420" y="4077073"/>
            <a:ext cx="1800225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CuadroTexto 4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237832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Requieren</a:t>
            </a:r>
          </a:p>
        </p:txBody>
      </p:sp>
      <p:sp>
        <p:nvSpPr>
          <p:cNvPr id="38" name="CuadroTexto 4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-2420" y="3205340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Financiamiento Contado</a:t>
            </a:r>
          </a:p>
        </p:txBody>
      </p:sp>
      <p:sp>
        <p:nvSpPr>
          <p:cNvPr id="39" name="CuadroTexto 4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-2419" y="3538037"/>
            <a:ext cx="1800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Requisitos para financiamiento</a:t>
            </a:r>
          </a:p>
        </p:txBody>
      </p:sp>
      <p:cxnSp>
        <p:nvCxnSpPr>
          <p:cNvPr id="44" name="43 Conector recto"/>
          <p:cNvCxnSpPr/>
          <p:nvPr/>
        </p:nvCxnSpPr>
        <p:spPr>
          <a:xfrm>
            <a:off x="0" y="314759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-2420" y="353185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-2420" y="407707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Cobranza de Importación 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IMPORTADORES</a:t>
            </a:r>
          </a:p>
        </p:txBody>
      </p:sp>
      <p:cxnSp>
        <p:nvCxnSpPr>
          <p:cNvPr id="35" name="34 Conector recto"/>
          <p:cNvCxnSpPr/>
          <p:nvPr/>
        </p:nvCxnSpPr>
        <p:spPr>
          <a:xfrm>
            <a:off x="-11112" y="4509120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-11112" y="4941168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"/>
          <p:cNvSpPr/>
          <p:nvPr/>
        </p:nvSpPr>
        <p:spPr>
          <a:xfrm>
            <a:off x="2313460" y="2668553"/>
            <a:ext cx="3029609" cy="23446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41 Rectángulo"/>
          <p:cNvSpPr/>
          <p:nvPr/>
        </p:nvSpPr>
        <p:spPr>
          <a:xfrm>
            <a:off x="2195736" y="2132856"/>
            <a:ext cx="3304424" cy="6716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2978012" y="2299221"/>
            <a:ext cx="1398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VENTAJAS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615713" y="3068960"/>
            <a:ext cx="28923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Costos más reducidos.</a:t>
            </a:r>
          </a:p>
          <a:p>
            <a:endParaRPr lang="es-CL" sz="1600" dirty="0"/>
          </a:p>
          <a:p>
            <a:r>
              <a:rPr lang="es-CL" sz="1600" dirty="0"/>
              <a:t>Crédito del proveedor.</a:t>
            </a:r>
          </a:p>
          <a:p>
            <a:endParaRPr lang="es-CL" sz="1600" dirty="0"/>
          </a:p>
          <a:p>
            <a:r>
              <a:rPr lang="es-CL" sz="1600" dirty="0"/>
              <a:t>No constituye crédito. 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5761900" y="2668553"/>
            <a:ext cx="3029609" cy="23446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5644176" y="2132856"/>
            <a:ext cx="3320312" cy="6716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6461023" y="2276456"/>
            <a:ext cx="1873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DESVENTAJAS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6026595" y="3068960"/>
            <a:ext cx="28745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Los Bancos son sólo intermediarios, por lo tanto:</a:t>
            </a:r>
          </a:p>
          <a:p>
            <a:endParaRPr lang="es-CL" sz="1600" dirty="0"/>
          </a:p>
          <a:p>
            <a:r>
              <a:rPr lang="es-CL" sz="1600" b="1" dirty="0">
                <a:solidFill>
                  <a:srgbClr val="C00000"/>
                </a:solidFill>
              </a:rPr>
              <a:t>NO</a:t>
            </a:r>
            <a:r>
              <a:rPr lang="es-CL" sz="1600" dirty="0"/>
              <a:t> hay revisión documental.</a:t>
            </a:r>
          </a:p>
          <a:p>
            <a:r>
              <a:rPr lang="es-CL" sz="1600" b="1" dirty="0">
                <a:solidFill>
                  <a:srgbClr val="C00000"/>
                </a:solidFill>
              </a:rPr>
              <a:t>NO</a:t>
            </a:r>
            <a:r>
              <a:rPr lang="es-CL" sz="1600" dirty="0"/>
              <a:t> hay condición en el pago.</a:t>
            </a:r>
          </a:p>
          <a:p>
            <a:r>
              <a:rPr lang="es-CL" sz="1600" b="1" dirty="0">
                <a:solidFill>
                  <a:srgbClr val="C00000"/>
                </a:solidFill>
              </a:rPr>
              <a:t>NO</a:t>
            </a:r>
            <a:r>
              <a:rPr lang="es-CL" sz="1600" dirty="0"/>
              <a:t> hay garantía bancaria.</a:t>
            </a:r>
          </a:p>
        </p:txBody>
      </p:sp>
      <p:sp>
        <p:nvSpPr>
          <p:cNvPr id="56" name="55 Cheurón"/>
          <p:cNvSpPr/>
          <p:nvPr/>
        </p:nvSpPr>
        <p:spPr>
          <a:xfrm>
            <a:off x="2475503" y="3155804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7" name="56 Cheurón"/>
          <p:cNvSpPr/>
          <p:nvPr/>
        </p:nvSpPr>
        <p:spPr>
          <a:xfrm>
            <a:off x="2475503" y="3637487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8" name="57 Cheurón"/>
          <p:cNvSpPr/>
          <p:nvPr/>
        </p:nvSpPr>
        <p:spPr>
          <a:xfrm>
            <a:off x="2475503" y="4141543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5867810" y="3891089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62" name="61 Cheurón"/>
          <p:cNvSpPr/>
          <p:nvPr/>
        </p:nvSpPr>
        <p:spPr>
          <a:xfrm>
            <a:off x="5867810" y="4141543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63" name="62 Cheurón"/>
          <p:cNvSpPr/>
          <p:nvPr/>
        </p:nvSpPr>
        <p:spPr>
          <a:xfrm>
            <a:off x="5867810" y="4395822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67" name="66 Elipse"/>
          <p:cNvSpPr/>
          <p:nvPr/>
        </p:nvSpPr>
        <p:spPr>
          <a:xfrm>
            <a:off x="2432362" y="2225787"/>
            <a:ext cx="500511" cy="5005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67 Elipse"/>
          <p:cNvSpPr/>
          <p:nvPr/>
        </p:nvSpPr>
        <p:spPr>
          <a:xfrm>
            <a:off x="5867810" y="2205055"/>
            <a:ext cx="500511" cy="5005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Triángulo isósceles"/>
          <p:cNvSpPr/>
          <p:nvPr/>
        </p:nvSpPr>
        <p:spPr>
          <a:xfrm rot="10800000">
            <a:off x="4560576" y="5211861"/>
            <a:ext cx="1879167" cy="46067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69 Rectángulo"/>
          <p:cNvSpPr/>
          <p:nvPr/>
        </p:nvSpPr>
        <p:spPr>
          <a:xfrm>
            <a:off x="4466793" y="5798135"/>
            <a:ext cx="208262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Menos seguridad</a:t>
            </a:r>
          </a:p>
        </p:txBody>
      </p:sp>
      <p:sp>
        <p:nvSpPr>
          <p:cNvPr id="50" name="CuadroTexto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-11111" y="4113947"/>
            <a:ext cx="1992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ES_tradnl" sz="1200" dirty="0">
                <a:cs typeface="Arial" charset="0"/>
              </a:rPr>
              <a:t>Cobranza de Importación </a:t>
            </a:r>
          </a:p>
        </p:txBody>
      </p:sp>
      <p:sp>
        <p:nvSpPr>
          <p:cNvPr id="59" name="CuadroTexto 4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-11111" y="4583782"/>
            <a:ext cx="1992311" cy="30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kern="1000" spc="-20" dirty="0">
                <a:solidFill>
                  <a:srgbClr val="7F7F7F"/>
                </a:solidFill>
                <a:cs typeface="Arial" charset="0"/>
              </a:rPr>
              <a:t>Orden de Pago al Exterior</a:t>
            </a:r>
            <a:endParaRPr lang="es-ES_tradnl" sz="1200" kern="1000" spc="-20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60" name="CuadroTexto 4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575762"/>
            <a:ext cx="1905000" cy="5313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Carta de Crédito de Importación</a:t>
            </a:r>
          </a:p>
        </p:txBody>
      </p:sp>
      <p:pic>
        <p:nvPicPr>
          <p:cNvPr id="64" name="63 Imagen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6548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Conector recto"/>
          <p:cNvCxnSpPr/>
          <p:nvPr/>
        </p:nvCxnSpPr>
        <p:spPr>
          <a:xfrm>
            <a:off x="-1" y="255828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48"/>
          <p:cNvSpPr/>
          <p:nvPr/>
        </p:nvSpPr>
        <p:spPr>
          <a:xfrm>
            <a:off x="-2420" y="1627205"/>
            <a:ext cx="1800226" cy="577850"/>
          </a:xfrm>
          <a:prstGeom prst="rect">
            <a:avLst/>
          </a:prstGeom>
          <a:gradFill flip="none" rotWithShape="1">
            <a:gsLst>
              <a:gs pos="0">
                <a:srgbClr val="870F1B"/>
              </a:gs>
              <a:gs pos="100000">
                <a:srgbClr val="CB0A2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25"/>
          <p:cNvSpPr/>
          <p:nvPr/>
        </p:nvSpPr>
        <p:spPr>
          <a:xfrm>
            <a:off x="-2420" y="4509120"/>
            <a:ext cx="1800225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CuadroTexto 4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237832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Requieren</a:t>
            </a:r>
          </a:p>
        </p:txBody>
      </p:sp>
      <p:sp>
        <p:nvSpPr>
          <p:cNvPr id="38" name="CuadroTexto 4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-2420" y="3205340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Financiamiento Contado</a:t>
            </a:r>
          </a:p>
        </p:txBody>
      </p:sp>
      <p:sp>
        <p:nvSpPr>
          <p:cNvPr id="39" name="CuadroTexto 4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-2419" y="3538037"/>
            <a:ext cx="1800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Requisitos para financiamiento</a:t>
            </a:r>
          </a:p>
        </p:txBody>
      </p:sp>
      <p:cxnSp>
        <p:nvCxnSpPr>
          <p:cNvPr id="44" name="43 Conector recto"/>
          <p:cNvCxnSpPr/>
          <p:nvPr/>
        </p:nvCxnSpPr>
        <p:spPr>
          <a:xfrm>
            <a:off x="0" y="314759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-2420" y="353185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-2420" y="407707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Orden de Pago al Exterior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IMPORTADORES</a:t>
            </a:r>
          </a:p>
        </p:txBody>
      </p:sp>
      <p:sp>
        <p:nvSpPr>
          <p:cNvPr id="34" name="CuadroTexto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-11111" y="4113947"/>
            <a:ext cx="1992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Cobranza de Importación </a:t>
            </a:r>
          </a:p>
        </p:txBody>
      </p:sp>
      <p:cxnSp>
        <p:nvCxnSpPr>
          <p:cNvPr id="35" name="34 Conector recto"/>
          <p:cNvCxnSpPr/>
          <p:nvPr/>
        </p:nvCxnSpPr>
        <p:spPr>
          <a:xfrm>
            <a:off x="-11112" y="4509120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4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-11111" y="4583782"/>
            <a:ext cx="1992311" cy="30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kern="1000" spc="-20" dirty="0">
                <a:cs typeface="Arial" charset="0"/>
              </a:rPr>
              <a:t>Orden de Pago al Exterior</a:t>
            </a:r>
            <a:endParaRPr lang="es-ES_tradnl" sz="1200" kern="1000" spc="-20" dirty="0">
              <a:cs typeface="Arial" charset="0"/>
            </a:endParaRPr>
          </a:p>
        </p:txBody>
      </p:sp>
      <p:cxnSp>
        <p:nvCxnSpPr>
          <p:cNvPr id="40" name="39 Conector recto"/>
          <p:cNvCxnSpPr/>
          <p:nvPr/>
        </p:nvCxnSpPr>
        <p:spPr>
          <a:xfrm>
            <a:off x="-11112" y="4941168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Rectángulo"/>
          <p:cNvSpPr/>
          <p:nvPr/>
        </p:nvSpPr>
        <p:spPr>
          <a:xfrm>
            <a:off x="2123728" y="18685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¿Qué es?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2476501" y="2492896"/>
            <a:ext cx="5957925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CL" sz="1600" dirty="0"/>
              <a:t>Instrucción de pago por medios electrónicos. </a:t>
            </a:r>
          </a:p>
          <a:p>
            <a:pPr>
              <a:buFont typeface="Wingdings" pitchFamily="2" charset="2"/>
              <a:buChar char="ü"/>
            </a:pPr>
            <a:endParaRPr lang="es-CL" sz="1600" dirty="0"/>
          </a:p>
          <a:p>
            <a:pPr>
              <a:buFont typeface="Wingdings" pitchFamily="2" charset="2"/>
              <a:buChar char="ü"/>
            </a:pPr>
            <a:r>
              <a:rPr lang="es-CL" sz="1600" dirty="0"/>
              <a:t>Se practica entre contrapartes que se tienen mucha confianza. </a:t>
            </a:r>
          </a:p>
          <a:p>
            <a:pPr>
              <a:buFont typeface="Wingdings" pitchFamily="2" charset="2"/>
              <a:buChar char="ü"/>
            </a:pPr>
            <a:endParaRPr lang="es-CL" sz="1600" dirty="0"/>
          </a:p>
          <a:p>
            <a:pPr>
              <a:buFont typeface="Wingdings" pitchFamily="2" charset="2"/>
              <a:buChar char="ü"/>
            </a:pPr>
            <a:r>
              <a:rPr lang="es-CL" sz="1600" dirty="0"/>
              <a:t>Los bancos son sólo un medio de pago.</a:t>
            </a:r>
          </a:p>
        </p:txBody>
      </p:sp>
      <p:sp>
        <p:nvSpPr>
          <p:cNvPr id="41" name="CuadroTexto 4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575762"/>
            <a:ext cx="1905000" cy="5313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Carta de Crédito de Importación</a:t>
            </a:r>
          </a:p>
        </p:txBody>
      </p:sp>
      <p:pic>
        <p:nvPicPr>
          <p:cNvPr id="42" name="41 Imagen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  <p:sp>
        <p:nvSpPr>
          <p:cNvPr id="43" name="42 Rectángulo"/>
          <p:cNvSpPr/>
          <p:nvPr/>
        </p:nvSpPr>
        <p:spPr>
          <a:xfrm>
            <a:off x="2476501" y="4863124"/>
            <a:ext cx="6226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>
                <a:latin typeface="Arial" pitchFamily="34" charset="0"/>
                <a:cs typeface="Arial" pitchFamily="34" charset="0"/>
              </a:rPr>
              <a:t>Comisión de Envío (dependiendo del canal por el que se envié).</a:t>
            </a:r>
          </a:p>
          <a:p>
            <a:pPr>
              <a:buFont typeface="Arial" pitchFamily="34" charset="0"/>
              <a:buChar char="•"/>
            </a:pPr>
            <a:r>
              <a:rPr lang="es-CL" dirty="0">
                <a:latin typeface="Arial" pitchFamily="34" charset="0"/>
                <a:cs typeface="Arial" pitchFamily="34" charset="0"/>
              </a:rPr>
              <a:t>Gastos Swift.</a:t>
            </a:r>
          </a:p>
          <a:p>
            <a:pPr>
              <a:buFont typeface="Arial" pitchFamily="34" charset="0"/>
              <a:buChar char="•"/>
            </a:pPr>
            <a:r>
              <a:rPr lang="es-CL" dirty="0">
                <a:latin typeface="Arial" pitchFamily="34" charset="0"/>
                <a:cs typeface="Arial" pitchFamily="34" charset="0"/>
              </a:rPr>
              <a:t>Gastos en el exterior (OUR/SHA).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592291" y="44371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b="1" i="1" dirty="0"/>
              <a:t>Cobros asociados:</a:t>
            </a:r>
          </a:p>
          <a:p>
            <a:r>
              <a:rPr lang="es-CL" dirty="0"/>
              <a:t>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8090577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63 Rectángulo"/>
          <p:cNvSpPr/>
          <p:nvPr/>
        </p:nvSpPr>
        <p:spPr>
          <a:xfrm>
            <a:off x="2313460" y="2668552"/>
            <a:ext cx="3029609" cy="3352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2195736" y="2132856"/>
            <a:ext cx="3304424" cy="6716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Rectángulo"/>
          <p:cNvSpPr/>
          <p:nvPr/>
        </p:nvSpPr>
        <p:spPr>
          <a:xfrm>
            <a:off x="5761900" y="2668552"/>
            <a:ext cx="3029609" cy="3352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66 Rectángulo"/>
          <p:cNvSpPr/>
          <p:nvPr/>
        </p:nvSpPr>
        <p:spPr>
          <a:xfrm>
            <a:off x="5644176" y="2132856"/>
            <a:ext cx="3320312" cy="6716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48"/>
          <p:cNvSpPr/>
          <p:nvPr/>
        </p:nvSpPr>
        <p:spPr>
          <a:xfrm>
            <a:off x="-2420" y="1627205"/>
            <a:ext cx="1800226" cy="577850"/>
          </a:xfrm>
          <a:prstGeom prst="rect">
            <a:avLst/>
          </a:prstGeom>
          <a:gradFill flip="none" rotWithShape="1">
            <a:gsLst>
              <a:gs pos="0">
                <a:srgbClr val="870F1B"/>
              </a:gs>
              <a:gs pos="100000">
                <a:srgbClr val="CB0A2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7668344" y="-10369"/>
            <a:ext cx="1475656" cy="7288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CuadroTexto 4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237832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Requieren</a:t>
            </a:r>
          </a:p>
        </p:txBody>
      </p: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Orden de Pago al Exterior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IMPORTADORES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2978012" y="2299221"/>
            <a:ext cx="1398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VENTAJAS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2543705" y="2860473"/>
            <a:ext cx="28923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Sencillez de tramitación.</a:t>
            </a:r>
          </a:p>
          <a:p>
            <a:endParaRPr lang="es-CL" sz="1600" dirty="0"/>
          </a:p>
          <a:p>
            <a:r>
              <a:rPr lang="es-CL" sz="1600" dirty="0"/>
              <a:t>Fácil accesibilidad tanto para particulares como para empresas.</a:t>
            </a:r>
          </a:p>
          <a:p>
            <a:endParaRPr lang="es-CL" sz="1600" dirty="0"/>
          </a:p>
          <a:p>
            <a:r>
              <a:rPr lang="es-CL" sz="1600" dirty="0"/>
              <a:t>Medio de pago muy seguro.</a:t>
            </a:r>
          </a:p>
          <a:p>
            <a:endParaRPr lang="es-CL" sz="1600" dirty="0"/>
          </a:p>
          <a:p>
            <a:r>
              <a:rPr lang="es-CL" sz="1600" dirty="0"/>
              <a:t>Forma rápida de hacer un pago.</a:t>
            </a:r>
          </a:p>
          <a:p>
            <a:endParaRPr lang="es-CL" sz="1600" dirty="0"/>
          </a:p>
          <a:p>
            <a:r>
              <a:rPr lang="es-CL" sz="1600" dirty="0"/>
              <a:t>Bajo costo.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6461023" y="2276456"/>
            <a:ext cx="1873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DESVENTAJAS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6026596" y="2860473"/>
            <a:ext cx="26498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No cubre el riesgo comercial de cobro.</a:t>
            </a:r>
          </a:p>
          <a:p>
            <a:endParaRPr lang="es-CL" sz="1600" dirty="0"/>
          </a:p>
          <a:p>
            <a:r>
              <a:rPr lang="es-CL" sz="1600" dirty="0"/>
              <a:t>Máxima exposición de las partes:</a:t>
            </a:r>
          </a:p>
          <a:p>
            <a:endParaRPr lang="es-CL" sz="1600" dirty="0"/>
          </a:p>
          <a:p>
            <a:r>
              <a:rPr lang="es-CL" sz="1600" dirty="0"/>
              <a:t>- Importador: pago anticipado (pre-embarque).</a:t>
            </a:r>
          </a:p>
          <a:p>
            <a:endParaRPr lang="es-CL" sz="1600" dirty="0"/>
          </a:p>
          <a:p>
            <a:r>
              <a:rPr lang="es-CL" sz="1600" dirty="0"/>
              <a:t>- Exportador: pago post embarque</a:t>
            </a:r>
          </a:p>
        </p:txBody>
      </p:sp>
      <p:sp>
        <p:nvSpPr>
          <p:cNvPr id="55" name="54 Cheurón"/>
          <p:cNvSpPr/>
          <p:nvPr/>
        </p:nvSpPr>
        <p:spPr>
          <a:xfrm>
            <a:off x="2403495" y="2947317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6" name="55 Cheurón"/>
          <p:cNvSpPr/>
          <p:nvPr/>
        </p:nvSpPr>
        <p:spPr>
          <a:xfrm>
            <a:off x="2403495" y="3429000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7" name="56 Cheurón"/>
          <p:cNvSpPr/>
          <p:nvPr/>
        </p:nvSpPr>
        <p:spPr>
          <a:xfrm>
            <a:off x="2403495" y="4404214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8" name="57 Cheurón"/>
          <p:cNvSpPr/>
          <p:nvPr/>
        </p:nvSpPr>
        <p:spPr>
          <a:xfrm>
            <a:off x="2403495" y="4894174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9" name="58 Cheurón"/>
          <p:cNvSpPr/>
          <p:nvPr/>
        </p:nvSpPr>
        <p:spPr>
          <a:xfrm>
            <a:off x="5867810" y="2959507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5867810" y="3717032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2432362" y="2225787"/>
            <a:ext cx="500511" cy="5005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Elipse"/>
          <p:cNvSpPr/>
          <p:nvPr/>
        </p:nvSpPr>
        <p:spPr>
          <a:xfrm>
            <a:off x="5867810" y="2205055"/>
            <a:ext cx="500511" cy="5005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5" name="74 Conector recto"/>
          <p:cNvCxnSpPr/>
          <p:nvPr/>
        </p:nvCxnSpPr>
        <p:spPr>
          <a:xfrm>
            <a:off x="-1" y="255828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25"/>
          <p:cNvSpPr/>
          <p:nvPr/>
        </p:nvSpPr>
        <p:spPr>
          <a:xfrm>
            <a:off x="-2420" y="4509120"/>
            <a:ext cx="1800225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CuadroTexto 4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-2420" y="3205340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Financiamiento Contado</a:t>
            </a:r>
          </a:p>
        </p:txBody>
      </p:sp>
      <p:sp>
        <p:nvSpPr>
          <p:cNvPr id="79" name="CuadroTexto 4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-2419" y="3538037"/>
            <a:ext cx="1800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Requisitos para financiamiento</a:t>
            </a:r>
          </a:p>
        </p:txBody>
      </p:sp>
      <p:cxnSp>
        <p:nvCxnSpPr>
          <p:cNvPr id="80" name="79 Conector recto"/>
          <p:cNvCxnSpPr/>
          <p:nvPr/>
        </p:nvCxnSpPr>
        <p:spPr>
          <a:xfrm>
            <a:off x="0" y="314759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-2420" y="353185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-2420" y="407707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4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-11111" y="4113947"/>
            <a:ext cx="1992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Cobranza de Importación </a:t>
            </a:r>
          </a:p>
        </p:txBody>
      </p:sp>
      <p:cxnSp>
        <p:nvCxnSpPr>
          <p:cNvPr id="84" name="83 Conector recto"/>
          <p:cNvCxnSpPr/>
          <p:nvPr/>
        </p:nvCxnSpPr>
        <p:spPr>
          <a:xfrm>
            <a:off x="-11112" y="4509120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-11111" y="4583782"/>
            <a:ext cx="1992311" cy="30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kern="1000" spc="-20" dirty="0">
                <a:cs typeface="Arial" charset="0"/>
              </a:rPr>
              <a:t>Orden de Pago al Exterior</a:t>
            </a:r>
            <a:endParaRPr lang="es-ES_tradnl" sz="1200" kern="1000" spc="-20" dirty="0">
              <a:cs typeface="Arial" charset="0"/>
            </a:endParaRPr>
          </a:p>
        </p:txBody>
      </p:sp>
      <p:cxnSp>
        <p:nvCxnSpPr>
          <p:cNvPr id="86" name="85 Conector recto"/>
          <p:cNvCxnSpPr/>
          <p:nvPr/>
        </p:nvCxnSpPr>
        <p:spPr>
          <a:xfrm>
            <a:off x="-11112" y="4941168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Cheurón"/>
          <p:cNvSpPr/>
          <p:nvPr/>
        </p:nvSpPr>
        <p:spPr>
          <a:xfrm>
            <a:off x="2403495" y="5658758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46" name="CuadroTexto 4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575762"/>
            <a:ext cx="1905000" cy="5313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Carta de Crédito de Importación</a:t>
            </a:r>
          </a:p>
        </p:txBody>
      </p:sp>
      <p:pic>
        <p:nvPicPr>
          <p:cNvPr id="51" name="50 Imagen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239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25"/>
          <p:cNvSpPr/>
          <p:nvPr/>
        </p:nvSpPr>
        <p:spPr>
          <a:xfrm>
            <a:off x="-2420" y="2204864"/>
            <a:ext cx="1800225" cy="3534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ángulo 32"/>
          <p:cNvSpPr/>
          <p:nvPr/>
        </p:nvSpPr>
        <p:spPr>
          <a:xfrm>
            <a:off x="-2421" y="1627205"/>
            <a:ext cx="1800225" cy="577850"/>
          </a:xfrm>
          <a:prstGeom prst="rect">
            <a:avLst/>
          </a:prstGeom>
          <a:gradFill flip="none" rotWithShape="1">
            <a:gsLst>
              <a:gs pos="0">
                <a:srgbClr val="DC9F1F"/>
              </a:gs>
              <a:gs pos="81000">
                <a:srgbClr val="F6BC1D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cxnSp>
        <p:nvCxnSpPr>
          <p:cNvPr id="3" name="2 Conector recto"/>
          <p:cNvCxnSpPr/>
          <p:nvPr/>
        </p:nvCxnSpPr>
        <p:spPr>
          <a:xfrm>
            <a:off x="-1" y="255828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4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575762"/>
            <a:ext cx="1905000" cy="5313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Prestamos a Exportadores (PAE)</a:t>
            </a:r>
          </a:p>
        </p:txBody>
      </p:sp>
      <p:sp>
        <p:nvSpPr>
          <p:cNvPr id="36" name="CuadroTexto 4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237832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cs typeface="Arial" charset="0"/>
              </a:rPr>
              <a:t>Requieren</a:t>
            </a:r>
          </a:p>
        </p:txBody>
      </p:sp>
      <p:sp>
        <p:nvSpPr>
          <p:cNvPr id="38" name="CuadroTexto 4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-2420" y="3205340"/>
            <a:ext cx="19050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Cartas de Crédito de Exportación</a:t>
            </a:r>
          </a:p>
        </p:txBody>
      </p:sp>
      <p:sp>
        <p:nvSpPr>
          <p:cNvPr id="39" name="CuadroTexto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-2419" y="3723217"/>
            <a:ext cx="1800225" cy="53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Recepción de Ordenes de Pago</a:t>
            </a:r>
          </a:p>
        </p:txBody>
      </p:sp>
      <p:cxnSp>
        <p:nvCxnSpPr>
          <p:cNvPr id="44" name="43 Conector recto"/>
          <p:cNvCxnSpPr/>
          <p:nvPr/>
        </p:nvCxnSpPr>
        <p:spPr>
          <a:xfrm>
            <a:off x="0" y="314759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-2420" y="371703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Requieren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EXPORTADORES</a:t>
            </a:r>
          </a:p>
        </p:txBody>
      </p:sp>
      <p:cxnSp>
        <p:nvCxnSpPr>
          <p:cNvPr id="53" name="52 Conector recto"/>
          <p:cNvCxnSpPr/>
          <p:nvPr/>
        </p:nvCxnSpPr>
        <p:spPr>
          <a:xfrm>
            <a:off x="-2420" y="426225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"/>
          <p:cNvSpPr/>
          <p:nvPr/>
        </p:nvSpPr>
        <p:spPr>
          <a:xfrm>
            <a:off x="2636329" y="3147594"/>
            <a:ext cx="2727759" cy="22256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2518606" y="2611898"/>
            <a:ext cx="2989498" cy="6716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3074636" y="2778263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Financiamiento</a:t>
            </a:r>
          </a:p>
        </p:txBody>
      </p:sp>
      <p:sp>
        <p:nvSpPr>
          <p:cNvPr id="59" name="58 Rectángulo"/>
          <p:cNvSpPr/>
          <p:nvPr/>
        </p:nvSpPr>
        <p:spPr>
          <a:xfrm>
            <a:off x="2786236" y="3339515"/>
            <a:ext cx="26498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Créditos PAE.</a:t>
            </a:r>
          </a:p>
          <a:p>
            <a:endParaRPr lang="es-CL" sz="1600" dirty="0"/>
          </a:p>
          <a:p>
            <a:r>
              <a:rPr lang="es-CL" sz="1600" dirty="0"/>
              <a:t>Descuento de Cartas de Crédito de exportaciones.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5796350" y="3147594"/>
            <a:ext cx="2727759" cy="22256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678627" y="2611898"/>
            <a:ext cx="2989498" cy="6716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6554935" y="2755498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Servicios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5868144" y="3339515"/>
            <a:ext cx="26498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Recepción y manejo de Cartas de Crédito de </a:t>
            </a:r>
            <a:r>
              <a:rPr lang="es-CL" sz="1600" dirty="0" err="1"/>
              <a:t>exp</a:t>
            </a:r>
            <a:r>
              <a:rPr lang="es-CL" sz="1600" dirty="0"/>
              <a:t>.</a:t>
            </a:r>
          </a:p>
          <a:p>
            <a:endParaRPr lang="es-CL" sz="1600" dirty="0"/>
          </a:p>
          <a:p>
            <a:r>
              <a:rPr lang="es-CL" sz="1600" dirty="0"/>
              <a:t>Cobranzas Documentarias.</a:t>
            </a:r>
          </a:p>
          <a:p>
            <a:endParaRPr lang="es-CL" sz="1600" dirty="0"/>
          </a:p>
          <a:p>
            <a:r>
              <a:rPr lang="es-CL" sz="1600" dirty="0"/>
              <a:t>Recepción de Retornos. (Ordenes de Pago)</a:t>
            </a:r>
          </a:p>
        </p:txBody>
      </p:sp>
      <p:pic>
        <p:nvPicPr>
          <p:cNvPr id="34" name="33 Imagen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2500298" y="1857364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Que requieren los Exportadores?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5214734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25"/>
          <p:cNvSpPr/>
          <p:nvPr/>
        </p:nvSpPr>
        <p:spPr>
          <a:xfrm>
            <a:off x="-2420" y="2564904"/>
            <a:ext cx="1800225" cy="5826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ángulo 32"/>
          <p:cNvSpPr/>
          <p:nvPr/>
        </p:nvSpPr>
        <p:spPr>
          <a:xfrm>
            <a:off x="-2421" y="1627205"/>
            <a:ext cx="1800225" cy="577850"/>
          </a:xfrm>
          <a:prstGeom prst="rect">
            <a:avLst/>
          </a:prstGeom>
          <a:gradFill flip="none" rotWithShape="1">
            <a:gsLst>
              <a:gs pos="0">
                <a:srgbClr val="DC9F1F"/>
              </a:gs>
              <a:gs pos="81000">
                <a:srgbClr val="F6BC1D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cxnSp>
        <p:nvCxnSpPr>
          <p:cNvPr id="3" name="2 Conector recto"/>
          <p:cNvCxnSpPr/>
          <p:nvPr/>
        </p:nvCxnSpPr>
        <p:spPr>
          <a:xfrm>
            <a:off x="-1" y="255828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5" name="Agrupar 10"/>
          <p:cNvGrpSpPr>
            <a:grpSpLocks/>
          </p:cNvGrpSpPr>
          <p:nvPr/>
        </p:nvGrpSpPr>
        <p:grpSpPr bwMode="auto">
          <a:xfrm>
            <a:off x="0" y="654984"/>
            <a:ext cx="2971800" cy="63501"/>
            <a:chOff x="3455989" y="0"/>
            <a:chExt cx="2160588" cy="249238"/>
          </a:xfrm>
        </p:grpSpPr>
        <p:sp>
          <p:nvSpPr>
            <p:cNvPr id="26" name="Rectángulo 11"/>
            <p:cNvSpPr/>
            <p:nvPr/>
          </p:nvSpPr>
          <p:spPr>
            <a:xfrm rot="16200000">
              <a:off x="4591136" y="-56007"/>
              <a:ext cx="249238" cy="361252"/>
            </a:xfrm>
            <a:prstGeom prst="rect">
              <a:avLst/>
            </a:prstGeom>
            <a:solidFill>
              <a:srgbClr val="CB0A2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Rectángulo 12"/>
            <p:cNvSpPr/>
            <p:nvPr/>
          </p:nvSpPr>
          <p:spPr>
            <a:xfrm rot="16200000">
              <a:off x="3870940" y="-414952"/>
              <a:ext cx="249238" cy="1079140"/>
            </a:xfrm>
            <a:prstGeom prst="rect">
              <a:avLst/>
            </a:prstGeom>
            <a:solidFill>
              <a:srgbClr val="00539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ángulo 13"/>
            <p:cNvSpPr/>
            <p:nvPr/>
          </p:nvSpPr>
          <p:spPr>
            <a:xfrm rot="16200000">
              <a:off x="5311909" y="-55430"/>
              <a:ext cx="249238" cy="360098"/>
            </a:xfrm>
            <a:prstGeom prst="rect">
              <a:avLst/>
            </a:prstGeom>
            <a:solidFill>
              <a:srgbClr val="008B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Rectángulo 14"/>
            <p:cNvSpPr/>
            <p:nvPr/>
          </p:nvSpPr>
          <p:spPr>
            <a:xfrm rot="16200000">
              <a:off x="4951811" y="-55430"/>
              <a:ext cx="249238" cy="360098"/>
            </a:xfrm>
            <a:prstGeom prst="rect">
              <a:avLst/>
            </a:prstGeom>
            <a:solidFill>
              <a:srgbClr val="F6BC1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3" name="CuadroTexto 4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575762"/>
            <a:ext cx="1905000" cy="5313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s-CL" sz="1200" dirty="0">
                <a:cs typeface="Arial" charset="0"/>
              </a:rPr>
              <a:t>Prestamos a Exportadores (PAE)</a:t>
            </a:r>
          </a:p>
        </p:txBody>
      </p:sp>
      <p:sp>
        <p:nvSpPr>
          <p:cNvPr id="36" name="CuadroTexto 4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237832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Requieren</a:t>
            </a:r>
          </a:p>
        </p:txBody>
      </p:sp>
      <p:sp>
        <p:nvSpPr>
          <p:cNvPr id="38" name="CuadroTexto 4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-2420" y="3205340"/>
            <a:ext cx="19050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Cartas de Crédito de Exportación</a:t>
            </a:r>
          </a:p>
        </p:txBody>
      </p:sp>
      <p:sp>
        <p:nvSpPr>
          <p:cNvPr id="39" name="CuadroTexto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-2419" y="3723217"/>
            <a:ext cx="1800225" cy="53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Recepción de Ordenes de Pago</a:t>
            </a:r>
          </a:p>
        </p:txBody>
      </p:sp>
      <p:cxnSp>
        <p:nvCxnSpPr>
          <p:cNvPr id="44" name="43 Conector recto"/>
          <p:cNvCxnSpPr/>
          <p:nvPr/>
        </p:nvCxnSpPr>
        <p:spPr>
          <a:xfrm>
            <a:off x="0" y="314759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-2420" y="371703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Prestamos a Exportadores (PAE)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EXPORTADORES</a:t>
            </a:r>
          </a:p>
        </p:txBody>
      </p:sp>
      <p:cxnSp>
        <p:nvCxnSpPr>
          <p:cNvPr id="53" name="52 Conector recto"/>
          <p:cNvCxnSpPr/>
          <p:nvPr/>
        </p:nvCxnSpPr>
        <p:spPr>
          <a:xfrm>
            <a:off x="-2420" y="426225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2123728" y="18685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¿Qué es?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2476501" y="2492896"/>
            <a:ext cx="5957925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600" dirty="0"/>
              <a:t>Es un préstamo en divisas o pesos destinado a financiamiento de exportaciones. </a:t>
            </a:r>
          </a:p>
          <a:p>
            <a:endParaRPr lang="es-CL" sz="1600" dirty="0"/>
          </a:p>
          <a:p>
            <a:r>
              <a:rPr lang="es-CL" sz="1600" dirty="0"/>
              <a:t>Tiene una ventaja Tributaria, al no estar afecto al impuesto de timbre y estampilla DL3475 siempre que demuestre al vencimiento del crédito que exporto.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494615" y="4388635"/>
            <a:ext cx="549532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s-ES" kern="0" dirty="0">
                <a:solidFill>
                  <a:schemeClr val="tx2"/>
                </a:solidFill>
                <a:latin typeface="Calibri" pitchFamily="34" charset="0"/>
              </a:rPr>
              <a:t>Opera contra Línea MONEX.</a:t>
            </a:r>
          </a:p>
          <a:p>
            <a:pPr>
              <a:spcBef>
                <a:spcPct val="20000"/>
              </a:spcBef>
              <a:defRPr/>
            </a:pPr>
            <a:endParaRPr lang="es-CL" kern="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s-ES" kern="0" dirty="0">
                <a:solidFill>
                  <a:schemeClr val="tx2"/>
                </a:solidFill>
                <a:latin typeface="Calibri" pitchFamily="34" charset="0"/>
              </a:rPr>
              <a:t>Plazo: hasta 3 años siempre que se acredite que el flujo productivo del cliente justifica el periodo.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267744" y="4365104"/>
            <a:ext cx="5866207" cy="140666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Cheurón"/>
          <p:cNvSpPr/>
          <p:nvPr/>
        </p:nvSpPr>
        <p:spPr>
          <a:xfrm>
            <a:off x="2396169" y="4510653"/>
            <a:ext cx="121158" cy="121158"/>
          </a:xfrm>
          <a:prstGeom prst="chevron">
            <a:avLst/>
          </a:prstGeom>
          <a:solidFill>
            <a:srgbClr val="004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6" name="55 Cheurón"/>
          <p:cNvSpPr/>
          <p:nvPr/>
        </p:nvSpPr>
        <p:spPr>
          <a:xfrm>
            <a:off x="2396169" y="5146557"/>
            <a:ext cx="121158" cy="121158"/>
          </a:xfrm>
          <a:prstGeom prst="chevron">
            <a:avLst/>
          </a:prstGeom>
          <a:solidFill>
            <a:srgbClr val="004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34" name="33 Imagen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39221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25"/>
          <p:cNvSpPr/>
          <p:nvPr/>
        </p:nvSpPr>
        <p:spPr>
          <a:xfrm>
            <a:off x="1" y="2558284"/>
            <a:ext cx="1800225" cy="59230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ángulo 32"/>
          <p:cNvSpPr/>
          <p:nvPr/>
        </p:nvSpPr>
        <p:spPr>
          <a:xfrm>
            <a:off x="-2421" y="1627205"/>
            <a:ext cx="1800225" cy="577850"/>
          </a:xfrm>
          <a:prstGeom prst="rect">
            <a:avLst/>
          </a:prstGeom>
          <a:gradFill flip="none" rotWithShape="1">
            <a:gsLst>
              <a:gs pos="0">
                <a:srgbClr val="DC9F1F"/>
              </a:gs>
              <a:gs pos="81000">
                <a:srgbClr val="F6BC1D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cxnSp>
        <p:nvCxnSpPr>
          <p:cNvPr id="3" name="2 Conector recto"/>
          <p:cNvCxnSpPr/>
          <p:nvPr/>
        </p:nvCxnSpPr>
        <p:spPr>
          <a:xfrm>
            <a:off x="-1" y="255828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4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575762"/>
            <a:ext cx="1905000" cy="5313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s-CL" sz="1200" dirty="0">
                <a:cs typeface="Arial" charset="0"/>
              </a:rPr>
              <a:t>Prestamos a Exportadores (PAE)</a:t>
            </a:r>
          </a:p>
        </p:txBody>
      </p:sp>
      <p:sp>
        <p:nvSpPr>
          <p:cNvPr id="36" name="CuadroTexto 4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237832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Requieren</a:t>
            </a:r>
          </a:p>
        </p:txBody>
      </p:sp>
      <p:sp>
        <p:nvSpPr>
          <p:cNvPr id="38" name="CuadroTexto 4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-2420" y="3205340"/>
            <a:ext cx="19050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Cartas de Crédito de Exportación</a:t>
            </a:r>
          </a:p>
        </p:txBody>
      </p:sp>
      <p:sp>
        <p:nvSpPr>
          <p:cNvPr id="39" name="CuadroTexto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-2419" y="3723217"/>
            <a:ext cx="1800225" cy="53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Recepción de Ordenes de Pago</a:t>
            </a:r>
          </a:p>
        </p:txBody>
      </p:sp>
      <p:cxnSp>
        <p:nvCxnSpPr>
          <p:cNvPr id="44" name="43 Conector recto"/>
          <p:cNvCxnSpPr/>
          <p:nvPr/>
        </p:nvCxnSpPr>
        <p:spPr>
          <a:xfrm>
            <a:off x="0" y="314759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-2420" y="371703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Prestamos a Exportadores (PAE)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EXPORTADORES</a:t>
            </a:r>
          </a:p>
        </p:txBody>
      </p:sp>
      <p:cxnSp>
        <p:nvCxnSpPr>
          <p:cNvPr id="53" name="52 Conector recto"/>
          <p:cNvCxnSpPr/>
          <p:nvPr/>
        </p:nvCxnSpPr>
        <p:spPr>
          <a:xfrm>
            <a:off x="-2420" y="426225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 redondeado"/>
          <p:cNvSpPr/>
          <p:nvPr/>
        </p:nvSpPr>
        <p:spPr>
          <a:xfrm>
            <a:off x="2309958" y="3648849"/>
            <a:ext cx="2370360" cy="5760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2232096" y="4050272"/>
            <a:ext cx="6444360" cy="8188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 redondeado"/>
          <p:cNvSpPr/>
          <p:nvPr/>
        </p:nvSpPr>
        <p:spPr>
          <a:xfrm>
            <a:off x="2228850" y="2420888"/>
            <a:ext cx="6447606" cy="457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476500" y="244747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Cliente Banco</a:t>
            </a:r>
          </a:p>
        </p:txBody>
      </p:sp>
      <p:sp>
        <p:nvSpPr>
          <p:cNvPr id="58" name="57 Pentágono"/>
          <p:cNvSpPr/>
          <p:nvPr/>
        </p:nvSpPr>
        <p:spPr>
          <a:xfrm>
            <a:off x="2228850" y="2541959"/>
            <a:ext cx="218062" cy="216024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 redondeado"/>
          <p:cNvSpPr/>
          <p:nvPr/>
        </p:nvSpPr>
        <p:spPr>
          <a:xfrm>
            <a:off x="2177632" y="3034868"/>
            <a:ext cx="6447606" cy="457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479746" y="3030842"/>
            <a:ext cx="3702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Tener Línea de Crédito Vigente </a:t>
            </a:r>
          </a:p>
        </p:txBody>
      </p:sp>
      <p:sp>
        <p:nvSpPr>
          <p:cNvPr id="61" name="60 Pentágono"/>
          <p:cNvSpPr/>
          <p:nvPr/>
        </p:nvSpPr>
        <p:spPr>
          <a:xfrm>
            <a:off x="2232096" y="3125325"/>
            <a:ext cx="218062" cy="216024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123728" y="186850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Requisitos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2418870" y="4146296"/>
            <a:ext cx="64822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CL" sz="1600" dirty="0"/>
              <a:t>Firmar Solicitud de Crédito</a:t>
            </a:r>
          </a:p>
          <a:p>
            <a:pPr>
              <a:lnSpc>
                <a:spcPts val="1400"/>
              </a:lnSpc>
            </a:pPr>
            <a:endParaRPr lang="es-CL" sz="1600" dirty="0"/>
          </a:p>
          <a:p>
            <a:pPr>
              <a:lnSpc>
                <a:spcPts val="1400"/>
              </a:lnSpc>
            </a:pPr>
            <a:r>
              <a:rPr lang="es-CL" sz="1600" dirty="0"/>
              <a:t>Firmar Pagaré.</a:t>
            </a:r>
          </a:p>
        </p:txBody>
      </p:sp>
      <p:sp>
        <p:nvSpPr>
          <p:cNvPr id="64" name="63 Rectángulo"/>
          <p:cNvSpPr/>
          <p:nvPr/>
        </p:nvSpPr>
        <p:spPr>
          <a:xfrm>
            <a:off x="2418160" y="368842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Curse</a:t>
            </a:r>
          </a:p>
        </p:txBody>
      </p:sp>
      <p:sp>
        <p:nvSpPr>
          <p:cNvPr id="65" name="64 Pentágono"/>
          <p:cNvSpPr/>
          <p:nvPr/>
        </p:nvSpPr>
        <p:spPr>
          <a:xfrm>
            <a:off x="2314820" y="4202486"/>
            <a:ext cx="109031" cy="108012"/>
          </a:xfrm>
          <a:prstGeom prst="homePlate">
            <a:avLst/>
          </a:prstGeom>
          <a:solidFill>
            <a:srgbClr val="16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Pentágono"/>
          <p:cNvSpPr/>
          <p:nvPr/>
        </p:nvSpPr>
        <p:spPr>
          <a:xfrm>
            <a:off x="2314820" y="4545124"/>
            <a:ext cx="109031" cy="108012"/>
          </a:xfrm>
          <a:prstGeom prst="homePlate">
            <a:avLst/>
          </a:prstGeom>
          <a:solidFill>
            <a:srgbClr val="16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66 Rectángulo redondeado"/>
          <p:cNvSpPr/>
          <p:nvPr/>
        </p:nvSpPr>
        <p:spPr>
          <a:xfrm>
            <a:off x="2309958" y="5112525"/>
            <a:ext cx="2370360" cy="5760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67 Rectángulo"/>
          <p:cNvSpPr/>
          <p:nvPr/>
        </p:nvSpPr>
        <p:spPr>
          <a:xfrm>
            <a:off x="2232096" y="5513948"/>
            <a:ext cx="6444360" cy="7953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Rectángulo"/>
          <p:cNvSpPr/>
          <p:nvPr/>
        </p:nvSpPr>
        <p:spPr>
          <a:xfrm>
            <a:off x="2418870" y="5609972"/>
            <a:ext cx="64822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CL" sz="1600" dirty="0"/>
              <a:t>Comisión</a:t>
            </a:r>
          </a:p>
          <a:p>
            <a:pPr>
              <a:lnSpc>
                <a:spcPts val="1400"/>
              </a:lnSpc>
            </a:pPr>
            <a:endParaRPr lang="es-CL" sz="1600" dirty="0"/>
          </a:p>
          <a:p>
            <a:pPr>
              <a:lnSpc>
                <a:spcPts val="1400"/>
              </a:lnSpc>
            </a:pPr>
            <a:r>
              <a:rPr lang="es-CL" sz="1600" dirty="0"/>
              <a:t>Tasa de Financiamiento.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2418160" y="515209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Cobros asociados</a:t>
            </a:r>
          </a:p>
        </p:txBody>
      </p:sp>
      <p:sp>
        <p:nvSpPr>
          <p:cNvPr id="71" name="70 Pentágono"/>
          <p:cNvSpPr/>
          <p:nvPr/>
        </p:nvSpPr>
        <p:spPr>
          <a:xfrm>
            <a:off x="2314820" y="5666162"/>
            <a:ext cx="109031" cy="108012"/>
          </a:xfrm>
          <a:prstGeom prst="homePlate">
            <a:avLst/>
          </a:prstGeom>
          <a:solidFill>
            <a:srgbClr val="16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Pentágono"/>
          <p:cNvSpPr/>
          <p:nvPr/>
        </p:nvSpPr>
        <p:spPr>
          <a:xfrm>
            <a:off x="2314820" y="6002686"/>
            <a:ext cx="109031" cy="108012"/>
          </a:xfrm>
          <a:prstGeom prst="homePlate">
            <a:avLst/>
          </a:prstGeom>
          <a:solidFill>
            <a:srgbClr val="16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1" name="50 Imagen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0890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25"/>
          <p:cNvSpPr/>
          <p:nvPr/>
        </p:nvSpPr>
        <p:spPr>
          <a:xfrm>
            <a:off x="-2420" y="3140968"/>
            <a:ext cx="1800225" cy="5760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ángulo 32"/>
          <p:cNvSpPr/>
          <p:nvPr/>
        </p:nvSpPr>
        <p:spPr>
          <a:xfrm>
            <a:off x="-2421" y="1627205"/>
            <a:ext cx="1800225" cy="577850"/>
          </a:xfrm>
          <a:prstGeom prst="rect">
            <a:avLst/>
          </a:prstGeom>
          <a:gradFill flip="none" rotWithShape="1">
            <a:gsLst>
              <a:gs pos="0">
                <a:srgbClr val="DC9F1F"/>
              </a:gs>
              <a:gs pos="81000">
                <a:srgbClr val="F6BC1D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cxnSp>
        <p:nvCxnSpPr>
          <p:cNvPr id="3" name="2 Conector recto"/>
          <p:cNvCxnSpPr/>
          <p:nvPr/>
        </p:nvCxnSpPr>
        <p:spPr>
          <a:xfrm>
            <a:off x="-1" y="255828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4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575762"/>
            <a:ext cx="1905000" cy="5313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Prestamos a Exportadores (PAE)</a:t>
            </a:r>
          </a:p>
        </p:txBody>
      </p:sp>
      <p:sp>
        <p:nvSpPr>
          <p:cNvPr id="36" name="CuadroTexto 4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237832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Requieren</a:t>
            </a:r>
          </a:p>
        </p:txBody>
      </p:sp>
      <p:sp>
        <p:nvSpPr>
          <p:cNvPr id="38" name="CuadroTexto 4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-2420" y="3205340"/>
            <a:ext cx="19050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s-CL" sz="1200" dirty="0">
                <a:cs typeface="Arial" charset="0"/>
              </a:rPr>
              <a:t>Cartas de Crédito de Exportación</a:t>
            </a:r>
          </a:p>
        </p:txBody>
      </p:sp>
      <p:sp>
        <p:nvSpPr>
          <p:cNvPr id="39" name="CuadroTexto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-2419" y="3723217"/>
            <a:ext cx="1800225" cy="53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Recepción de Ordenes de Pago</a:t>
            </a:r>
          </a:p>
        </p:txBody>
      </p:sp>
      <p:cxnSp>
        <p:nvCxnSpPr>
          <p:cNvPr id="44" name="43 Conector recto"/>
          <p:cNvCxnSpPr/>
          <p:nvPr/>
        </p:nvCxnSpPr>
        <p:spPr>
          <a:xfrm>
            <a:off x="0" y="314759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-2420" y="371703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Cartas de Crédito de Exportación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EXPORTADORES</a:t>
            </a:r>
          </a:p>
        </p:txBody>
      </p:sp>
      <p:cxnSp>
        <p:nvCxnSpPr>
          <p:cNvPr id="53" name="52 Conector recto"/>
          <p:cNvCxnSpPr/>
          <p:nvPr/>
        </p:nvCxnSpPr>
        <p:spPr>
          <a:xfrm>
            <a:off x="-2420" y="426225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56 Imagen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  <p:sp>
        <p:nvSpPr>
          <p:cNvPr id="58" name="57 CuadroTexto"/>
          <p:cNvSpPr txBox="1"/>
          <p:nvPr/>
        </p:nvSpPr>
        <p:spPr>
          <a:xfrm>
            <a:off x="2786050" y="2571744"/>
            <a:ext cx="5929365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4625" indent="-174625">
              <a:buFont typeface="Wingdings" pitchFamily="2" charset="2"/>
              <a:buChar char="ü"/>
            </a:pPr>
            <a:r>
              <a:rPr lang="es-CL" dirty="0"/>
              <a:t>Banco Local recibe del exterior de un banco corresponsal, un mensaje swift a favor de un cliente exportador, si el cliente cumple las condiciones estipuladas en la carta de crédito , </a:t>
            </a:r>
            <a:r>
              <a:rPr lang="es-CL" dirty="0" err="1"/>
              <a:t>eI</a:t>
            </a:r>
            <a:r>
              <a:rPr lang="es-CL" dirty="0"/>
              <a:t> Banco Local gestiona el pago de esta con el banco emisor de la carta de crédito.</a:t>
            </a:r>
            <a:endParaRPr lang="es-ES" dirty="0"/>
          </a:p>
        </p:txBody>
      </p:sp>
      <p:sp>
        <p:nvSpPr>
          <p:cNvPr id="59" name="58 Rectángulo"/>
          <p:cNvSpPr/>
          <p:nvPr/>
        </p:nvSpPr>
        <p:spPr>
          <a:xfrm>
            <a:off x="2407070" y="198809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¿Qué es?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2807313" y="4809192"/>
            <a:ext cx="47650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latin typeface="Arial" pitchFamily="34" charset="0"/>
                <a:cs typeface="Arial" pitchFamily="34" charset="0"/>
              </a:rPr>
              <a:t>Comisión de Aviso.</a:t>
            </a:r>
          </a:p>
          <a:p>
            <a:r>
              <a:rPr lang="es-CL" dirty="0">
                <a:latin typeface="Arial" pitchFamily="34" charset="0"/>
                <a:cs typeface="Arial" pitchFamily="34" charset="0"/>
              </a:rPr>
              <a:t>Comisión de Modificación.</a:t>
            </a:r>
          </a:p>
          <a:p>
            <a:r>
              <a:rPr lang="es-CL" dirty="0">
                <a:latin typeface="Arial" pitchFamily="34" charset="0"/>
                <a:cs typeface="Arial" pitchFamily="34" charset="0"/>
              </a:rPr>
              <a:t>Comisión por Confirmación.</a:t>
            </a:r>
          </a:p>
          <a:p>
            <a:r>
              <a:rPr lang="es-CL" dirty="0">
                <a:latin typeface="Arial" pitchFamily="34" charset="0"/>
                <a:cs typeface="Arial" pitchFamily="34" charset="0"/>
              </a:rPr>
              <a:t>Comisión por Negociación.</a:t>
            </a:r>
          </a:p>
          <a:p>
            <a:r>
              <a:rPr lang="es-CL" dirty="0">
                <a:latin typeface="Arial" pitchFamily="34" charset="0"/>
                <a:cs typeface="Arial" pitchFamily="34" charset="0"/>
              </a:rPr>
              <a:t>Comisión por Aceptación / Pago Diferido.</a:t>
            </a:r>
          </a:p>
        </p:txBody>
      </p:sp>
      <p:sp>
        <p:nvSpPr>
          <p:cNvPr id="61" name="60 Rectángulo"/>
          <p:cNvSpPr/>
          <p:nvPr/>
        </p:nvSpPr>
        <p:spPr>
          <a:xfrm>
            <a:off x="2592291" y="44371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b="1" i="1" dirty="0"/>
              <a:t>Cobros asociados:</a:t>
            </a:r>
          </a:p>
          <a:p>
            <a:r>
              <a:rPr lang="es-CL" dirty="0"/>
              <a:t>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31047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15"/>
          <p:cNvSpPr/>
          <p:nvPr/>
        </p:nvSpPr>
        <p:spPr>
          <a:xfrm>
            <a:off x="-7395" y="-35170"/>
            <a:ext cx="9144000" cy="68643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u="sng" dirty="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    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3590000" y="2420888"/>
            <a:ext cx="19639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CL" sz="3200" b="1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51" name="Rectángulo 52"/>
          <p:cNvSpPr/>
          <p:nvPr/>
        </p:nvSpPr>
        <p:spPr>
          <a:xfrm>
            <a:off x="477313" y="4219656"/>
            <a:ext cx="4178752" cy="576064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100000">
                <a:srgbClr val="CB0A21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dirty="0"/>
          </a:p>
        </p:txBody>
      </p:sp>
      <p:sp>
        <p:nvSpPr>
          <p:cNvPr id="53" name="Rectángulo 69"/>
          <p:cNvSpPr/>
          <p:nvPr/>
        </p:nvSpPr>
        <p:spPr>
          <a:xfrm>
            <a:off x="471406" y="5013176"/>
            <a:ext cx="4162654" cy="576064"/>
          </a:xfrm>
          <a:prstGeom prst="rect">
            <a:avLst/>
          </a:prstGeom>
          <a:gradFill flip="none" rotWithShape="1">
            <a:gsLst>
              <a:gs pos="0">
                <a:srgbClr val="DC9F1F"/>
              </a:gs>
              <a:gs pos="90000">
                <a:srgbClr val="F6BC1D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dirty="0"/>
          </a:p>
        </p:txBody>
      </p:sp>
      <p:sp>
        <p:nvSpPr>
          <p:cNvPr id="54" name="Rectángulo 70"/>
          <p:cNvSpPr/>
          <p:nvPr/>
        </p:nvSpPr>
        <p:spPr>
          <a:xfrm>
            <a:off x="471633" y="5805264"/>
            <a:ext cx="4141623" cy="576064"/>
          </a:xfrm>
          <a:prstGeom prst="rect">
            <a:avLst/>
          </a:prstGeom>
          <a:gradFill flip="none" rotWithShape="1">
            <a:gsLst>
              <a:gs pos="0">
                <a:srgbClr val="005F2C"/>
              </a:gs>
              <a:gs pos="100000">
                <a:srgbClr val="008B3A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dirty="0"/>
          </a:p>
        </p:txBody>
      </p:sp>
      <p:sp>
        <p:nvSpPr>
          <p:cNvPr id="59" name="Botón de acción: Personalizar 46">
            <a:hlinkClick r:id="rId2" action="ppaction://hlinksldjump" highlightClick="1"/>
          </p:cNvPr>
          <p:cNvSpPr/>
          <p:nvPr/>
        </p:nvSpPr>
        <p:spPr>
          <a:xfrm>
            <a:off x="468003" y="5011743"/>
            <a:ext cx="4162654" cy="576064"/>
          </a:xfrm>
          <a:prstGeom prst="actionButtonBlank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dirty="0"/>
          </a:p>
        </p:txBody>
      </p:sp>
      <p:sp>
        <p:nvSpPr>
          <p:cNvPr id="60" name="Botón de acción: Personalizar 54">
            <a:hlinkClick r:id="" action="ppaction://noaction" highlightClick="1"/>
          </p:cNvPr>
          <p:cNvSpPr/>
          <p:nvPr/>
        </p:nvSpPr>
        <p:spPr>
          <a:xfrm>
            <a:off x="471633" y="5805264"/>
            <a:ext cx="4141623" cy="576064"/>
          </a:xfrm>
          <a:prstGeom prst="actionButtonBlank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dirty="0"/>
          </a:p>
        </p:txBody>
      </p:sp>
      <p:sp>
        <p:nvSpPr>
          <p:cNvPr id="63" name="62 Rectángulo"/>
          <p:cNvSpPr/>
          <p:nvPr/>
        </p:nvSpPr>
        <p:spPr>
          <a:xfrm>
            <a:off x="666613" y="4426195"/>
            <a:ext cx="3652854" cy="31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ct val="50000"/>
              </a:spcBef>
            </a:pPr>
            <a:r>
              <a:rPr lang="es-CL" sz="2400" b="1" dirty="0">
                <a:solidFill>
                  <a:schemeClr val="bg1"/>
                </a:solidFill>
              </a:rPr>
              <a:t>PARA IMPORTADORES</a:t>
            </a:r>
          </a:p>
        </p:txBody>
      </p:sp>
      <p:sp>
        <p:nvSpPr>
          <p:cNvPr id="64" name="63 Rectángulo"/>
          <p:cNvSpPr/>
          <p:nvPr/>
        </p:nvSpPr>
        <p:spPr>
          <a:xfrm>
            <a:off x="660194" y="5200991"/>
            <a:ext cx="3652854" cy="31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ct val="50000"/>
              </a:spcBef>
            </a:pPr>
            <a:r>
              <a:rPr lang="es-CL" sz="2400" b="1" dirty="0">
                <a:solidFill>
                  <a:schemeClr val="bg1"/>
                </a:solidFill>
              </a:rPr>
              <a:t>PARA EXPORTADORES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660194" y="6014365"/>
            <a:ext cx="3652854" cy="31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ct val="50000"/>
              </a:spcBef>
            </a:pPr>
            <a:r>
              <a:rPr lang="es-CL" sz="2400" b="1" dirty="0">
                <a:solidFill>
                  <a:schemeClr val="bg1"/>
                </a:solidFill>
              </a:rPr>
              <a:t>OTROS SERVICIOS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743893" y="4323022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solidFill>
                  <a:schemeClr val="tx2"/>
                </a:solidFill>
              </a:rPr>
              <a:t>Necesidades y productos más usados.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4745191" y="5115109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solidFill>
                  <a:schemeClr val="tx2"/>
                </a:solidFill>
              </a:rPr>
              <a:t>Necesidades y productos más usados.</a:t>
            </a:r>
          </a:p>
        </p:txBody>
      </p:sp>
      <p:sp>
        <p:nvSpPr>
          <p:cNvPr id="58" name="Botón de acción: Personalizar 45">
            <a:hlinkClick r:id="rId3" action="ppaction://hlinksldjump" highlightClick="1"/>
          </p:cNvPr>
          <p:cNvSpPr/>
          <p:nvPr/>
        </p:nvSpPr>
        <p:spPr>
          <a:xfrm>
            <a:off x="485251" y="4219656"/>
            <a:ext cx="4162654" cy="576064"/>
          </a:xfrm>
          <a:prstGeom prst="actionButtonBlank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dirty="0"/>
          </a:p>
        </p:txBody>
      </p:sp>
      <p:sp>
        <p:nvSpPr>
          <p:cNvPr id="16" name="65 Rectángulo">
            <a:extLst>
              <a:ext uri="{FF2B5EF4-FFF2-40B4-BE49-F238E27FC236}">
                <a16:creationId xmlns:a16="http://schemas.microsoft.com/office/drawing/2014/main" id="{3CC798DB-0DF5-4F50-9FCE-318B83A13E8A}"/>
              </a:ext>
            </a:extLst>
          </p:cNvPr>
          <p:cNvSpPr/>
          <p:nvPr/>
        </p:nvSpPr>
        <p:spPr>
          <a:xfrm>
            <a:off x="4828710" y="5829699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solidFill>
                  <a:schemeClr val="tx2"/>
                </a:solidFill>
              </a:rPr>
              <a:t>Necesidades y productos más usados</a:t>
            </a:r>
            <a:r>
              <a:rPr lang="es-CL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Rectángulo 69">
            <a:extLst>
              <a:ext uri="{FF2B5EF4-FFF2-40B4-BE49-F238E27FC236}">
                <a16:creationId xmlns:a16="http://schemas.microsoft.com/office/drawing/2014/main" id="{F9B38F56-EE9B-A141-9277-C3A26A01D67F}"/>
              </a:ext>
            </a:extLst>
          </p:cNvPr>
          <p:cNvSpPr/>
          <p:nvPr/>
        </p:nvSpPr>
        <p:spPr>
          <a:xfrm>
            <a:off x="623806" y="5165576"/>
            <a:ext cx="4162654" cy="576064"/>
          </a:xfrm>
          <a:prstGeom prst="rect">
            <a:avLst/>
          </a:prstGeom>
          <a:gradFill flip="none" rotWithShape="1">
            <a:gsLst>
              <a:gs pos="0">
                <a:srgbClr val="DC9F1F"/>
              </a:gs>
              <a:gs pos="90000">
                <a:srgbClr val="F6BC1D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dirty="0"/>
          </a:p>
        </p:txBody>
      </p:sp>
      <p:sp>
        <p:nvSpPr>
          <p:cNvPr id="18" name="Botón de acción: Personalizar 4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037E2C8-334D-584C-AFFC-A84BD5B4A30C}"/>
              </a:ext>
            </a:extLst>
          </p:cNvPr>
          <p:cNvSpPr/>
          <p:nvPr/>
        </p:nvSpPr>
        <p:spPr>
          <a:xfrm>
            <a:off x="620403" y="5164143"/>
            <a:ext cx="4162654" cy="576064"/>
          </a:xfrm>
          <a:prstGeom prst="actionButtonBlank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dirty="0"/>
          </a:p>
        </p:txBody>
      </p:sp>
      <p:sp>
        <p:nvSpPr>
          <p:cNvPr id="19" name="63 Rectángulo">
            <a:extLst>
              <a:ext uri="{FF2B5EF4-FFF2-40B4-BE49-F238E27FC236}">
                <a16:creationId xmlns:a16="http://schemas.microsoft.com/office/drawing/2014/main" id="{EA9CE9D3-7F17-3D42-A1F3-B00C2C136D40}"/>
              </a:ext>
            </a:extLst>
          </p:cNvPr>
          <p:cNvSpPr/>
          <p:nvPr/>
        </p:nvSpPr>
        <p:spPr>
          <a:xfrm>
            <a:off x="812594" y="5353391"/>
            <a:ext cx="3652854" cy="31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ct val="50000"/>
              </a:spcBef>
            </a:pPr>
            <a:r>
              <a:rPr lang="es-CL" sz="2400" b="1" dirty="0">
                <a:solidFill>
                  <a:schemeClr val="bg1"/>
                </a:solidFill>
              </a:rPr>
              <a:t>PARA EXPORTADORES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2724150" y="2200005"/>
            <a:ext cx="5126513" cy="1156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ángulo 25"/>
          <p:cNvSpPr/>
          <p:nvPr/>
        </p:nvSpPr>
        <p:spPr>
          <a:xfrm>
            <a:off x="-2420" y="3140968"/>
            <a:ext cx="1800225" cy="5760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ángulo 32"/>
          <p:cNvSpPr/>
          <p:nvPr/>
        </p:nvSpPr>
        <p:spPr>
          <a:xfrm>
            <a:off x="-2421" y="1627205"/>
            <a:ext cx="1800225" cy="577850"/>
          </a:xfrm>
          <a:prstGeom prst="rect">
            <a:avLst/>
          </a:prstGeom>
          <a:gradFill flip="none" rotWithShape="1">
            <a:gsLst>
              <a:gs pos="0">
                <a:srgbClr val="DC9F1F"/>
              </a:gs>
              <a:gs pos="81000">
                <a:srgbClr val="F6BC1D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cxnSp>
        <p:nvCxnSpPr>
          <p:cNvPr id="3" name="2 Conector recto"/>
          <p:cNvCxnSpPr/>
          <p:nvPr/>
        </p:nvCxnSpPr>
        <p:spPr>
          <a:xfrm>
            <a:off x="-1" y="255828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4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575762"/>
            <a:ext cx="1905000" cy="5313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Prestamos a Exportadores (PAE)</a:t>
            </a:r>
          </a:p>
        </p:txBody>
      </p:sp>
      <p:sp>
        <p:nvSpPr>
          <p:cNvPr id="36" name="CuadroTexto 4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237832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Requieren</a:t>
            </a:r>
          </a:p>
        </p:txBody>
      </p:sp>
      <p:sp>
        <p:nvSpPr>
          <p:cNvPr id="38" name="CuadroTexto 4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-2420" y="3205340"/>
            <a:ext cx="19050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s-CL" sz="1200" dirty="0">
                <a:cs typeface="Arial" charset="0"/>
              </a:rPr>
              <a:t>Cartas de Crédito de Exportación</a:t>
            </a:r>
          </a:p>
        </p:txBody>
      </p:sp>
      <p:sp>
        <p:nvSpPr>
          <p:cNvPr id="39" name="CuadroTexto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-2419" y="3723217"/>
            <a:ext cx="1800225" cy="53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Recepción de Ordenes de Pago</a:t>
            </a:r>
          </a:p>
        </p:txBody>
      </p:sp>
      <p:cxnSp>
        <p:nvCxnSpPr>
          <p:cNvPr id="44" name="43 Conector recto"/>
          <p:cNvCxnSpPr/>
          <p:nvPr/>
        </p:nvCxnSpPr>
        <p:spPr>
          <a:xfrm>
            <a:off x="0" y="314759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-2420" y="371703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Cartas de Crédito de Exportación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EXPORTADORES</a:t>
            </a:r>
          </a:p>
        </p:txBody>
      </p:sp>
      <p:cxnSp>
        <p:nvCxnSpPr>
          <p:cNvPr id="53" name="52 Conector recto"/>
          <p:cNvCxnSpPr/>
          <p:nvPr/>
        </p:nvCxnSpPr>
        <p:spPr>
          <a:xfrm>
            <a:off x="-2420" y="426225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3012237" y="24524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L" b="1" dirty="0"/>
              <a:t>En la CONFIRMACION de una Carta de crédito de Exportación Banco Local asume:</a:t>
            </a:r>
          </a:p>
        </p:txBody>
      </p:sp>
      <p:sp>
        <p:nvSpPr>
          <p:cNvPr id="32" name="31 Pentágono"/>
          <p:cNvSpPr/>
          <p:nvPr/>
        </p:nvSpPr>
        <p:spPr>
          <a:xfrm rot="5400000">
            <a:off x="5137742" y="2771287"/>
            <a:ext cx="489204" cy="1514318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2936399" y="3933056"/>
            <a:ext cx="55240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Compromiso a firme de pagar al cliente (exportador).</a:t>
            </a:r>
          </a:p>
          <a:p>
            <a:endParaRPr lang="es-CL" sz="1600" dirty="0"/>
          </a:p>
          <a:p>
            <a:r>
              <a:rPr lang="es-CL" sz="1600" dirty="0"/>
              <a:t>Sujeto al cumplimiento de las condiciones establecidas en la Carta de Crédito.</a:t>
            </a:r>
          </a:p>
        </p:txBody>
      </p:sp>
      <p:sp>
        <p:nvSpPr>
          <p:cNvPr id="34" name="33 Cheurón"/>
          <p:cNvSpPr/>
          <p:nvPr/>
        </p:nvSpPr>
        <p:spPr>
          <a:xfrm>
            <a:off x="2831767" y="4022469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5" name="34 Cheurón"/>
          <p:cNvSpPr/>
          <p:nvPr/>
        </p:nvSpPr>
        <p:spPr>
          <a:xfrm>
            <a:off x="2831767" y="4504152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40" name="39 Imagen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3217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2724150" y="2200005"/>
            <a:ext cx="5126513" cy="1156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ángulo 25"/>
          <p:cNvSpPr/>
          <p:nvPr/>
        </p:nvSpPr>
        <p:spPr>
          <a:xfrm>
            <a:off x="-2420" y="3147594"/>
            <a:ext cx="1800225" cy="569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ángulo 32"/>
          <p:cNvSpPr/>
          <p:nvPr/>
        </p:nvSpPr>
        <p:spPr>
          <a:xfrm>
            <a:off x="-2421" y="1627205"/>
            <a:ext cx="1800225" cy="577850"/>
          </a:xfrm>
          <a:prstGeom prst="rect">
            <a:avLst/>
          </a:prstGeom>
          <a:gradFill flip="none" rotWithShape="1">
            <a:gsLst>
              <a:gs pos="0">
                <a:srgbClr val="DC9F1F"/>
              </a:gs>
              <a:gs pos="81000">
                <a:srgbClr val="F6BC1D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cxnSp>
        <p:nvCxnSpPr>
          <p:cNvPr id="3" name="2 Conector recto"/>
          <p:cNvCxnSpPr/>
          <p:nvPr/>
        </p:nvCxnSpPr>
        <p:spPr>
          <a:xfrm>
            <a:off x="-1" y="255828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4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575762"/>
            <a:ext cx="1905000" cy="5313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Prestamos a Exportadores (PAE)</a:t>
            </a:r>
          </a:p>
        </p:txBody>
      </p:sp>
      <p:sp>
        <p:nvSpPr>
          <p:cNvPr id="36" name="CuadroTexto 4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237832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Requieren</a:t>
            </a:r>
          </a:p>
        </p:txBody>
      </p:sp>
      <p:sp>
        <p:nvSpPr>
          <p:cNvPr id="38" name="CuadroTexto 4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-2420" y="3205340"/>
            <a:ext cx="19050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s-CL" sz="1200" dirty="0">
                <a:cs typeface="Arial" charset="0"/>
              </a:rPr>
              <a:t>Cartas de Crédito de Exportación</a:t>
            </a:r>
          </a:p>
        </p:txBody>
      </p:sp>
      <p:sp>
        <p:nvSpPr>
          <p:cNvPr id="39" name="CuadroTexto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-2419" y="3723217"/>
            <a:ext cx="1800225" cy="53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Recepción de Ordenes de Pago</a:t>
            </a:r>
          </a:p>
        </p:txBody>
      </p:sp>
      <p:cxnSp>
        <p:nvCxnSpPr>
          <p:cNvPr id="44" name="43 Conector recto"/>
          <p:cNvCxnSpPr/>
          <p:nvPr/>
        </p:nvCxnSpPr>
        <p:spPr>
          <a:xfrm>
            <a:off x="0" y="314759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-2420" y="371703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Cartas de Crédito de Exportación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EXPORTADORES</a:t>
            </a:r>
          </a:p>
        </p:txBody>
      </p:sp>
      <p:cxnSp>
        <p:nvCxnSpPr>
          <p:cNvPr id="53" name="52 Conector recto"/>
          <p:cNvCxnSpPr/>
          <p:nvPr/>
        </p:nvCxnSpPr>
        <p:spPr>
          <a:xfrm>
            <a:off x="-2420" y="426225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3012237" y="24524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L" b="1" dirty="0"/>
              <a:t>El DESCUENTO de una Carta de crédito de Exportación</a:t>
            </a:r>
          </a:p>
        </p:txBody>
      </p:sp>
      <p:sp>
        <p:nvSpPr>
          <p:cNvPr id="32" name="31 Pentágono"/>
          <p:cNvSpPr/>
          <p:nvPr/>
        </p:nvSpPr>
        <p:spPr>
          <a:xfrm rot="5400000">
            <a:off x="5137742" y="2771287"/>
            <a:ext cx="489204" cy="1514318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2732416" y="4581128"/>
            <a:ext cx="61000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Negociaciones “Cartas de Crédito a Plazo” y “Sin Discrepancias”.</a:t>
            </a:r>
          </a:p>
          <a:p>
            <a:endParaRPr lang="es-CL" sz="1600" dirty="0"/>
          </a:p>
          <a:p>
            <a:r>
              <a:rPr lang="es-CL" sz="1600" dirty="0"/>
              <a:t>Recursos inmediatos.</a:t>
            </a:r>
          </a:p>
          <a:p>
            <a:endParaRPr lang="es-CL" sz="1600" dirty="0"/>
          </a:p>
          <a:p>
            <a:r>
              <a:rPr lang="es-CL" sz="1600" dirty="0"/>
              <a:t>NO constituye Deuda.</a:t>
            </a:r>
          </a:p>
          <a:p>
            <a:endParaRPr lang="es-CL" sz="1600" dirty="0"/>
          </a:p>
          <a:p>
            <a:r>
              <a:rPr lang="es-CL" sz="1600" dirty="0"/>
              <a:t>Exento de Impuesto.</a:t>
            </a:r>
          </a:p>
        </p:txBody>
      </p:sp>
      <p:sp>
        <p:nvSpPr>
          <p:cNvPr id="34" name="33 Cheurón"/>
          <p:cNvSpPr/>
          <p:nvPr/>
        </p:nvSpPr>
        <p:spPr>
          <a:xfrm>
            <a:off x="2627784" y="4670541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5" name="34 Cheurón"/>
          <p:cNvSpPr/>
          <p:nvPr/>
        </p:nvSpPr>
        <p:spPr>
          <a:xfrm>
            <a:off x="2627784" y="5154290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751096" y="3929795"/>
            <a:ext cx="326249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s-CL" b="1" dirty="0"/>
              <a:t>Se Transforma en LIQUIDEZ</a:t>
            </a:r>
          </a:p>
        </p:txBody>
      </p:sp>
      <p:sp>
        <p:nvSpPr>
          <p:cNvPr id="40" name="39 Cheurón"/>
          <p:cNvSpPr/>
          <p:nvPr/>
        </p:nvSpPr>
        <p:spPr>
          <a:xfrm>
            <a:off x="2627784" y="5655800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41" name="40 Cheurón"/>
          <p:cNvSpPr/>
          <p:nvPr/>
        </p:nvSpPr>
        <p:spPr>
          <a:xfrm>
            <a:off x="2627784" y="6132761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42" name="41 Imagen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4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25"/>
          <p:cNvSpPr/>
          <p:nvPr/>
        </p:nvSpPr>
        <p:spPr>
          <a:xfrm>
            <a:off x="-2420" y="3717032"/>
            <a:ext cx="1802646" cy="545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ángulo 32"/>
          <p:cNvSpPr/>
          <p:nvPr/>
        </p:nvSpPr>
        <p:spPr>
          <a:xfrm>
            <a:off x="-2421" y="1627205"/>
            <a:ext cx="1800225" cy="577850"/>
          </a:xfrm>
          <a:prstGeom prst="rect">
            <a:avLst/>
          </a:prstGeom>
          <a:gradFill flip="none" rotWithShape="1">
            <a:gsLst>
              <a:gs pos="0">
                <a:srgbClr val="DC9F1F"/>
              </a:gs>
              <a:gs pos="81000">
                <a:srgbClr val="F6BC1D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cxnSp>
        <p:nvCxnSpPr>
          <p:cNvPr id="3" name="2 Conector recto"/>
          <p:cNvCxnSpPr/>
          <p:nvPr/>
        </p:nvCxnSpPr>
        <p:spPr>
          <a:xfrm>
            <a:off x="-1" y="255828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4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575762"/>
            <a:ext cx="1905000" cy="5313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Prestamos a Exportadores (PAE)</a:t>
            </a:r>
          </a:p>
        </p:txBody>
      </p:sp>
      <p:sp>
        <p:nvSpPr>
          <p:cNvPr id="36" name="CuadroTexto 4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237832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Requieren</a:t>
            </a:r>
          </a:p>
        </p:txBody>
      </p:sp>
      <p:sp>
        <p:nvSpPr>
          <p:cNvPr id="38" name="CuadroTexto 4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-2420" y="3205340"/>
            <a:ext cx="19050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Cartas de Crédito de Exportación</a:t>
            </a:r>
          </a:p>
        </p:txBody>
      </p:sp>
      <p:sp>
        <p:nvSpPr>
          <p:cNvPr id="39" name="CuadroTexto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-2419" y="3723217"/>
            <a:ext cx="1800225" cy="53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dirty="0">
                <a:cs typeface="Arial" charset="0"/>
              </a:rPr>
              <a:t>Recepción de Ordenes de Pago</a:t>
            </a:r>
          </a:p>
        </p:txBody>
      </p:sp>
      <p:cxnSp>
        <p:nvCxnSpPr>
          <p:cNvPr id="44" name="43 Conector recto"/>
          <p:cNvCxnSpPr/>
          <p:nvPr/>
        </p:nvCxnSpPr>
        <p:spPr>
          <a:xfrm>
            <a:off x="0" y="314759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-2420" y="371703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Recepción de Ordenes de Pago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EXPORTADORES</a:t>
            </a:r>
          </a:p>
        </p:txBody>
      </p:sp>
      <p:cxnSp>
        <p:nvCxnSpPr>
          <p:cNvPr id="53" name="52 Conector recto"/>
          <p:cNvCxnSpPr/>
          <p:nvPr/>
        </p:nvCxnSpPr>
        <p:spPr>
          <a:xfrm>
            <a:off x="-2420" y="426225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2123728" y="18685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¿Qué es?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2476501" y="2492896"/>
            <a:ext cx="5957925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600" dirty="0"/>
              <a:t>Recepción de fondos desde el extranjero provenientes de una exportación o de prestación de servicios en el extranjero u otro concepto.</a:t>
            </a:r>
          </a:p>
          <a:p>
            <a:endParaRPr lang="es-CL" sz="1600" dirty="0"/>
          </a:p>
          <a:p>
            <a:r>
              <a:rPr lang="es-CL" sz="1600" dirty="0"/>
              <a:t>Banco Local cuando </a:t>
            </a:r>
            <a:r>
              <a:rPr lang="es-CL" sz="1600" dirty="0" err="1"/>
              <a:t>recepciona</a:t>
            </a:r>
            <a:r>
              <a:rPr lang="es-CL" sz="1600" dirty="0"/>
              <a:t> fondos a favor de un cliente avisa a beneficiario.</a:t>
            </a:r>
          </a:p>
          <a:p>
            <a:endParaRPr lang="es-CL" sz="1600" dirty="0"/>
          </a:p>
          <a:p>
            <a:r>
              <a:rPr lang="es-CL" sz="1600" dirty="0"/>
              <a:t>Generalmente si el cliente Firma la “Solicitud de abono automático”, los fondos serán abonados el mismo día de racionados a la cuenta corriente MX que el cliente indico , bajo un código ingreso BCCH.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2661704" y="5701823"/>
            <a:ext cx="4124874" cy="2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CL" sz="1600" dirty="0"/>
              <a:t>Comisión de Manejo.</a:t>
            </a:r>
          </a:p>
        </p:txBody>
      </p:sp>
      <p:pic>
        <p:nvPicPr>
          <p:cNvPr id="34" name="33 Imagen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  <p:sp>
        <p:nvSpPr>
          <p:cNvPr id="42" name="41 Rectángulo"/>
          <p:cNvSpPr/>
          <p:nvPr/>
        </p:nvSpPr>
        <p:spPr>
          <a:xfrm>
            <a:off x="2418160" y="51923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b="1" i="1" dirty="0"/>
              <a:t>Cobros asociados:</a:t>
            </a:r>
          </a:p>
          <a:p>
            <a:r>
              <a:rPr lang="es-CL" dirty="0"/>
              <a:t>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55809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190500" y="160505"/>
            <a:ext cx="4572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r>
              <a:rPr lang="es-ES_tradnl" sz="1600" dirty="0">
                <a:solidFill>
                  <a:schemeClr val="bg1">
                    <a:lumMod val="85000"/>
                  </a:schemeClr>
                </a:solidFill>
              </a:rPr>
              <a:t>Comercio Exterior</a:t>
            </a:r>
            <a:endParaRPr lang="es-CL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9563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¿Qué ofrece la banca?</a:t>
            </a:r>
          </a:p>
        </p:txBody>
      </p:sp>
      <p:pic>
        <p:nvPicPr>
          <p:cNvPr id="31" name="30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  <p:graphicFrame>
        <p:nvGraphicFramePr>
          <p:cNvPr id="34" name="33 Tabla"/>
          <p:cNvGraphicFramePr>
            <a:graphicFrameLocks noGrp="1"/>
          </p:cNvGraphicFramePr>
          <p:nvPr/>
        </p:nvGraphicFramePr>
        <p:xfrm>
          <a:off x="1571604" y="3076648"/>
          <a:ext cx="6096000" cy="32762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056">
                <a:tc>
                  <a:txBody>
                    <a:bodyPr/>
                    <a:lstStyle/>
                    <a:p>
                      <a:r>
                        <a:rPr lang="es-CL" sz="2800" dirty="0"/>
                        <a:t>Importaciones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/>
                        <a:t>Exportaciones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Cartas de Crédito de Importación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Cartas de crédito de exportación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Operaciones Contado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PAE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Cobranzas documentarias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Cobranzas</a:t>
                      </a:r>
                      <a:r>
                        <a:rPr lang="es-CL" baseline="0" dirty="0"/>
                        <a:t> de exportación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78">
                <a:tc>
                  <a:txBody>
                    <a:bodyPr/>
                    <a:lstStyle/>
                    <a:p>
                      <a:r>
                        <a:rPr lang="es-CL" dirty="0"/>
                        <a:t>Ordenes de pago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Ordenes</a:t>
                      </a:r>
                      <a:r>
                        <a:rPr lang="es-CL" baseline="0" dirty="0"/>
                        <a:t> de pago recibidas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L" dirty="0"/>
                        <a:t>Cuentas corrientes USD y Euro </a:t>
                      </a:r>
                      <a:endParaRPr lang="es-ES" dirty="0"/>
                    </a:p>
                    <a:p>
                      <a:pPr algn="ctr"/>
                      <a:r>
                        <a:rPr lang="es-CL" dirty="0"/>
                        <a:t>Boletas</a:t>
                      </a:r>
                      <a:r>
                        <a:rPr lang="es-CL" baseline="0" dirty="0"/>
                        <a:t> de Garantías / Stand BY</a:t>
                      </a:r>
                    </a:p>
                    <a:p>
                      <a:pPr algn="ctr"/>
                      <a:r>
                        <a:rPr lang="es-CL" baseline="0" dirty="0"/>
                        <a:t>Servicios WEB Y APP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34 CuadroTexto"/>
          <p:cNvSpPr txBox="1"/>
          <p:nvPr/>
        </p:nvSpPr>
        <p:spPr>
          <a:xfrm>
            <a:off x="0" y="1627205"/>
            <a:ext cx="2122697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s-CL" sz="1600" dirty="0"/>
          </a:p>
          <a:p>
            <a:r>
              <a:rPr lang="es-CL" sz="1600" dirty="0"/>
              <a:t>Productos y servicios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82131734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2636329" y="3147595"/>
            <a:ext cx="2727759" cy="1378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48"/>
          <p:cNvSpPr/>
          <p:nvPr/>
        </p:nvSpPr>
        <p:spPr>
          <a:xfrm>
            <a:off x="-2420" y="1627205"/>
            <a:ext cx="1800226" cy="577850"/>
          </a:xfrm>
          <a:prstGeom prst="rect">
            <a:avLst/>
          </a:prstGeom>
          <a:gradFill flip="none" rotWithShape="1">
            <a:gsLst>
              <a:gs pos="0">
                <a:srgbClr val="870F1B"/>
              </a:gs>
              <a:gs pos="100000">
                <a:srgbClr val="CB0A2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67498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Requieren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IMPORTADORES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518606" y="2611898"/>
            <a:ext cx="2989498" cy="6716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3074636" y="2778263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Financiamiento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786236" y="3339515"/>
            <a:ext cx="26498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Emisión y financiamiento de Carta de Crédito.</a:t>
            </a:r>
          </a:p>
          <a:p>
            <a:endParaRPr lang="es-CL" sz="1600" dirty="0"/>
          </a:p>
          <a:p>
            <a:r>
              <a:rPr lang="es-CL" sz="1600" dirty="0"/>
              <a:t>Financiamiento Contado</a:t>
            </a:r>
          </a:p>
        </p:txBody>
      </p:sp>
      <p:sp>
        <p:nvSpPr>
          <p:cNvPr id="42" name="41 Rectángulo"/>
          <p:cNvSpPr/>
          <p:nvPr/>
        </p:nvSpPr>
        <p:spPr>
          <a:xfrm>
            <a:off x="5796350" y="3147595"/>
            <a:ext cx="2727759" cy="1378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5678627" y="2611898"/>
            <a:ext cx="2989498" cy="6716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6554935" y="2755498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Servicios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5868144" y="3339515"/>
            <a:ext cx="26498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Cobranzas Documentarias.</a:t>
            </a:r>
          </a:p>
          <a:p>
            <a:endParaRPr lang="es-CL" sz="1600" dirty="0"/>
          </a:p>
          <a:p>
            <a:r>
              <a:rPr lang="es-CL" sz="1600" dirty="0"/>
              <a:t>Envío de Ordenes de Pago.</a:t>
            </a:r>
          </a:p>
        </p:txBody>
      </p:sp>
      <p:pic>
        <p:nvPicPr>
          <p:cNvPr id="50" name="49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  <p:sp>
        <p:nvSpPr>
          <p:cNvPr id="53" name="52 CuadroTexto"/>
          <p:cNvSpPr txBox="1"/>
          <p:nvPr/>
        </p:nvSpPr>
        <p:spPr>
          <a:xfrm>
            <a:off x="2500298" y="1857364"/>
            <a:ext cx="503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Que requieren los importadores?</a:t>
            </a:r>
            <a:endParaRPr lang="es-ES" sz="2400" b="1" dirty="0"/>
          </a:p>
        </p:txBody>
      </p:sp>
      <p:sp>
        <p:nvSpPr>
          <p:cNvPr id="54" name="53 Rectángulo"/>
          <p:cNvSpPr/>
          <p:nvPr/>
        </p:nvSpPr>
        <p:spPr>
          <a:xfrm>
            <a:off x="28576" y="2205055"/>
            <a:ext cx="1769230" cy="7238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61511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2309958" y="3648849"/>
            <a:ext cx="1757986" cy="5760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2232096" y="4050272"/>
            <a:ext cx="6444360" cy="908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 redondeado"/>
          <p:cNvSpPr/>
          <p:nvPr/>
        </p:nvSpPr>
        <p:spPr>
          <a:xfrm>
            <a:off x="2228850" y="2420888"/>
            <a:ext cx="6447606" cy="457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" name="2 Conector recto"/>
          <p:cNvCxnSpPr/>
          <p:nvPr/>
        </p:nvCxnSpPr>
        <p:spPr>
          <a:xfrm>
            <a:off x="-1" y="255828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48"/>
          <p:cNvSpPr/>
          <p:nvPr/>
        </p:nvSpPr>
        <p:spPr>
          <a:xfrm>
            <a:off x="-2420" y="1627205"/>
            <a:ext cx="1800226" cy="577850"/>
          </a:xfrm>
          <a:prstGeom prst="rect">
            <a:avLst/>
          </a:prstGeom>
          <a:gradFill flip="none" rotWithShape="1">
            <a:gsLst>
              <a:gs pos="0">
                <a:srgbClr val="870F1B"/>
              </a:gs>
              <a:gs pos="100000">
                <a:srgbClr val="CB0A2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7668344" y="-10369"/>
            <a:ext cx="1475656" cy="7288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25"/>
          <p:cNvSpPr/>
          <p:nvPr/>
        </p:nvSpPr>
        <p:spPr>
          <a:xfrm>
            <a:off x="28576" y="2586290"/>
            <a:ext cx="1811338" cy="5390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CuadroTexto 4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8576" y="3785885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Financiamiento Contado</a:t>
            </a:r>
          </a:p>
        </p:txBody>
      </p:sp>
      <p:sp>
        <p:nvSpPr>
          <p:cNvPr id="39" name="CuadroTexto 4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-11112" y="2235915"/>
            <a:ext cx="1992312" cy="1015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ES_tradnl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Requisitos para financiamiento</a:t>
            </a:r>
          </a:p>
          <a:p>
            <a:pPr>
              <a:lnSpc>
                <a:spcPts val="1800"/>
              </a:lnSpc>
            </a:pPr>
            <a:endParaRPr lang="es-ES_tradnl" sz="1200" b="1" dirty="0">
              <a:solidFill>
                <a:schemeClr val="tx1">
                  <a:lumMod val="65000"/>
                  <a:lumOff val="35000"/>
                </a:schemeClr>
              </a:solidFill>
              <a:cs typeface="Arial" charset="0"/>
            </a:endParaRPr>
          </a:p>
          <a:p>
            <a:pPr>
              <a:lnSpc>
                <a:spcPts val="1800"/>
              </a:lnSpc>
            </a:pPr>
            <a:endParaRPr lang="es-ES_tradnl" sz="1200" b="1" dirty="0">
              <a:solidFill>
                <a:schemeClr val="tx1">
                  <a:lumMod val="65000"/>
                  <a:lumOff val="35000"/>
                </a:schemeClr>
              </a:solidFill>
              <a:cs typeface="Arial" charset="0"/>
            </a:endParaRPr>
          </a:p>
        </p:txBody>
      </p:sp>
      <p:cxnSp>
        <p:nvCxnSpPr>
          <p:cNvPr id="44" name="43 Conector recto"/>
          <p:cNvCxnSpPr/>
          <p:nvPr/>
        </p:nvCxnSpPr>
        <p:spPr>
          <a:xfrm>
            <a:off x="0" y="314759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28576" y="368842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-2420" y="407707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Requisitos para financiamiento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IMPORTADORES</a:t>
            </a:r>
          </a:p>
        </p:txBody>
      </p:sp>
      <p:cxnSp>
        <p:nvCxnSpPr>
          <p:cNvPr id="35" name="34 Conector recto"/>
          <p:cNvCxnSpPr/>
          <p:nvPr/>
        </p:nvCxnSpPr>
        <p:spPr>
          <a:xfrm>
            <a:off x="-11112" y="4509120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-11112" y="4941168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"/>
          <p:cNvSpPr/>
          <p:nvPr/>
        </p:nvSpPr>
        <p:spPr>
          <a:xfrm>
            <a:off x="2476500" y="2447476"/>
            <a:ext cx="3751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Cliente banco local</a:t>
            </a:r>
          </a:p>
          <a:p>
            <a:endParaRPr lang="es-C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53 Pentágono"/>
          <p:cNvSpPr/>
          <p:nvPr/>
        </p:nvSpPr>
        <p:spPr>
          <a:xfrm>
            <a:off x="2228850" y="2541959"/>
            <a:ext cx="218062" cy="216024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 redondeado"/>
          <p:cNvSpPr/>
          <p:nvPr/>
        </p:nvSpPr>
        <p:spPr>
          <a:xfrm>
            <a:off x="2232096" y="3004254"/>
            <a:ext cx="6447606" cy="457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2479746" y="3030842"/>
            <a:ext cx="3702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Tener Línea de Crédito Vigente </a:t>
            </a:r>
          </a:p>
        </p:txBody>
      </p:sp>
      <p:sp>
        <p:nvSpPr>
          <p:cNvPr id="57" name="56 Pentágono"/>
          <p:cNvSpPr/>
          <p:nvPr/>
        </p:nvSpPr>
        <p:spPr>
          <a:xfrm>
            <a:off x="2232096" y="3125325"/>
            <a:ext cx="218062" cy="216024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123728" y="186850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Requisitos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418870" y="4146296"/>
            <a:ext cx="6482296" cy="812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CL" sz="1600" dirty="0"/>
              <a:t>Firmar Solicitud de Apertura de; Carta de crédito o Financiamiento Contado. </a:t>
            </a:r>
          </a:p>
          <a:p>
            <a:pPr>
              <a:lnSpc>
                <a:spcPts val="1400"/>
              </a:lnSpc>
            </a:pPr>
            <a:endParaRPr lang="es-CL" sz="1600" dirty="0"/>
          </a:p>
          <a:p>
            <a:pPr>
              <a:lnSpc>
                <a:spcPts val="1400"/>
              </a:lnSpc>
            </a:pPr>
            <a:r>
              <a:rPr lang="es-CL" sz="1600" dirty="0"/>
              <a:t>Firmar Pagaré.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2418160" y="3688422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Canal Físico</a:t>
            </a:r>
          </a:p>
        </p:txBody>
      </p:sp>
      <p:sp>
        <p:nvSpPr>
          <p:cNvPr id="72" name="71 Pentágono"/>
          <p:cNvSpPr/>
          <p:nvPr/>
        </p:nvSpPr>
        <p:spPr>
          <a:xfrm>
            <a:off x="2314820" y="4202486"/>
            <a:ext cx="109031" cy="108012"/>
          </a:xfrm>
          <a:prstGeom prst="homePlate">
            <a:avLst/>
          </a:prstGeom>
          <a:solidFill>
            <a:srgbClr val="16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72 Pentágono"/>
          <p:cNvSpPr/>
          <p:nvPr/>
        </p:nvSpPr>
        <p:spPr>
          <a:xfrm>
            <a:off x="2314820" y="4706542"/>
            <a:ext cx="109031" cy="108012"/>
          </a:xfrm>
          <a:prstGeom prst="homePlate">
            <a:avLst/>
          </a:prstGeom>
          <a:solidFill>
            <a:srgbClr val="16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73 Rectángulo redondeado"/>
          <p:cNvSpPr/>
          <p:nvPr/>
        </p:nvSpPr>
        <p:spPr>
          <a:xfrm>
            <a:off x="2309958" y="5112525"/>
            <a:ext cx="1757986" cy="5760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74 Rectángulo"/>
          <p:cNvSpPr/>
          <p:nvPr/>
        </p:nvSpPr>
        <p:spPr>
          <a:xfrm>
            <a:off x="2232096" y="5513948"/>
            <a:ext cx="6444360" cy="908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75 Rectángulo"/>
          <p:cNvSpPr/>
          <p:nvPr/>
        </p:nvSpPr>
        <p:spPr>
          <a:xfrm>
            <a:off x="2418870" y="5609972"/>
            <a:ext cx="648229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CL" sz="1600" dirty="0"/>
              <a:t>Contrato y Pagaré  para uso de Canal WEB</a:t>
            </a:r>
          </a:p>
          <a:p>
            <a:pPr>
              <a:lnSpc>
                <a:spcPts val="1400"/>
              </a:lnSpc>
            </a:pPr>
            <a:endParaRPr lang="es-CL" sz="1600" dirty="0"/>
          </a:p>
          <a:p>
            <a:pPr>
              <a:lnSpc>
                <a:spcPts val="1400"/>
              </a:lnSpc>
            </a:pPr>
            <a:r>
              <a:rPr lang="es-CL" sz="1600" dirty="0"/>
              <a:t>Llenar Solicitud de Apertura de; Carta de crédito o Financiamiento Contado. </a:t>
            </a:r>
          </a:p>
        </p:txBody>
      </p:sp>
      <p:sp>
        <p:nvSpPr>
          <p:cNvPr id="77" name="76 Rectángulo"/>
          <p:cNvSpPr/>
          <p:nvPr/>
        </p:nvSpPr>
        <p:spPr>
          <a:xfrm>
            <a:off x="2418160" y="5152098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Canal Web</a:t>
            </a:r>
          </a:p>
        </p:txBody>
      </p:sp>
      <p:sp>
        <p:nvSpPr>
          <p:cNvPr id="78" name="77 Pentágono"/>
          <p:cNvSpPr/>
          <p:nvPr/>
        </p:nvSpPr>
        <p:spPr>
          <a:xfrm>
            <a:off x="2314820" y="5666162"/>
            <a:ext cx="109031" cy="108012"/>
          </a:xfrm>
          <a:prstGeom prst="homePlate">
            <a:avLst/>
          </a:prstGeom>
          <a:solidFill>
            <a:srgbClr val="16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9" name="78 Pentágono"/>
          <p:cNvSpPr/>
          <p:nvPr/>
        </p:nvSpPr>
        <p:spPr>
          <a:xfrm>
            <a:off x="2314820" y="6002686"/>
            <a:ext cx="109031" cy="108012"/>
          </a:xfrm>
          <a:prstGeom prst="homePlate">
            <a:avLst/>
          </a:prstGeom>
          <a:solidFill>
            <a:srgbClr val="16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CuadroTexto 4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-11111" y="4113947"/>
            <a:ext cx="1992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ES_tradnl" sz="1200" dirty="0">
                <a:solidFill>
                  <a:srgbClr val="7F7F7F"/>
                </a:solidFill>
                <a:cs typeface="Arial" charset="0"/>
              </a:rPr>
              <a:t>Cobranza de Importación </a:t>
            </a:r>
          </a:p>
        </p:txBody>
      </p:sp>
      <p:sp>
        <p:nvSpPr>
          <p:cNvPr id="51" name="CuadroTexto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-11111" y="4583782"/>
            <a:ext cx="1992311" cy="30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kern="1000" spc="-20" dirty="0">
                <a:solidFill>
                  <a:srgbClr val="7F7F7F"/>
                </a:solidFill>
                <a:cs typeface="Arial" charset="0"/>
              </a:rPr>
              <a:t>Orden de Pago al Exterior</a:t>
            </a:r>
            <a:endParaRPr lang="es-ES_tradnl" sz="1200" kern="1000" spc="-20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52" name="CuadroTexto 4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-32" y="3143248"/>
            <a:ext cx="1905000" cy="5313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Carta de Crédito de Importación</a:t>
            </a:r>
          </a:p>
        </p:txBody>
      </p:sp>
      <p:pic>
        <p:nvPicPr>
          <p:cNvPr id="53" name="52 Imagen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4211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55 Rectángulo"/>
          <p:cNvSpPr/>
          <p:nvPr/>
        </p:nvSpPr>
        <p:spPr>
          <a:xfrm>
            <a:off x="2786050" y="2571744"/>
            <a:ext cx="5929365" cy="15422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48"/>
          <p:cNvSpPr/>
          <p:nvPr/>
        </p:nvSpPr>
        <p:spPr>
          <a:xfrm>
            <a:off x="-2420" y="1627205"/>
            <a:ext cx="1800226" cy="577850"/>
          </a:xfrm>
          <a:prstGeom prst="rect">
            <a:avLst/>
          </a:prstGeom>
          <a:gradFill flip="none" rotWithShape="1">
            <a:gsLst>
              <a:gs pos="0">
                <a:srgbClr val="870F1B"/>
              </a:gs>
              <a:gs pos="100000">
                <a:srgbClr val="CB0A2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Carta de Crédito de Importación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IMPORTADORES</a:t>
            </a:r>
          </a:p>
        </p:txBody>
      </p:sp>
      <p:pic>
        <p:nvPicPr>
          <p:cNvPr id="51" name="50 Imagen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  <p:sp>
        <p:nvSpPr>
          <p:cNvPr id="53" name="52 CuadroTexto"/>
          <p:cNvSpPr txBox="1"/>
          <p:nvPr/>
        </p:nvSpPr>
        <p:spPr>
          <a:xfrm>
            <a:off x="2786050" y="2571744"/>
            <a:ext cx="5929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just">
              <a:buFont typeface="Wingdings" pitchFamily="2" charset="2"/>
              <a:buChar char="ü"/>
            </a:pPr>
            <a:r>
              <a:rPr lang="es-CL" dirty="0"/>
              <a:t>Es un medio de pago seguro tanto para el importador como el exportador.</a:t>
            </a:r>
          </a:p>
          <a:p>
            <a:pPr marL="174625" indent="-174625" algn="just">
              <a:buFont typeface="Wingdings" pitchFamily="2" charset="2"/>
              <a:buChar char="ü"/>
            </a:pPr>
            <a:r>
              <a:rPr lang="es-CL" dirty="0"/>
              <a:t>El banco Emisor se compromete al pago de los documentos presentados siempre que se cumplan las condiciones estipuladas en la carta de crédito.</a:t>
            </a:r>
            <a:endParaRPr lang="es-ES" dirty="0"/>
          </a:p>
        </p:txBody>
      </p:sp>
      <p:sp>
        <p:nvSpPr>
          <p:cNvPr id="54" name="53 Rectángulo"/>
          <p:cNvSpPr/>
          <p:nvPr/>
        </p:nvSpPr>
        <p:spPr>
          <a:xfrm>
            <a:off x="2407070" y="198809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¿Qué es?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2757490" y="4583782"/>
            <a:ext cx="5957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i="1" dirty="0"/>
              <a:t>Requisitos:</a:t>
            </a:r>
          </a:p>
          <a:p>
            <a:r>
              <a:rPr lang="es-CL" sz="1600" dirty="0"/>
              <a:t>    - Ser Cliente </a:t>
            </a:r>
          </a:p>
          <a:p>
            <a:r>
              <a:rPr lang="es-CL" sz="1600" dirty="0"/>
              <a:t>    - Tener Línea de Crédito Vigente </a:t>
            </a:r>
          </a:p>
          <a:p>
            <a:r>
              <a:rPr lang="es-CL" sz="1600" b="1" i="1" dirty="0"/>
              <a:t>Curse:</a:t>
            </a:r>
          </a:p>
          <a:p>
            <a:r>
              <a:rPr lang="es-CL" sz="1600" dirty="0"/>
              <a:t>    - Firmar Solicitud de Carta de Crédito.</a:t>
            </a:r>
          </a:p>
          <a:p>
            <a:r>
              <a:rPr lang="es-CL" sz="1600" dirty="0"/>
              <a:t>    - Firmar Pagaré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28576" y="2205055"/>
            <a:ext cx="1952624" cy="1009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62977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63 Rectángulo"/>
          <p:cNvSpPr/>
          <p:nvPr/>
        </p:nvSpPr>
        <p:spPr>
          <a:xfrm>
            <a:off x="2313460" y="2668552"/>
            <a:ext cx="3029609" cy="28486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2195736" y="2132856"/>
            <a:ext cx="3304424" cy="6716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Rectángulo"/>
          <p:cNvSpPr/>
          <p:nvPr/>
        </p:nvSpPr>
        <p:spPr>
          <a:xfrm>
            <a:off x="5761900" y="2668552"/>
            <a:ext cx="3029609" cy="28486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66 Rectángulo"/>
          <p:cNvSpPr/>
          <p:nvPr/>
        </p:nvSpPr>
        <p:spPr>
          <a:xfrm>
            <a:off x="5644176" y="2132856"/>
            <a:ext cx="3320312" cy="6716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48"/>
          <p:cNvSpPr/>
          <p:nvPr/>
        </p:nvSpPr>
        <p:spPr>
          <a:xfrm>
            <a:off x="-2420" y="1627205"/>
            <a:ext cx="1800226" cy="577850"/>
          </a:xfrm>
          <a:prstGeom prst="rect">
            <a:avLst/>
          </a:prstGeom>
          <a:gradFill flip="none" rotWithShape="1">
            <a:gsLst>
              <a:gs pos="0">
                <a:srgbClr val="870F1B"/>
              </a:gs>
              <a:gs pos="100000">
                <a:srgbClr val="CB0A2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Carta de Crédito de Importación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2978012" y="2299221"/>
            <a:ext cx="1398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VENTAJAS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2543705" y="2860473"/>
            <a:ext cx="28923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Seguridad  de pago y embarque</a:t>
            </a:r>
          </a:p>
          <a:p>
            <a:endParaRPr lang="es-CL" sz="1600" dirty="0"/>
          </a:p>
          <a:p>
            <a:r>
              <a:rPr lang="es-CL" sz="1600" dirty="0"/>
              <a:t>Acceso a financiamiento.</a:t>
            </a:r>
          </a:p>
          <a:p>
            <a:endParaRPr lang="es-CL" sz="1600" dirty="0"/>
          </a:p>
          <a:p>
            <a:r>
              <a:rPr lang="es-CL" sz="1600" dirty="0"/>
              <a:t>Seguridad en revisión de documentos por expertos.</a:t>
            </a:r>
          </a:p>
          <a:p>
            <a:endParaRPr lang="es-CL" sz="1600" dirty="0"/>
          </a:p>
          <a:p>
            <a:r>
              <a:rPr lang="es-CL" sz="1600" dirty="0"/>
              <a:t>El pago condicionado a conformidad de  documentos.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6461023" y="2276456"/>
            <a:ext cx="1873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DESVENTAJAS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6026596" y="2860473"/>
            <a:ext cx="26498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Precio.</a:t>
            </a:r>
          </a:p>
          <a:p>
            <a:endParaRPr lang="es-CL" sz="1600" dirty="0"/>
          </a:p>
          <a:p>
            <a:r>
              <a:rPr lang="es-CL" sz="1600" dirty="0"/>
              <a:t>Uso Crédito.</a:t>
            </a:r>
          </a:p>
          <a:p>
            <a:endParaRPr lang="es-CL" sz="1600" dirty="0"/>
          </a:p>
          <a:p>
            <a:r>
              <a:rPr lang="es-CL" sz="1600" dirty="0"/>
              <a:t>Menos agilidad (manejo documental).</a:t>
            </a:r>
          </a:p>
        </p:txBody>
      </p:sp>
      <p:sp>
        <p:nvSpPr>
          <p:cNvPr id="55" name="54 Cheurón"/>
          <p:cNvSpPr/>
          <p:nvPr/>
        </p:nvSpPr>
        <p:spPr>
          <a:xfrm>
            <a:off x="2403495" y="2947317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6" name="55 Cheurón"/>
          <p:cNvSpPr/>
          <p:nvPr/>
        </p:nvSpPr>
        <p:spPr>
          <a:xfrm>
            <a:off x="2403495" y="3666859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7" name="56 Cheurón"/>
          <p:cNvSpPr/>
          <p:nvPr/>
        </p:nvSpPr>
        <p:spPr>
          <a:xfrm>
            <a:off x="2403495" y="4184900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8" name="57 Cheurón"/>
          <p:cNvSpPr/>
          <p:nvPr/>
        </p:nvSpPr>
        <p:spPr>
          <a:xfrm>
            <a:off x="2403495" y="4894174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9" name="58 Cheurón"/>
          <p:cNvSpPr/>
          <p:nvPr/>
        </p:nvSpPr>
        <p:spPr>
          <a:xfrm>
            <a:off x="5867810" y="2959507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5867810" y="3450149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5867810" y="3933847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2432362" y="2225787"/>
            <a:ext cx="500511" cy="5005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Elipse"/>
          <p:cNvSpPr/>
          <p:nvPr/>
        </p:nvSpPr>
        <p:spPr>
          <a:xfrm>
            <a:off x="5867810" y="2205055"/>
            <a:ext cx="500511" cy="5005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2" name="61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  <p:sp>
        <p:nvSpPr>
          <p:cNvPr id="68" name="Rectángulo 48"/>
          <p:cNvSpPr/>
          <p:nvPr/>
        </p:nvSpPr>
        <p:spPr>
          <a:xfrm>
            <a:off x="-2420" y="1627205"/>
            <a:ext cx="1800226" cy="577850"/>
          </a:xfrm>
          <a:prstGeom prst="rect">
            <a:avLst/>
          </a:prstGeom>
          <a:gradFill flip="none" rotWithShape="1">
            <a:gsLst>
              <a:gs pos="0">
                <a:srgbClr val="870F1B"/>
              </a:gs>
              <a:gs pos="100000">
                <a:srgbClr val="CB0A2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IMPORTADORES</a:t>
            </a:r>
          </a:p>
        </p:txBody>
      </p:sp>
    </p:spTree>
    <p:extLst>
      <p:ext uri="{BB962C8B-B14F-4D97-AF65-F5344CB8AC3E}">
        <p14:creationId xmlns:p14="http://schemas.microsoft.com/office/powerpoint/2010/main" val="181026438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25"/>
          <p:cNvSpPr/>
          <p:nvPr/>
        </p:nvSpPr>
        <p:spPr>
          <a:xfrm>
            <a:off x="-2419" y="3195814"/>
            <a:ext cx="1800225" cy="58931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3" name="2 Conector recto"/>
          <p:cNvCxnSpPr/>
          <p:nvPr/>
        </p:nvCxnSpPr>
        <p:spPr>
          <a:xfrm>
            <a:off x="-1" y="255828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48"/>
          <p:cNvSpPr/>
          <p:nvPr/>
        </p:nvSpPr>
        <p:spPr>
          <a:xfrm>
            <a:off x="-2420" y="1627205"/>
            <a:ext cx="1800226" cy="577850"/>
          </a:xfrm>
          <a:prstGeom prst="rect">
            <a:avLst/>
          </a:prstGeom>
          <a:gradFill flip="none" rotWithShape="1">
            <a:gsLst>
              <a:gs pos="0">
                <a:srgbClr val="870F1B"/>
              </a:gs>
              <a:gs pos="100000">
                <a:srgbClr val="CB0A2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-1" y="908720"/>
            <a:ext cx="9144000" cy="71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CuadroTexto 4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237832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Requieren</a:t>
            </a:r>
          </a:p>
        </p:txBody>
      </p:sp>
      <p:cxnSp>
        <p:nvCxnSpPr>
          <p:cNvPr id="46" name="45 Conector recto"/>
          <p:cNvCxnSpPr/>
          <p:nvPr/>
        </p:nvCxnSpPr>
        <p:spPr>
          <a:xfrm>
            <a:off x="-2420" y="4077072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-1" y="2204864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8574" y="1039363"/>
            <a:ext cx="8392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Carta de Crédito de Importación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576" y="1755845"/>
            <a:ext cx="1771650" cy="444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PARA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s-CL" sz="1200" b="1" dirty="0">
                <a:solidFill>
                  <a:schemeClr val="bg1"/>
                </a:solidFill>
              </a:rPr>
              <a:t>IMPORTADORES</a:t>
            </a:r>
          </a:p>
        </p:txBody>
      </p:sp>
      <p:cxnSp>
        <p:nvCxnSpPr>
          <p:cNvPr id="35" name="34 Conector recto"/>
          <p:cNvCxnSpPr/>
          <p:nvPr/>
        </p:nvCxnSpPr>
        <p:spPr>
          <a:xfrm>
            <a:off x="-11112" y="4509120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-11112" y="4941168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Rectángulo"/>
          <p:cNvSpPr/>
          <p:nvPr/>
        </p:nvSpPr>
        <p:spPr>
          <a:xfrm>
            <a:off x="2313460" y="2985184"/>
            <a:ext cx="3029609" cy="35401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195736" y="2449488"/>
            <a:ext cx="3304424" cy="6716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3174166" y="2615853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EN CHILE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2627784" y="3601616"/>
            <a:ext cx="2892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1600" dirty="0"/>
              <a:t>Apertura</a:t>
            </a:r>
          </a:p>
          <a:p>
            <a:pPr>
              <a:lnSpc>
                <a:spcPct val="150000"/>
              </a:lnSpc>
            </a:pPr>
            <a:r>
              <a:rPr lang="es-CL" sz="1600" dirty="0"/>
              <a:t>Swift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5761900" y="2985184"/>
            <a:ext cx="3029609" cy="35401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67 Rectángulo"/>
          <p:cNvSpPr/>
          <p:nvPr/>
        </p:nvSpPr>
        <p:spPr>
          <a:xfrm>
            <a:off x="5644176" y="2449488"/>
            <a:ext cx="3320312" cy="6716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Rectángulo"/>
          <p:cNvSpPr/>
          <p:nvPr/>
        </p:nvSpPr>
        <p:spPr>
          <a:xfrm>
            <a:off x="6100702" y="2593088"/>
            <a:ext cx="2501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EN EL EXTRANJERO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6026595" y="3267705"/>
            <a:ext cx="29378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Aviso y Pago.</a:t>
            </a:r>
            <a:br>
              <a:rPr lang="es-CL" sz="1600" dirty="0"/>
            </a:br>
            <a:endParaRPr lang="es-CL" sz="1600" dirty="0"/>
          </a:p>
          <a:p>
            <a:r>
              <a:rPr lang="es-CL" sz="1600" dirty="0"/>
              <a:t>Manejo de Documentos o Negociación.</a:t>
            </a:r>
            <a:br>
              <a:rPr lang="es-CL" sz="1600" dirty="0"/>
            </a:br>
            <a:endParaRPr lang="es-CL" sz="1600" dirty="0"/>
          </a:p>
          <a:p>
            <a:r>
              <a:rPr lang="es-CL" sz="1600" dirty="0"/>
              <a:t>Confirmación.</a:t>
            </a:r>
            <a:br>
              <a:rPr lang="es-CL" sz="1600" dirty="0"/>
            </a:br>
            <a:endParaRPr lang="es-CL" sz="1600" dirty="0"/>
          </a:p>
          <a:p>
            <a:r>
              <a:rPr lang="es-CL" sz="1600" spc="-20" dirty="0"/>
              <a:t>Aceptación (plazo proveedor).</a:t>
            </a:r>
          </a:p>
        </p:txBody>
      </p:sp>
      <p:sp>
        <p:nvSpPr>
          <p:cNvPr id="71" name="70 Cheurón"/>
          <p:cNvSpPr/>
          <p:nvPr/>
        </p:nvSpPr>
        <p:spPr>
          <a:xfrm>
            <a:off x="5874936" y="5071641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73" name="72 Cheurón"/>
          <p:cNvSpPr/>
          <p:nvPr/>
        </p:nvSpPr>
        <p:spPr>
          <a:xfrm>
            <a:off x="2469688" y="3798379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2469688" y="4139025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75" name="74 Cheurón"/>
          <p:cNvSpPr/>
          <p:nvPr/>
        </p:nvSpPr>
        <p:spPr>
          <a:xfrm>
            <a:off x="5867810" y="3366739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76" name="75 Cheurón"/>
          <p:cNvSpPr/>
          <p:nvPr/>
        </p:nvSpPr>
        <p:spPr>
          <a:xfrm>
            <a:off x="5867810" y="3857381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77" name="76 Cheurón"/>
          <p:cNvSpPr/>
          <p:nvPr/>
        </p:nvSpPr>
        <p:spPr>
          <a:xfrm>
            <a:off x="5860625" y="4587847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410962" y="3273343"/>
            <a:ext cx="2834604" cy="3817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0" name="79 Rectángulo"/>
          <p:cNvSpPr/>
          <p:nvPr/>
        </p:nvSpPr>
        <p:spPr>
          <a:xfrm>
            <a:off x="3101590" y="32885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Comisiones</a:t>
            </a:r>
          </a:p>
        </p:txBody>
      </p:sp>
      <p:sp>
        <p:nvSpPr>
          <p:cNvPr id="81" name="80 Rectángulo"/>
          <p:cNvSpPr/>
          <p:nvPr/>
        </p:nvSpPr>
        <p:spPr>
          <a:xfrm>
            <a:off x="2410962" y="4495831"/>
            <a:ext cx="2834604" cy="3817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2" name="81 Rectángulo"/>
          <p:cNvSpPr/>
          <p:nvPr/>
        </p:nvSpPr>
        <p:spPr>
          <a:xfrm>
            <a:off x="3390388" y="4511062"/>
            <a:ext cx="82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b="1" dirty="0">
                <a:solidFill>
                  <a:schemeClr val="bg1"/>
                </a:solidFill>
              </a:rPr>
              <a:t>Tasas</a:t>
            </a:r>
          </a:p>
        </p:txBody>
      </p:sp>
      <p:sp>
        <p:nvSpPr>
          <p:cNvPr id="83" name="82 Rectángulo"/>
          <p:cNvSpPr/>
          <p:nvPr/>
        </p:nvSpPr>
        <p:spPr>
          <a:xfrm>
            <a:off x="2595706" y="5030199"/>
            <a:ext cx="2649860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s-CL" sz="1600" dirty="0"/>
              <a:t>Apertura – Negociación</a:t>
            </a:r>
          </a:p>
          <a:p>
            <a:pPr>
              <a:lnSpc>
                <a:spcPts val="1500"/>
              </a:lnSpc>
            </a:pPr>
            <a:endParaRPr lang="es-CL" sz="1600" dirty="0"/>
          </a:p>
          <a:p>
            <a:pPr>
              <a:lnSpc>
                <a:spcPts val="1500"/>
              </a:lnSpc>
            </a:pPr>
            <a:r>
              <a:rPr lang="es-CL" sz="1600" dirty="0"/>
              <a:t>Negociación - </a:t>
            </a:r>
            <a:r>
              <a:rPr lang="es-CL" sz="1600" dirty="0" err="1"/>
              <a:t>Vcto</a:t>
            </a:r>
            <a:r>
              <a:rPr lang="es-CL" sz="1600" dirty="0"/>
              <a:t>. Plazo Proveedor </a:t>
            </a:r>
          </a:p>
          <a:p>
            <a:pPr>
              <a:lnSpc>
                <a:spcPts val="1500"/>
              </a:lnSpc>
            </a:pPr>
            <a:endParaRPr lang="es-CL" sz="1600" dirty="0"/>
          </a:p>
          <a:p>
            <a:pPr>
              <a:lnSpc>
                <a:spcPts val="1500"/>
              </a:lnSpc>
            </a:pPr>
            <a:r>
              <a:rPr lang="es-CL" sz="1600" dirty="0" err="1"/>
              <a:t>Vcto</a:t>
            </a:r>
            <a:r>
              <a:rPr lang="es-CL" sz="1600" dirty="0"/>
              <a:t>. Proveedor o Negoción - Cobertura</a:t>
            </a:r>
          </a:p>
        </p:txBody>
      </p:sp>
      <p:sp>
        <p:nvSpPr>
          <p:cNvPr id="84" name="83 Cheurón"/>
          <p:cNvSpPr/>
          <p:nvPr/>
        </p:nvSpPr>
        <p:spPr>
          <a:xfrm>
            <a:off x="2453930" y="5057494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85" name="84 Cheurón"/>
          <p:cNvSpPr/>
          <p:nvPr/>
        </p:nvSpPr>
        <p:spPr>
          <a:xfrm>
            <a:off x="2455496" y="5447083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86" name="85 Cheurón"/>
          <p:cNvSpPr/>
          <p:nvPr/>
        </p:nvSpPr>
        <p:spPr>
          <a:xfrm>
            <a:off x="2453930" y="6031834"/>
            <a:ext cx="140210" cy="14021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2123728" y="1868500"/>
            <a:ext cx="221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Cobros Asociados</a:t>
            </a:r>
          </a:p>
        </p:txBody>
      </p:sp>
      <p:sp>
        <p:nvSpPr>
          <p:cNvPr id="52" name="CuadroTexto 4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-11111" y="4113947"/>
            <a:ext cx="1992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ES_tradnl" sz="1200" dirty="0">
                <a:solidFill>
                  <a:srgbClr val="7F7F7F"/>
                </a:solidFill>
                <a:cs typeface="Arial" charset="0"/>
              </a:rPr>
              <a:t>Cobranza de Importación </a:t>
            </a:r>
          </a:p>
        </p:txBody>
      </p:sp>
      <p:sp>
        <p:nvSpPr>
          <p:cNvPr id="53" name="CuadroTexto 4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-11111" y="4583782"/>
            <a:ext cx="1992311" cy="30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kern="1000" spc="-20" dirty="0">
                <a:solidFill>
                  <a:srgbClr val="7F7F7F"/>
                </a:solidFill>
                <a:cs typeface="Arial" charset="0"/>
              </a:rPr>
              <a:t>Orden de Pago al Exterior</a:t>
            </a:r>
            <a:endParaRPr lang="es-ES_tradnl" sz="1200" kern="1000" spc="-20" dirty="0">
              <a:solidFill>
                <a:srgbClr val="7F7F7F"/>
              </a:solidFill>
              <a:cs typeface="Arial" charset="0"/>
            </a:endParaRPr>
          </a:p>
        </p:txBody>
      </p:sp>
      <p:pic>
        <p:nvPicPr>
          <p:cNvPr id="54" name="53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  <p:sp>
        <p:nvSpPr>
          <p:cNvPr id="55" name="CuadroTexto 4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-32" y="3232192"/>
            <a:ext cx="1905000" cy="55399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s-CL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Carta de Crédito de Importación</a:t>
            </a:r>
          </a:p>
        </p:txBody>
      </p:sp>
      <p:sp>
        <p:nvSpPr>
          <p:cNvPr id="56" name="CuadroTexto 47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-11112" y="3805203"/>
            <a:ext cx="1905000" cy="2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es-ES_tradnl" sz="1200" dirty="0">
                <a:solidFill>
                  <a:srgbClr val="7F7F7F"/>
                </a:solidFill>
                <a:cs typeface="Arial" charset="0"/>
              </a:rPr>
              <a:t>Financiamiento Contado</a:t>
            </a:r>
          </a:p>
        </p:txBody>
      </p:sp>
      <p:sp>
        <p:nvSpPr>
          <p:cNvPr id="57" name="CuadroTexto 47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1" y="2571744"/>
            <a:ext cx="1800225" cy="53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s-ES_tradnl" sz="1200" dirty="0">
                <a:solidFill>
                  <a:srgbClr val="7F7F7F"/>
                </a:solidFill>
                <a:cs typeface="Arial" charset="0"/>
              </a:rPr>
              <a:t>Requisitos para financiamiento</a:t>
            </a:r>
          </a:p>
        </p:txBody>
      </p:sp>
      <p:cxnSp>
        <p:nvCxnSpPr>
          <p:cNvPr id="59" name="58 Conector recto"/>
          <p:cNvCxnSpPr/>
          <p:nvPr/>
        </p:nvCxnSpPr>
        <p:spPr>
          <a:xfrm>
            <a:off x="11080" y="3161055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-32" y="3799650"/>
            <a:ext cx="18002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170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53 Imagen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1" y="182608"/>
            <a:ext cx="352425" cy="342900"/>
          </a:xfrm>
          <a:prstGeom prst="rect">
            <a:avLst/>
          </a:prstGeom>
        </p:spPr>
      </p:pic>
      <p:sp>
        <p:nvSpPr>
          <p:cNvPr id="45" name="Line 3">
            <a:extLst>
              <a:ext uri="{FF2B5EF4-FFF2-40B4-BE49-F238E27FC236}">
                <a16:creationId xmlns:a16="http://schemas.microsoft.com/office/drawing/2014/main" id="{D01E4CA8-B865-472B-BB87-292FD73FE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76200">
            <a:solidFill>
              <a:srgbClr val="0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B968809A-8FB4-4ACE-83F5-CE1F86363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524" y="3124200"/>
            <a:ext cx="0" cy="1552575"/>
          </a:xfrm>
          <a:prstGeom prst="line">
            <a:avLst/>
          </a:prstGeom>
          <a:noFill/>
          <a:ln w="50800">
            <a:solidFill>
              <a:srgbClr val="1606EA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1F4996D5-5A21-4BBD-BE81-BD3673728C41}"/>
              </a:ext>
            </a:extLst>
          </p:cNvPr>
          <p:cNvSpPr txBox="1">
            <a:spLocks noChangeArrowheads="1"/>
          </p:cNvSpPr>
          <p:nvPr/>
        </p:nvSpPr>
        <p:spPr bwMode="auto">
          <a:xfrm rot="17665791">
            <a:off x="188913" y="185102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b="1" dirty="0">
                <a:solidFill>
                  <a:schemeClr val="accent2"/>
                </a:solidFill>
              </a:rPr>
              <a:t>APERTURA</a:t>
            </a:r>
          </a:p>
        </p:txBody>
      </p:sp>
      <p:sp>
        <p:nvSpPr>
          <p:cNvPr id="61" name="Text Box 8">
            <a:extLst>
              <a:ext uri="{FF2B5EF4-FFF2-40B4-BE49-F238E27FC236}">
                <a16:creationId xmlns:a16="http://schemas.microsoft.com/office/drawing/2014/main" id="{05E0D46F-5EC8-48FD-80EB-FAD4F7A8B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868863"/>
            <a:ext cx="2895600" cy="140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s-ES_tradnl" altLang="es-CL" sz="1400" dirty="0">
                <a:solidFill>
                  <a:srgbClr val="1606EA"/>
                </a:solidFill>
              </a:rPr>
              <a:t>APROBACION COMERCIAL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s-ES_tradnl" altLang="es-CL" sz="1400" dirty="0">
                <a:solidFill>
                  <a:srgbClr val="1606EA"/>
                </a:solidFill>
              </a:rPr>
              <a:t>COMISIONES Y TASAS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s-ES_tradnl" altLang="es-CL" sz="1400" dirty="0">
                <a:solidFill>
                  <a:srgbClr val="1606EA"/>
                </a:solidFill>
              </a:rPr>
              <a:t>SOLICITUD DE APERTURA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s-ES_tradnl" altLang="es-CL" sz="1400" dirty="0">
                <a:solidFill>
                  <a:srgbClr val="1606EA"/>
                </a:solidFill>
              </a:rPr>
              <a:t> PAGARÉ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endParaRPr lang="es-ES_tradnl" altLang="es-CL" sz="1400" dirty="0">
              <a:solidFill>
                <a:srgbClr val="1606EA"/>
              </a:solidFill>
            </a:endParaRPr>
          </a:p>
        </p:txBody>
      </p:sp>
      <p:sp>
        <p:nvSpPr>
          <p:cNvPr id="63" name="Text Box 9">
            <a:extLst>
              <a:ext uri="{FF2B5EF4-FFF2-40B4-BE49-F238E27FC236}">
                <a16:creationId xmlns:a16="http://schemas.microsoft.com/office/drawing/2014/main" id="{BDEF8CC7-33DD-4E47-8B61-DA26BBB9E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797425"/>
            <a:ext cx="2855913" cy="1869743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s-ES_tradnl" altLang="es-CL" sz="1100" b="1" dirty="0">
                <a:solidFill>
                  <a:srgbClr val="1606EA"/>
                </a:solidFill>
              </a:rPr>
              <a:t>MONTO Y CLAUSULA DE COMPRA 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s-ES_tradnl" altLang="es-CL" sz="1100" b="1" dirty="0">
                <a:solidFill>
                  <a:srgbClr val="1606EA"/>
                </a:solidFill>
              </a:rPr>
              <a:t>MERCADERIA A IMPORTAR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s-ES_tradnl" altLang="es-CL" sz="1100" b="1" dirty="0">
                <a:solidFill>
                  <a:srgbClr val="1606EA"/>
                </a:solidFill>
              </a:rPr>
              <a:t>VIGENCIA PARA EMBARCAR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s-ES_tradnl" altLang="es-CL" sz="1100" b="1" dirty="0">
                <a:solidFill>
                  <a:srgbClr val="1606EA"/>
                </a:solidFill>
              </a:rPr>
              <a:t> CONFIRMACIÓN SI O NO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s-ES_tradnl" altLang="es-CL" sz="1100" b="1" dirty="0">
                <a:solidFill>
                  <a:srgbClr val="1606EA"/>
                </a:solidFill>
              </a:rPr>
              <a:t>FINANCIAMIENTO, CONDICIONES DE PLAZO Y TASA.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s-ES_tradnl" altLang="es-CL" sz="1100" b="1" dirty="0">
                <a:solidFill>
                  <a:srgbClr val="1606EA"/>
                </a:solidFill>
              </a:rPr>
              <a:t>DOCUMENTOS REQUERIDO PARA PAGO</a:t>
            </a:r>
          </a:p>
        </p:txBody>
      </p:sp>
      <p:sp>
        <p:nvSpPr>
          <p:cNvPr id="72" name="Line 12">
            <a:extLst>
              <a:ext uri="{FF2B5EF4-FFF2-40B4-BE49-F238E27FC236}">
                <a16:creationId xmlns:a16="http://schemas.microsoft.com/office/drawing/2014/main" id="{DFF6843B-A7AC-47B4-AB20-A97ADC053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124200"/>
            <a:ext cx="0" cy="685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8" name="Text Box 13">
            <a:extLst>
              <a:ext uri="{FF2B5EF4-FFF2-40B4-BE49-F238E27FC236}">
                <a16:creationId xmlns:a16="http://schemas.microsoft.com/office/drawing/2014/main" id="{D38989FC-1573-4735-8633-047EAD22AC77}"/>
              </a:ext>
            </a:extLst>
          </p:cNvPr>
          <p:cNvSpPr txBox="1">
            <a:spLocks noChangeArrowheads="1"/>
          </p:cNvSpPr>
          <p:nvPr/>
        </p:nvSpPr>
        <p:spPr bwMode="auto">
          <a:xfrm rot="17665791">
            <a:off x="2476500" y="192722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b="1">
                <a:solidFill>
                  <a:srgbClr val="00E400"/>
                </a:solidFill>
              </a:rPr>
              <a:t>VIGENCIA</a:t>
            </a:r>
          </a:p>
        </p:txBody>
      </p:sp>
      <p:sp>
        <p:nvSpPr>
          <p:cNvPr id="79" name="Line 14">
            <a:extLst>
              <a:ext uri="{FF2B5EF4-FFF2-40B4-BE49-F238E27FC236}">
                <a16:creationId xmlns:a16="http://schemas.microsoft.com/office/drawing/2014/main" id="{19A8A3A1-0AF2-4756-8B62-CA495A69F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124200"/>
            <a:ext cx="0" cy="685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88" name="Text Box 15">
            <a:extLst>
              <a:ext uri="{FF2B5EF4-FFF2-40B4-BE49-F238E27FC236}">
                <a16:creationId xmlns:a16="http://schemas.microsoft.com/office/drawing/2014/main" id="{83E3F9B8-35F2-4DA6-8A9F-0866B105DF61}"/>
              </a:ext>
            </a:extLst>
          </p:cNvPr>
          <p:cNvSpPr txBox="1">
            <a:spLocks noChangeArrowheads="1"/>
          </p:cNvSpPr>
          <p:nvPr/>
        </p:nvSpPr>
        <p:spPr bwMode="auto">
          <a:xfrm rot="17665791">
            <a:off x="1409700" y="1849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b="1">
                <a:solidFill>
                  <a:schemeClr val="hlink"/>
                </a:solidFill>
              </a:rPr>
              <a:t>EMBARQUE</a:t>
            </a:r>
          </a:p>
        </p:txBody>
      </p:sp>
      <p:sp>
        <p:nvSpPr>
          <p:cNvPr id="89" name="Line 16">
            <a:extLst>
              <a:ext uri="{FF2B5EF4-FFF2-40B4-BE49-F238E27FC236}">
                <a16:creationId xmlns:a16="http://schemas.microsoft.com/office/drawing/2014/main" id="{64F2D3BA-F304-406E-BE1B-AD0A5683A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124200"/>
            <a:ext cx="0" cy="68580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0" name="Text Box 17">
            <a:extLst>
              <a:ext uri="{FF2B5EF4-FFF2-40B4-BE49-F238E27FC236}">
                <a16:creationId xmlns:a16="http://schemas.microsoft.com/office/drawing/2014/main" id="{AAC53AAA-DAE4-4004-A7E9-D4546B7403A1}"/>
              </a:ext>
            </a:extLst>
          </p:cNvPr>
          <p:cNvSpPr txBox="1">
            <a:spLocks noChangeArrowheads="1"/>
          </p:cNvSpPr>
          <p:nvPr/>
        </p:nvSpPr>
        <p:spPr bwMode="auto">
          <a:xfrm rot="17665791">
            <a:off x="1851025" y="1866900"/>
            <a:ext cx="2181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sz="2000" b="1" dirty="0">
                <a:solidFill>
                  <a:srgbClr val="7030A0"/>
                </a:solidFill>
              </a:rPr>
              <a:t>NEGOCIACION</a:t>
            </a:r>
          </a:p>
        </p:txBody>
      </p:sp>
      <p:sp>
        <p:nvSpPr>
          <p:cNvPr id="91" name="AutoShape 18">
            <a:extLst>
              <a:ext uri="{FF2B5EF4-FFF2-40B4-BE49-F238E27FC236}">
                <a16:creationId xmlns:a16="http://schemas.microsoft.com/office/drawing/2014/main" id="{2B5A717A-0DE9-462D-957D-E5C811E29446}"/>
              </a:ext>
            </a:extLst>
          </p:cNvPr>
          <p:cNvSpPr>
            <a:spLocks/>
          </p:cNvSpPr>
          <p:nvPr/>
        </p:nvSpPr>
        <p:spPr bwMode="auto">
          <a:xfrm rot="5450971">
            <a:off x="5254644" y="1015858"/>
            <a:ext cx="419100" cy="6051920"/>
          </a:xfrm>
          <a:prstGeom prst="rightBrace">
            <a:avLst>
              <a:gd name="adj1" fmla="val 60606"/>
              <a:gd name="adj2" fmla="val 50000"/>
            </a:avLst>
          </a:prstGeom>
          <a:solidFill>
            <a:srgbClr val="FFFF00"/>
          </a:solidFill>
          <a:ln w="508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L" altLang="es-CL"/>
          </a:p>
        </p:txBody>
      </p:sp>
      <p:sp>
        <p:nvSpPr>
          <p:cNvPr id="93" name="Text Box 20">
            <a:extLst>
              <a:ext uri="{FF2B5EF4-FFF2-40B4-BE49-F238E27FC236}">
                <a16:creationId xmlns:a16="http://schemas.microsoft.com/office/drawing/2014/main" id="{CC6DB62E-8BE2-45AB-990C-17508A9BC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sz="2000" b="1" dirty="0">
                <a:solidFill>
                  <a:srgbClr val="1606EA"/>
                </a:solidFill>
              </a:rPr>
              <a:t>PLAZO PROVEEDOR</a:t>
            </a:r>
          </a:p>
        </p:txBody>
      </p:sp>
      <p:sp>
        <p:nvSpPr>
          <p:cNvPr id="95" name="Line 22">
            <a:extLst>
              <a:ext uri="{FF2B5EF4-FFF2-40B4-BE49-F238E27FC236}">
                <a16:creationId xmlns:a16="http://schemas.microsoft.com/office/drawing/2014/main" id="{9721A51E-6EF4-432F-9773-2FA1BF1AC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3276600"/>
            <a:ext cx="0" cy="685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6" name="Text Box 23">
            <a:extLst>
              <a:ext uri="{FF2B5EF4-FFF2-40B4-BE49-F238E27FC236}">
                <a16:creationId xmlns:a16="http://schemas.microsoft.com/office/drawing/2014/main" id="{7C593B53-A98E-45E4-9FC5-89954C947F7B}"/>
              </a:ext>
            </a:extLst>
          </p:cNvPr>
          <p:cNvSpPr txBox="1">
            <a:spLocks noChangeArrowheads="1"/>
          </p:cNvSpPr>
          <p:nvPr/>
        </p:nvSpPr>
        <p:spPr bwMode="auto">
          <a:xfrm rot="5400135">
            <a:off x="7473950" y="1966913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b="1">
                <a:solidFill>
                  <a:srgbClr val="1606EA"/>
                </a:solidFill>
              </a:rPr>
              <a:t>COBERTURA</a:t>
            </a:r>
          </a:p>
        </p:txBody>
      </p:sp>
      <p:sp>
        <p:nvSpPr>
          <p:cNvPr id="97" name="Text Box 24">
            <a:extLst>
              <a:ext uri="{FF2B5EF4-FFF2-40B4-BE49-F238E27FC236}">
                <a16:creationId xmlns:a16="http://schemas.microsoft.com/office/drawing/2014/main" id="{0B8716A4-0DA4-47AC-B59C-15D434F79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434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L" sz="2000" b="1">
                <a:solidFill>
                  <a:srgbClr val="1606EA"/>
                </a:solidFill>
              </a:rPr>
              <a:t>FINANCIAMIENTO BANCO</a:t>
            </a:r>
          </a:p>
        </p:txBody>
      </p:sp>
      <p:sp>
        <p:nvSpPr>
          <p:cNvPr id="98" name="Text Box 26">
            <a:extLst>
              <a:ext uri="{FF2B5EF4-FFF2-40B4-BE49-F238E27FC236}">
                <a16:creationId xmlns:a16="http://schemas.microsoft.com/office/drawing/2014/main" id="{ADF77C0B-04ED-477E-AE13-200255E60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557338"/>
            <a:ext cx="3024187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E4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s-ES_tradnl" altLang="es-CL" sz="1600" b="1">
                <a:solidFill>
                  <a:srgbClr val="1606EA"/>
                </a:solidFill>
              </a:rPr>
              <a:t>CARTA INSTRUCCIÓN DE COBERTURA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s-ES_tradnl" altLang="es-CL" sz="1600" b="1">
                <a:solidFill>
                  <a:srgbClr val="1606EA"/>
                </a:solidFill>
              </a:rPr>
              <a:t>DECLARACIÓN DE INGRESOS</a:t>
            </a:r>
          </a:p>
        </p:txBody>
      </p:sp>
      <p:sp>
        <p:nvSpPr>
          <p:cNvPr id="99" name="Line 27">
            <a:extLst>
              <a:ext uri="{FF2B5EF4-FFF2-40B4-BE49-F238E27FC236}">
                <a16:creationId xmlns:a16="http://schemas.microsoft.com/office/drawing/2014/main" id="{E7063F13-45B7-4FFF-A071-89687033B8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5113" y="2060575"/>
            <a:ext cx="609600" cy="152400"/>
          </a:xfrm>
          <a:prstGeom prst="line">
            <a:avLst/>
          </a:prstGeom>
          <a:noFill/>
          <a:ln w="76200">
            <a:solidFill>
              <a:srgbClr val="00E4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01" name="Rectangle 35">
            <a:extLst>
              <a:ext uri="{FF2B5EF4-FFF2-40B4-BE49-F238E27FC236}">
                <a16:creationId xmlns:a16="http://schemas.microsoft.com/office/drawing/2014/main" id="{4C8D14BB-837D-4703-BB40-087BC9B50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511"/>
            <a:ext cx="7164291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ES_tradnl" altLang="es-CL" sz="2600" b="1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</a:rPr>
              <a:t>Flujo en la carta de crédito  de </a:t>
            </a:r>
            <a:r>
              <a:rPr lang="es-ES_tradnl" altLang="es-CL" sz="2600" b="1" dirty="0" err="1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</a:rPr>
              <a:t>importacion</a:t>
            </a:r>
            <a:endParaRPr lang="es-ES_tradnl" altLang="es-CL" sz="2600" b="1" dirty="0">
              <a:solidFill>
                <a:schemeClr val="bg2">
                  <a:lumMod val="75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102" name="Line 37">
            <a:extLst>
              <a:ext uri="{FF2B5EF4-FFF2-40B4-BE49-F238E27FC236}">
                <a16:creationId xmlns:a16="http://schemas.microsoft.com/office/drawing/2014/main" id="{7689B6A9-5FA6-41C1-8918-7EEA144454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982" y="5516562"/>
            <a:ext cx="636418" cy="38099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s-CL"/>
          </a:p>
        </p:txBody>
      </p:sp>
      <p:sp>
        <p:nvSpPr>
          <p:cNvPr id="103" name="Text Box 38">
            <a:extLst>
              <a:ext uri="{FF2B5EF4-FFF2-40B4-BE49-F238E27FC236}">
                <a16:creationId xmlns:a16="http://schemas.microsoft.com/office/drawing/2014/main" id="{88239878-4FB5-4B53-B0BB-436E73630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281" y="3572847"/>
            <a:ext cx="362783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CL" altLang="es-CL" sz="2000" b="1" dirty="0" err="1">
                <a:solidFill>
                  <a:srgbClr val="FF0000"/>
                </a:solidFill>
                <a:latin typeface="+mn-lt"/>
              </a:rPr>
              <a:t>Colocacion</a:t>
            </a:r>
            <a:r>
              <a:rPr lang="es-CL" altLang="es-CL" sz="2000" b="1" dirty="0">
                <a:solidFill>
                  <a:srgbClr val="FF0000"/>
                </a:solidFill>
                <a:latin typeface="+mn-lt"/>
              </a:rPr>
              <a:t> Efectiva</a:t>
            </a:r>
            <a:r>
              <a:rPr lang="es-CL" altLang="es-CL" sz="2800" b="1" dirty="0">
                <a:solidFill>
                  <a:srgbClr val="FF0000"/>
                </a:solidFill>
                <a:latin typeface="+mn-lt"/>
              </a:rPr>
              <a:t>	</a:t>
            </a:r>
            <a:endParaRPr lang="es-ES" altLang="es-CL" sz="28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05" name="Imagen 104">
            <a:extLst>
              <a:ext uri="{FF2B5EF4-FFF2-40B4-BE49-F238E27FC236}">
                <a16:creationId xmlns:a16="http://schemas.microsoft.com/office/drawing/2014/main" id="{B97E576D-AC5E-4C52-A33E-8C3D5736A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31" y="3831666"/>
            <a:ext cx="2601723" cy="845107"/>
          </a:xfrm>
          <a:prstGeom prst="rect">
            <a:avLst/>
          </a:prstGeom>
        </p:spPr>
      </p:pic>
      <p:sp>
        <p:nvSpPr>
          <p:cNvPr id="106" name="CuadroTexto 105">
            <a:extLst>
              <a:ext uri="{FF2B5EF4-FFF2-40B4-BE49-F238E27FC236}">
                <a16:creationId xmlns:a16="http://schemas.microsoft.com/office/drawing/2014/main" id="{FBFFFAC9-F679-473D-904A-E52BDB45E444}"/>
              </a:ext>
            </a:extLst>
          </p:cNvPr>
          <p:cNvSpPr txBox="1"/>
          <p:nvPr/>
        </p:nvSpPr>
        <p:spPr>
          <a:xfrm>
            <a:off x="649996" y="3880025"/>
            <a:ext cx="259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b="1" dirty="0" err="1">
                <a:solidFill>
                  <a:srgbClr val="FF0000"/>
                </a:solidFill>
                <a:latin typeface="+mn-lt"/>
              </a:rPr>
              <a:t>Colocacion</a:t>
            </a:r>
            <a:r>
              <a:rPr lang="es-CL" sz="1800" b="1" dirty="0">
                <a:solidFill>
                  <a:srgbClr val="FF0000"/>
                </a:solidFill>
                <a:latin typeface="+mn-lt"/>
              </a:rPr>
              <a:t> Contingente</a:t>
            </a:r>
          </a:p>
        </p:txBody>
      </p:sp>
    </p:spTree>
    <p:extLst>
      <p:ext uri="{BB962C8B-B14F-4D97-AF65-F5344CB8AC3E}">
        <p14:creationId xmlns:p14="http://schemas.microsoft.com/office/powerpoint/2010/main" val="25950784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"/>
                            </p:stCondLst>
                            <p:childTnLst>
                              <p:par>
                                <p:cTn id="10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"/>
                            </p:stCondLst>
                            <p:childTnLst>
                              <p:par>
                                <p:cTn id="11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61" grpId="0"/>
      <p:bldP spid="63" grpId="0" animBg="1"/>
      <p:bldP spid="78" grpId="0" autoUpdateAnimBg="0"/>
      <p:bldP spid="88" grpId="0" autoUpdateAnimBg="0"/>
      <p:bldP spid="90" grpId="0" autoUpdateAnimBg="0"/>
      <p:bldP spid="93" grpId="0" autoUpdateAnimBg="0"/>
      <p:bldP spid="96" grpId="0" autoUpdateAnimBg="0"/>
      <p:bldP spid="97" grpId="0" autoUpdateAnimBg="0"/>
      <p:bldP spid="98" grpId="0"/>
    </p:bld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</a:spPr>
      <a:bodyPr>
        <a:spAutoFit/>
      </a:bodyPr>
      <a:lstStyle>
        <a:defPPr algn="l">
          <a:defRPr sz="1600" dirty="0">
            <a:solidFill>
              <a:schemeClr val="bg1">
                <a:lumMod val="85000"/>
              </a:schemeClr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8299</TotalTime>
  <Words>1428</Words>
  <Application>Microsoft Macintosh PowerPoint</Application>
  <PresentationFormat>Presentación en pantalla (4:3)</PresentationFormat>
  <Paragraphs>375</Paragraphs>
  <Slides>22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Tahoma</vt:lpstr>
      <vt:lpstr>Times New Roman</vt:lpstr>
      <vt:lpstr>Wingdings</vt:lpstr>
      <vt:lpstr>1_Tema de Office</vt:lpstr>
      <vt:lpstr>Imagen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Oxigeno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Management</dc:title>
  <dc:creator>Chantal Soulodre</dc:creator>
  <cp:lastModifiedBy>Carlos Parada</cp:lastModifiedBy>
  <cp:revision>625</cp:revision>
  <dcterms:created xsi:type="dcterms:W3CDTF">2012-01-03T20:43:26Z</dcterms:created>
  <dcterms:modified xsi:type="dcterms:W3CDTF">2019-03-19T00:30:00Z</dcterms:modified>
</cp:coreProperties>
</file>