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7" r:id="rId12"/>
    <p:sldId id="265" r:id="rId13"/>
    <p:sldId id="273" r:id="rId14"/>
    <p:sldId id="269" r:id="rId15"/>
    <p:sldId id="268" r:id="rId16"/>
    <p:sldId id="266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E1999-9859-F340-8FD9-08DD283C4C9A}" v="69" dt="2021-08-13T17:30:11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32d00f9616b6959/Documents/CAPSTONE%20DRAFT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32d00f9616b6959/Documents/CAPSTONE%20DRAFT%20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32d00f9616b6959/Documents/CAPSTONE%20DRAFT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32d00f9616b6959/Documents/CAPSTONE%20DRAFT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32d00f9616b6959/Documents/CAPSTONE%20DRAFT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32d00f9616b6959/Documents/CAPSTONE%20DRAFT%20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32d00f9616b6959/Documents/CAPSTONE%20DRAFT%20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32d00f9616b6959/Documents/CAPSTONE%20DRAFT%20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32d00f9616b6959/Documents/CAPSTONE%20DRAFT%20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32d00f9616b6959/Documents/CAPSTONE%20DRAFT%20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2018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'[CAPSTONE DRAFT 2.xlsx]Charts'!$B$18</c:f>
              <c:numCache>
                <c:formatCode>"$"#,##0</c:formatCode>
                <c:ptCount val="1"/>
                <c:pt idx="0">
                  <c:v>52830207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24-FD42-86C5-01440153FBCF}"/>
            </c:ext>
          </c:extLst>
        </c:ser>
        <c:ser>
          <c:idx val="1"/>
          <c:order val="1"/>
          <c:tx>
            <c:v>2019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'[CAPSTONE DRAFT 2.xlsx]Charts'!$E$21</c:f>
              <c:numCache>
                <c:formatCode>"$"#,##0.00</c:formatCode>
                <c:ptCount val="1"/>
                <c:pt idx="0">
                  <c:v>60754738.049999997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24-FD42-86C5-01440153FBC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717817872"/>
        <c:axId val="717860096"/>
      </c:barChart>
      <c:catAx>
        <c:axId val="7178178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17860096"/>
        <c:crosses val="autoZero"/>
        <c:auto val="1"/>
        <c:lblAlgn val="ctr"/>
        <c:lblOffset val="100"/>
        <c:noMultiLvlLbl val="0"/>
      </c:catAx>
      <c:valAx>
        <c:axId val="717860096"/>
        <c:scaling>
          <c:orientation val="minMax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71781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Combined Option Revenue and Profit Compared</a:t>
            </a:r>
            <a:r>
              <a:rPr lang="en-US" baseline="0" dirty="0"/>
              <a:t> to 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2018 Data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'[CAPSTONE DRAFT 2.xlsx]Plan'!$B$28:$B$30</c:f>
              <c:strCache>
                <c:ptCount val="3"/>
                <c:pt idx="0">
                  <c:v>Gross Revenue</c:v>
                </c:pt>
                <c:pt idx="1">
                  <c:v>Total Cost</c:v>
                </c:pt>
                <c:pt idx="2">
                  <c:v>Profit</c:v>
                </c:pt>
              </c:strCache>
            </c:strRef>
          </c:cat>
          <c:val>
            <c:numRef>
              <c:f>'[CAPSTONE DRAFT 2.xlsx]Plan'!$C$28:$C$30</c:f>
              <c:numCache>
                <c:formatCode>"$"#,##0.00</c:formatCode>
                <c:ptCount val="3"/>
                <c:pt idx="0" formatCode="&quot;$&quot;#,##0">
                  <c:v>52830207</c:v>
                </c:pt>
                <c:pt idx="1">
                  <c:v>33076688.640000001</c:v>
                </c:pt>
                <c:pt idx="2">
                  <c:v>19753518.359999999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0-0B40-A397-63412DFBEB4B}"/>
            </c:ext>
          </c:extLst>
        </c:ser>
        <c:ser>
          <c:idx val="1"/>
          <c:order val="1"/>
          <c:tx>
            <c:v>Combined Options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'[CAPSTONE DRAFT 2.xlsx]Plan'!$B$28:$B$30</c:f>
              <c:strCache>
                <c:ptCount val="3"/>
                <c:pt idx="0">
                  <c:v>Gross Revenue</c:v>
                </c:pt>
                <c:pt idx="1">
                  <c:v>Total Cost</c:v>
                </c:pt>
                <c:pt idx="2">
                  <c:v>Profit</c:v>
                </c:pt>
              </c:strCache>
            </c:strRef>
          </c:cat>
          <c:val>
            <c:numRef>
              <c:f>'[CAPSTONE DRAFT 2.xlsx]Plan'!$C$44:$C$46</c:f>
              <c:numCache>
                <c:formatCode>"$"#,##0.00</c:formatCode>
                <c:ptCount val="3"/>
                <c:pt idx="0">
                  <c:v>127465017.09400001</c:v>
                </c:pt>
                <c:pt idx="1">
                  <c:v>37185860.879999995</c:v>
                </c:pt>
                <c:pt idx="2">
                  <c:v>90279156.214000016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40-0B40-A397-63412DFBE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1932176"/>
        <c:axId val="991170224"/>
      </c:barChart>
      <c:catAx>
        <c:axId val="99193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170224"/>
        <c:crosses val="autoZero"/>
        <c:auto val="1"/>
        <c:lblAlgn val="ctr"/>
        <c:lblOffset val="100"/>
        <c:noMultiLvlLbl val="0"/>
      </c:catAx>
      <c:valAx>
        <c:axId val="99117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9321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Daily Rental Prices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2018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'[CAPSTONE DRAFT 2.xlsx]Charts'!$B$16</c:f>
              <c:numCache>
                <c:formatCode>"$"#,##0.00</c:formatCode>
                <c:ptCount val="1"/>
                <c:pt idx="0">
                  <c:v>162.25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0A-9C42-92FB-66ED9FC27660}"/>
            </c:ext>
          </c:extLst>
        </c:ser>
        <c:ser>
          <c:idx val="1"/>
          <c:order val="1"/>
          <c:tx>
            <c:strRef>
              <c:f>'[CAPSTONE DRAFT 2.xlsx]Charts'!$E$16</c:f>
              <c:strCache>
                <c:ptCount val="1"/>
                <c:pt idx="0">
                  <c:v>Strategy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'[CAPSTONE DRAFT 2.xlsx]Charts'!$F$20</c:f>
              <c:numCache>
                <c:formatCode>"$"#,##0.00</c:formatCode>
                <c:ptCount val="1"/>
                <c:pt idx="0">
                  <c:v>175.23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0A-9C42-92FB-66ED9FC276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739104352"/>
        <c:axId val="739106000"/>
      </c:barChart>
      <c:catAx>
        <c:axId val="739104352"/>
        <c:scaling>
          <c:orientation val="minMax"/>
        </c:scaling>
        <c:delete val="1"/>
        <c:axPos val="b"/>
        <c:majorTickMark val="none"/>
        <c:minorTickMark val="none"/>
        <c:tickLblPos val="nextTo"/>
        <c:crossAx val="739106000"/>
        <c:crosses val="autoZero"/>
        <c:auto val="1"/>
        <c:lblAlgn val="ctr"/>
        <c:lblOffset val="100"/>
        <c:noMultiLvlLbl val="0"/>
      </c:catAx>
      <c:valAx>
        <c:axId val="739106000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73910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And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'[CAPSTONE DRAFT 2.xlsx]Charts'!$C$21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'[CAPSTONE DRAFT 2.xlsx]Charts'!$A$12,'[CAPSTONE DRAFT 2.xlsx]Charts'!$F$16</c:f>
              <c:strCache>
                <c:ptCount val="2"/>
                <c:pt idx="0">
                  <c:v>2018 Data</c:v>
                </c:pt>
                <c:pt idx="1">
                  <c:v>Strategy 2</c:v>
                </c:pt>
              </c:strCache>
            </c:strRef>
          </c:cat>
          <c:val>
            <c:numRef>
              <c:f>'[CAPSTONE DRAFT 2.xlsx]Charts'!$D$21,'[CAPSTONE DRAFT 2.xlsx]Charts'!$F$21</c:f>
              <c:numCache>
                <c:formatCode>"$"#,##0.00</c:formatCode>
                <c:ptCount val="2"/>
                <c:pt idx="0" formatCode="&quot;$&quot;#,##0">
                  <c:v>52830207</c:v>
                </c:pt>
                <c:pt idx="1">
                  <c:v>57056623.560000002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E4-1143-AA3D-7D34DADDE222}"/>
            </c:ext>
          </c:extLst>
        </c:ser>
        <c:ser>
          <c:idx val="0"/>
          <c:order val="1"/>
          <c:tx>
            <c:strRef>
              <c:f>'[CAPSTONE DRAFT 2.xlsx]Charts'!$C$23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'[CAPSTONE DRAFT 2.xlsx]Charts'!$A$12,'[CAPSTONE DRAFT 2.xlsx]Charts'!$F$16</c:f>
              <c:strCache>
                <c:ptCount val="2"/>
                <c:pt idx="0">
                  <c:v>2018 Data</c:v>
                </c:pt>
                <c:pt idx="1">
                  <c:v>Strategy 2</c:v>
                </c:pt>
              </c:strCache>
            </c:strRef>
          </c:cat>
          <c:val>
            <c:numRef>
              <c:f>'[CAPSTONE DRAFT 2.xlsx]Charts'!$D$23,'[CAPSTONE DRAFT 2.xlsx]Charts'!$F$23</c:f>
              <c:numCache>
                <c:formatCode>"$"#,##0.00</c:formatCode>
                <c:ptCount val="2"/>
                <c:pt idx="0">
                  <c:v>19753518.359999999</c:v>
                </c:pt>
                <c:pt idx="1">
                  <c:v>23979934.920000002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E4-1143-AA3D-7D34DADDE22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996384224"/>
        <c:axId val="996360800"/>
      </c:barChart>
      <c:catAx>
        <c:axId val="99638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360800"/>
        <c:crosses val="autoZero"/>
        <c:auto val="1"/>
        <c:lblAlgn val="ctr"/>
        <c:lblOffset val="100"/>
        <c:noMultiLvlLbl val="0"/>
      </c:catAx>
      <c:valAx>
        <c:axId val="996360800"/>
        <c:scaling>
          <c:orientation val="minMax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99638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Combined</a:t>
            </a:r>
            <a:r>
              <a:rPr lang="en-US" baseline="0"/>
              <a:t> Strategy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'[CAPSTONE DRAFT 2.xlsx]Charts'!$E$16</c:f>
              <c:strCache>
                <c:ptCount val="1"/>
                <c:pt idx="0">
                  <c:v>Strategy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'[CAPSTONE DRAFT 2.xlsx]Charts'!$C$21,'[CAPSTONE DRAFT 2.xlsx]Charts'!$C$23</c:f>
              <c:strCache>
                <c:ptCount val="2"/>
                <c:pt idx="0">
                  <c:v>Gross Revenue</c:v>
                </c:pt>
                <c:pt idx="1">
                  <c:v>Profit</c:v>
                </c:pt>
              </c:strCache>
            </c:strRef>
          </c:cat>
          <c:val>
            <c:numRef>
              <c:f>'[CAPSTONE DRAFT 2.xlsx]Charts'!$E$21,'[CAPSTONE DRAFT 2.xlsx]Charts'!$E$23</c:f>
              <c:numCache>
                <c:formatCode>"$"#,##0.00</c:formatCode>
                <c:ptCount val="2"/>
                <c:pt idx="0">
                  <c:v>60754738.049999997</c:v>
                </c:pt>
                <c:pt idx="1">
                  <c:v>27678049.41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C9-9D4F-9522-D6D66169627D}"/>
            </c:ext>
          </c:extLst>
        </c:ser>
        <c:ser>
          <c:idx val="1"/>
          <c:order val="1"/>
          <c:tx>
            <c:strRef>
              <c:f>'[CAPSTONE DRAFT 2.xlsx]Charts'!$F$16</c:f>
              <c:strCache>
                <c:ptCount val="1"/>
                <c:pt idx="0">
                  <c:v>Strategy 2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'[CAPSTONE DRAFT 2.xlsx]Charts'!$C$21,'[CAPSTONE DRAFT 2.xlsx]Charts'!$C$23</c:f>
              <c:strCache>
                <c:ptCount val="2"/>
                <c:pt idx="0">
                  <c:v>Gross Revenue</c:v>
                </c:pt>
                <c:pt idx="1">
                  <c:v>Profit</c:v>
                </c:pt>
              </c:strCache>
            </c:strRef>
          </c:cat>
          <c:val>
            <c:numRef>
              <c:f>'[CAPSTONE DRAFT 2.xlsx]Charts'!$F$21,'[CAPSTONE DRAFT 2.xlsx]Charts'!$F$23</c:f>
              <c:numCache>
                <c:formatCode>"$"#,##0.00</c:formatCode>
                <c:ptCount val="2"/>
                <c:pt idx="0">
                  <c:v>57056623.560000002</c:v>
                </c:pt>
                <c:pt idx="1">
                  <c:v>23979934.920000002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C9-9D4F-9522-D6D66169627D}"/>
            </c:ext>
          </c:extLst>
        </c:ser>
        <c:ser>
          <c:idx val="2"/>
          <c:order val="2"/>
          <c:tx>
            <c:strRef>
              <c:f>'[CAPSTONE DRAFT 2.xlsx]Charts'!$G$16</c:f>
              <c:strCache>
                <c:ptCount val="1"/>
                <c:pt idx="0">
                  <c:v>Strategy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'[CAPSTONE DRAFT 2.xlsx]Charts'!$C$21,'[CAPSTONE DRAFT 2.xlsx]Charts'!$C$23</c:f>
              <c:strCache>
                <c:ptCount val="2"/>
                <c:pt idx="0">
                  <c:v>Gross Revenue</c:v>
                </c:pt>
                <c:pt idx="1">
                  <c:v>Profit</c:v>
                </c:pt>
              </c:strCache>
            </c:strRef>
          </c:cat>
          <c:val>
            <c:numRef>
              <c:f>'[CAPSTONE DRAFT 2.xlsx]Charts'!$G$21,'[CAPSTONE DRAFT 2.xlsx]Charts'!$G$23</c:f>
              <c:numCache>
                <c:formatCode>"$"#,##0.00</c:formatCode>
                <c:ptCount val="2"/>
                <c:pt idx="0">
                  <c:v>65615117.090000004</c:v>
                </c:pt>
                <c:pt idx="1">
                  <c:v>32538428.449999999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C9-9D4F-9522-D6D6616962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1623248"/>
        <c:axId val="979208832"/>
      </c:barChart>
      <c:catAx>
        <c:axId val="146162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208832"/>
        <c:crosses val="autoZero"/>
        <c:auto val="1"/>
        <c:lblAlgn val="ctr"/>
        <c:lblOffset val="100"/>
        <c:noMultiLvlLbl val="0"/>
      </c:catAx>
      <c:valAx>
        <c:axId val="97920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6232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500 Lowest</a:t>
            </a:r>
            <a:r>
              <a:rPr lang="en-US" baseline="0"/>
              <a:t> Revenue </a:t>
            </a:r>
            <a:r>
              <a:rPr lang="en-US"/>
              <a:t>Cars Sold</a:t>
            </a:r>
            <a:endParaRPr lang="en-US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1C-B94A-98AD-5063C8F86C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'[CAPSTONE DRAFT 2.xlsx]Charts'!$R$21:$R$22</c:f>
              <c:strCache>
                <c:ptCount val="2"/>
                <c:pt idx="0">
                  <c:v>Revenue Of Cars Sold/Purchased</c:v>
                </c:pt>
                <c:pt idx="1">
                  <c:v>Cost Of Cars Sold/Purchased</c:v>
                </c:pt>
              </c:strCache>
            </c:strRef>
          </c:cat>
          <c:val>
            <c:numRef>
              <c:f>'[CAPSTONE DRAFT 2.xlsx]Charts'!$S$21:$S$22</c:f>
              <c:numCache>
                <c:formatCode>"$"#,##0.00</c:formatCode>
                <c:ptCount val="2"/>
                <c:pt idx="0">
                  <c:v>4380012</c:v>
                </c:pt>
                <c:pt idx="1">
                  <c:v>4116836.76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1C-B94A-98AD-5063C8F86CE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879674816"/>
        <c:axId val="941147696"/>
      </c:barChart>
      <c:catAx>
        <c:axId val="87967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147696"/>
        <c:crosses val="autoZero"/>
        <c:auto val="1"/>
        <c:lblAlgn val="ctr"/>
        <c:lblOffset val="100"/>
        <c:noMultiLvlLbl val="0"/>
      </c:catAx>
      <c:valAx>
        <c:axId val="941147696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87967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Revenue/Cost Estimates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2018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'[CAPSTONE DRAFT 2.xlsx]Charts'!$C$21:$C$23</c:f>
              <c:strCache>
                <c:ptCount val="3"/>
                <c:pt idx="0">
                  <c:v>Gross Revenue</c:v>
                </c:pt>
                <c:pt idx="1">
                  <c:v>Total Cost</c:v>
                </c:pt>
                <c:pt idx="2">
                  <c:v>Profit</c:v>
                </c:pt>
              </c:strCache>
            </c:strRef>
          </c:cat>
          <c:val>
            <c:numRef>
              <c:f>'[CAPSTONE DRAFT 2.xlsx]Charts'!$D$21:$D$23</c:f>
              <c:numCache>
                <c:formatCode>"$"#,##0.00</c:formatCode>
                <c:ptCount val="3"/>
                <c:pt idx="0" formatCode="&quot;$&quot;#,##0">
                  <c:v>52830207</c:v>
                </c:pt>
                <c:pt idx="1">
                  <c:v>33076688.640000001</c:v>
                </c:pt>
                <c:pt idx="2">
                  <c:v>19753518.359999999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3-484B-B1CA-7FC175712126}"/>
            </c:ext>
          </c:extLst>
        </c:ser>
        <c:ser>
          <c:idx val="2"/>
          <c:order val="1"/>
          <c:tx>
            <c:v>Option 2 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'[CAPSTONE DRAFT 2.xlsx]Charts'!$C$21:$C$23</c:f>
              <c:strCache>
                <c:ptCount val="3"/>
                <c:pt idx="0">
                  <c:v>Gross Revenue</c:v>
                </c:pt>
                <c:pt idx="1">
                  <c:v>Total Cost</c:v>
                </c:pt>
                <c:pt idx="2">
                  <c:v>Profit</c:v>
                </c:pt>
              </c:strCache>
            </c:strRef>
          </c:cat>
          <c:val>
            <c:numRef>
              <c:f>'[CAPSTONE DRAFT 2.xlsx]Charts'!$S$25:$S$27</c:f>
              <c:numCache>
                <c:formatCode>"$"#,##0.00</c:formatCode>
                <c:ptCount val="3"/>
                <c:pt idx="0">
                  <c:v>48450195</c:v>
                </c:pt>
                <c:pt idx="1">
                  <c:v>28959851.879999999</c:v>
                </c:pt>
                <c:pt idx="2">
                  <c:v>19490343.120000001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33-484B-B1CA-7FC175712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78902368"/>
        <c:axId val="979291568"/>
      </c:barChart>
      <c:catAx>
        <c:axId val="97890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291568"/>
        <c:crosses val="autoZero"/>
        <c:auto val="1"/>
        <c:lblAlgn val="ctr"/>
        <c:lblOffset val="100"/>
        <c:noMultiLvlLbl val="0"/>
      </c:catAx>
      <c:valAx>
        <c:axId val="97929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9023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Purchasing</a:t>
            </a:r>
            <a:r>
              <a:rPr lang="en-US" baseline="0"/>
              <a:t> 500 Of The Best Performing Cars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89-D342-841F-748E01B15ED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'[CAPSTONE DRAFT 2.xlsx]Charts'!$R$21:$R$22</c:f>
              <c:strCache>
                <c:ptCount val="2"/>
                <c:pt idx="0">
                  <c:v>Revenue Of Cars Sold/Purchased</c:v>
                </c:pt>
                <c:pt idx="1">
                  <c:v>Cost Of Cars Sold/Purchased</c:v>
                </c:pt>
              </c:strCache>
            </c:strRef>
          </c:cat>
          <c:val>
            <c:numRef>
              <c:f>'[CAPSTONE DRAFT 2.xlsx]Charts'!$T$21:$T$22</c:f>
              <c:numCache>
                <c:formatCode>"$"#,##0.00</c:formatCode>
                <c:ptCount val="2"/>
                <c:pt idx="0">
                  <c:v>9019693</c:v>
                </c:pt>
                <c:pt idx="1">
                  <c:v>4109172.24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89-D342-841F-748E01B15E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958950624"/>
        <c:axId val="958795728"/>
      </c:barChart>
      <c:catAx>
        <c:axId val="95895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795728"/>
        <c:crosses val="autoZero"/>
        <c:auto val="1"/>
        <c:lblAlgn val="ctr"/>
        <c:lblOffset val="100"/>
        <c:noMultiLvlLbl val="0"/>
      </c:catAx>
      <c:valAx>
        <c:axId val="958795728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95895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Revenue/Cost</a:t>
            </a:r>
            <a:r>
              <a:rPr lang="en-US" baseline="0"/>
              <a:t> Estimates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2018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'[CAPSTONE DRAFT 2.xlsx]Charts'!$C$21:$C$23</c:f>
              <c:strCache>
                <c:ptCount val="3"/>
                <c:pt idx="0">
                  <c:v>Gross Revenue</c:v>
                </c:pt>
                <c:pt idx="1">
                  <c:v>Total Cost</c:v>
                </c:pt>
                <c:pt idx="2">
                  <c:v>Profit</c:v>
                </c:pt>
              </c:strCache>
            </c:strRef>
          </c:cat>
          <c:val>
            <c:numRef>
              <c:f>'[CAPSTONE DRAFT 2.xlsx]Charts'!$D$21:$D$23</c:f>
              <c:numCache>
                <c:formatCode>"$"#,##0.00</c:formatCode>
                <c:ptCount val="3"/>
                <c:pt idx="0" formatCode="&quot;$&quot;#,##0">
                  <c:v>52830207</c:v>
                </c:pt>
                <c:pt idx="1">
                  <c:v>33076688.640000001</c:v>
                </c:pt>
                <c:pt idx="2">
                  <c:v>19753518.359999999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D5-044E-BC35-6522F02FDEFC}"/>
            </c:ext>
          </c:extLst>
        </c:ser>
        <c:ser>
          <c:idx val="2"/>
          <c:order val="1"/>
          <c:tx>
            <c:v>Option 2 Strategy 2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'[CAPSTONE DRAFT 2.xlsx]Charts'!$C$21:$C$23</c:f>
              <c:strCache>
                <c:ptCount val="3"/>
                <c:pt idx="0">
                  <c:v>Gross Revenue</c:v>
                </c:pt>
                <c:pt idx="1">
                  <c:v>Total Cost</c:v>
                </c:pt>
                <c:pt idx="2">
                  <c:v>Profit</c:v>
                </c:pt>
              </c:strCache>
            </c:strRef>
          </c:cat>
          <c:val>
            <c:numRef>
              <c:f>'[CAPSTONE DRAFT 2.xlsx]Charts'!$T$25:$T$27</c:f>
              <c:numCache>
                <c:formatCode>"$"#,##0.00</c:formatCode>
                <c:ptCount val="3"/>
                <c:pt idx="0" formatCode="&quot;$&quot;#,##0">
                  <c:v>61849900</c:v>
                </c:pt>
                <c:pt idx="1">
                  <c:v>37185860.880000003</c:v>
                </c:pt>
                <c:pt idx="2">
                  <c:v>24664039.120000001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D5-044E-BC35-6522F02FDE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8947296"/>
        <c:axId val="959229392"/>
      </c:barChart>
      <c:catAx>
        <c:axId val="95894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229392"/>
        <c:crosses val="autoZero"/>
        <c:auto val="1"/>
        <c:lblAlgn val="ctr"/>
        <c:lblOffset val="100"/>
        <c:noMultiLvlLbl val="0"/>
      </c:catAx>
      <c:valAx>
        <c:axId val="95922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947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</a:t>
            </a:r>
            <a:r>
              <a:rPr lang="en-US" baseline="0"/>
              <a:t> 1 vs. Strategy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Strategy 1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'[CAPSTONE DRAFT 2.xlsx]Charts'!$R$21:$R$22,'[CAPSTONE DRAFT 2.xlsx]Charts'!$R$25:$R$27</c:f>
              <c:strCache>
                <c:ptCount val="5"/>
                <c:pt idx="0">
                  <c:v>Revenue Of Cars Sold/Purchased</c:v>
                </c:pt>
                <c:pt idx="1">
                  <c:v>Cost Of Cars Sold/Purchased</c:v>
                </c:pt>
                <c:pt idx="2">
                  <c:v>Gross Revenue </c:v>
                </c:pt>
                <c:pt idx="3">
                  <c:v>Total Cost</c:v>
                </c:pt>
                <c:pt idx="4">
                  <c:v>Total Profit</c:v>
                </c:pt>
              </c:strCache>
            </c:strRef>
          </c:cat>
          <c:val>
            <c:numRef>
              <c:f>'[CAPSTONE DRAFT 2.xlsx]Charts'!$S$21:$S$22,'[CAPSTONE DRAFT 2.xlsx]Charts'!$S$25:$S$27</c:f>
              <c:numCache>
                <c:formatCode>"$"#,##0.00</c:formatCode>
                <c:ptCount val="5"/>
                <c:pt idx="0">
                  <c:v>4380012</c:v>
                </c:pt>
                <c:pt idx="1">
                  <c:v>4116836.76</c:v>
                </c:pt>
                <c:pt idx="2">
                  <c:v>48450195</c:v>
                </c:pt>
                <c:pt idx="3">
                  <c:v>28959851.879999999</c:v>
                </c:pt>
                <c:pt idx="4">
                  <c:v>19490343.120000001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27-B74E-BCE3-0401A4FDDB59}"/>
            </c:ext>
          </c:extLst>
        </c:ser>
        <c:ser>
          <c:idx val="1"/>
          <c:order val="1"/>
          <c:tx>
            <c:v>Strategy 2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'[CAPSTONE DRAFT 2.xlsx]Charts'!$R$21:$R$22,'[CAPSTONE DRAFT 2.xlsx]Charts'!$R$25:$R$27</c:f>
              <c:strCache>
                <c:ptCount val="5"/>
                <c:pt idx="0">
                  <c:v>Revenue Of Cars Sold/Purchased</c:v>
                </c:pt>
                <c:pt idx="1">
                  <c:v>Cost Of Cars Sold/Purchased</c:v>
                </c:pt>
                <c:pt idx="2">
                  <c:v>Gross Revenue </c:v>
                </c:pt>
                <c:pt idx="3">
                  <c:v>Total Cost</c:v>
                </c:pt>
                <c:pt idx="4">
                  <c:v>Total Profit</c:v>
                </c:pt>
              </c:strCache>
            </c:strRef>
          </c:cat>
          <c:val>
            <c:numRef>
              <c:f>'[CAPSTONE DRAFT 2.xlsx]Charts'!$T$21:$T$22,'[CAPSTONE DRAFT 2.xlsx]Charts'!$T$25:$T$27</c:f>
              <c:numCache>
                <c:formatCode>"$"#,##0.00</c:formatCode>
                <c:ptCount val="5"/>
                <c:pt idx="0">
                  <c:v>9019693</c:v>
                </c:pt>
                <c:pt idx="1">
                  <c:v>4109172.24</c:v>
                </c:pt>
                <c:pt idx="2" formatCode="&quot;$&quot;#,##0">
                  <c:v>61849900</c:v>
                </c:pt>
                <c:pt idx="3">
                  <c:v>37185860.880000003</c:v>
                </c:pt>
                <c:pt idx="4">
                  <c:v>24664039.120000001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27-B74E-BCE3-0401A4FDDB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9285040"/>
        <c:axId val="1076499008"/>
      </c:barChart>
      <c:catAx>
        <c:axId val="95928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499008"/>
        <c:crosses val="autoZero"/>
        <c:auto val="1"/>
        <c:lblAlgn val="ctr"/>
        <c:lblOffset val="100"/>
        <c:noMultiLvlLbl val="0"/>
      </c:catAx>
      <c:valAx>
        <c:axId val="107649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2850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57C9A-7A90-4494-9821-5D3C7229142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A6C0BB2-CAC0-4C56-96B8-01D58502EB1B}">
      <dgm:prSet/>
      <dgm:spPr/>
      <dgm:t>
        <a:bodyPr/>
        <a:lstStyle/>
        <a:p>
          <a:r>
            <a:rPr lang="en-US"/>
            <a:t>Increase revenue/profit</a:t>
          </a:r>
        </a:p>
      </dgm:t>
    </dgm:pt>
    <dgm:pt modelId="{ED749E10-47EB-41AF-8041-37DB8F107F59}" type="parTrans" cxnId="{01109136-6128-4A29-9938-BC4EA97B7034}">
      <dgm:prSet/>
      <dgm:spPr/>
      <dgm:t>
        <a:bodyPr/>
        <a:lstStyle/>
        <a:p>
          <a:endParaRPr lang="en-US"/>
        </a:p>
      </dgm:t>
    </dgm:pt>
    <dgm:pt modelId="{4B42CB50-EAD2-4510-8E6A-AB6CB665425F}" type="sibTrans" cxnId="{01109136-6128-4A29-9938-BC4EA97B7034}">
      <dgm:prSet/>
      <dgm:spPr/>
      <dgm:t>
        <a:bodyPr/>
        <a:lstStyle/>
        <a:p>
          <a:endParaRPr lang="en-US"/>
        </a:p>
      </dgm:t>
    </dgm:pt>
    <dgm:pt modelId="{FDD5E9A9-C765-4C83-BB31-8EACF4BC40D9}">
      <dgm:prSet/>
      <dgm:spPr/>
      <dgm:t>
        <a:bodyPr/>
        <a:lstStyle/>
        <a:p>
          <a:r>
            <a:rPr lang="en-US"/>
            <a:t>Reduce cost</a:t>
          </a:r>
        </a:p>
      </dgm:t>
    </dgm:pt>
    <dgm:pt modelId="{77BB135E-B425-4262-85C0-0D1E425B54FE}" type="parTrans" cxnId="{298F8D5B-4795-4C53-809A-113456BCFDD7}">
      <dgm:prSet/>
      <dgm:spPr/>
      <dgm:t>
        <a:bodyPr/>
        <a:lstStyle/>
        <a:p>
          <a:endParaRPr lang="en-US"/>
        </a:p>
      </dgm:t>
    </dgm:pt>
    <dgm:pt modelId="{A9CE0C73-99EA-4636-A2E4-D4D995E20590}" type="sibTrans" cxnId="{298F8D5B-4795-4C53-809A-113456BCFDD7}">
      <dgm:prSet/>
      <dgm:spPr/>
      <dgm:t>
        <a:bodyPr/>
        <a:lstStyle/>
        <a:p>
          <a:endParaRPr lang="en-US"/>
        </a:p>
      </dgm:t>
    </dgm:pt>
    <dgm:pt modelId="{84CC0914-A060-4090-B9A0-C35655581F82}">
      <dgm:prSet/>
      <dgm:spPr/>
      <dgm:t>
        <a:bodyPr/>
        <a:lstStyle/>
        <a:p>
          <a:r>
            <a:rPr lang="en-US"/>
            <a:t>Increase business </a:t>
          </a:r>
        </a:p>
      </dgm:t>
    </dgm:pt>
    <dgm:pt modelId="{E412C596-146A-48CA-9BEC-919B4BCFD6B5}" type="parTrans" cxnId="{F2DBDF8F-2236-4952-B684-F0BDD45257B7}">
      <dgm:prSet/>
      <dgm:spPr/>
      <dgm:t>
        <a:bodyPr/>
        <a:lstStyle/>
        <a:p>
          <a:endParaRPr lang="en-US"/>
        </a:p>
      </dgm:t>
    </dgm:pt>
    <dgm:pt modelId="{0D8734F0-8B7C-42EB-A4FA-07800C5F1214}" type="sibTrans" cxnId="{F2DBDF8F-2236-4952-B684-F0BDD45257B7}">
      <dgm:prSet/>
      <dgm:spPr/>
      <dgm:t>
        <a:bodyPr/>
        <a:lstStyle/>
        <a:p>
          <a:endParaRPr lang="en-US"/>
        </a:p>
      </dgm:t>
    </dgm:pt>
    <dgm:pt modelId="{409DE996-40C2-488D-9FFB-F1DFBF4E351E}">
      <dgm:prSet/>
      <dgm:spPr/>
      <dgm:t>
        <a:bodyPr/>
        <a:lstStyle/>
        <a:p>
          <a:r>
            <a:rPr lang="en-US"/>
            <a:t>Two options </a:t>
          </a:r>
        </a:p>
      </dgm:t>
    </dgm:pt>
    <dgm:pt modelId="{66A2A644-27A4-4AA3-8993-A418E7D9D267}" type="parTrans" cxnId="{A41C6A0B-CF29-441E-B03F-9F606FF25105}">
      <dgm:prSet/>
      <dgm:spPr/>
      <dgm:t>
        <a:bodyPr/>
        <a:lstStyle/>
        <a:p>
          <a:endParaRPr lang="en-US"/>
        </a:p>
      </dgm:t>
    </dgm:pt>
    <dgm:pt modelId="{0BBE46EB-659D-441E-9AA8-3B6A90D33926}" type="sibTrans" cxnId="{A41C6A0B-CF29-441E-B03F-9F606FF25105}">
      <dgm:prSet/>
      <dgm:spPr/>
      <dgm:t>
        <a:bodyPr/>
        <a:lstStyle/>
        <a:p>
          <a:endParaRPr lang="en-US"/>
        </a:p>
      </dgm:t>
    </dgm:pt>
    <dgm:pt modelId="{DC1CC134-6A24-4B80-B453-9FA6E01A2A2F}">
      <dgm:prSet/>
      <dgm:spPr/>
      <dgm:t>
        <a:bodyPr/>
        <a:lstStyle/>
        <a:p>
          <a:r>
            <a:rPr lang="en-US"/>
            <a:t>Insights</a:t>
          </a:r>
        </a:p>
      </dgm:t>
    </dgm:pt>
    <dgm:pt modelId="{4EDCB35A-F95C-4453-B155-DC38E93B86C2}" type="parTrans" cxnId="{89EAA252-B22F-4D78-8FB9-2DBE4C1F1BBE}">
      <dgm:prSet/>
      <dgm:spPr/>
      <dgm:t>
        <a:bodyPr/>
        <a:lstStyle/>
        <a:p>
          <a:endParaRPr lang="en-US"/>
        </a:p>
      </dgm:t>
    </dgm:pt>
    <dgm:pt modelId="{43760889-BBD4-47E5-A776-160636F1A4D4}" type="sibTrans" cxnId="{89EAA252-B22F-4D78-8FB9-2DBE4C1F1BBE}">
      <dgm:prSet/>
      <dgm:spPr/>
      <dgm:t>
        <a:bodyPr/>
        <a:lstStyle/>
        <a:p>
          <a:endParaRPr lang="en-US"/>
        </a:p>
      </dgm:t>
    </dgm:pt>
    <dgm:pt modelId="{180E51E2-BEBC-4275-8381-5C7989CC12EF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4AF5B58D-09E2-4A12-B924-ED8F4C6BAC60}" type="parTrans" cxnId="{6E4972DA-CB61-449C-8DBA-0C375910DB58}">
      <dgm:prSet/>
      <dgm:spPr/>
      <dgm:t>
        <a:bodyPr/>
        <a:lstStyle/>
        <a:p>
          <a:endParaRPr lang="en-US"/>
        </a:p>
      </dgm:t>
    </dgm:pt>
    <dgm:pt modelId="{141DBC8C-DE28-4240-B151-A71370A1CA2E}" type="sibTrans" cxnId="{6E4972DA-CB61-449C-8DBA-0C375910DB58}">
      <dgm:prSet/>
      <dgm:spPr/>
      <dgm:t>
        <a:bodyPr/>
        <a:lstStyle/>
        <a:p>
          <a:endParaRPr lang="en-US"/>
        </a:p>
      </dgm:t>
    </dgm:pt>
    <dgm:pt modelId="{1B615D1A-3256-1C4F-A5C8-368A8258E2B9}" type="pres">
      <dgm:prSet presAssocID="{36457C9A-7A90-4494-9821-5D3C72291426}" presName="linear" presStyleCnt="0">
        <dgm:presLayoutVars>
          <dgm:animLvl val="lvl"/>
          <dgm:resizeHandles val="exact"/>
        </dgm:presLayoutVars>
      </dgm:prSet>
      <dgm:spPr/>
    </dgm:pt>
    <dgm:pt modelId="{2CF17E2A-2D9D-B14F-8D16-3BD60B9CF791}" type="pres">
      <dgm:prSet presAssocID="{EA6C0BB2-CAC0-4C56-96B8-01D58502EB1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6675E87-2B40-AE4D-AB6E-B9346F81C7D9}" type="pres">
      <dgm:prSet presAssocID="{4B42CB50-EAD2-4510-8E6A-AB6CB665425F}" presName="spacer" presStyleCnt="0"/>
      <dgm:spPr/>
    </dgm:pt>
    <dgm:pt modelId="{E57BB0D1-64DD-CC42-8316-79FE2BF0C063}" type="pres">
      <dgm:prSet presAssocID="{FDD5E9A9-C765-4C83-BB31-8EACF4BC40D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FC9C53F-5259-B54D-A1A8-AE7F09BDCDFC}" type="pres">
      <dgm:prSet presAssocID="{A9CE0C73-99EA-4636-A2E4-D4D995E20590}" presName="spacer" presStyleCnt="0"/>
      <dgm:spPr/>
    </dgm:pt>
    <dgm:pt modelId="{A6F9FDBF-24B2-1A44-8AD4-798794D4EDF7}" type="pres">
      <dgm:prSet presAssocID="{84CC0914-A060-4090-B9A0-C35655581F8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E1B35D9-AF1E-3E42-89D4-B03E1236E0AF}" type="pres">
      <dgm:prSet presAssocID="{0D8734F0-8B7C-42EB-A4FA-07800C5F1214}" presName="spacer" presStyleCnt="0"/>
      <dgm:spPr/>
    </dgm:pt>
    <dgm:pt modelId="{B4E5CD23-36B5-D443-8CBD-83059660D9B4}" type="pres">
      <dgm:prSet presAssocID="{409DE996-40C2-488D-9FFB-F1DFBF4E351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FAC3803-4ED3-1845-AA5F-4878EA10E56C}" type="pres">
      <dgm:prSet presAssocID="{0BBE46EB-659D-441E-9AA8-3B6A90D33926}" presName="spacer" presStyleCnt="0"/>
      <dgm:spPr/>
    </dgm:pt>
    <dgm:pt modelId="{B8EB4CF9-C9F9-BD43-B510-FE4421C7A6AA}" type="pres">
      <dgm:prSet presAssocID="{DC1CC134-6A24-4B80-B453-9FA6E01A2A2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03C54EA-D10A-734E-940F-A4980D821CFD}" type="pres">
      <dgm:prSet presAssocID="{43760889-BBD4-47E5-A776-160636F1A4D4}" presName="spacer" presStyleCnt="0"/>
      <dgm:spPr/>
    </dgm:pt>
    <dgm:pt modelId="{F1042CAD-4BC6-B24D-A44D-161447D500E0}" type="pres">
      <dgm:prSet presAssocID="{180E51E2-BEBC-4275-8381-5C7989CC12E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4F2C40A-0AAE-3640-8A0A-4521D246CAAF}" type="presOf" srcId="{EA6C0BB2-CAC0-4C56-96B8-01D58502EB1B}" destId="{2CF17E2A-2D9D-B14F-8D16-3BD60B9CF791}" srcOrd="0" destOrd="0" presId="urn:microsoft.com/office/officeart/2005/8/layout/vList2"/>
    <dgm:cxn modelId="{A41C6A0B-CF29-441E-B03F-9F606FF25105}" srcId="{36457C9A-7A90-4494-9821-5D3C72291426}" destId="{409DE996-40C2-488D-9FFB-F1DFBF4E351E}" srcOrd="3" destOrd="0" parTransId="{66A2A644-27A4-4AA3-8993-A418E7D9D267}" sibTransId="{0BBE46EB-659D-441E-9AA8-3B6A90D33926}"/>
    <dgm:cxn modelId="{881C8D16-5771-D240-AB08-68EA41798A6D}" type="presOf" srcId="{409DE996-40C2-488D-9FFB-F1DFBF4E351E}" destId="{B4E5CD23-36B5-D443-8CBD-83059660D9B4}" srcOrd="0" destOrd="0" presId="urn:microsoft.com/office/officeart/2005/8/layout/vList2"/>
    <dgm:cxn modelId="{B3B73419-F1CE-3E47-A93F-F3FF6AFFF070}" type="presOf" srcId="{FDD5E9A9-C765-4C83-BB31-8EACF4BC40D9}" destId="{E57BB0D1-64DD-CC42-8316-79FE2BF0C063}" srcOrd="0" destOrd="0" presId="urn:microsoft.com/office/officeart/2005/8/layout/vList2"/>
    <dgm:cxn modelId="{305AD21F-B0B6-1A4C-936C-5AB492C6F35F}" type="presOf" srcId="{DC1CC134-6A24-4B80-B453-9FA6E01A2A2F}" destId="{B8EB4CF9-C9F9-BD43-B510-FE4421C7A6AA}" srcOrd="0" destOrd="0" presId="urn:microsoft.com/office/officeart/2005/8/layout/vList2"/>
    <dgm:cxn modelId="{06921E2E-18B7-484B-B0AD-AD991DD3F9EB}" type="presOf" srcId="{36457C9A-7A90-4494-9821-5D3C72291426}" destId="{1B615D1A-3256-1C4F-A5C8-368A8258E2B9}" srcOrd="0" destOrd="0" presId="urn:microsoft.com/office/officeart/2005/8/layout/vList2"/>
    <dgm:cxn modelId="{01109136-6128-4A29-9938-BC4EA97B7034}" srcId="{36457C9A-7A90-4494-9821-5D3C72291426}" destId="{EA6C0BB2-CAC0-4C56-96B8-01D58502EB1B}" srcOrd="0" destOrd="0" parTransId="{ED749E10-47EB-41AF-8041-37DB8F107F59}" sibTransId="{4B42CB50-EAD2-4510-8E6A-AB6CB665425F}"/>
    <dgm:cxn modelId="{DA8D954F-895C-D040-8A73-44A18EA1A7F5}" type="presOf" srcId="{180E51E2-BEBC-4275-8381-5C7989CC12EF}" destId="{F1042CAD-4BC6-B24D-A44D-161447D500E0}" srcOrd="0" destOrd="0" presId="urn:microsoft.com/office/officeart/2005/8/layout/vList2"/>
    <dgm:cxn modelId="{89EAA252-B22F-4D78-8FB9-2DBE4C1F1BBE}" srcId="{36457C9A-7A90-4494-9821-5D3C72291426}" destId="{DC1CC134-6A24-4B80-B453-9FA6E01A2A2F}" srcOrd="4" destOrd="0" parTransId="{4EDCB35A-F95C-4453-B155-DC38E93B86C2}" sibTransId="{43760889-BBD4-47E5-A776-160636F1A4D4}"/>
    <dgm:cxn modelId="{298F8D5B-4795-4C53-809A-113456BCFDD7}" srcId="{36457C9A-7A90-4494-9821-5D3C72291426}" destId="{FDD5E9A9-C765-4C83-BB31-8EACF4BC40D9}" srcOrd="1" destOrd="0" parTransId="{77BB135E-B425-4262-85C0-0D1E425B54FE}" sibTransId="{A9CE0C73-99EA-4636-A2E4-D4D995E20590}"/>
    <dgm:cxn modelId="{F2DBDF8F-2236-4952-B684-F0BDD45257B7}" srcId="{36457C9A-7A90-4494-9821-5D3C72291426}" destId="{84CC0914-A060-4090-B9A0-C35655581F82}" srcOrd="2" destOrd="0" parTransId="{E412C596-146A-48CA-9BEC-919B4BCFD6B5}" sibTransId="{0D8734F0-8B7C-42EB-A4FA-07800C5F1214}"/>
    <dgm:cxn modelId="{6E4972DA-CB61-449C-8DBA-0C375910DB58}" srcId="{36457C9A-7A90-4494-9821-5D3C72291426}" destId="{180E51E2-BEBC-4275-8381-5C7989CC12EF}" srcOrd="5" destOrd="0" parTransId="{4AF5B58D-09E2-4A12-B924-ED8F4C6BAC60}" sibTransId="{141DBC8C-DE28-4240-B151-A71370A1CA2E}"/>
    <dgm:cxn modelId="{3938E8F4-2096-6A44-A0EA-EE94617FFB7F}" type="presOf" srcId="{84CC0914-A060-4090-B9A0-C35655581F82}" destId="{A6F9FDBF-24B2-1A44-8AD4-798794D4EDF7}" srcOrd="0" destOrd="0" presId="urn:microsoft.com/office/officeart/2005/8/layout/vList2"/>
    <dgm:cxn modelId="{BD34A003-A530-7C4D-9B8D-01BACB63BFE7}" type="presParOf" srcId="{1B615D1A-3256-1C4F-A5C8-368A8258E2B9}" destId="{2CF17E2A-2D9D-B14F-8D16-3BD60B9CF791}" srcOrd="0" destOrd="0" presId="urn:microsoft.com/office/officeart/2005/8/layout/vList2"/>
    <dgm:cxn modelId="{4019007C-4F45-2A4B-9833-2990912E032D}" type="presParOf" srcId="{1B615D1A-3256-1C4F-A5C8-368A8258E2B9}" destId="{06675E87-2B40-AE4D-AB6E-B9346F81C7D9}" srcOrd="1" destOrd="0" presId="urn:microsoft.com/office/officeart/2005/8/layout/vList2"/>
    <dgm:cxn modelId="{CD16D4CF-68AB-7545-8632-10E2ADCE4BC6}" type="presParOf" srcId="{1B615D1A-3256-1C4F-A5C8-368A8258E2B9}" destId="{E57BB0D1-64DD-CC42-8316-79FE2BF0C063}" srcOrd="2" destOrd="0" presId="urn:microsoft.com/office/officeart/2005/8/layout/vList2"/>
    <dgm:cxn modelId="{5075FE34-E9E8-9247-8625-3E7CAB63CE36}" type="presParOf" srcId="{1B615D1A-3256-1C4F-A5C8-368A8258E2B9}" destId="{3FC9C53F-5259-B54D-A1A8-AE7F09BDCDFC}" srcOrd="3" destOrd="0" presId="urn:microsoft.com/office/officeart/2005/8/layout/vList2"/>
    <dgm:cxn modelId="{7E543310-AA6E-E94D-9E32-D46DB2EFF616}" type="presParOf" srcId="{1B615D1A-3256-1C4F-A5C8-368A8258E2B9}" destId="{A6F9FDBF-24B2-1A44-8AD4-798794D4EDF7}" srcOrd="4" destOrd="0" presId="urn:microsoft.com/office/officeart/2005/8/layout/vList2"/>
    <dgm:cxn modelId="{03225770-A2DF-BE41-B762-4E1178D249AF}" type="presParOf" srcId="{1B615D1A-3256-1C4F-A5C8-368A8258E2B9}" destId="{BE1B35D9-AF1E-3E42-89D4-B03E1236E0AF}" srcOrd="5" destOrd="0" presId="urn:microsoft.com/office/officeart/2005/8/layout/vList2"/>
    <dgm:cxn modelId="{70E52D2B-3CAC-7B4C-9EE4-F47DBC923FBB}" type="presParOf" srcId="{1B615D1A-3256-1C4F-A5C8-368A8258E2B9}" destId="{B4E5CD23-36B5-D443-8CBD-83059660D9B4}" srcOrd="6" destOrd="0" presId="urn:microsoft.com/office/officeart/2005/8/layout/vList2"/>
    <dgm:cxn modelId="{CDC78D36-45EB-A743-BD2B-7AAE24C4455A}" type="presParOf" srcId="{1B615D1A-3256-1C4F-A5C8-368A8258E2B9}" destId="{5FAC3803-4ED3-1845-AA5F-4878EA10E56C}" srcOrd="7" destOrd="0" presId="urn:microsoft.com/office/officeart/2005/8/layout/vList2"/>
    <dgm:cxn modelId="{0566DB27-53AC-4A49-BA15-9ACFEB36E8A3}" type="presParOf" srcId="{1B615D1A-3256-1C4F-A5C8-368A8258E2B9}" destId="{B8EB4CF9-C9F9-BD43-B510-FE4421C7A6AA}" srcOrd="8" destOrd="0" presId="urn:microsoft.com/office/officeart/2005/8/layout/vList2"/>
    <dgm:cxn modelId="{6FD098E2-EA8C-2F41-92BF-A388F339323E}" type="presParOf" srcId="{1B615D1A-3256-1C4F-A5C8-368A8258E2B9}" destId="{203C54EA-D10A-734E-940F-A4980D821CFD}" srcOrd="9" destOrd="0" presId="urn:microsoft.com/office/officeart/2005/8/layout/vList2"/>
    <dgm:cxn modelId="{18170623-022D-9B47-ACDE-B29B5F8D3C41}" type="presParOf" srcId="{1B615D1A-3256-1C4F-A5C8-368A8258E2B9}" destId="{F1042CAD-4BC6-B24D-A44D-161447D500E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B22690-5291-4D59-BE08-CE64B7AD2F8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E263382-9D26-40B2-8555-59358BF9CB25}">
      <dgm:prSet/>
      <dgm:spPr/>
      <dgm:t>
        <a:bodyPr/>
        <a:lstStyle/>
        <a:p>
          <a:r>
            <a:rPr lang="en-US"/>
            <a:t>Increases total revenue and profit</a:t>
          </a:r>
        </a:p>
      </dgm:t>
    </dgm:pt>
    <dgm:pt modelId="{FB464CF6-2CAB-4F2A-968C-F5647C64D198}" type="parTrans" cxnId="{325EFDCD-226B-4B01-B6C2-6BCC38EA5C20}">
      <dgm:prSet/>
      <dgm:spPr/>
      <dgm:t>
        <a:bodyPr/>
        <a:lstStyle/>
        <a:p>
          <a:endParaRPr lang="en-US"/>
        </a:p>
      </dgm:t>
    </dgm:pt>
    <dgm:pt modelId="{CEA86E6C-B40D-4B0F-B833-E080036316A3}" type="sibTrans" cxnId="{325EFDCD-226B-4B01-B6C2-6BCC38EA5C20}">
      <dgm:prSet/>
      <dgm:spPr/>
      <dgm:t>
        <a:bodyPr/>
        <a:lstStyle/>
        <a:p>
          <a:endParaRPr lang="en-US"/>
        </a:p>
      </dgm:t>
    </dgm:pt>
    <dgm:pt modelId="{642D2FB4-94B9-4A46-9C90-6CE35F7DD83E}">
      <dgm:prSet/>
      <dgm:spPr/>
      <dgm:t>
        <a:bodyPr/>
        <a:lstStyle/>
        <a:p>
          <a:r>
            <a:rPr lang="en-US"/>
            <a:t>Minimizes costs </a:t>
          </a:r>
        </a:p>
      </dgm:t>
    </dgm:pt>
    <dgm:pt modelId="{903554AC-B090-4A2A-A9BB-4D79FBE9E6B4}" type="parTrans" cxnId="{BB95E9B7-5EA1-46D7-83A9-B1CE00DCF3F6}">
      <dgm:prSet/>
      <dgm:spPr/>
      <dgm:t>
        <a:bodyPr/>
        <a:lstStyle/>
        <a:p>
          <a:endParaRPr lang="en-US"/>
        </a:p>
      </dgm:t>
    </dgm:pt>
    <dgm:pt modelId="{F6111114-51A4-45DE-BE5A-A4D9A3CB4195}" type="sibTrans" cxnId="{BB95E9B7-5EA1-46D7-83A9-B1CE00DCF3F6}">
      <dgm:prSet/>
      <dgm:spPr/>
      <dgm:t>
        <a:bodyPr/>
        <a:lstStyle/>
        <a:p>
          <a:endParaRPr lang="en-US"/>
        </a:p>
      </dgm:t>
    </dgm:pt>
    <dgm:pt modelId="{E1E59C34-DB62-4848-9B6C-A9879ED34637}">
      <dgm:prSet/>
      <dgm:spPr/>
      <dgm:t>
        <a:bodyPr/>
        <a:lstStyle/>
        <a:p>
          <a:r>
            <a:rPr lang="en-US"/>
            <a:t>Sets up future continual growth</a:t>
          </a:r>
        </a:p>
      </dgm:t>
    </dgm:pt>
    <dgm:pt modelId="{E1D1B1C9-1F38-4362-BC07-0B6108D72399}" type="parTrans" cxnId="{78ED6B2E-01D5-4E1E-B4A0-CABA18F48CCB}">
      <dgm:prSet/>
      <dgm:spPr/>
      <dgm:t>
        <a:bodyPr/>
        <a:lstStyle/>
        <a:p>
          <a:endParaRPr lang="en-US"/>
        </a:p>
      </dgm:t>
    </dgm:pt>
    <dgm:pt modelId="{249439FF-0C21-43D5-BA6A-766154BF36DC}" type="sibTrans" cxnId="{78ED6B2E-01D5-4E1E-B4A0-CABA18F48CCB}">
      <dgm:prSet/>
      <dgm:spPr/>
      <dgm:t>
        <a:bodyPr/>
        <a:lstStyle/>
        <a:p>
          <a:endParaRPr lang="en-US"/>
        </a:p>
      </dgm:t>
    </dgm:pt>
    <dgm:pt modelId="{A43ECD73-3132-A54C-9C3B-D8B5C62A953E}" type="pres">
      <dgm:prSet presAssocID="{F9B22690-5291-4D59-BE08-CE64B7AD2F89}" presName="linear" presStyleCnt="0">
        <dgm:presLayoutVars>
          <dgm:animLvl val="lvl"/>
          <dgm:resizeHandles val="exact"/>
        </dgm:presLayoutVars>
      </dgm:prSet>
      <dgm:spPr/>
    </dgm:pt>
    <dgm:pt modelId="{803A7B39-0E92-E74D-857D-A5C17B451647}" type="pres">
      <dgm:prSet presAssocID="{8E263382-9D26-40B2-8555-59358BF9CB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97EB95E-C1EB-B546-BC46-4D268B8E4EA2}" type="pres">
      <dgm:prSet presAssocID="{CEA86E6C-B40D-4B0F-B833-E080036316A3}" presName="spacer" presStyleCnt="0"/>
      <dgm:spPr/>
    </dgm:pt>
    <dgm:pt modelId="{A5B877D6-849F-AF41-B3E2-D6ACCF471B36}" type="pres">
      <dgm:prSet presAssocID="{642D2FB4-94B9-4A46-9C90-6CE35F7DD8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B83A49-83B5-5542-B58D-44A5B952376B}" type="pres">
      <dgm:prSet presAssocID="{F6111114-51A4-45DE-BE5A-A4D9A3CB4195}" presName="spacer" presStyleCnt="0"/>
      <dgm:spPr/>
    </dgm:pt>
    <dgm:pt modelId="{A37F8AC1-CD11-8245-B849-60070E0410B6}" type="pres">
      <dgm:prSet presAssocID="{E1E59C34-DB62-4848-9B6C-A9879ED346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8ED6B2E-01D5-4E1E-B4A0-CABA18F48CCB}" srcId="{F9B22690-5291-4D59-BE08-CE64B7AD2F89}" destId="{E1E59C34-DB62-4848-9B6C-A9879ED34637}" srcOrd="2" destOrd="0" parTransId="{E1D1B1C9-1F38-4362-BC07-0B6108D72399}" sibTransId="{249439FF-0C21-43D5-BA6A-766154BF36DC}"/>
    <dgm:cxn modelId="{2C178D5E-8AA9-3C4F-9FF4-3148599EFF09}" type="presOf" srcId="{E1E59C34-DB62-4848-9B6C-A9879ED34637}" destId="{A37F8AC1-CD11-8245-B849-60070E0410B6}" srcOrd="0" destOrd="0" presId="urn:microsoft.com/office/officeart/2005/8/layout/vList2"/>
    <dgm:cxn modelId="{D7B18179-1F0A-5245-B8F7-EB26A8B07674}" type="presOf" srcId="{8E263382-9D26-40B2-8555-59358BF9CB25}" destId="{803A7B39-0E92-E74D-857D-A5C17B451647}" srcOrd="0" destOrd="0" presId="urn:microsoft.com/office/officeart/2005/8/layout/vList2"/>
    <dgm:cxn modelId="{BB95E9B7-5EA1-46D7-83A9-B1CE00DCF3F6}" srcId="{F9B22690-5291-4D59-BE08-CE64B7AD2F89}" destId="{642D2FB4-94B9-4A46-9C90-6CE35F7DD83E}" srcOrd="1" destOrd="0" parTransId="{903554AC-B090-4A2A-A9BB-4D79FBE9E6B4}" sibTransId="{F6111114-51A4-45DE-BE5A-A4D9A3CB4195}"/>
    <dgm:cxn modelId="{325EFDCD-226B-4B01-B6C2-6BCC38EA5C20}" srcId="{F9B22690-5291-4D59-BE08-CE64B7AD2F89}" destId="{8E263382-9D26-40B2-8555-59358BF9CB25}" srcOrd="0" destOrd="0" parTransId="{FB464CF6-2CAB-4F2A-968C-F5647C64D198}" sibTransId="{CEA86E6C-B40D-4B0F-B833-E080036316A3}"/>
    <dgm:cxn modelId="{0AF6F9E0-1994-9B42-840C-6CAF974D804D}" type="presOf" srcId="{F9B22690-5291-4D59-BE08-CE64B7AD2F89}" destId="{A43ECD73-3132-A54C-9C3B-D8B5C62A953E}" srcOrd="0" destOrd="0" presId="urn:microsoft.com/office/officeart/2005/8/layout/vList2"/>
    <dgm:cxn modelId="{5F794DEE-4CD3-AB4C-9E34-10EDA99053FA}" type="presOf" srcId="{642D2FB4-94B9-4A46-9C90-6CE35F7DD83E}" destId="{A5B877D6-849F-AF41-B3E2-D6ACCF471B36}" srcOrd="0" destOrd="0" presId="urn:microsoft.com/office/officeart/2005/8/layout/vList2"/>
    <dgm:cxn modelId="{3A080120-C415-0E47-A648-E9100AEE3389}" type="presParOf" srcId="{A43ECD73-3132-A54C-9C3B-D8B5C62A953E}" destId="{803A7B39-0E92-E74D-857D-A5C17B451647}" srcOrd="0" destOrd="0" presId="urn:microsoft.com/office/officeart/2005/8/layout/vList2"/>
    <dgm:cxn modelId="{FB6D5459-862D-8D44-A2CB-6858721C6BB7}" type="presParOf" srcId="{A43ECD73-3132-A54C-9C3B-D8B5C62A953E}" destId="{597EB95E-C1EB-B546-BC46-4D268B8E4EA2}" srcOrd="1" destOrd="0" presId="urn:microsoft.com/office/officeart/2005/8/layout/vList2"/>
    <dgm:cxn modelId="{303874CB-EDE0-F44C-B9DD-1033DD81FEE6}" type="presParOf" srcId="{A43ECD73-3132-A54C-9C3B-D8B5C62A953E}" destId="{A5B877D6-849F-AF41-B3E2-D6ACCF471B36}" srcOrd="2" destOrd="0" presId="urn:microsoft.com/office/officeart/2005/8/layout/vList2"/>
    <dgm:cxn modelId="{9CB51879-6657-274F-A1BF-B1285832AE52}" type="presParOf" srcId="{A43ECD73-3132-A54C-9C3B-D8B5C62A953E}" destId="{F3B83A49-83B5-5542-B58D-44A5B952376B}" srcOrd="3" destOrd="0" presId="urn:microsoft.com/office/officeart/2005/8/layout/vList2"/>
    <dgm:cxn modelId="{3436062E-1682-574E-AAF1-0BF0AB080E8A}" type="presParOf" srcId="{A43ECD73-3132-A54C-9C3B-D8B5C62A953E}" destId="{A37F8AC1-CD11-8245-B849-60070E0410B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1058F5-9726-3D4C-884B-DB6121CD8214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BFD7C2-0B44-684F-BE0B-42862B2ADBBB}" type="pres">
      <dgm:prSet presAssocID="{101058F5-9726-3D4C-884B-DB6121CD8214}" presName="diagram" presStyleCnt="0">
        <dgm:presLayoutVars>
          <dgm:dir/>
          <dgm:resizeHandles val="exact"/>
        </dgm:presLayoutVars>
      </dgm:prSet>
      <dgm:spPr/>
    </dgm:pt>
  </dgm:ptLst>
  <dgm:cxnLst>
    <dgm:cxn modelId="{44D890F9-4772-CE48-AEFE-4B19DC2B79F6}" type="presOf" srcId="{101058F5-9726-3D4C-884B-DB6121CD8214}" destId="{69BFD7C2-0B44-684F-BE0B-42862B2ADBB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B6E65B-EFA3-4EB7-B07D-6F643E33F7E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A420EA-7FBC-43C0-ABE5-679BFF0BEB15}">
      <dgm:prSet/>
      <dgm:spPr/>
      <dgm:t>
        <a:bodyPr/>
        <a:lstStyle/>
        <a:p>
          <a:pPr>
            <a:defRPr cap="all"/>
          </a:pPr>
          <a:r>
            <a:rPr lang="en-US"/>
            <a:t>More opportunity for growth</a:t>
          </a:r>
        </a:p>
      </dgm:t>
    </dgm:pt>
    <dgm:pt modelId="{CDED4E38-22A5-41F6-8E12-5538732C82B0}" type="parTrans" cxnId="{D489CD2A-9AF8-4BE8-B56D-D40BC9037415}">
      <dgm:prSet/>
      <dgm:spPr/>
      <dgm:t>
        <a:bodyPr/>
        <a:lstStyle/>
        <a:p>
          <a:endParaRPr lang="en-US"/>
        </a:p>
      </dgm:t>
    </dgm:pt>
    <dgm:pt modelId="{C95F61F3-C386-412E-9570-73F0B7B89CF7}" type="sibTrans" cxnId="{D489CD2A-9AF8-4BE8-B56D-D40BC9037415}">
      <dgm:prSet/>
      <dgm:spPr/>
      <dgm:t>
        <a:bodyPr/>
        <a:lstStyle/>
        <a:p>
          <a:endParaRPr lang="en-US"/>
        </a:p>
      </dgm:t>
    </dgm:pt>
    <dgm:pt modelId="{2CBBA286-0D9B-44A1-8ABD-4286AF16023C}">
      <dgm:prSet/>
      <dgm:spPr/>
      <dgm:t>
        <a:bodyPr/>
        <a:lstStyle/>
        <a:p>
          <a:pPr>
            <a:defRPr cap="all"/>
          </a:pPr>
          <a:r>
            <a:rPr lang="en-US"/>
            <a:t>Increased revenue</a:t>
          </a:r>
        </a:p>
      </dgm:t>
    </dgm:pt>
    <dgm:pt modelId="{3519246F-7AC7-4D38-A10C-10A22515766C}" type="parTrans" cxnId="{1A31108C-401D-4443-912F-99D123AABD04}">
      <dgm:prSet/>
      <dgm:spPr/>
      <dgm:t>
        <a:bodyPr/>
        <a:lstStyle/>
        <a:p>
          <a:endParaRPr lang="en-US"/>
        </a:p>
      </dgm:t>
    </dgm:pt>
    <dgm:pt modelId="{315266D8-7340-464B-ADDC-DDE024ED1CA1}" type="sibTrans" cxnId="{1A31108C-401D-4443-912F-99D123AABD04}">
      <dgm:prSet/>
      <dgm:spPr/>
      <dgm:t>
        <a:bodyPr/>
        <a:lstStyle/>
        <a:p>
          <a:endParaRPr lang="en-US"/>
        </a:p>
      </dgm:t>
    </dgm:pt>
    <dgm:pt modelId="{A4612CC5-5386-420B-B418-72387CCD496D}">
      <dgm:prSet/>
      <dgm:spPr/>
      <dgm:t>
        <a:bodyPr/>
        <a:lstStyle/>
        <a:p>
          <a:pPr>
            <a:defRPr cap="all"/>
          </a:pPr>
          <a:r>
            <a:rPr lang="en-US"/>
            <a:t>Increased fleet count</a:t>
          </a:r>
        </a:p>
      </dgm:t>
    </dgm:pt>
    <dgm:pt modelId="{61FD6577-B43D-4271-8214-337B8B7AFA6A}" type="parTrans" cxnId="{6F4E2979-C79A-4B58-8E40-1446359E402D}">
      <dgm:prSet/>
      <dgm:spPr/>
      <dgm:t>
        <a:bodyPr/>
        <a:lstStyle/>
        <a:p>
          <a:endParaRPr lang="en-US"/>
        </a:p>
      </dgm:t>
    </dgm:pt>
    <dgm:pt modelId="{1FD726FE-A648-41C2-9AEB-FD02211F93A0}" type="sibTrans" cxnId="{6F4E2979-C79A-4B58-8E40-1446359E402D}">
      <dgm:prSet/>
      <dgm:spPr/>
      <dgm:t>
        <a:bodyPr/>
        <a:lstStyle/>
        <a:p>
          <a:endParaRPr lang="en-US"/>
        </a:p>
      </dgm:t>
    </dgm:pt>
    <dgm:pt modelId="{C9780401-6FFE-4FAF-9E8F-E14176072991}">
      <dgm:prSet/>
      <dgm:spPr/>
      <dgm:t>
        <a:bodyPr/>
        <a:lstStyle/>
        <a:p>
          <a:pPr>
            <a:defRPr cap="all"/>
          </a:pPr>
          <a:r>
            <a:rPr lang="en-US"/>
            <a:t>More outreach</a:t>
          </a:r>
        </a:p>
      </dgm:t>
    </dgm:pt>
    <dgm:pt modelId="{2E294231-4A75-42E8-9AF3-9E5E514BC159}" type="parTrans" cxnId="{64CFBAA3-34BE-4226-830C-5CA9FF28101D}">
      <dgm:prSet/>
      <dgm:spPr/>
      <dgm:t>
        <a:bodyPr/>
        <a:lstStyle/>
        <a:p>
          <a:endParaRPr lang="en-US"/>
        </a:p>
      </dgm:t>
    </dgm:pt>
    <dgm:pt modelId="{076BD59B-3E5C-40E9-A0E5-348EC621EAFE}" type="sibTrans" cxnId="{64CFBAA3-34BE-4226-830C-5CA9FF28101D}">
      <dgm:prSet/>
      <dgm:spPr/>
      <dgm:t>
        <a:bodyPr/>
        <a:lstStyle/>
        <a:p>
          <a:endParaRPr lang="en-US"/>
        </a:p>
      </dgm:t>
    </dgm:pt>
    <dgm:pt modelId="{4A971AE0-81EA-4D75-83A6-5C9699229750}" type="pres">
      <dgm:prSet presAssocID="{33B6E65B-EFA3-4EB7-B07D-6F643E33F7E1}" presName="root" presStyleCnt="0">
        <dgm:presLayoutVars>
          <dgm:dir/>
          <dgm:resizeHandles val="exact"/>
        </dgm:presLayoutVars>
      </dgm:prSet>
      <dgm:spPr/>
    </dgm:pt>
    <dgm:pt modelId="{D912E7A6-7EF6-43F0-883E-FDDCFEA82C33}" type="pres">
      <dgm:prSet presAssocID="{17A420EA-7FBC-43C0-ABE5-679BFF0BEB15}" presName="compNode" presStyleCnt="0"/>
      <dgm:spPr/>
    </dgm:pt>
    <dgm:pt modelId="{CF5C0759-D9B3-4726-A356-F4AF1A18BF82}" type="pres">
      <dgm:prSet presAssocID="{17A420EA-7FBC-43C0-ABE5-679BFF0BEB15}" presName="iconBgRect" presStyleLbl="bgShp" presStyleIdx="0" presStyleCnt="4"/>
      <dgm:spPr/>
    </dgm:pt>
    <dgm:pt modelId="{4CCAEF21-270B-4C3C-A8E7-807236FEAAFC}" type="pres">
      <dgm:prSet presAssocID="{17A420EA-7FBC-43C0-ABE5-679BFF0BEB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F557D3C-C9EF-4730-8716-4E1B6020D6F2}" type="pres">
      <dgm:prSet presAssocID="{17A420EA-7FBC-43C0-ABE5-679BFF0BEB15}" presName="spaceRect" presStyleCnt="0"/>
      <dgm:spPr/>
    </dgm:pt>
    <dgm:pt modelId="{DFF2507C-A041-482F-8E60-98BCA2B03039}" type="pres">
      <dgm:prSet presAssocID="{17A420EA-7FBC-43C0-ABE5-679BFF0BEB15}" presName="textRect" presStyleLbl="revTx" presStyleIdx="0" presStyleCnt="4">
        <dgm:presLayoutVars>
          <dgm:chMax val="1"/>
          <dgm:chPref val="1"/>
        </dgm:presLayoutVars>
      </dgm:prSet>
      <dgm:spPr/>
    </dgm:pt>
    <dgm:pt modelId="{49BB5B2B-C24D-40B5-9ACB-6C82240F30BF}" type="pres">
      <dgm:prSet presAssocID="{C95F61F3-C386-412E-9570-73F0B7B89CF7}" presName="sibTrans" presStyleCnt="0"/>
      <dgm:spPr/>
    </dgm:pt>
    <dgm:pt modelId="{98F0E796-B099-42E0-B666-9FC34F6D791B}" type="pres">
      <dgm:prSet presAssocID="{2CBBA286-0D9B-44A1-8ABD-4286AF16023C}" presName="compNode" presStyleCnt="0"/>
      <dgm:spPr/>
    </dgm:pt>
    <dgm:pt modelId="{44ECC7FF-83D5-4ED9-95DC-47D47FC88F7D}" type="pres">
      <dgm:prSet presAssocID="{2CBBA286-0D9B-44A1-8ABD-4286AF16023C}" presName="iconBgRect" presStyleLbl="bgShp" presStyleIdx="1" presStyleCnt="4"/>
      <dgm:spPr/>
    </dgm:pt>
    <dgm:pt modelId="{0303EE0B-46A5-461D-8A2B-C154539E355D}" type="pres">
      <dgm:prSet presAssocID="{2CBBA286-0D9B-44A1-8ABD-4286AF16023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A046CFF-B1EC-4F7E-95F3-2A96F792D99B}" type="pres">
      <dgm:prSet presAssocID="{2CBBA286-0D9B-44A1-8ABD-4286AF16023C}" presName="spaceRect" presStyleCnt="0"/>
      <dgm:spPr/>
    </dgm:pt>
    <dgm:pt modelId="{C2F7BDE7-A29C-4F9E-887C-77120119FB34}" type="pres">
      <dgm:prSet presAssocID="{2CBBA286-0D9B-44A1-8ABD-4286AF16023C}" presName="textRect" presStyleLbl="revTx" presStyleIdx="1" presStyleCnt="4">
        <dgm:presLayoutVars>
          <dgm:chMax val="1"/>
          <dgm:chPref val="1"/>
        </dgm:presLayoutVars>
      </dgm:prSet>
      <dgm:spPr/>
    </dgm:pt>
    <dgm:pt modelId="{6452A18A-DB43-4686-8952-F60902B39FE6}" type="pres">
      <dgm:prSet presAssocID="{315266D8-7340-464B-ADDC-DDE024ED1CA1}" presName="sibTrans" presStyleCnt="0"/>
      <dgm:spPr/>
    </dgm:pt>
    <dgm:pt modelId="{5EE7EB58-0891-401B-BAF0-0DDD6134FE58}" type="pres">
      <dgm:prSet presAssocID="{A4612CC5-5386-420B-B418-72387CCD496D}" presName="compNode" presStyleCnt="0"/>
      <dgm:spPr/>
    </dgm:pt>
    <dgm:pt modelId="{DDD614BC-73FA-456D-897B-F2FE19854CD4}" type="pres">
      <dgm:prSet presAssocID="{A4612CC5-5386-420B-B418-72387CCD496D}" presName="iconBgRect" presStyleLbl="bgShp" presStyleIdx="2" presStyleCnt="4"/>
      <dgm:spPr/>
    </dgm:pt>
    <dgm:pt modelId="{7B417BD1-FB5D-40E0-84DA-F348FBFF0923}" type="pres">
      <dgm:prSet presAssocID="{A4612CC5-5386-420B-B418-72387CCD49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FAFCA8E4-934B-4DCB-B04F-1A8D87944356}" type="pres">
      <dgm:prSet presAssocID="{A4612CC5-5386-420B-B418-72387CCD496D}" presName="spaceRect" presStyleCnt="0"/>
      <dgm:spPr/>
    </dgm:pt>
    <dgm:pt modelId="{7F319825-8047-4168-A1C6-53CF2266B71E}" type="pres">
      <dgm:prSet presAssocID="{A4612CC5-5386-420B-B418-72387CCD496D}" presName="textRect" presStyleLbl="revTx" presStyleIdx="2" presStyleCnt="4">
        <dgm:presLayoutVars>
          <dgm:chMax val="1"/>
          <dgm:chPref val="1"/>
        </dgm:presLayoutVars>
      </dgm:prSet>
      <dgm:spPr/>
    </dgm:pt>
    <dgm:pt modelId="{43A968DB-D72D-483F-AA09-A3E3E2B8F139}" type="pres">
      <dgm:prSet presAssocID="{1FD726FE-A648-41C2-9AEB-FD02211F93A0}" presName="sibTrans" presStyleCnt="0"/>
      <dgm:spPr/>
    </dgm:pt>
    <dgm:pt modelId="{DB73E058-F0D1-4493-928C-A0DC62E0CA47}" type="pres">
      <dgm:prSet presAssocID="{C9780401-6FFE-4FAF-9E8F-E14176072991}" presName="compNode" presStyleCnt="0"/>
      <dgm:spPr/>
    </dgm:pt>
    <dgm:pt modelId="{5CF14E3F-84D0-4991-9CDD-1350CA7D7736}" type="pres">
      <dgm:prSet presAssocID="{C9780401-6FFE-4FAF-9E8F-E14176072991}" presName="iconBgRect" presStyleLbl="bgShp" presStyleIdx="3" presStyleCnt="4"/>
      <dgm:spPr/>
    </dgm:pt>
    <dgm:pt modelId="{1A79CC64-47D9-4A7C-BB6A-51B25A59E670}" type="pres">
      <dgm:prSet presAssocID="{C9780401-6FFE-4FAF-9E8F-E141760729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60464214-51B1-452B-9461-6A02D8390F5A}" type="pres">
      <dgm:prSet presAssocID="{C9780401-6FFE-4FAF-9E8F-E14176072991}" presName="spaceRect" presStyleCnt="0"/>
      <dgm:spPr/>
    </dgm:pt>
    <dgm:pt modelId="{FE7F55F9-4F3F-42F1-89E2-50B714C3D147}" type="pres">
      <dgm:prSet presAssocID="{C9780401-6FFE-4FAF-9E8F-E1417607299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B60A101-374B-457B-AC1B-119AF9972CFB}" type="presOf" srcId="{33B6E65B-EFA3-4EB7-B07D-6F643E33F7E1}" destId="{4A971AE0-81EA-4D75-83A6-5C9699229750}" srcOrd="0" destOrd="0" presId="urn:microsoft.com/office/officeart/2018/5/layout/IconCircleLabelList"/>
    <dgm:cxn modelId="{D489CD2A-9AF8-4BE8-B56D-D40BC9037415}" srcId="{33B6E65B-EFA3-4EB7-B07D-6F643E33F7E1}" destId="{17A420EA-7FBC-43C0-ABE5-679BFF0BEB15}" srcOrd="0" destOrd="0" parTransId="{CDED4E38-22A5-41F6-8E12-5538732C82B0}" sibTransId="{C95F61F3-C386-412E-9570-73F0B7B89CF7}"/>
    <dgm:cxn modelId="{6F4E2979-C79A-4B58-8E40-1446359E402D}" srcId="{33B6E65B-EFA3-4EB7-B07D-6F643E33F7E1}" destId="{A4612CC5-5386-420B-B418-72387CCD496D}" srcOrd="2" destOrd="0" parTransId="{61FD6577-B43D-4271-8214-337B8B7AFA6A}" sibTransId="{1FD726FE-A648-41C2-9AEB-FD02211F93A0}"/>
    <dgm:cxn modelId="{4F9C9786-4E4D-47D1-830D-27B0F94EC1C8}" type="presOf" srcId="{C9780401-6FFE-4FAF-9E8F-E14176072991}" destId="{FE7F55F9-4F3F-42F1-89E2-50B714C3D147}" srcOrd="0" destOrd="0" presId="urn:microsoft.com/office/officeart/2018/5/layout/IconCircleLabelList"/>
    <dgm:cxn modelId="{D28A8188-EC79-4690-A5D6-58A1EBCA88AE}" type="presOf" srcId="{A4612CC5-5386-420B-B418-72387CCD496D}" destId="{7F319825-8047-4168-A1C6-53CF2266B71E}" srcOrd="0" destOrd="0" presId="urn:microsoft.com/office/officeart/2018/5/layout/IconCircleLabelList"/>
    <dgm:cxn modelId="{1A31108C-401D-4443-912F-99D123AABD04}" srcId="{33B6E65B-EFA3-4EB7-B07D-6F643E33F7E1}" destId="{2CBBA286-0D9B-44A1-8ABD-4286AF16023C}" srcOrd="1" destOrd="0" parTransId="{3519246F-7AC7-4D38-A10C-10A22515766C}" sibTransId="{315266D8-7340-464B-ADDC-DDE024ED1CA1}"/>
    <dgm:cxn modelId="{1F37EC93-546D-4DA1-93D9-A01E0BECE519}" type="presOf" srcId="{17A420EA-7FBC-43C0-ABE5-679BFF0BEB15}" destId="{DFF2507C-A041-482F-8E60-98BCA2B03039}" srcOrd="0" destOrd="0" presId="urn:microsoft.com/office/officeart/2018/5/layout/IconCircleLabelList"/>
    <dgm:cxn modelId="{64CFBAA3-34BE-4226-830C-5CA9FF28101D}" srcId="{33B6E65B-EFA3-4EB7-B07D-6F643E33F7E1}" destId="{C9780401-6FFE-4FAF-9E8F-E14176072991}" srcOrd="3" destOrd="0" parTransId="{2E294231-4A75-42E8-9AF3-9E5E514BC159}" sibTransId="{076BD59B-3E5C-40E9-A0E5-348EC621EAFE}"/>
    <dgm:cxn modelId="{E71EB2B7-4D64-4EEA-9AEB-BDB4399C2233}" type="presOf" srcId="{2CBBA286-0D9B-44A1-8ABD-4286AF16023C}" destId="{C2F7BDE7-A29C-4F9E-887C-77120119FB34}" srcOrd="0" destOrd="0" presId="urn:microsoft.com/office/officeart/2018/5/layout/IconCircleLabelList"/>
    <dgm:cxn modelId="{66B06117-1813-4612-966A-46771746019B}" type="presParOf" srcId="{4A971AE0-81EA-4D75-83A6-5C9699229750}" destId="{D912E7A6-7EF6-43F0-883E-FDDCFEA82C33}" srcOrd="0" destOrd="0" presId="urn:microsoft.com/office/officeart/2018/5/layout/IconCircleLabelList"/>
    <dgm:cxn modelId="{F447AB02-0DB8-444C-A508-74545F22F3ED}" type="presParOf" srcId="{D912E7A6-7EF6-43F0-883E-FDDCFEA82C33}" destId="{CF5C0759-D9B3-4726-A356-F4AF1A18BF82}" srcOrd="0" destOrd="0" presId="urn:microsoft.com/office/officeart/2018/5/layout/IconCircleLabelList"/>
    <dgm:cxn modelId="{6F27692D-DBBC-45AC-8D1D-E1B10E5BF228}" type="presParOf" srcId="{D912E7A6-7EF6-43F0-883E-FDDCFEA82C33}" destId="{4CCAEF21-270B-4C3C-A8E7-807236FEAAFC}" srcOrd="1" destOrd="0" presId="urn:microsoft.com/office/officeart/2018/5/layout/IconCircleLabelList"/>
    <dgm:cxn modelId="{FCC0C704-E3FE-4D0E-96B0-303F6C9656DD}" type="presParOf" srcId="{D912E7A6-7EF6-43F0-883E-FDDCFEA82C33}" destId="{9F557D3C-C9EF-4730-8716-4E1B6020D6F2}" srcOrd="2" destOrd="0" presId="urn:microsoft.com/office/officeart/2018/5/layout/IconCircleLabelList"/>
    <dgm:cxn modelId="{99ACB6EE-1BE8-40C1-A9A0-E664A8B41370}" type="presParOf" srcId="{D912E7A6-7EF6-43F0-883E-FDDCFEA82C33}" destId="{DFF2507C-A041-482F-8E60-98BCA2B03039}" srcOrd="3" destOrd="0" presId="urn:microsoft.com/office/officeart/2018/5/layout/IconCircleLabelList"/>
    <dgm:cxn modelId="{8000DFCB-621F-4529-A5A8-ACECD4C9991B}" type="presParOf" srcId="{4A971AE0-81EA-4D75-83A6-5C9699229750}" destId="{49BB5B2B-C24D-40B5-9ACB-6C82240F30BF}" srcOrd="1" destOrd="0" presId="urn:microsoft.com/office/officeart/2018/5/layout/IconCircleLabelList"/>
    <dgm:cxn modelId="{46A3F88E-B388-4928-91E4-057DFB8530B2}" type="presParOf" srcId="{4A971AE0-81EA-4D75-83A6-5C9699229750}" destId="{98F0E796-B099-42E0-B666-9FC34F6D791B}" srcOrd="2" destOrd="0" presId="urn:microsoft.com/office/officeart/2018/5/layout/IconCircleLabelList"/>
    <dgm:cxn modelId="{D6E4F101-AA01-4DE9-90F3-5C47CEBF3F35}" type="presParOf" srcId="{98F0E796-B099-42E0-B666-9FC34F6D791B}" destId="{44ECC7FF-83D5-4ED9-95DC-47D47FC88F7D}" srcOrd="0" destOrd="0" presId="urn:microsoft.com/office/officeart/2018/5/layout/IconCircleLabelList"/>
    <dgm:cxn modelId="{603448A0-1DBC-4CAF-89F9-F274AD5394BE}" type="presParOf" srcId="{98F0E796-B099-42E0-B666-9FC34F6D791B}" destId="{0303EE0B-46A5-461D-8A2B-C154539E355D}" srcOrd="1" destOrd="0" presId="urn:microsoft.com/office/officeart/2018/5/layout/IconCircleLabelList"/>
    <dgm:cxn modelId="{40A5095B-0AA6-4A05-BB69-1F5CA2326264}" type="presParOf" srcId="{98F0E796-B099-42E0-B666-9FC34F6D791B}" destId="{7A046CFF-B1EC-4F7E-95F3-2A96F792D99B}" srcOrd="2" destOrd="0" presId="urn:microsoft.com/office/officeart/2018/5/layout/IconCircleLabelList"/>
    <dgm:cxn modelId="{CC1AC859-4B6C-4E39-8E3E-B82478C6D07B}" type="presParOf" srcId="{98F0E796-B099-42E0-B666-9FC34F6D791B}" destId="{C2F7BDE7-A29C-4F9E-887C-77120119FB34}" srcOrd="3" destOrd="0" presId="urn:microsoft.com/office/officeart/2018/5/layout/IconCircleLabelList"/>
    <dgm:cxn modelId="{08E0D434-C5B3-4929-9BD3-D85C55993844}" type="presParOf" srcId="{4A971AE0-81EA-4D75-83A6-5C9699229750}" destId="{6452A18A-DB43-4686-8952-F60902B39FE6}" srcOrd="3" destOrd="0" presId="urn:microsoft.com/office/officeart/2018/5/layout/IconCircleLabelList"/>
    <dgm:cxn modelId="{CCCA5C22-B5ED-4621-B243-0BF8DE4EC6E3}" type="presParOf" srcId="{4A971AE0-81EA-4D75-83A6-5C9699229750}" destId="{5EE7EB58-0891-401B-BAF0-0DDD6134FE58}" srcOrd="4" destOrd="0" presId="urn:microsoft.com/office/officeart/2018/5/layout/IconCircleLabelList"/>
    <dgm:cxn modelId="{C222325D-7108-498A-B6CE-ACE6A4AED1A4}" type="presParOf" srcId="{5EE7EB58-0891-401B-BAF0-0DDD6134FE58}" destId="{DDD614BC-73FA-456D-897B-F2FE19854CD4}" srcOrd="0" destOrd="0" presId="urn:microsoft.com/office/officeart/2018/5/layout/IconCircleLabelList"/>
    <dgm:cxn modelId="{EAA8E039-7CF0-41EB-972B-BFF51B961D96}" type="presParOf" srcId="{5EE7EB58-0891-401B-BAF0-0DDD6134FE58}" destId="{7B417BD1-FB5D-40E0-84DA-F348FBFF0923}" srcOrd="1" destOrd="0" presId="urn:microsoft.com/office/officeart/2018/5/layout/IconCircleLabelList"/>
    <dgm:cxn modelId="{043F9292-A6C2-429F-886A-3CA45DE34F29}" type="presParOf" srcId="{5EE7EB58-0891-401B-BAF0-0DDD6134FE58}" destId="{FAFCA8E4-934B-4DCB-B04F-1A8D87944356}" srcOrd="2" destOrd="0" presId="urn:microsoft.com/office/officeart/2018/5/layout/IconCircleLabelList"/>
    <dgm:cxn modelId="{A612CAD2-49B0-40FC-9212-1959558BC5FB}" type="presParOf" srcId="{5EE7EB58-0891-401B-BAF0-0DDD6134FE58}" destId="{7F319825-8047-4168-A1C6-53CF2266B71E}" srcOrd="3" destOrd="0" presId="urn:microsoft.com/office/officeart/2018/5/layout/IconCircleLabelList"/>
    <dgm:cxn modelId="{78ECD28A-8921-4AB7-9CBD-1F76E0202150}" type="presParOf" srcId="{4A971AE0-81EA-4D75-83A6-5C9699229750}" destId="{43A968DB-D72D-483F-AA09-A3E3E2B8F139}" srcOrd="5" destOrd="0" presId="urn:microsoft.com/office/officeart/2018/5/layout/IconCircleLabelList"/>
    <dgm:cxn modelId="{1434DCF1-3B10-473D-BDF2-61B919CB0098}" type="presParOf" srcId="{4A971AE0-81EA-4D75-83A6-5C9699229750}" destId="{DB73E058-F0D1-4493-928C-A0DC62E0CA47}" srcOrd="6" destOrd="0" presId="urn:microsoft.com/office/officeart/2018/5/layout/IconCircleLabelList"/>
    <dgm:cxn modelId="{73DCAC32-A3E3-4DBF-B99F-D87A432CB2D0}" type="presParOf" srcId="{DB73E058-F0D1-4493-928C-A0DC62E0CA47}" destId="{5CF14E3F-84D0-4991-9CDD-1350CA7D7736}" srcOrd="0" destOrd="0" presId="urn:microsoft.com/office/officeart/2018/5/layout/IconCircleLabelList"/>
    <dgm:cxn modelId="{5C396432-EF4F-4649-A54E-2CF3D87B9AED}" type="presParOf" srcId="{DB73E058-F0D1-4493-928C-A0DC62E0CA47}" destId="{1A79CC64-47D9-4A7C-BB6A-51B25A59E670}" srcOrd="1" destOrd="0" presId="urn:microsoft.com/office/officeart/2018/5/layout/IconCircleLabelList"/>
    <dgm:cxn modelId="{5E4F06DE-2C61-4BD0-BA3C-1DD2E9295BF2}" type="presParOf" srcId="{DB73E058-F0D1-4493-928C-A0DC62E0CA47}" destId="{60464214-51B1-452B-9461-6A02D8390F5A}" srcOrd="2" destOrd="0" presId="urn:microsoft.com/office/officeart/2018/5/layout/IconCircleLabelList"/>
    <dgm:cxn modelId="{ADE4707F-5272-44A3-8E79-DBCF9686DD0A}" type="presParOf" srcId="{DB73E058-F0D1-4493-928C-A0DC62E0CA47}" destId="{FE7F55F9-4F3F-42F1-89E2-50B714C3D14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D3F46A-4211-4A50-B7A0-B98703527F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81D986-E9BF-498E-B441-82F432C0555D}">
      <dgm:prSet/>
      <dgm:spPr/>
      <dgm:t>
        <a:bodyPr/>
        <a:lstStyle/>
        <a:p>
          <a:r>
            <a:rPr lang="en-US"/>
            <a:t>Combination of Option 1 &amp; 2</a:t>
          </a:r>
        </a:p>
      </dgm:t>
    </dgm:pt>
    <dgm:pt modelId="{E7294142-2B2D-4922-BFD8-04C69382C98C}" type="parTrans" cxnId="{22EEE772-DA2C-4A82-9262-B1F0201A3585}">
      <dgm:prSet/>
      <dgm:spPr/>
      <dgm:t>
        <a:bodyPr/>
        <a:lstStyle/>
        <a:p>
          <a:endParaRPr lang="en-US"/>
        </a:p>
      </dgm:t>
    </dgm:pt>
    <dgm:pt modelId="{AAD310E4-E39A-4EB4-92A1-D60B0E8185D0}" type="sibTrans" cxnId="{22EEE772-DA2C-4A82-9262-B1F0201A3585}">
      <dgm:prSet/>
      <dgm:spPr/>
      <dgm:t>
        <a:bodyPr/>
        <a:lstStyle/>
        <a:p>
          <a:endParaRPr lang="en-US"/>
        </a:p>
      </dgm:t>
    </dgm:pt>
    <dgm:pt modelId="{567E5B9F-994A-42F0-84C1-C782F6289B72}">
      <dgm:prSet/>
      <dgm:spPr/>
      <dgm:t>
        <a:bodyPr/>
        <a:lstStyle/>
        <a:p>
          <a:r>
            <a:rPr lang="en-US"/>
            <a:t>Increase of Revenue and Profit</a:t>
          </a:r>
        </a:p>
      </dgm:t>
    </dgm:pt>
    <dgm:pt modelId="{FDB8905D-C116-4E88-B407-36403C7E376B}" type="parTrans" cxnId="{CA9734AA-260A-4696-A617-A08FAC2680C8}">
      <dgm:prSet/>
      <dgm:spPr/>
      <dgm:t>
        <a:bodyPr/>
        <a:lstStyle/>
        <a:p>
          <a:endParaRPr lang="en-US"/>
        </a:p>
      </dgm:t>
    </dgm:pt>
    <dgm:pt modelId="{1B240995-9A54-4D27-8DF7-6563CA177617}" type="sibTrans" cxnId="{CA9734AA-260A-4696-A617-A08FAC2680C8}">
      <dgm:prSet/>
      <dgm:spPr/>
      <dgm:t>
        <a:bodyPr/>
        <a:lstStyle/>
        <a:p>
          <a:endParaRPr lang="en-US"/>
        </a:p>
      </dgm:t>
    </dgm:pt>
    <dgm:pt modelId="{15834BC2-E818-4890-A838-208E854CEAB3}">
      <dgm:prSet/>
      <dgm:spPr/>
      <dgm:t>
        <a:bodyPr/>
        <a:lstStyle/>
        <a:p>
          <a:r>
            <a:rPr lang="en-US"/>
            <a:t>More Profitable Cars</a:t>
          </a:r>
        </a:p>
      </dgm:t>
    </dgm:pt>
    <dgm:pt modelId="{098ABC8C-C493-4241-A7D9-5ED04103AFA6}" type="parTrans" cxnId="{950D76A6-EDB0-49CA-B76F-88DE67C74341}">
      <dgm:prSet/>
      <dgm:spPr/>
      <dgm:t>
        <a:bodyPr/>
        <a:lstStyle/>
        <a:p>
          <a:endParaRPr lang="en-US"/>
        </a:p>
      </dgm:t>
    </dgm:pt>
    <dgm:pt modelId="{35AA5BE0-0A6A-4CAC-820C-A1E24AFFC65C}" type="sibTrans" cxnId="{950D76A6-EDB0-49CA-B76F-88DE67C74341}">
      <dgm:prSet/>
      <dgm:spPr/>
      <dgm:t>
        <a:bodyPr/>
        <a:lstStyle/>
        <a:p>
          <a:endParaRPr lang="en-US"/>
        </a:p>
      </dgm:t>
    </dgm:pt>
    <dgm:pt modelId="{AFCB6FA3-A14A-3F4B-B268-1250467379BD}" type="pres">
      <dgm:prSet presAssocID="{F6D3F46A-4211-4A50-B7A0-B98703527F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26376E-E189-DA4A-AAB3-C75153C52F34}" type="pres">
      <dgm:prSet presAssocID="{6B81D986-E9BF-498E-B441-82F432C0555D}" presName="hierRoot1" presStyleCnt="0"/>
      <dgm:spPr/>
    </dgm:pt>
    <dgm:pt modelId="{D048D2C2-CDBC-3A4F-AF8D-09E0009AA79A}" type="pres">
      <dgm:prSet presAssocID="{6B81D986-E9BF-498E-B441-82F432C0555D}" presName="composite" presStyleCnt="0"/>
      <dgm:spPr/>
    </dgm:pt>
    <dgm:pt modelId="{8A1D1C5C-10D8-104D-A803-7F2248853C2A}" type="pres">
      <dgm:prSet presAssocID="{6B81D986-E9BF-498E-B441-82F432C0555D}" presName="background" presStyleLbl="node0" presStyleIdx="0" presStyleCnt="3"/>
      <dgm:spPr/>
    </dgm:pt>
    <dgm:pt modelId="{4C08177F-285D-D14E-90F9-1A268E48F442}" type="pres">
      <dgm:prSet presAssocID="{6B81D986-E9BF-498E-B441-82F432C0555D}" presName="text" presStyleLbl="fgAcc0" presStyleIdx="0" presStyleCnt="3">
        <dgm:presLayoutVars>
          <dgm:chPref val="3"/>
        </dgm:presLayoutVars>
      </dgm:prSet>
      <dgm:spPr/>
    </dgm:pt>
    <dgm:pt modelId="{68238708-949D-4E45-8350-901B26601446}" type="pres">
      <dgm:prSet presAssocID="{6B81D986-E9BF-498E-B441-82F432C0555D}" presName="hierChild2" presStyleCnt="0"/>
      <dgm:spPr/>
    </dgm:pt>
    <dgm:pt modelId="{465D29F6-34F7-1847-B4D7-B01DF8840F14}" type="pres">
      <dgm:prSet presAssocID="{567E5B9F-994A-42F0-84C1-C782F6289B72}" presName="hierRoot1" presStyleCnt="0"/>
      <dgm:spPr/>
    </dgm:pt>
    <dgm:pt modelId="{B6B07ABB-1BFC-1F4D-9C3B-129DE8084179}" type="pres">
      <dgm:prSet presAssocID="{567E5B9F-994A-42F0-84C1-C782F6289B72}" presName="composite" presStyleCnt="0"/>
      <dgm:spPr/>
    </dgm:pt>
    <dgm:pt modelId="{F2806B45-22AB-0B45-9BB7-7244C4DB0039}" type="pres">
      <dgm:prSet presAssocID="{567E5B9F-994A-42F0-84C1-C782F6289B72}" presName="background" presStyleLbl="node0" presStyleIdx="1" presStyleCnt="3"/>
      <dgm:spPr/>
    </dgm:pt>
    <dgm:pt modelId="{53B0293E-3F67-8B41-BDFC-25C4E0868889}" type="pres">
      <dgm:prSet presAssocID="{567E5B9F-994A-42F0-84C1-C782F6289B72}" presName="text" presStyleLbl="fgAcc0" presStyleIdx="1" presStyleCnt="3">
        <dgm:presLayoutVars>
          <dgm:chPref val="3"/>
        </dgm:presLayoutVars>
      </dgm:prSet>
      <dgm:spPr/>
    </dgm:pt>
    <dgm:pt modelId="{149E8390-3B38-934A-A5E5-873B9EC1CEDE}" type="pres">
      <dgm:prSet presAssocID="{567E5B9F-994A-42F0-84C1-C782F6289B72}" presName="hierChild2" presStyleCnt="0"/>
      <dgm:spPr/>
    </dgm:pt>
    <dgm:pt modelId="{9DD42A50-7E66-3D46-88A7-1A028DCD7CA6}" type="pres">
      <dgm:prSet presAssocID="{15834BC2-E818-4890-A838-208E854CEAB3}" presName="hierRoot1" presStyleCnt="0"/>
      <dgm:spPr/>
    </dgm:pt>
    <dgm:pt modelId="{862AE64B-F9B0-CD48-8812-A3B9F0AC884E}" type="pres">
      <dgm:prSet presAssocID="{15834BC2-E818-4890-A838-208E854CEAB3}" presName="composite" presStyleCnt="0"/>
      <dgm:spPr/>
    </dgm:pt>
    <dgm:pt modelId="{D56F5A32-BE48-D14F-85E4-2CB3D1369817}" type="pres">
      <dgm:prSet presAssocID="{15834BC2-E818-4890-A838-208E854CEAB3}" presName="background" presStyleLbl="node0" presStyleIdx="2" presStyleCnt="3"/>
      <dgm:spPr/>
    </dgm:pt>
    <dgm:pt modelId="{847A040F-8814-1943-86B1-679C4B2B60DB}" type="pres">
      <dgm:prSet presAssocID="{15834BC2-E818-4890-A838-208E854CEAB3}" presName="text" presStyleLbl="fgAcc0" presStyleIdx="2" presStyleCnt="3">
        <dgm:presLayoutVars>
          <dgm:chPref val="3"/>
        </dgm:presLayoutVars>
      </dgm:prSet>
      <dgm:spPr/>
    </dgm:pt>
    <dgm:pt modelId="{8A3355FE-5EDF-B44A-B799-AB5DD6DCCC4C}" type="pres">
      <dgm:prSet presAssocID="{15834BC2-E818-4890-A838-208E854CEAB3}" presName="hierChild2" presStyleCnt="0"/>
      <dgm:spPr/>
    </dgm:pt>
  </dgm:ptLst>
  <dgm:cxnLst>
    <dgm:cxn modelId="{C22DC123-57C9-FD48-97E6-46F9F0585489}" type="presOf" srcId="{6B81D986-E9BF-498E-B441-82F432C0555D}" destId="{4C08177F-285D-D14E-90F9-1A268E48F442}" srcOrd="0" destOrd="0" presId="urn:microsoft.com/office/officeart/2005/8/layout/hierarchy1"/>
    <dgm:cxn modelId="{903BEF57-87FD-EF4E-8241-22BD5F6849CF}" type="presOf" srcId="{F6D3F46A-4211-4A50-B7A0-B98703527F91}" destId="{AFCB6FA3-A14A-3F4B-B268-1250467379BD}" srcOrd="0" destOrd="0" presId="urn:microsoft.com/office/officeart/2005/8/layout/hierarchy1"/>
    <dgm:cxn modelId="{E6E9A865-767F-8746-A88C-AB29B3D0A819}" type="presOf" srcId="{15834BC2-E818-4890-A838-208E854CEAB3}" destId="{847A040F-8814-1943-86B1-679C4B2B60DB}" srcOrd="0" destOrd="0" presId="urn:microsoft.com/office/officeart/2005/8/layout/hierarchy1"/>
    <dgm:cxn modelId="{22EEE772-DA2C-4A82-9262-B1F0201A3585}" srcId="{F6D3F46A-4211-4A50-B7A0-B98703527F91}" destId="{6B81D986-E9BF-498E-B441-82F432C0555D}" srcOrd="0" destOrd="0" parTransId="{E7294142-2B2D-4922-BFD8-04C69382C98C}" sibTransId="{AAD310E4-E39A-4EB4-92A1-D60B0E8185D0}"/>
    <dgm:cxn modelId="{950D76A6-EDB0-49CA-B76F-88DE67C74341}" srcId="{F6D3F46A-4211-4A50-B7A0-B98703527F91}" destId="{15834BC2-E818-4890-A838-208E854CEAB3}" srcOrd="2" destOrd="0" parTransId="{098ABC8C-C493-4241-A7D9-5ED04103AFA6}" sibTransId="{35AA5BE0-0A6A-4CAC-820C-A1E24AFFC65C}"/>
    <dgm:cxn modelId="{CA9734AA-260A-4696-A617-A08FAC2680C8}" srcId="{F6D3F46A-4211-4A50-B7A0-B98703527F91}" destId="{567E5B9F-994A-42F0-84C1-C782F6289B72}" srcOrd="1" destOrd="0" parTransId="{FDB8905D-C116-4E88-B407-36403C7E376B}" sibTransId="{1B240995-9A54-4D27-8DF7-6563CA177617}"/>
    <dgm:cxn modelId="{A31196B7-4381-904D-A3D1-E8E1E83FE32F}" type="presOf" srcId="{567E5B9F-994A-42F0-84C1-C782F6289B72}" destId="{53B0293E-3F67-8B41-BDFC-25C4E0868889}" srcOrd="0" destOrd="0" presId="urn:microsoft.com/office/officeart/2005/8/layout/hierarchy1"/>
    <dgm:cxn modelId="{D6F9C868-0003-0845-BA69-2542AC3FAD6A}" type="presParOf" srcId="{AFCB6FA3-A14A-3F4B-B268-1250467379BD}" destId="{C826376E-E189-DA4A-AAB3-C75153C52F34}" srcOrd="0" destOrd="0" presId="urn:microsoft.com/office/officeart/2005/8/layout/hierarchy1"/>
    <dgm:cxn modelId="{364C8E37-678D-2743-84B3-676BA1680D06}" type="presParOf" srcId="{C826376E-E189-DA4A-AAB3-C75153C52F34}" destId="{D048D2C2-CDBC-3A4F-AF8D-09E0009AA79A}" srcOrd="0" destOrd="0" presId="urn:microsoft.com/office/officeart/2005/8/layout/hierarchy1"/>
    <dgm:cxn modelId="{EFF17472-1CEE-3745-A880-5DCFC24E6F25}" type="presParOf" srcId="{D048D2C2-CDBC-3A4F-AF8D-09E0009AA79A}" destId="{8A1D1C5C-10D8-104D-A803-7F2248853C2A}" srcOrd="0" destOrd="0" presId="urn:microsoft.com/office/officeart/2005/8/layout/hierarchy1"/>
    <dgm:cxn modelId="{26420AF7-521B-A64C-9076-BB3EBA13C493}" type="presParOf" srcId="{D048D2C2-CDBC-3A4F-AF8D-09E0009AA79A}" destId="{4C08177F-285D-D14E-90F9-1A268E48F442}" srcOrd="1" destOrd="0" presId="urn:microsoft.com/office/officeart/2005/8/layout/hierarchy1"/>
    <dgm:cxn modelId="{A06B6D55-E5F3-1145-B8A3-4D17365D1F74}" type="presParOf" srcId="{C826376E-E189-DA4A-AAB3-C75153C52F34}" destId="{68238708-949D-4E45-8350-901B26601446}" srcOrd="1" destOrd="0" presId="urn:microsoft.com/office/officeart/2005/8/layout/hierarchy1"/>
    <dgm:cxn modelId="{A0A1AB41-AA94-5948-B725-7EF122504A34}" type="presParOf" srcId="{AFCB6FA3-A14A-3F4B-B268-1250467379BD}" destId="{465D29F6-34F7-1847-B4D7-B01DF8840F14}" srcOrd="1" destOrd="0" presId="urn:microsoft.com/office/officeart/2005/8/layout/hierarchy1"/>
    <dgm:cxn modelId="{1CE68278-A567-DE4A-BD9A-70D805D99A9A}" type="presParOf" srcId="{465D29F6-34F7-1847-B4D7-B01DF8840F14}" destId="{B6B07ABB-1BFC-1F4D-9C3B-129DE8084179}" srcOrd="0" destOrd="0" presId="urn:microsoft.com/office/officeart/2005/8/layout/hierarchy1"/>
    <dgm:cxn modelId="{B1691608-38CF-1E45-8195-D90EB26F9783}" type="presParOf" srcId="{B6B07ABB-1BFC-1F4D-9C3B-129DE8084179}" destId="{F2806B45-22AB-0B45-9BB7-7244C4DB0039}" srcOrd="0" destOrd="0" presId="urn:microsoft.com/office/officeart/2005/8/layout/hierarchy1"/>
    <dgm:cxn modelId="{833BA175-E4E2-DB47-BB1C-EFA19207A627}" type="presParOf" srcId="{B6B07ABB-1BFC-1F4D-9C3B-129DE8084179}" destId="{53B0293E-3F67-8B41-BDFC-25C4E0868889}" srcOrd="1" destOrd="0" presId="urn:microsoft.com/office/officeart/2005/8/layout/hierarchy1"/>
    <dgm:cxn modelId="{01FF563F-4693-E444-99A2-A5F52DFEC4C3}" type="presParOf" srcId="{465D29F6-34F7-1847-B4D7-B01DF8840F14}" destId="{149E8390-3B38-934A-A5E5-873B9EC1CEDE}" srcOrd="1" destOrd="0" presId="urn:microsoft.com/office/officeart/2005/8/layout/hierarchy1"/>
    <dgm:cxn modelId="{F2BE9621-2A79-B84F-932B-1536A46EAD8B}" type="presParOf" srcId="{AFCB6FA3-A14A-3F4B-B268-1250467379BD}" destId="{9DD42A50-7E66-3D46-88A7-1A028DCD7CA6}" srcOrd="2" destOrd="0" presId="urn:microsoft.com/office/officeart/2005/8/layout/hierarchy1"/>
    <dgm:cxn modelId="{6408F7B1-1BBD-F64F-93E3-DE7BA1BC2CA8}" type="presParOf" srcId="{9DD42A50-7E66-3D46-88A7-1A028DCD7CA6}" destId="{862AE64B-F9B0-CD48-8812-A3B9F0AC884E}" srcOrd="0" destOrd="0" presId="urn:microsoft.com/office/officeart/2005/8/layout/hierarchy1"/>
    <dgm:cxn modelId="{CACCD09C-E9C7-5544-B34A-B7EF5C2C123B}" type="presParOf" srcId="{862AE64B-F9B0-CD48-8812-A3B9F0AC884E}" destId="{D56F5A32-BE48-D14F-85E4-2CB3D1369817}" srcOrd="0" destOrd="0" presId="urn:microsoft.com/office/officeart/2005/8/layout/hierarchy1"/>
    <dgm:cxn modelId="{CBE9775F-B3D9-D24D-9225-35DB5542312E}" type="presParOf" srcId="{862AE64B-F9B0-CD48-8812-A3B9F0AC884E}" destId="{847A040F-8814-1943-86B1-679C4B2B60DB}" srcOrd="1" destOrd="0" presId="urn:microsoft.com/office/officeart/2005/8/layout/hierarchy1"/>
    <dgm:cxn modelId="{5A9DEC33-63EC-344E-B14A-3F6069F95A4C}" type="presParOf" srcId="{9DD42A50-7E66-3D46-88A7-1A028DCD7CA6}" destId="{8A3355FE-5EDF-B44A-B799-AB5DD6DCCC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17E2A-2D9D-B14F-8D16-3BD60B9CF791}">
      <dsp:nvSpPr>
        <dsp:cNvPr id="0" name=""/>
        <dsp:cNvSpPr/>
      </dsp:nvSpPr>
      <dsp:spPr>
        <a:xfrm>
          <a:off x="0" y="61073"/>
          <a:ext cx="6263640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Increase revenue/profit</a:t>
          </a:r>
        </a:p>
      </dsp:txBody>
      <dsp:txXfrm>
        <a:off x="39809" y="100882"/>
        <a:ext cx="6184022" cy="735872"/>
      </dsp:txXfrm>
    </dsp:sp>
    <dsp:sp modelId="{E57BB0D1-64DD-CC42-8316-79FE2BF0C063}">
      <dsp:nvSpPr>
        <dsp:cNvPr id="0" name=""/>
        <dsp:cNvSpPr/>
      </dsp:nvSpPr>
      <dsp:spPr>
        <a:xfrm>
          <a:off x="0" y="974483"/>
          <a:ext cx="6263640" cy="81549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Reduce cost</a:t>
          </a:r>
        </a:p>
      </dsp:txBody>
      <dsp:txXfrm>
        <a:off x="39809" y="1014292"/>
        <a:ext cx="6184022" cy="735872"/>
      </dsp:txXfrm>
    </dsp:sp>
    <dsp:sp modelId="{A6F9FDBF-24B2-1A44-8AD4-798794D4EDF7}">
      <dsp:nvSpPr>
        <dsp:cNvPr id="0" name=""/>
        <dsp:cNvSpPr/>
      </dsp:nvSpPr>
      <dsp:spPr>
        <a:xfrm>
          <a:off x="0" y="1887893"/>
          <a:ext cx="6263640" cy="81549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Increase business </a:t>
          </a:r>
        </a:p>
      </dsp:txBody>
      <dsp:txXfrm>
        <a:off x="39809" y="1927702"/>
        <a:ext cx="6184022" cy="735872"/>
      </dsp:txXfrm>
    </dsp:sp>
    <dsp:sp modelId="{B4E5CD23-36B5-D443-8CBD-83059660D9B4}">
      <dsp:nvSpPr>
        <dsp:cNvPr id="0" name=""/>
        <dsp:cNvSpPr/>
      </dsp:nvSpPr>
      <dsp:spPr>
        <a:xfrm>
          <a:off x="0" y="2801303"/>
          <a:ext cx="6263640" cy="81549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Two options </a:t>
          </a:r>
        </a:p>
      </dsp:txBody>
      <dsp:txXfrm>
        <a:off x="39809" y="2841112"/>
        <a:ext cx="6184022" cy="735872"/>
      </dsp:txXfrm>
    </dsp:sp>
    <dsp:sp modelId="{B8EB4CF9-C9F9-BD43-B510-FE4421C7A6AA}">
      <dsp:nvSpPr>
        <dsp:cNvPr id="0" name=""/>
        <dsp:cNvSpPr/>
      </dsp:nvSpPr>
      <dsp:spPr>
        <a:xfrm>
          <a:off x="0" y="3714714"/>
          <a:ext cx="6263640" cy="81549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Insights</a:t>
          </a:r>
        </a:p>
      </dsp:txBody>
      <dsp:txXfrm>
        <a:off x="39809" y="3754523"/>
        <a:ext cx="6184022" cy="735872"/>
      </dsp:txXfrm>
    </dsp:sp>
    <dsp:sp modelId="{F1042CAD-4BC6-B24D-A44D-161447D500E0}">
      <dsp:nvSpPr>
        <dsp:cNvPr id="0" name=""/>
        <dsp:cNvSpPr/>
      </dsp:nvSpPr>
      <dsp:spPr>
        <a:xfrm>
          <a:off x="0" y="4628124"/>
          <a:ext cx="6263640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Recommendations</a:t>
          </a:r>
        </a:p>
      </dsp:txBody>
      <dsp:txXfrm>
        <a:off x="39809" y="4667933"/>
        <a:ext cx="6184022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A7B39-0E92-E74D-857D-A5C17B451647}">
      <dsp:nvSpPr>
        <dsp:cNvPr id="0" name=""/>
        <dsp:cNvSpPr/>
      </dsp:nvSpPr>
      <dsp:spPr>
        <a:xfrm>
          <a:off x="0" y="143"/>
          <a:ext cx="6263640" cy="175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Increases total revenue and profit</a:t>
          </a:r>
        </a:p>
      </dsp:txBody>
      <dsp:txXfrm>
        <a:off x="85444" y="85587"/>
        <a:ext cx="6092752" cy="1579432"/>
      </dsp:txXfrm>
    </dsp:sp>
    <dsp:sp modelId="{A5B877D6-849F-AF41-B3E2-D6ACCF471B36}">
      <dsp:nvSpPr>
        <dsp:cNvPr id="0" name=""/>
        <dsp:cNvSpPr/>
      </dsp:nvSpPr>
      <dsp:spPr>
        <a:xfrm>
          <a:off x="0" y="1877183"/>
          <a:ext cx="6263640" cy="17503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Minimizes costs </a:t>
          </a:r>
        </a:p>
      </dsp:txBody>
      <dsp:txXfrm>
        <a:off x="85444" y="1962627"/>
        <a:ext cx="6092752" cy="1579432"/>
      </dsp:txXfrm>
    </dsp:sp>
    <dsp:sp modelId="{A37F8AC1-CD11-8245-B849-60070E0410B6}">
      <dsp:nvSpPr>
        <dsp:cNvPr id="0" name=""/>
        <dsp:cNvSpPr/>
      </dsp:nvSpPr>
      <dsp:spPr>
        <a:xfrm>
          <a:off x="0" y="3754224"/>
          <a:ext cx="6263640" cy="1750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Sets up future continual growth</a:t>
          </a:r>
        </a:p>
      </dsp:txBody>
      <dsp:txXfrm>
        <a:off x="85444" y="3839668"/>
        <a:ext cx="6092752" cy="15794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C0759-D9B3-4726-A356-F4AF1A18BF82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AEF21-270B-4C3C-A8E7-807236FEAAFC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2507C-A041-482F-8E60-98BCA2B03039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More opportunity for growth</a:t>
          </a:r>
        </a:p>
      </dsp:txBody>
      <dsp:txXfrm>
        <a:off x="569079" y="2644614"/>
        <a:ext cx="2072362" cy="720000"/>
      </dsp:txXfrm>
    </dsp:sp>
    <dsp:sp modelId="{44ECC7FF-83D5-4ED9-95DC-47D47FC88F7D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3EE0B-46A5-461D-8A2B-C154539E355D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7BDE7-A29C-4F9E-887C-77120119FB34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Increased revenue</a:t>
          </a:r>
        </a:p>
      </dsp:txBody>
      <dsp:txXfrm>
        <a:off x="3004105" y="2644614"/>
        <a:ext cx="2072362" cy="720000"/>
      </dsp:txXfrm>
    </dsp:sp>
    <dsp:sp modelId="{DDD614BC-73FA-456D-897B-F2FE19854CD4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17BD1-FB5D-40E0-84DA-F348FBFF0923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19825-8047-4168-A1C6-53CF2266B71E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Increased fleet count</a:t>
          </a:r>
        </a:p>
      </dsp:txBody>
      <dsp:txXfrm>
        <a:off x="5439131" y="2644614"/>
        <a:ext cx="2072362" cy="720000"/>
      </dsp:txXfrm>
    </dsp:sp>
    <dsp:sp modelId="{5CF14E3F-84D0-4991-9CDD-1350CA7D7736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9CC64-47D9-4A7C-BB6A-51B25A59E670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F55F9-4F3F-42F1-89E2-50B714C3D147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More outreach</a:t>
          </a:r>
        </a:p>
      </dsp:txBody>
      <dsp:txXfrm>
        <a:off x="7874157" y="2644614"/>
        <a:ext cx="207236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D1C5C-10D8-104D-A803-7F2248853C2A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8177F-285D-D14E-90F9-1A268E48F442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Combination of Option 1 &amp; 2</a:t>
          </a:r>
        </a:p>
      </dsp:txBody>
      <dsp:txXfrm>
        <a:off x="383617" y="1447754"/>
        <a:ext cx="2847502" cy="1768010"/>
      </dsp:txXfrm>
    </dsp:sp>
    <dsp:sp modelId="{F2806B45-22AB-0B45-9BB7-7244C4DB0039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0293E-3F67-8B41-BDFC-25C4E0868889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Increase of Revenue and Profit</a:t>
          </a:r>
        </a:p>
      </dsp:txBody>
      <dsp:txXfrm>
        <a:off x="3998355" y="1447754"/>
        <a:ext cx="2847502" cy="1768010"/>
      </dsp:txXfrm>
    </dsp:sp>
    <dsp:sp modelId="{D56F5A32-BE48-D14F-85E4-2CB3D1369817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A040F-8814-1943-86B1-679C4B2B60DB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More Profitable Cars</a:t>
          </a:r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47D1E-FD3E-3C48-A33C-DEA404B69D05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D3E38-86EF-584A-A9D3-1A2172B98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77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here is an aggressive growth goal target (15%) but I believe it’s achievable via several KPIs, but it yields $60 million in gross revenue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3E38-86EF-584A-A9D3-1A2172B986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5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3E38-86EF-584A-A9D3-1A2172B986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7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revenue drops as well as costs, profit takes a minor hit.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3E38-86EF-584A-A9D3-1A2172B986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7402-FEE6-724C-A643-4D6ECB5ED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AC1DC-6D7B-B945-837F-52704D91A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B762-219A-454C-8396-AC4A3394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DC48-EE0B-2D4C-8352-C4BF03B274CE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0D95-6BA7-464C-985F-D60ACBF8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4160-3862-114B-A021-DB1F9034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1B1B-E094-C24C-BF3F-195C9B8D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6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5387-2E02-BA43-A8A9-CB508EC5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2B33A-EFC4-6C4E-A744-8235B3CA0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4E1E9-5806-C348-AB6D-5F757B95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DC48-EE0B-2D4C-8352-C4BF03B274CE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84172-6F1F-5B41-8B77-AB1E3F59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3D79D-9F03-014E-BA4B-6694D98D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1B1B-E094-C24C-BF3F-195C9B8D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7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6C45A-DD68-254F-971C-9C1D20878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57548-9949-9847-9DD6-5544C8CF8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A22D7-8944-B546-AE7B-D07C90F6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DC48-EE0B-2D4C-8352-C4BF03B274CE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E3A40-87C7-D04E-BCF0-8B9C29C3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AE6E-1CB1-F84A-8CF3-CBA5E4CE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1B1B-E094-C24C-BF3F-195C9B8D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7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9814-E13A-0E4D-A356-53332133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DFC5-7133-5043-852A-05F5E6B23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9A38C-CA38-F140-A5B0-E89B89EA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DC48-EE0B-2D4C-8352-C4BF03B274CE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E6572-D641-D948-A5AD-DB8B0807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A93FE-B40E-EC4D-9FE9-4BE4EC2E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1B1B-E094-C24C-BF3F-195C9B8D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CB5F-DABB-6143-807A-A4C593AD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C58A3-7E7D-4C4E-9403-379FDBE29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65B1B-D921-EB41-BCA5-9713727D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DC48-EE0B-2D4C-8352-C4BF03B274CE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472AA-6773-5E42-9ADE-DF2524D6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50810-3AAE-CF4C-8D46-A23F0772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1B1B-E094-C24C-BF3F-195C9B8D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1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E3B9-DF55-7B40-ACC5-4746E5DC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FA015-338D-2E46-A79C-8CE25E4A1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E8E8F-CD16-B449-985B-42E26DFE6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C72A9-E4F9-F440-A319-F409A566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DC48-EE0B-2D4C-8352-C4BF03B274CE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65792-E940-F84A-BD74-02CA6D05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A1090-3DAF-DB48-8520-742003D2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1B1B-E094-C24C-BF3F-195C9B8D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2CB2-238D-0F48-8BA0-A72797A5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2A3F2-850C-544F-A400-8F397CAC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91AC5-FCB6-4E4E-8702-85308E21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5D3E8-6E01-6340-9C6F-B26DB8548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3AAC4-4758-604B-ADA5-C6818CD64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E2D0D-145E-2B4C-9612-6099582E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DC48-EE0B-2D4C-8352-C4BF03B274CE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580DC-94D4-7C42-A5AA-67E77B66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98302-9AD6-3042-858A-F6785FD4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1B1B-E094-C24C-BF3F-195C9B8D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2AF7-1697-0443-BDB9-84D95411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E0A50-9FE8-0148-A5E6-C0F66F76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DC48-EE0B-2D4C-8352-C4BF03B274CE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BB4CA-C12E-C444-96FB-CD73D4E2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7E610-7326-EF4A-84A4-AF3E3411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1B1B-E094-C24C-BF3F-195C9B8D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D0405-1400-C740-B19C-AD399B2A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DC48-EE0B-2D4C-8352-C4BF03B274CE}" type="datetimeFigureOut">
              <a:rPr lang="en-US" smtClean="0"/>
              <a:t>8/12/21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D7FF6-3D39-2740-BAD1-A2147A3F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B94B0-9B91-F744-81FF-9786425F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1B1B-E094-C24C-BF3F-195C9B8D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225D-DC9F-A243-A273-E1220CF8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ED9F-5A2E-284A-AE36-ED576986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7E192-614B-8940-8B09-197821A4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82C08-4144-634E-86F4-796AC7AE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DC48-EE0B-2D4C-8352-C4BF03B274CE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8EA80-88A4-4142-B6FC-BB5E4630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CFD6-8210-414E-9191-376597CB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1B1B-E094-C24C-BF3F-195C9B8D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2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7A84-2A9D-314C-B5CA-D90E4361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0C641-A8BC-F841-9BD9-B65285A03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42990-D500-1B4A-8F0C-1D029BE76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8B564-244D-EB4F-9264-1118D7F9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DC48-EE0B-2D4C-8352-C4BF03B274CE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29530-74ED-9D4B-B825-85BEDC94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7437F-255F-054C-BC09-10BB2428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1B1B-E094-C24C-BF3F-195C9B8D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3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94FFB-F047-8649-9E4A-C5E55E46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2B804-E70D-DE41-B5D4-D41CE15F9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9021F-24E7-824D-95DF-0F7269DAC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4DC48-EE0B-2D4C-8352-C4BF03B274CE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309A7-7FC9-B04D-A024-7DD0BD0F2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BEE71-1A01-2648-9603-5AEC57067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31B1B-E094-C24C-BF3F-195C9B8D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2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FC852-43AF-254F-8626-12742AF4E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1885952"/>
            <a:ext cx="9679449" cy="3232555"/>
          </a:xfrm>
        </p:spPr>
        <p:txBody>
          <a:bodyPr anchor="b"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  <a:cs typeface="Bierstadt Display" panose="020F0502020204030204" pitchFamily="34" charset="0"/>
              </a:rPr>
              <a:t>2019 Lariat Business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E38E0-D847-2540-8615-963FD0ECD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Strategic Growth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2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812110C-454D-45D4-A43C-D268FC30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6B0C2-0C62-944D-A196-B7B1F4A0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365760"/>
            <a:ext cx="9363456" cy="1188720"/>
          </a:xfrm>
        </p:spPr>
        <p:txBody>
          <a:bodyPr>
            <a:normAutofit/>
          </a:bodyPr>
          <a:lstStyle/>
          <a:p>
            <a:r>
              <a:rPr lang="en-US" dirty="0"/>
              <a:t>Top 5 Worst Performing Cars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663F10-4AEF-432D-B195-513FD3539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AEFC5D-4625-4A90-904B-81C44B4AF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0A0D9CF-120D-FF4B-BE58-BA0D73AFE5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34966"/>
              </p:ext>
            </p:extLst>
          </p:nvPr>
        </p:nvGraphicFramePr>
        <p:xfrm>
          <a:off x="1929737" y="2176272"/>
          <a:ext cx="8814111" cy="404164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286728">
                  <a:extLst>
                    <a:ext uri="{9D8B030D-6E8A-4147-A177-3AD203B41FA5}">
                      <a16:colId xmlns:a16="http://schemas.microsoft.com/office/drawing/2014/main" val="1088778750"/>
                    </a:ext>
                  </a:extLst>
                </a:gridCol>
                <a:gridCol w="1586241">
                  <a:extLst>
                    <a:ext uri="{9D8B030D-6E8A-4147-A177-3AD203B41FA5}">
                      <a16:colId xmlns:a16="http://schemas.microsoft.com/office/drawing/2014/main" val="2810114987"/>
                    </a:ext>
                  </a:extLst>
                </a:gridCol>
                <a:gridCol w="1343627">
                  <a:extLst>
                    <a:ext uri="{9D8B030D-6E8A-4147-A177-3AD203B41FA5}">
                      <a16:colId xmlns:a16="http://schemas.microsoft.com/office/drawing/2014/main" val="952992087"/>
                    </a:ext>
                  </a:extLst>
                </a:gridCol>
                <a:gridCol w="1217451">
                  <a:extLst>
                    <a:ext uri="{9D8B030D-6E8A-4147-A177-3AD203B41FA5}">
                      <a16:colId xmlns:a16="http://schemas.microsoft.com/office/drawing/2014/main" val="3039118084"/>
                    </a:ext>
                  </a:extLst>
                </a:gridCol>
                <a:gridCol w="1380064">
                  <a:extLst>
                    <a:ext uri="{9D8B030D-6E8A-4147-A177-3AD203B41FA5}">
                      <a16:colId xmlns:a16="http://schemas.microsoft.com/office/drawing/2014/main" val="3410701209"/>
                    </a:ext>
                  </a:extLst>
                </a:gridCol>
              </a:tblGrid>
              <a:tr h="67360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2629965295 2018 Jaguar XJ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$5,297.00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$9,581.64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-$4,284.64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-$0.81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extLst>
                  <a:ext uri="{0D108BD9-81ED-4DB2-BD59-A6C34878D82A}">
                    <a16:rowId xmlns:a16="http://schemas.microsoft.com/office/drawing/2014/main" val="90554077"/>
                  </a:ext>
                </a:extLst>
              </a:tr>
              <a:tr h="67360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8412151526 2017 Mercury Grand Marquis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$5,311.00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$10,581.72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-$5,270.72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-$0.99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extLst>
                  <a:ext uri="{0D108BD9-81ED-4DB2-BD59-A6C34878D82A}">
                    <a16:rowId xmlns:a16="http://schemas.microsoft.com/office/drawing/2014/main" val="2483332944"/>
                  </a:ext>
                </a:extLst>
              </a:tr>
              <a:tr h="67360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6682914792 2017 Honda CR-V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$5,322.00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$8,191.32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-$2,869.32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-$0.54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extLst>
                  <a:ext uri="{0D108BD9-81ED-4DB2-BD59-A6C34878D82A}">
                    <a16:rowId xmlns:a16="http://schemas.microsoft.com/office/drawing/2014/main" val="2608282162"/>
                  </a:ext>
                </a:extLst>
              </a:tr>
              <a:tr h="67360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5590115825 2016 Jaguar XJ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$5,456.00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$8,484.24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-$3,028.24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-$0.56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extLst>
                  <a:ext uri="{0D108BD9-81ED-4DB2-BD59-A6C34878D82A}">
                    <a16:rowId xmlns:a16="http://schemas.microsoft.com/office/drawing/2014/main" val="717269121"/>
                  </a:ext>
                </a:extLst>
              </a:tr>
              <a:tr h="67360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4303309222 2017 Buick Century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$5,575.00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$8,140.80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-$2,565.80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-$0.46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extLst>
                  <a:ext uri="{0D108BD9-81ED-4DB2-BD59-A6C34878D82A}">
                    <a16:rowId xmlns:a16="http://schemas.microsoft.com/office/drawing/2014/main" val="4065249925"/>
                  </a:ext>
                </a:extLst>
              </a:tr>
              <a:tr h="67360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1101469803 2018 Jaguar XJ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$5,791.00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$10,209.00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-$4,418.00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-$0.76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23" marR="16823" marT="16823" marB="0" anchor="b"/>
                </a:tc>
                <a:extLst>
                  <a:ext uri="{0D108BD9-81ED-4DB2-BD59-A6C34878D82A}">
                    <a16:rowId xmlns:a16="http://schemas.microsoft.com/office/drawing/2014/main" val="42847009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30FEA2-6EDD-DF4A-9CBA-588E6EEB0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665713"/>
              </p:ext>
            </p:extLst>
          </p:nvPr>
        </p:nvGraphicFramePr>
        <p:xfrm>
          <a:off x="5213131" y="1814512"/>
          <a:ext cx="5530716" cy="36175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06056">
                  <a:extLst>
                    <a:ext uri="{9D8B030D-6E8A-4147-A177-3AD203B41FA5}">
                      <a16:colId xmlns:a16="http://schemas.microsoft.com/office/drawing/2014/main" val="1966831531"/>
                    </a:ext>
                  </a:extLst>
                </a:gridCol>
                <a:gridCol w="1328385">
                  <a:extLst>
                    <a:ext uri="{9D8B030D-6E8A-4147-A177-3AD203B41FA5}">
                      <a16:colId xmlns:a16="http://schemas.microsoft.com/office/drawing/2014/main" val="2568495858"/>
                    </a:ext>
                  </a:extLst>
                </a:gridCol>
                <a:gridCol w="1213328">
                  <a:extLst>
                    <a:ext uri="{9D8B030D-6E8A-4147-A177-3AD203B41FA5}">
                      <a16:colId xmlns:a16="http://schemas.microsoft.com/office/drawing/2014/main" val="1379999456"/>
                    </a:ext>
                  </a:extLst>
                </a:gridCol>
                <a:gridCol w="1382947">
                  <a:extLst>
                    <a:ext uri="{9D8B030D-6E8A-4147-A177-3AD203B41FA5}">
                      <a16:colId xmlns:a16="http://schemas.microsoft.com/office/drawing/2014/main" val="1322161204"/>
                    </a:ext>
                  </a:extLst>
                </a:gridCol>
              </a:tblGrid>
              <a:tr h="361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Revenue Per Car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Yearly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Profit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Profit Margin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954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13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DD35B-0F4D-CB4D-B360-4FF78BB1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Option 2 | Strategy 1 Compared to 2018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D5B4B-DA83-D546-B286-EB889382C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Marginal Profit Hit</a:t>
            </a:r>
          </a:p>
          <a:p>
            <a:r>
              <a:rPr lang="en-US" sz="1600"/>
              <a:t>Lower Costs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0733DBE-5952-3A43-BF56-408AB8BAD5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444336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799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78FF-A9CD-6747-95DD-63E171BE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/>
              <a:t>Option 2 | Strategy 2</a:t>
            </a:r>
            <a:endParaRPr lang="en-US" dirty="0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8BB8F-CC80-0544-869F-9AA16C82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Purchase 500 Best Performing Rentals</a:t>
            </a:r>
          </a:p>
          <a:p>
            <a:r>
              <a:rPr lang="en-US" sz="2000">
                <a:solidFill>
                  <a:srgbClr val="FFFFFF"/>
                </a:solidFill>
              </a:rPr>
              <a:t>Increased Revenue/Profit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A23939E-08E1-6745-A9C6-1341B35BA2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553347"/>
              </p:ext>
            </p:extLst>
          </p:nvPr>
        </p:nvGraphicFramePr>
        <p:xfrm>
          <a:off x="6183088" y="2173287"/>
          <a:ext cx="5170711" cy="400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939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812110C-454D-45D4-A43C-D268FC30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BB404-C562-0644-ADB5-BF771F6C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365760"/>
            <a:ext cx="9363456" cy="1188720"/>
          </a:xfrm>
        </p:spPr>
        <p:txBody>
          <a:bodyPr>
            <a:normAutofit/>
          </a:bodyPr>
          <a:lstStyle/>
          <a:p>
            <a:r>
              <a:rPr lang="en-US" dirty="0"/>
              <a:t>Top 5 Best Performing Cars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3663F10-4AEF-432D-B195-513FD3539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8AEFC5D-4625-4A90-904B-81C44B4AF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534F4E-67A0-9B49-BE4E-C635F6490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557627"/>
              </p:ext>
            </p:extLst>
          </p:nvPr>
        </p:nvGraphicFramePr>
        <p:xfrm>
          <a:off x="1655064" y="2482251"/>
          <a:ext cx="9363458" cy="34296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94539">
                  <a:extLst>
                    <a:ext uri="{9D8B030D-6E8A-4147-A177-3AD203B41FA5}">
                      <a16:colId xmlns:a16="http://schemas.microsoft.com/office/drawing/2014/main" val="1512215340"/>
                    </a:ext>
                  </a:extLst>
                </a:gridCol>
                <a:gridCol w="1900420">
                  <a:extLst>
                    <a:ext uri="{9D8B030D-6E8A-4147-A177-3AD203B41FA5}">
                      <a16:colId xmlns:a16="http://schemas.microsoft.com/office/drawing/2014/main" val="1242697911"/>
                    </a:ext>
                  </a:extLst>
                </a:gridCol>
                <a:gridCol w="1335584">
                  <a:extLst>
                    <a:ext uri="{9D8B030D-6E8A-4147-A177-3AD203B41FA5}">
                      <a16:colId xmlns:a16="http://schemas.microsoft.com/office/drawing/2014/main" val="2466472637"/>
                    </a:ext>
                  </a:extLst>
                </a:gridCol>
                <a:gridCol w="1322746">
                  <a:extLst>
                    <a:ext uri="{9D8B030D-6E8A-4147-A177-3AD203B41FA5}">
                      <a16:colId xmlns:a16="http://schemas.microsoft.com/office/drawing/2014/main" val="3308173154"/>
                    </a:ext>
                  </a:extLst>
                </a:gridCol>
                <a:gridCol w="1510169">
                  <a:extLst>
                    <a:ext uri="{9D8B030D-6E8A-4147-A177-3AD203B41FA5}">
                      <a16:colId xmlns:a16="http://schemas.microsoft.com/office/drawing/2014/main" val="3572401629"/>
                    </a:ext>
                  </a:extLst>
                </a:gridCol>
              </a:tblGrid>
              <a:tr h="616802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Revenue Per Car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Yearly Cost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Profit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Average Profit Margin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extLst>
                  <a:ext uri="{0D108BD9-81ED-4DB2-BD59-A6C34878D82A}">
                    <a16:rowId xmlns:a16="http://schemas.microsoft.com/office/drawing/2014/main" val="4183312305"/>
                  </a:ext>
                </a:extLst>
              </a:tr>
              <a:tr h="616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739226509 2017 Mitsubishi Eclipse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$24,718.00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$7,043.88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$17,674.12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72%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extLst>
                  <a:ext uri="{0D108BD9-81ED-4DB2-BD59-A6C34878D82A}">
                    <a16:rowId xmlns:a16="http://schemas.microsoft.com/office/drawing/2014/main" val="1434942757"/>
                  </a:ext>
                </a:extLst>
              </a:tr>
              <a:tr h="345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534400620 2016 Infiniti G35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$22,875.00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$10,029.84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$12,845.16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56%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extLst>
                  <a:ext uri="{0D108BD9-81ED-4DB2-BD59-A6C34878D82A}">
                    <a16:rowId xmlns:a16="http://schemas.microsoft.com/office/drawing/2014/main" val="3960132956"/>
                  </a:ext>
                </a:extLst>
              </a:tr>
              <a:tr h="616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4479002820 2018 Chevrolet Beretta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$22,628.00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$7,390.92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$15,237.08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extLst>
                  <a:ext uri="{0D108BD9-81ED-4DB2-BD59-A6C34878D82A}">
                    <a16:rowId xmlns:a16="http://schemas.microsoft.com/office/drawing/2014/main" val="1316305495"/>
                  </a:ext>
                </a:extLst>
              </a:tr>
              <a:tr h="616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8398448113 2018 Dodge Ram Van B150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$22,149.00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$10,483.80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$11,665.20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extLst>
                  <a:ext uri="{0D108BD9-81ED-4DB2-BD59-A6C34878D82A}">
                    <a16:rowId xmlns:a16="http://schemas.microsoft.com/office/drawing/2014/main" val="1499211139"/>
                  </a:ext>
                </a:extLst>
              </a:tr>
              <a:tr h="616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2872467084 2016 Lincoln Continental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$22,064.00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$9,861.96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$12,202.04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05" marR="15405" marT="15405" marB="0" anchor="b"/>
                </a:tc>
                <a:extLst>
                  <a:ext uri="{0D108BD9-81ED-4DB2-BD59-A6C34878D82A}">
                    <a16:rowId xmlns:a16="http://schemas.microsoft.com/office/drawing/2014/main" val="2519877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88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12535-1D80-124D-AD3B-164EC7D5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Option 2 | Strategy 2 Compared to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604B-97A1-9841-85DD-B2CE4FA83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Increased Revenue </a:t>
            </a:r>
          </a:p>
          <a:p>
            <a:r>
              <a:rPr lang="en-US" sz="1600"/>
              <a:t>Increased Profit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9D75AFF-887F-6044-8107-CABC9892C1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8142311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271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D6072-DB17-3D45-859A-95AE8B79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Option 2 | Strategy 1 vs. Strategy 2</a:t>
            </a:r>
          </a:p>
        </p:txBody>
      </p:sp>
      <p:sp>
        <p:nvSpPr>
          <p:cNvPr id="25" name="Rectangle: Rounded Corners 15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B1213D8-CB5F-964E-BCBC-3EEFF7D52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34696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269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16D9-7CFE-8943-9107-6128253E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Recommendation | Combined Option</a:t>
            </a:r>
            <a:endParaRPr lang="en-US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144CD1A7-C929-42CD-B1A5-E0FBE4BCF0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49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2F357-F9E4-8F4E-9F8D-4B312317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Combined Analysis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D596-2009-ED4B-BA70-416058BF0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$74.6 million Additional Revenue</a:t>
            </a:r>
          </a:p>
          <a:p>
            <a:r>
              <a:rPr lang="en-US" sz="2200" dirty="0"/>
              <a:t>Only $4 million Cost Increase</a:t>
            </a:r>
          </a:p>
          <a:p>
            <a:r>
              <a:rPr lang="en-US" sz="2200" dirty="0"/>
              <a:t>$70 million Profit Increase</a:t>
            </a:r>
          </a:p>
          <a:p>
            <a:endParaRPr lang="en-US" sz="22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B81541-3140-B845-A485-EC747CA9B5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565594"/>
              </p:ext>
            </p:extLst>
          </p:nvPr>
        </p:nvGraphicFramePr>
        <p:xfrm>
          <a:off x="4654296" y="640080"/>
          <a:ext cx="6903720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9739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59B2E-033D-D14B-A499-D03D6BF4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8"/>
            <a:ext cx="9679449" cy="1694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9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CD51E-5947-E144-B7F0-C13131BA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Purpose And Overview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5D2E499-5F6F-4AA5-9835-88AB79306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19880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316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2543C-302B-9E49-A202-663B1BCA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Recap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D7572-4D64-0740-8905-D8670BEC4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20186"/>
            <a:ext cx="4810550" cy="3441128"/>
          </a:xfrm>
        </p:spPr>
        <p:txBody>
          <a:bodyPr>
            <a:normAutofit/>
          </a:bodyPr>
          <a:lstStyle/>
          <a:p>
            <a:r>
              <a:rPr lang="en-US" dirty="0"/>
              <a:t>$52,830,207 gross revenue</a:t>
            </a:r>
          </a:p>
          <a:p>
            <a:r>
              <a:rPr lang="en-US" dirty="0"/>
              <a:t>$33,076,688 total cost</a:t>
            </a:r>
          </a:p>
          <a:p>
            <a:r>
              <a:rPr lang="en-US" dirty="0"/>
              <a:t>$19,753,518 total profit</a:t>
            </a:r>
          </a:p>
          <a:p>
            <a:r>
              <a:rPr lang="en-US" dirty="0"/>
              <a:t>37% profit margin</a:t>
            </a:r>
          </a:p>
          <a:p>
            <a:r>
              <a:rPr lang="en-US" dirty="0"/>
              <a:t>4000 cars  </a:t>
            </a:r>
          </a:p>
        </p:txBody>
      </p:sp>
    </p:spTree>
    <p:extLst>
      <p:ext uri="{BB962C8B-B14F-4D97-AF65-F5344CB8AC3E}">
        <p14:creationId xmlns:p14="http://schemas.microsoft.com/office/powerpoint/2010/main" val="129340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86343-8015-A747-BD2F-5CF8AAC0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Option 1 | Strategy 1 – Business Growth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5694E9-A9FE-D943-9E15-953C7E27D9E9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15% Growth in Business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$7.9 Million in Revenue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$27.6 Million in Profit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BB32AB-8045-6B4B-B0FC-75619EA9E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361542"/>
              </p:ext>
            </p:extLst>
          </p:nvPr>
        </p:nvGraphicFramePr>
        <p:xfrm>
          <a:off x="5110716" y="484632"/>
          <a:ext cx="6596652" cy="5733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485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573559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B6114-BCA4-904C-A1C6-DF389359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5239512" cy="1344975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Option 1 | Strategy 2 – Increase Rental Prices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7023" y="2050687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0E6E-DC65-4142-A4B0-33F6EDAB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8% Average Rental Price Increase ($175)</a:t>
            </a:r>
          </a:p>
          <a:p>
            <a:r>
              <a:rPr lang="en-US" sz="2000">
                <a:solidFill>
                  <a:schemeClr val="bg1"/>
                </a:solidFill>
              </a:rPr>
              <a:t>$4.2 million Revenue Increase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FCD4BD9-7E22-EE48-B3E9-AE3A89E2C8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132216"/>
              </p:ext>
            </p:extLst>
          </p:nvPr>
        </p:nvGraphicFramePr>
        <p:xfrm>
          <a:off x="6580632" y="484633"/>
          <a:ext cx="5126736" cy="2944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7C06905-51B0-054A-B756-2C07AC799D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406009"/>
              </p:ext>
            </p:extLst>
          </p:nvPr>
        </p:nvGraphicFramePr>
        <p:xfrm>
          <a:off x="6580632" y="3543300"/>
          <a:ext cx="5126736" cy="2763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262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49EED-E43A-D847-9506-56B548BA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Option 1 | Strategy 3 – Combined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5BAF-90B0-E548-A75D-93C2CBC13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Increasing business growth</a:t>
            </a:r>
          </a:p>
          <a:p>
            <a:r>
              <a:rPr lang="en-US" sz="2000">
                <a:solidFill>
                  <a:schemeClr val="bg1"/>
                </a:solidFill>
              </a:rPr>
              <a:t>Increasing rental price</a:t>
            </a:r>
          </a:p>
          <a:p>
            <a:r>
              <a:rPr lang="en-US" sz="2000">
                <a:solidFill>
                  <a:schemeClr val="bg1"/>
                </a:solidFill>
              </a:rPr>
              <a:t>Gross revenue $65,615,117</a:t>
            </a:r>
          </a:p>
          <a:p>
            <a:r>
              <a:rPr lang="en-US" sz="2000">
                <a:solidFill>
                  <a:schemeClr val="bg1"/>
                </a:solidFill>
              </a:rPr>
              <a:t>Profit $32,538,428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E3AB2BE-D8C8-6B46-BB80-B0D9E5DE67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447003"/>
              </p:ext>
            </p:extLst>
          </p:nvPr>
        </p:nvGraphicFramePr>
        <p:xfrm>
          <a:off x="5110716" y="484632"/>
          <a:ext cx="6596652" cy="5733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056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A06EA-7610-B345-AD89-4D100381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4057892" cy="5504688"/>
          </a:xfrm>
        </p:spPr>
        <p:txBody>
          <a:bodyPr>
            <a:normAutofit/>
          </a:bodyPr>
          <a:lstStyle/>
          <a:p>
            <a:br>
              <a:rPr lang="en-US" sz="3800" dirty="0">
                <a:solidFill>
                  <a:schemeClr val="bg1"/>
                </a:solidFill>
              </a:rPr>
            </a:br>
            <a:br>
              <a:rPr lang="en-US" sz="3800" dirty="0">
                <a:solidFill>
                  <a:schemeClr val="bg1"/>
                </a:solidFill>
              </a:rPr>
            </a:br>
            <a:r>
              <a:rPr lang="en-US" sz="3800" dirty="0">
                <a:solidFill>
                  <a:schemeClr val="bg1"/>
                </a:solidFill>
              </a:rPr>
              <a:t>Option 1 Recommendation Analysis </a:t>
            </a:r>
            <a:br>
              <a:rPr lang="en-US" sz="3800" dirty="0">
                <a:solidFill>
                  <a:schemeClr val="bg1"/>
                </a:solidFill>
              </a:rPr>
            </a:br>
            <a:br>
              <a:rPr lang="en-US" sz="3800" dirty="0">
                <a:solidFill>
                  <a:schemeClr val="bg1"/>
                </a:solidFill>
              </a:rPr>
            </a:br>
            <a:r>
              <a:rPr lang="en-US" sz="3800" b="1" u="sng" dirty="0">
                <a:solidFill>
                  <a:schemeClr val="bg1"/>
                </a:solidFill>
              </a:rPr>
              <a:t>Combined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2BE31E-29E5-437F-8CF1-99844E729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86150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134BE27-E055-DF41-8C1E-8BC2996D03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8230931"/>
              </p:ext>
            </p:extLst>
          </p:nvPr>
        </p:nvGraphicFramePr>
        <p:xfrm>
          <a:off x="1371600" y="5172075"/>
          <a:ext cx="1435329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5098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50B51-45BB-CC48-AD8F-88F116E3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Further Analysis | Deeper Insights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856567-1AD2-469B-B79B-0E2877251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75707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159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4AD0-25D3-D84F-8C22-FFDF51B0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/>
              <a:t>Option 2 | Strategy 1</a:t>
            </a:r>
            <a:endParaRPr lang="en-US" dirty="0"/>
          </a:p>
        </p:txBody>
      </p:sp>
      <p:sp>
        <p:nvSpPr>
          <p:cNvPr id="27" name="Freeform: Shape 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649D-C157-7F44-A7E6-1940CCE94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Sell 500 Worst Performing Cars </a:t>
            </a:r>
          </a:p>
          <a:p>
            <a:r>
              <a:rPr lang="en-US" sz="2000">
                <a:solidFill>
                  <a:srgbClr val="FFFFFF"/>
                </a:solidFill>
              </a:rPr>
              <a:t>Decreased Costs</a:t>
            </a:r>
          </a:p>
          <a:p>
            <a:r>
              <a:rPr lang="en-US" sz="2000">
                <a:solidFill>
                  <a:srgbClr val="FFFFFF"/>
                </a:solidFill>
              </a:rPr>
              <a:t>Opportunity To Grow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B1ADE83-ED98-2143-9546-3944938681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193466"/>
              </p:ext>
            </p:extLst>
          </p:nvPr>
        </p:nvGraphicFramePr>
        <p:xfrm>
          <a:off x="6183088" y="2173287"/>
          <a:ext cx="5170711" cy="400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657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500</Words>
  <Application>Microsoft Macintosh PowerPoint</Application>
  <PresentationFormat>Widescreen</PresentationFormat>
  <Paragraphs>139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2019 Lariat Business Plan</vt:lpstr>
      <vt:lpstr>Purpose And Overview</vt:lpstr>
      <vt:lpstr>Recap</vt:lpstr>
      <vt:lpstr>Option 1 | Strategy 1 – Business Growth</vt:lpstr>
      <vt:lpstr>Option 1 | Strategy 2 – Increase Rental Prices</vt:lpstr>
      <vt:lpstr>Option 1 | Strategy 3 – Combined </vt:lpstr>
      <vt:lpstr>  Option 1 Recommendation Analysis   Combined Strategy</vt:lpstr>
      <vt:lpstr>Further Analysis | Deeper Insights</vt:lpstr>
      <vt:lpstr>Option 2 | Strategy 1</vt:lpstr>
      <vt:lpstr>Top 5 Worst Performing Cars</vt:lpstr>
      <vt:lpstr>Option 2 | Strategy 1 Compared to 2018 </vt:lpstr>
      <vt:lpstr>Option 2 | Strategy 2</vt:lpstr>
      <vt:lpstr>Top 5 Best Performing Cars</vt:lpstr>
      <vt:lpstr>Option 2 | Strategy 2 Compared to 2018</vt:lpstr>
      <vt:lpstr>Option 2 | Strategy 1 vs. Strategy 2</vt:lpstr>
      <vt:lpstr>Final Recommendation | Combined Option</vt:lpstr>
      <vt:lpstr>Combined Analysis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Lariat Business Plan</dc:title>
  <dc:creator>Jorhan Cruz</dc:creator>
  <cp:lastModifiedBy>Jorhan Cruz</cp:lastModifiedBy>
  <cp:revision>2</cp:revision>
  <dcterms:created xsi:type="dcterms:W3CDTF">2021-08-12T19:55:43Z</dcterms:created>
  <dcterms:modified xsi:type="dcterms:W3CDTF">2021-08-13T19:52:03Z</dcterms:modified>
</cp:coreProperties>
</file>