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6BF7A17-69D3-48F6-8462-69E619F1056A}">
  <a:tblStyle styleId="{66BF7A17-69D3-48F6-8462-69E619F1056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5.xml"/><Relationship Id="rId33" Type="http://schemas.openxmlformats.org/officeDocument/2006/relationships/font" Target="fonts/OpenSans-boldItalic.fntdata"/><Relationship Id="rId10" Type="http://schemas.openxmlformats.org/officeDocument/2006/relationships/slide" Target="slides/slide4.xml"/><Relationship Id="rId32" Type="http://schemas.openxmlformats.org/officeDocument/2006/relationships/font" Target="fonts/OpenSans-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cbb7e8ecb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ecbb7e8ecb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Looking at the purpose of the loans, we can see that small business most often default on their loans.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cbb7e8ec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cbb7e8ec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Defaulters have on average a loan amount of 12K which is a 1000 dollars lower than the fully paid loans. </a:t>
            </a:r>
            <a:endParaRPr/>
          </a:p>
          <a:p>
            <a:pPr indent="0" lvl="0" marL="0" rtl="0" algn="l">
              <a:spcBef>
                <a:spcPts val="0"/>
              </a:spcBef>
              <a:spcAft>
                <a:spcPts val="0"/>
              </a:spcAft>
              <a:buNone/>
            </a:pPr>
            <a:r>
              <a:rPr lang="nl"/>
              <a:t>Also income is on average 8K lower than the ones of the loans that are being payed in time.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cbb7e8ecb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cbb7e8ecb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Let’s have a look at home ownership and the term on which a loan should be repaid. </a:t>
            </a:r>
            <a:endParaRPr/>
          </a:p>
          <a:p>
            <a:pPr indent="0" lvl="0" marL="0" rtl="0" algn="l">
              <a:spcBef>
                <a:spcPts val="0"/>
              </a:spcBef>
              <a:spcAft>
                <a:spcPts val="0"/>
              </a:spcAft>
              <a:buNone/>
            </a:pPr>
            <a:r>
              <a:rPr lang="nl"/>
              <a:t>Although the differences are small we can see that the people who do not own a house, have mortgage or rent a house are more likely to default. </a:t>
            </a:r>
            <a:endParaRPr/>
          </a:p>
          <a:p>
            <a:pPr indent="0" lvl="0" marL="0" rtl="0" algn="l">
              <a:spcBef>
                <a:spcPts val="0"/>
              </a:spcBef>
              <a:spcAft>
                <a:spcPts val="0"/>
              </a:spcAft>
              <a:buNone/>
            </a:pPr>
            <a:r>
              <a:rPr lang="nl"/>
              <a:t>Also loans with a longer term are more likely to default.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f0dcc50f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ef0dcc50f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Interest rates (so the interest a member has to pay every month to be able to get the loan on top of the monthly payments) on loans that are going to default </a:t>
            </a:r>
            <a:r>
              <a:rPr lang="nl"/>
              <a:t> are on average 2% higher than on fully paid loans.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cbb7e8ecb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ecbb7e8ecb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Subgrades are </a:t>
            </a:r>
            <a:r>
              <a:rPr lang="nl" sz="1000">
                <a:solidFill>
                  <a:srgbClr val="666666"/>
                </a:solidFill>
                <a:highlight>
                  <a:srgbClr val="FFFFFF"/>
                </a:highlight>
              </a:rPr>
              <a:t>formula that takes into account not only credit score, but also a combination of several indicators of credit risk. So essentially indicating the risk of a loan. </a:t>
            </a:r>
            <a:endParaRPr sz="1000">
              <a:solidFill>
                <a:srgbClr val="666666"/>
              </a:solidFill>
              <a:highlight>
                <a:srgbClr val="FFFFFF"/>
              </a:highlight>
            </a:endParaRPr>
          </a:p>
          <a:p>
            <a:pPr indent="0" lvl="0" marL="0" rtl="0" algn="l">
              <a:spcBef>
                <a:spcPts val="0"/>
              </a:spcBef>
              <a:spcAft>
                <a:spcPts val="0"/>
              </a:spcAft>
              <a:buNone/>
            </a:pPr>
            <a:r>
              <a:rPr lang="nl" sz="1000">
                <a:solidFill>
                  <a:srgbClr val="666666"/>
                </a:solidFill>
                <a:highlight>
                  <a:srgbClr val="FFFFFF"/>
                </a:highlight>
              </a:rPr>
              <a:t>Therefore they make the borrower pay more interest to cover for potential loss. The higher the grade Letter the higher the rate a customer has to pay. This graph already shows us that class F and G have a big proportion of the defaulters. Let’s zoom in. </a:t>
            </a:r>
            <a:endParaRPr sz="1000">
              <a:solidFill>
                <a:srgbClr val="666666"/>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cbb7e8ecb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cbb7e8ecb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As expected the ratio of defaulters here is high, so that means that LC’s risk assesing is working accordingly, and is an important influence on loan defaults.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f0dcc50f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ef0dcc50f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So in summary,  in the exploratory analysis we found that the following features have an influence on loan defaulters.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cbb7e8ecb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cbb7e8ecb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With this information in mind we can go about predicting the actual defaulters in our dataset.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cbb7e8ecb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cbb7e8ec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To find the perfect prediction of loan defaulters I ran three different model. As we have already seen in the pie chart, the number of defaulters and paid off loans is heavily imbalanced. As the first model without weights shows in the red circle. It’s predicting that 1666  members will pay when they will actually default. We need this number to be as low as possible.  By tweaking the weights, so evening out both values “default’ and ‘fully paid’ to deal with the imbalance, we can find different scores. As you can see we got the number of wrongly idetified payers down to 573, and with manual weights even to 496. Which is really good. However, let’s have a look at our top right block. This show the number of members that would’ve actually payed are predicted not to.</a:t>
            </a:r>
            <a:endParaRPr/>
          </a:p>
          <a:p>
            <a:pPr indent="0" lvl="0" marL="0" rtl="0" algn="l">
              <a:spcBef>
                <a:spcPts val="0"/>
              </a:spcBef>
              <a:spcAft>
                <a:spcPts val="0"/>
              </a:spcAft>
              <a:buNone/>
            </a:pPr>
            <a:r>
              <a:rPr lang="nl"/>
              <a:t>This is a big amount of loans to lose of course. </a:t>
            </a:r>
            <a:endParaRPr/>
          </a:p>
          <a:p>
            <a:pPr indent="0" lvl="0" marL="0" rtl="0" algn="l">
              <a:spcBef>
                <a:spcPts val="0"/>
              </a:spcBef>
              <a:spcAft>
                <a:spcPts val="0"/>
              </a:spcAft>
              <a:buNone/>
            </a:pPr>
            <a:r>
              <a:rPr lang="nl"/>
              <a:t>If I was actuallu in the company I would have used their metrics to calculate what the loss and gain of income is with every model is, however since I don’t have this I have to run with the info I have. </a:t>
            </a:r>
            <a:endParaRPr/>
          </a:p>
          <a:p>
            <a:pPr indent="0" lvl="0" marL="0" rtl="0" algn="l">
              <a:spcBef>
                <a:spcPts val="0"/>
              </a:spcBef>
              <a:spcAft>
                <a:spcPts val="0"/>
              </a:spcAft>
              <a:buNone/>
            </a:pPr>
            <a:r>
              <a:t/>
            </a:r>
            <a:endParaRPr/>
          </a:p>
          <a:p>
            <a:pPr indent="0" lvl="0" marL="0" rtl="0" algn="l">
              <a:spcBef>
                <a:spcPts val="0"/>
              </a:spcBef>
              <a:spcAft>
                <a:spcPts val="0"/>
              </a:spcAft>
              <a:buNone/>
            </a:pPr>
            <a:r>
              <a:rPr lang="nl"/>
              <a:t>Based on this information, the last model is the best prediciton model as it minimizes the amount of defaulted loans while not losing the majority of loans. </a:t>
            </a:r>
            <a:endParaRPr/>
          </a:p>
          <a:p>
            <a:pPr indent="0" lvl="0" marL="0" rtl="0" algn="l">
              <a:spcBef>
                <a:spcPts val="0"/>
              </a:spcBef>
              <a:spcAft>
                <a:spcPts val="0"/>
              </a:spcAft>
              <a:buNone/>
            </a:pPr>
            <a:r>
              <a:rPr lang="nl"/>
              <a:t>I’ll explain why!</a:t>
            </a:r>
            <a:endParaRPr/>
          </a:p>
          <a:p>
            <a:pPr indent="0" lvl="0" marL="0" rtl="0" algn="l">
              <a:spcBef>
                <a:spcPts val="0"/>
              </a:spcBef>
              <a:spcAft>
                <a:spcPts val="0"/>
              </a:spcAft>
              <a:buNone/>
            </a:pPr>
            <a:r>
              <a:t/>
            </a:r>
            <a:endParaRPr/>
          </a:p>
          <a:p>
            <a:pPr indent="0" lvl="0" marL="0" rtl="0" algn="l">
              <a:spcBef>
                <a:spcPts val="0"/>
              </a:spcBef>
              <a:spcAft>
                <a:spcPts val="0"/>
              </a:spcAft>
              <a:buNone/>
            </a:pPr>
            <a:r>
              <a:rPr lang="nl"/>
              <a:t>Balanced weights = automatically assigned weights based on the features to rule out the imbalance</a:t>
            </a:r>
            <a:endParaRPr/>
          </a:p>
          <a:p>
            <a:pPr indent="0" lvl="0" marL="0" rtl="0" algn="l">
              <a:spcBef>
                <a:spcPts val="0"/>
              </a:spcBef>
              <a:spcAft>
                <a:spcPts val="0"/>
              </a:spcAft>
              <a:buNone/>
            </a:pPr>
            <a:r>
              <a:rPr lang="nl"/>
              <a:t>manual weights = are to tweek the weights by yourself little by little to find that sweet spot.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cbb7e8ecb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ecbb7e8ecb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Let’s have another look at those risks.. By offering this to the LC members, LC has to be very certain that someone is not going to default. As there is not insurance or collatoral when someone doesn’t pay, also it’s very easy for new members to step in and have easy access to quick loans. But as discussed before, investors trust is everything for LC. Because no trust is no investors is no loans. Therefore we need to minimize the risk of defaulters as much as we can. </a:t>
            </a:r>
            <a:endParaRPr/>
          </a:p>
          <a:p>
            <a:pPr indent="0" lvl="0" marL="0" rtl="0" algn="l">
              <a:spcBef>
                <a:spcPts val="0"/>
              </a:spcBef>
              <a:spcAft>
                <a:spcPts val="0"/>
              </a:spcAft>
              <a:buNone/>
            </a:pPr>
            <a:r>
              <a:t/>
            </a:r>
            <a:endParaRPr/>
          </a:p>
          <a:p>
            <a:pPr indent="0" lvl="0" marL="0" rtl="0" algn="l">
              <a:spcBef>
                <a:spcPts val="0"/>
              </a:spcBef>
              <a:spcAft>
                <a:spcPts val="0"/>
              </a:spcAft>
              <a:buNone/>
            </a:pPr>
            <a:r>
              <a:rPr lang="nl"/>
              <a:t>Luckily there is a way we don’t have to miss out on all those ‘good’ loans we are missing by being strict on defaulters. </a:t>
            </a:r>
            <a:endParaRPr/>
          </a:p>
          <a:p>
            <a:pPr indent="0" lvl="0" marL="0" rtl="0" algn="l">
              <a:spcBef>
                <a:spcPts val="0"/>
              </a:spcBef>
              <a:spcAft>
                <a:spcPts val="0"/>
              </a:spcAft>
              <a:buNone/>
            </a:pPr>
            <a:r>
              <a:t/>
            </a:r>
            <a:endParaRPr/>
          </a:p>
          <a:p>
            <a:pPr indent="0" lvl="0" marL="0" rtl="0" algn="l">
              <a:spcBef>
                <a:spcPts val="0"/>
              </a:spcBef>
              <a:spcAft>
                <a:spcPts val="0"/>
              </a:spcAft>
              <a:buNone/>
            </a:pPr>
            <a:r>
              <a:rPr lang="nl"/>
              <a:t>As a matter of fact we have a great team of </a:t>
            </a:r>
            <a:r>
              <a:rPr lang="nl"/>
              <a:t>analysts</a:t>
            </a:r>
            <a:r>
              <a:rPr lang="nl"/>
              <a:t> at the LC that can execute other steps to build on the outcome of our model. let’s take a look</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ecbb7e8ec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ecbb7e8ec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That brings us to the research question for the LC.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ecbb7e8ecb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ecbb7e8ecb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Feature importance is a technique where you give a relative score to a feature in your model based on how useful they are on predicting a variable, in this case loan status. (Besides that it is also used to reduce the columns in your model and improve the scores) In Logistic regression the values &gt; 0 are the ones that influence to outcome 1, in this case the actual defaulted loans. I’ve selected the top 12 features here, sorted on relevance, in order to improve the </a:t>
            </a:r>
            <a:r>
              <a:rPr lang="nl"/>
              <a:t>identification</a:t>
            </a:r>
            <a:r>
              <a:rPr lang="nl"/>
              <a:t> of loan defaulters. </a:t>
            </a:r>
            <a:endParaRPr/>
          </a:p>
          <a:p>
            <a:pPr indent="0" lvl="0" marL="0" rtl="0" algn="l">
              <a:spcBef>
                <a:spcPts val="0"/>
              </a:spcBef>
              <a:spcAft>
                <a:spcPts val="0"/>
              </a:spcAft>
              <a:buNone/>
            </a:pPr>
            <a:r>
              <a:rPr lang="nl"/>
              <a:t>As we can see the features are very similar to the ones we identified in our exploratotry analysis. Only the subgrades are different, suprsingly even. We find that lower subgrades such as A5 and D1 are also predictors of loan defaulters. </a:t>
            </a:r>
            <a:endParaRPr/>
          </a:p>
          <a:p>
            <a:pPr indent="0" lvl="0" marL="0" rtl="0" algn="l">
              <a:spcBef>
                <a:spcPts val="0"/>
              </a:spcBef>
              <a:spcAft>
                <a:spcPts val="0"/>
              </a:spcAft>
              <a:buNone/>
            </a:pPr>
            <a:r>
              <a:rPr lang="nl"/>
              <a:t>So how can we use this info to improve our model and miss as little as possible ‘good’ loans?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f0dcc50f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ef0dcc50f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With this information in mind we can go about predicting the actual defaulters in our dataset.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cbb7e8ecb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ecbb7e8ecb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So we can conclude the following.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ecbb7e8ecb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ecbb7e8ecb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Unfortunately I did not have enough time to build a model that does this cross checking. Which is what we can do in the next steps. </a:t>
            </a:r>
            <a:endParaRPr/>
          </a:p>
          <a:p>
            <a:pPr indent="0" lvl="0" marL="0" rtl="0" algn="l">
              <a:spcBef>
                <a:spcPts val="0"/>
              </a:spcBef>
              <a:spcAft>
                <a:spcPts val="0"/>
              </a:spcAft>
              <a:buNone/>
            </a:pPr>
            <a:r>
              <a:rPr lang="nl"/>
              <a:t>Just the presence of these features is not enough we should also have a look at the probabilty someone is going to default if they only has a few or none of these features.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ecbb7e8ec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ecbb7e8ec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Let’s have a small introduction on loan defaults. Because like most of you I also had no idea what a default at this time last week. But it’s actually quite straightforward. Let’s have a look!</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cbb7e8ec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cbb7e8ec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Defaults are a </a:t>
            </a:r>
            <a:r>
              <a:rPr lang="nl"/>
              <a:t>phenomenon</a:t>
            </a:r>
            <a:r>
              <a:rPr lang="nl"/>
              <a:t> that occur in the world of loans! It’s </a:t>
            </a:r>
            <a:r>
              <a:rPr lang="nl"/>
              <a:t>actually</a:t>
            </a:r>
            <a:r>
              <a:rPr lang="nl"/>
              <a:t> defined as the situation where there is no longer a reasonable expectation for any further payments, aka the money is gone. This usually occurs after 120 days of non-payment. The main instances dealing with these problems are banks,  like ING, Credit Card(visa), and FinTech company. So why would we want to know if someone is going to default before hand?</a:t>
            </a:r>
            <a:endParaRPr/>
          </a:p>
          <a:p>
            <a:pPr indent="0" lvl="0" marL="0" rtl="0" algn="l">
              <a:spcBef>
                <a:spcPts val="0"/>
              </a:spcBef>
              <a:spcAft>
                <a:spcPts val="0"/>
              </a:spcAft>
              <a:buNone/>
            </a:pPr>
            <a:r>
              <a:rPr lang="nl"/>
              <a:t>First of all, the most straightforward one, we can reduce financial loss. For example, if someone defaults on a loan of 20.000 dollars this is quite some money to lose. Also, to improve trust, if you give that money out it would be nice to go to bed at night with the idea you will see your  money get back</a:t>
            </a:r>
            <a:endParaRPr/>
          </a:p>
          <a:p>
            <a:pPr indent="0" lvl="0" marL="0" rtl="0" algn="l">
              <a:spcBef>
                <a:spcPts val="0"/>
              </a:spcBef>
              <a:spcAft>
                <a:spcPts val="0"/>
              </a:spcAft>
              <a:buNone/>
            </a:pPr>
            <a:r>
              <a:rPr lang="nl"/>
              <a:t>Also, knowing who is going to default will  improve the pace with what an investor can make decisions and also the reliabilty of that choice.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cbb7e8ec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cbb7e8ec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As just mentioned, FinTechs also struggle with defaults and are constantly trying to find ways to reduce this risk. One of these companies is LC.</a:t>
            </a:r>
            <a:endParaRPr/>
          </a:p>
          <a:p>
            <a:pPr indent="0" lvl="0" marL="0" rtl="0" algn="l">
              <a:spcBef>
                <a:spcPts val="0"/>
              </a:spcBef>
              <a:spcAft>
                <a:spcPts val="0"/>
              </a:spcAft>
              <a:buNone/>
            </a:pPr>
            <a:r>
              <a:rPr lang="nl"/>
              <a:t>This fintech is:</a:t>
            </a:r>
            <a:endParaRPr/>
          </a:p>
          <a:p>
            <a:pPr indent="0" lvl="0" marL="0" rtl="0" algn="l">
              <a:spcBef>
                <a:spcPts val="0"/>
              </a:spcBef>
              <a:spcAft>
                <a:spcPts val="0"/>
              </a:spcAft>
              <a:buNone/>
            </a:pPr>
            <a:r>
              <a:rPr lang="nl"/>
              <a:t>well basically a platform….</a:t>
            </a:r>
            <a:endParaRPr/>
          </a:p>
          <a:p>
            <a:pPr indent="-298450" lvl="0" marL="457200" rtl="0" algn="l">
              <a:spcBef>
                <a:spcPts val="0"/>
              </a:spcBef>
              <a:spcAft>
                <a:spcPts val="0"/>
              </a:spcAft>
              <a:buSzPts val="1100"/>
              <a:buChar char="-"/>
            </a:pPr>
            <a:r>
              <a:rPr lang="nl"/>
              <a:t>It’s has P2P where two individuals can help each other by borrowing and investing money. </a:t>
            </a:r>
            <a:endParaRPr/>
          </a:p>
          <a:p>
            <a:pPr indent="-298450" lvl="0" marL="457200" rtl="0" algn="l">
              <a:spcBef>
                <a:spcPts val="0"/>
              </a:spcBef>
              <a:spcAft>
                <a:spcPts val="0"/>
              </a:spcAft>
              <a:buSzPts val="1100"/>
              <a:buChar char="-"/>
            </a:pPr>
            <a:r>
              <a:rPr lang="nl"/>
              <a:t>Borrowers can apply for a loan by sending in their income, previous credit score, home situation, purpose of the loan etc</a:t>
            </a:r>
            <a:endParaRPr/>
          </a:p>
          <a:p>
            <a:pPr indent="-298450" lvl="0" marL="457200" rtl="0" algn="l">
              <a:spcBef>
                <a:spcPts val="0"/>
              </a:spcBef>
              <a:spcAft>
                <a:spcPts val="0"/>
              </a:spcAft>
              <a:buSzPts val="1100"/>
              <a:buChar char="-"/>
            </a:pPr>
            <a:r>
              <a:rPr lang="nl"/>
              <a:t>Investors can already invest in a loan for as little as a 1000 dollars</a:t>
            </a:r>
            <a:endParaRPr/>
          </a:p>
          <a:p>
            <a:pPr indent="-298450" lvl="0" marL="457200" rtl="0" algn="l">
              <a:spcBef>
                <a:spcPts val="0"/>
              </a:spcBef>
              <a:spcAft>
                <a:spcPts val="0"/>
              </a:spcAft>
              <a:buSzPts val="1100"/>
              <a:buChar char="-"/>
            </a:pPr>
            <a:r>
              <a:rPr lang="nl"/>
              <a:t>Members can apply for all sort of loans, like a wedding a holidy or the most popular option debt consolidation</a:t>
            </a:r>
            <a:endParaRPr/>
          </a:p>
          <a:p>
            <a:pPr indent="-298450" lvl="0" marL="457200" rtl="0" algn="l">
              <a:spcBef>
                <a:spcPts val="0"/>
              </a:spcBef>
              <a:spcAft>
                <a:spcPts val="0"/>
              </a:spcAft>
              <a:buSzPts val="1100"/>
              <a:buChar char="-"/>
            </a:pPr>
            <a:r>
              <a:rPr lang="nl"/>
              <a:t>Other than the easy accesibility of loans via the platform the interest rates are beneficial for both parties.</a:t>
            </a:r>
            <a:endParaRPr/>
          </a:p>
          <a:p>
            <a:pPr indent="-298450" lvl="0" marL="457200" rtl="0" algn="l">
              <a:spcBef>
                <a:spcPts val="0"/>
              </a:spcBef>
              <a:spcAft>
                <a:spcPts val="0"/>
              </a:spcAft>
              <a:buSzPts val="1100"/>
              <a:buChar char="-"/>
            </a:pPr>
            <a:r>
              <a:rPr lang="nl"/>
              <a:t>Interest rates for borrowers are lower than with a bank of credit card</a:t>
            </a:r>
            <a:endParaRPr/>
          </a:p>
          <a:p>
            <a:pPr indent="-298450" lvl="0" marL="457200" rtl="0" algn="l">
              <a:spcBef>
                <a:spcPts val="0"/>
              </a:spcBef>
              <a:spcAft>
                <a:spcPts val="0"/>
              </a:spcAft>
              <a:buSzPts val="1100"/>
              <a:buChar char="-"/>
            </a:pPr>
            <a:r>
              <a:rPr lang="nl"/>
              <a:t>for investors an easy way to earn money on not being dependent on the performance of for example a stock market.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cbb7e8ec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cbb7e8ec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The LendingClub is founded in San Francisco and has a total of 42367 members across the States. With the majority in California, New York, Florida and Texas. In this dataset the sum of the loans given out is 446… and the average loan value is 11.250 dollars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cbb7e8ec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cbb7e8ec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Let’s dive a bit deeper into the actual loan features. Although the platform is promising with beneficial rates for both sides there are also big risks associated with investing in the LC and giving someone a loan. </a:t>
            </a:r>
            <a:endParaRPr/>
          </a:p>
          <a:p>
            <a:pPr indent="0" lvl="0" marL="0" rtl="0" algn="l">
              <a:spcBef>
                <a:spcPts val="0"/>
              </a:spcBef>
              <a:spcAft>
                <a:spcPts val="0"/>
              </a:spcAft>
              <a:buNone/>
            </a:pPr>
            <a:r>
              <a:t/>
            </a:r>
            <a:endParaRPr/>
          </a:p>
          <a:p>
            <a:pPr indent="0" lvl="0" marL="0" rtl="0" algn="l">
              <a:spcBef>
                <a:spcPts val="0"/>
              </a:spcBef>
              <a:spcAft>
                <a:spcPts val="0"/>
              </a:spcAft>
              <a:buNone/>
            </a:pPr>
            <a:r>
              <a:rPr lang="nl"/>
              <a:t>-Talk about risks - </a:t>
            </a:r>
            <a:endParaRPr/>
          </a:p>
          <a:p>
            <a:pPr indent="0" lvl="0" marL="0" rtl="0" algn="l">
              <a:spcBef>
                <a:spcPts val="0"/>
              </a:spcBef>
              <a:spcAft>
                <a:spcPts val="0"/>
              </a:spcAft>
              <a:buNone/>
            </a:pPr>
            <a:r>
              <a:t/>
            </a:r>
            <a:endParaRPr/>
          </a:p>
          <a:p>
            <a:pPr indent="0" lvl="0" marL="0" rtl="0" algn="l">
              <a:spcBef>
                <a:spcPts val="0"/>
              </a:spcBef>
              <a:spcAft>
                <a:spcPts val="0"/>
              </a:spcAft>
              <a:buNone/>
            </a:pPr>
            <a:r>
              <a:rPr lang="nl"/>
              <a:t>Loss of reputation and investor’s trust in the platform. Especially if there is no bank you can complain to to get your money back and multiple investors who will have trouble if one person goes on and default. Especially platforms based on technology where big amounts of (personal) money are involved, LC has  to make sure both sides trust the process and investors have to believe they will get their money back, elseway it is a quick exit.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nl">
                <a:solidFill>
                  <a:schemeClr val="dk1"/>
                </a:solidFill>
              </a:rPr>
              <a:t>Especially on a platform where trust is the main driver, LC should do everything in its power to decrease the amount of defaulted loans.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cbb7e8ec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cbb7e8ec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So let’s have a look at the features that we have found to influence loan defaults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cbb7e8ec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cbb7e8ec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We can see LC is doing pretty good with a pretty low percentage of defaulters, however given that the average of defaulters in the US is 3% percent, LC should have a look at getting this number down. </a:t>
            </a:r>
            <a:endParaRPr/>
          </a:p>
          <a:p>
            <a:pPr indent="0" lvl="0" marL="0" rtl="0" algn="l">
              <a:spcBef>
                <a:spcPts val="0"/>
              </a:spcBef>
              <a:spcAft>
                <a:spcPts val="0"/>
              </a:spcAft>
              <a:buNone/>
            </a:pPr>
            <a:r>
              <a:rPr lang="nl"/>
              <a:t>although lending club doesn’t physically loses money when a loan defaults they do lose trust of investors in the platform and risk reputation issues. Especially on a platform where trust is the main driver, LC should do everything in its power to decrease the amount of defaulted loans.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n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9.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3.png"/><Relationship Id="rId5" Type="http://schemas.openxmlformats.org/officeDocument/2006/relationships/image" Target="../media/image20.png"/><Relationship Id="rId6"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7.png"/><Relationship Id="rId5"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16.png"/><Relationship Id="rId5" Type="http://schemas.openxmlformats.org/officeDocument/2006/relationships/image" Target="../media/image14.png"/><Relationship Id="rId6"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4.png"/><Relationship Id="rId6" Type="http://schemas.openxmlformats.org/officeDocument/2006/relationships/image" Target="../media/image7.png"/><Relationship Id="rId7" Type="http://schemas.openxmlformats.org/officeDocument/2006/relationships/image" Target="../media/image11.png"/><Relationship Id="rId8"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653988" y="1507225"/>
            <a:ext cx="7836024" cy="2129050"/>
          </a:xfrm>
          <a:prstGeom prst="rect">
            <a:avLst/>
          </a:prstGeom>
          <a:noFill/>
          <a:ln>
            <a:noFill/>
          </a:ln>
        </p:spPr>
      </p:pic>
      <p:sp>
        <p:nvSpPr>
          <p:cNvPr id="55" name="Google Shape;55;p13"/>
          <p:cNvSpPr txBox="1"/>
          <p:nvPr/>
        </p:nvSpPr>
        <p:spPr>
          <a:xfrm>
            <a:off x="2695950" y="907025"/>
            <a:ext cx="3752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nl" sz="2400">
                <a:solidFill>
                  <a:srgbClr val="002A4E"/>
                </a:solidFill>
                <a:latin typeface="Verdana"/>
                <a:ea typeface="Verdana"/>
                <a:cs typeface="Verdana"/>
                <a:sym typeface="Verdana"/>
              </a:rPr>
              <a:t>Mid-Bootcamp Project</a:t>
            </a:r>
            <a:endParaRPr sz="2400">
              <a:solidFill>
                <a:srgbClr val="002A4E"/>
              </a:solidFill>
              <a:latin typeface="Verdana"/>
              <a:ea typeface="Verdana"/>
              <a:cs typeface="Verdana"/>
              <a:sym typeface="Verdana"/>
            </a:endParaRPr>
          </a:p>
        </p:txBody>
      </p:sp>
      <p:sp>
        <p:nvSpPr>
          <p:cNvPr id="56" name="Google Shape;56;p13"/>
          <p:cNvSpPr txBox="1"/>
          <p:nvPr/>
        </p:nvSpPr>
        <p:spPr>
          <a:xfrm>
            <a:off x="2695950" y="4481575"/>
            <a:ext cx="3752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nl">
                <a:solidFill>
                  <a:srgbClr val="002A4E"/>
                </a:solidFill>
                <a:latin typeface="Verdana"/>
                <a:ea typeface="Verdana"/>
                <a:cs typeface="Verdana"/>
                <a:sym typeface="Verdana"/>
              </a:rPr>
              <a:t>Jorien Caron - September 2021</a:t>
            </a:r>
            <a:endParaRPr>
              <a:solidFill>
                <a:srgbClr val="002A4E"/>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2"/>
          <p:cNvPicPr preferRelativeResize="0"/>
          <p:nvPr/>
        </p:nvPicPr>
        <p:blipFill>
          <a:blip r:embed="rId3">
            <a:alphaModFix/>
          </a:blip>
          <a:stretch>
            <a:fillRect/>
          </a:stretch>
        </p:blipFill>
        <p:spPr>
          <a:xfrm>
            <a:off x="8644954" y="4641775"/>
            <a:ext cx="354746" cy="330000"/>
          </a:xfrm>
          <a:prstGeom prst="rect">
            <a:avLst/>
          </a:prstGeom>
          <a:noFill/>
          <a:ln>
            <a:noFill/>
          </a:ln>
        </p:spPr>
      </p:pic>
      <p:sp>
        <p:nvSpPr>
          <p:cNvPr id="124" name="Google Shape;124;p22"/>
          <p:cNvSpPr txBox="1"/>
          <p:nvPr/>
        </p:nvSpPr>
        <p:spPr>
          <a:xfrm>
            <a:off x="2505300" y="424500"/>
            <a:ext cx="4133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nl" sz="2800">
                <a:solidFill>
                  <a:srgbClr val="EF4123"/>
                </a:solidFill>
                <a:latin typeface="Open Sans"/>
                <a:ea typeface="Open Sans"/>
                <a:cs typeface="Open Sans"/>
                <a:sym typeface="Open Sans"/>
              </a:rPr>
              <a:t>Default ratios</a:t>
            </a:r>
            <a:endParaRPr b="1" sz="2800">
              <a:solidFill>
                <a:srgbClr val="EF4123"/>
              </a:solidFill>
              <a:latin typeface="Open Sans"/>
              <a:ea typeface="Open Sans"/>
              <a:cs typeface="Open Sans"/>
              <a:sym typeface="Open Sans"/>
            </a:endParaRPr>
          </a:p>
        </p:txBody>
      </p:sp>
      <p:sp>
        <p:nvSpPr>
          <p:cNvPr id="125" name="Google Shape;125;p22"/>
          <p:cNvSpPr txBox="1"/>
          <p:nvPr/>
        </p:nvSpPr>
        <p:spPr>
          <a:xfrm>
            <a:off x="7184400" y="1886300"/>
            <a:ext cx="130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6" name="Google Shape;126;p22"/>
          <p:cNvSpPr txBox="1"/>
          <p:nvPr/>
        </p:nvSpPr>
        <p:spPr>
          <a:xfrm>
            <a:off x="6585900" y="1434475"/>
            <a:ext cx="1999800" cy="400200"/>
          </a:xfrm>
          <a:prstGeom prst="rect">
            <a:avLst/>
          </a:prstGeom>
          <a:noFill/>
          <a:ln cap="flat" cmpd="sng" w="28575">
            <a:solidFill>
              <a:srgbClr val="EF4123"/>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nl">
                <a:solidFill>
                  <a:srgbClr val="002A4E"/>
                </a:solidFill>
                <a:latin typeface="Open Sans"/>
                <a:ea typeface="Open Sans"/>
                <a:cs typeface="Open Sans"/>
                <a:sym typeface="Open Sans"/>
              </a:rPr>
              <a:t>Defaults?</a:t>
            </a:r>
            <a:endParaRPr>
              <a:solidFill>
                <a:srgbClr val="002A4E"/>
              </a:solidFill>
              <a:latin typeface="Open Sans"/>
              <a:ea typeface="Open Sans"/>
              <a:cs typeface="Open Sans"/>
              <a:sym typeface="Open Sans"/>
            </a:endParaRPr>
          </a:p>
        </p:txBody>
      </p:sp>
      <p:sp>
        <p:nvSpPr>
          <p:cNvPr id="127" name="Google Shape;127;p22"/>
          <p:cNvSpPr txBox="1"/>
          <p:nvPr/>
        </p:nvSpPr>
        <p:spPr>
          <a:xfrm>
            <a:off x="6489000" y="2005400"/>
            <a:ext cx="2193600" cy="3849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rgbClr val="002A4E"/>
              </a:buClr>
              <a:buSzPts val="1300"/>
              <a:buFont typeface="Open Sans"/>
              <a:buChar char="●"/>
            </a:pPr>
            <a:r>
              <a:rPr lang="nl" sz="1300">
                <a:solidFill>
                  <a:srgbClr val="002A4E"/>
                </a:solidFill>
                <a:latin typeface="Open Sans"/>
                <a:ea typeface="Open Sans"/>
                <a:cs typeface="Open Sans"/>
                <a:sym typeface="Open Sans"/>
              </a:rPr>
              <a:t>Small business</a:t>
            </a:r>
            <a:endParaRPr sz="1300">
              <a:solidFill>
                <a:srgbClr val="002A4E"/>
              </a:solidFill>
              <a:latin typeface="Open Sans"/>
              <a:ea typeface="Open Sans"/>
              <a:cs typeface="Open Sans"/>
              <a:sym typeface="Open Sans"/>
            </a:endParaRPr>
          </a:p>
        </p:txBody>
      </p:sp>
      <p:pic>
        <p:nvPicPr>
          <p:cNvPr id="128" name="Google Shape;128;p22"/>
          <p:cNvPicPr preferRelativeResize="0"/>
          <p:nvPr/>
        </p:nvPicPr>
        <p:blipFill>
          <a:blip r:embed="rId4">
            <a:alphaModFix/>
          </a:blip>
          <a:stretch>
            <a:fillRect/>
          </a:stretch>
        </p:blipFill>
        <p:spPr>
          <a:xfrm>
            <a:off x="255475" y="1361475"/>
            <a:ext cx="6184201" cy="2785358"/>
          </a:xfrm>
          <a:prstGeom prst="rect">
            <a:avLst/>
          </a:prstGeom>
          <a:noFill/>
          <a:ln>
            <a:noFill/>
          </a:ln>
        </p:spPr>
      </p:pic>
      <p:pic>
        <p:nvPicPr>
          <p:cNvPr id="129" name="Google Shape;129;p22"/>
          <p:cNvPicPr preferRelativeResize="0"/>
          <p:nvPr/>
        </p:nvPicPr>
        <p:blipFill>
          <a:blip r:embed="rId5">
            <a:alphaModFix/>
          </a:blip>
          <a:stretch>
            <a:fillRect/>
          </a:stretch>
        </p:blipFill>
        <p:spPr>
          <a:xfrm>
            <a:off x="340150" y="426254"/>
            <a:ext cx="1309200" cy="61209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8644954" y="4641775"/>
            <a:ext cx="354746" cy="330000"/>
          </a:xfrm>
          <a:prstGeom prst="rect">
            <a:avLst/>
          </a:prstGeom>
          <a:noFill/>
          <a:ln>
            <a:noFill/>
          </a:ln>
        </p:spPr>
      </p:pic>
      <p:sp>
        <p:nvSpPr>
          <p:cNvPr id="135" name="Google Shape;135;p23"/>
          <p:cNvSpPr txBox="1"/>
          <p:nvPr/>
        </p:nvSpPr>
        <p:spPr>
          <a:xfrm>
            <a:off x="2505300" y="362675"/>
            <a:ext cx="4133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nl" sz="2800">
                <a:solidFill>
                  <a:srgbClr val="EF4123"/>
                </a:solidFill>
                <a:latin typeface="Open Sans"/>
                <a:ea typeface="Open Sans"/>
                <a:cs typeface="Open Sans"/>
                <a:sym typeface="Open Sans"/>
              </a:rPr>
              <a:t>Default ratios</a:t>
            </a:r>
            <a:endParaRPr b="1" sz="2800">
              <a:solidFill>
                <a:srgbClr val="EF4123"/>
              </a:solidFill>
              <a:latin typeface="Open Sans"/>
              <a:ea typeface="Open Sans"/>
              <a:cs typeface="Open Sans"/>
              <a:sym typeface="Open Sans"/>
            </a:endParaRPr>
          </a:p>
        </p:txBody>
      </p:sp>
      <p:pic>
        <p:nvPicPr>
          <p:cNvPr id="136" name="Google Shape;136;p23"/>
          <p:cNvPicPr preferRelativeResize="0"/>
          <p:nvPr/>
        </p:nvPicPr>
        <p:blipFill>
          <a:blip r:embed="rId4">
            <a:alphaModFix/>
          </a:blip>
          <a:stretch>
            <a:fillRect/>
          </a:stretch>
        </p:blipFill>
        <p:spPr>
          <a:xfrm>
            <a:off x="2309150" y="1130675"/>
            <a:ext cx="4097110" cy="35110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4"/>
          <p:cNvPicPr preferRelativeResize="0"/>
          <p:nvPr/>
        </p:nvPicPr>
        <p:blipFill>
          <a:blip r:embed="rId3">
            <a:alphaModFix/>
          </a:blip>
          <a:stretch>
            <a:fillRect/>
          </a:stretch>
        </p:blipFill>
        <p:spPr>
          <a:xfrm>
            <a:off x="8644954" y="4641775"/>
            <a:ext cx="354746" cy="330000"/>
          </a:xfrm>
          <a:prstGeom prst="rect">
            <a:avLst/>
          </a:prstGeom>
          <a:noFill/>
          <a:ln>
            <a:noFill/>
          </a:ln>
        </p:spPr>
      </p:pic>
      <p:sp>
        <p:nvSpPr>
          <p:cNvPr id="142" name="Google Shape;142;p24"/>
          <p:cNvSpPr txBox="1"/>
          <p:nvPr/>
        </p:nvSpPr>
        <p:spPr>
          <a:xfrm>
            <a:off x="2505300" y="362675"/>
            <a:ext cx="4133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nl" sz="2800">
                <a:solidFill>
                  <a:srgbClr val="EF4123"/>
                </a:solidFill>
                <a:latin typeface="Open Sans"/>
                <a:ea typeface="Open Sans"/>
                <a:cs typeface="Open Sans"/>
                <a:sym typeface="Open Sans"/>
              </a:rPr>
              <a:t>Default ratios</a:t>
            </a:r>
            <a:endParaRPr b="1" sz="2800">
              <a:solidFill>
                <a:srgbClr val="EF4123"/>
              </a:solidFill>
              <a:latin typeface="Open Sans"/>
              <a:ea typeface="Open Sans"/>
              <a:cs typeface="Open Sans"/>
              <a:sym typeface="Open Sans"/>
            </a:endParaRPr>
          </a:p>
        </p:txBody>
      </p:sp>
      <p:pic>
        <p:nvPicPr>
          <p:cNvPr id="143" name="Google Shape;143;p24"/>
          <p:cNvPicPr preferRelativeResize="0"/>
          <p:nvPr/>
        </p:nvPicPr>
        <p:blipFill>
          <a:blip r:embed="rId4">
            <a:alphaModFix/>
          </a:blip>
          <a:stretch>
            <a:fillRect/>
          </a:stretch>
        </p:blipFill>
        <p:spPr>
          <a:xfrm>
            <a:off x="219975" y="1055375"/>
            <a:ext cx="4352024" cy="3586401"/>
          </a:xfrm>
          <a:prstGeom prst="rect">
            <a:avLst/>
          </a:prstGeom>
          <a:noFill/>
          <a:ln>
            <a:noFill/>
          </a:ln>
        </p:spPr>
      </p:pic>
      <p:pic>
        <p:nvPicPr>
          <p:cNvPr id="144" name="Google Shape;144;p24"/>
          <p:cNvPicPr preferRelativeResize="0"/>
          <p:nvPr/>
        </p:nvPicPr>
        <p:blipFill>
          <a:blip r:embed="rId5">
            <a:alphaModFix/>
          </a:blip>
          <a:stretch>
            <a:fillRect/>
          </a:stretch>
        </p:blipFill>
        <p:spPr>
          <a:xfrm>
            <a:off x="4772425" y="1124225"/>
            <a:ext cx="4041123" cy="3448700"/>
          </a:xfrm>
          <a:prstGeom prst="rect">
            <a:avLst/>
          </a:prstGeom>
          <a:noFill/>
          <a:ln>
            <a:noFill/>
          </a:ln>
        </p:spPr>
      </p:pic>
      <p:pic>
        <p:nvPicPr>
          <p:cNvPr id="145" name="Google Shape;145;p24"/>
          <p:cNvPicPr preferRelativeResize="0"/>
          <p:nvPr/>
        </p:nvPicPr>
        <p:blipFill>
          <a:blip r:embed="rId6">
            <a:alphaModFix/>
          </a:blip>
          <a:stretch>
            <a:fillRect/>
          </a:stretch>
        </p:blipFill>
        <p:spPr>
          <a:xfrm>
            <a:off x="219975" y="362675"/>
            <a:ext cx="1131375" cy="528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5"/>
          <p:cNvPicPr preferRelativeResize="0"/>
          <p:nvPr/>
        </p:nvPicPr>
        <p:blipFill>
          <a:blip r:embed="rId3">
            <a:alphaModFix/>
          </a:blip>
          <a:stretch>
            <a:fillRect/>
          </a:stretch>
        </p:blipFill>
        <p:spPr>
          <a:xfrm>
            <a:off x="8644954" y="4641775"/>
            <a:ext cx="354746" cy="330000"/>
          </a:xfrm>
          <a:prstGeom prst="rect">
            <a:avLst/>
          </a:prstGeom>
          <a:noFill/>
          <a:ln>
            <a:noFill/>
          </a:ln>
        </p:spPr>
      </p:pic>
      <p:sp>
        <p:nvSpPr>
          <p:cNvPr id="151" name="Google Shape;151;p25"/>
          <p:cNvSpPr txBox="1"/>
          <p:nvPr/>
        </p:nvSpPr>
        <p:spPr>
          <a:xfrm>
            <a:off x="2505300" y="362675"/>
            <a:ext cx="4133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nl" sz="2800">
                <a:solidFill>
                  <a:srgbClr val="EF4123"/>
                </a:solidFill>
                <a:latin typeface="Open Sans"/>
                <a:ea typeface="Open Sans"/>
                <a:cs typeface="Open Sans"/>
                <a:sym typeface="Open Sans"/>
              </a:rPr>
              <a:t>Default ratios</a:t>
            </a:r>
            <a:endParaRPr b="1" sz="2800">
              <a:solidFill>
                <a:srgbClr val="EF4123"/>
              </a:solidFill>
              <a:latin typeface="Open Sans"/>
              <a:ea typeface="Open Sans"/>
              <a:cs typeface="Open Sans"/>
              <a:sym typeface="Open Sans"/>
            </a:endParaRPr>
          </a:p>
        </p:txBody>
      </p:sp>
      <p:pic>
        <p:nvPicPr>
          <p:cNvPr id="152" name="Google Shape;152;p25"/>
          <p:cNvPicPr preferRelativeResize="0"/>
          <p:nvPr/>
        </p:nvPicPr>
        <p:blipFill>
          <a:blip r:embed="rId4">
            <a:alphaModFix/>
          </a:blip>
          <a:stretch>
            <a:fillRect/>
          </a:stretch>
        </p:blipFill>
        <p:spPr>
          <a:xfrm>
            <a:off x="2362188" y="978263"/>
            <a:ext cx="4419613" cy="38604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6" name="Shape 156"/>
        <p:cNvGrpSpPr/>
        <p:nvPr/>
      </p:nvGrpSpPr>
      <p:grpSpPr>
        <a:xfrm>
          <a:off x="0" y="0"/>
          <a:ext cx="0" cy="0"/>
          <a:chOff x="0" y="0"/>
          <a:chExt cx="0" cy="0"/>
        </a:xfrm>
      </p:grpSpPr>
      <p:pic>
        <p:nvPicPr>
          <p:cNvPr id="157" name="Google Shape;157;p26"/>
          <p:cNvPicPr preferRelativeResize="0"/>
          <p:nvPr/>
        </p:nvPicPr>
        <p:blipFill>
          <a:blip r:embed="rId3">
            <a:alphaModFix/>
          </a:blip>
          <a:stretch>
            <a:fillRect/>
          </a:stretch>
        </p:blipFill>
        <p:spPr>
          <a:xfrm>
            <a:off x="8644954" y="4641775"/>
            <a:ext cx="354746" cy="330000"/>
          </a:xfrm>
          <a:prstGeom prst="rect">
            <a:avLst/>
          </a:prstGeom>
          <a:noFill/>
          <a:ln>
            <a:noFill/>
          </a:ln>
        </p:spPr>
      </p:pic>
      <p:sp>
        <p:nvSpPr>
          <p:cNvPr id="158" name="Google Shape;158;p26"/>
          <p:cNvSpPr txBox="1"/>
          <p:nvPr/>
        </p:nvSpPr>
        <p:spPr>
          <a:xfrm>
            <a:off x="2505300" y="362675"/>
            <a:ext cx="4133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nl" sz="2800">
                <a:solidFill>
                  <a:srgbClr val="EF4123"/>
                </a:solidFill>
                <a:latin typeface="Open Sans"/>
                <a:ea typeface="Open Sans"/>
                <a:cs typeface="Open Sans"/>
                <a:sym typeface="Open Sans"/>
              </a:rPr>
              <a:t>Default ratios</a:t>
            </a:r>
            <a:endParaRPr b="1" sz="2800">
              <a:solidFill>
                <a:srgbClr val="EF4123"/>
              </a:solidFill>
              <a:latin typeface="Open Sans"/>
              <a:ea typeface="Open Sans"/>
              <a:cs typeface="Open Sans"/>
              <a:sym typeface="Open Sans"/>
            </a:endParaRPr>
          </a:p>
        </p:txBody>
      </p:sp>
      <p:pic>
        <p:nvPicPr>
          <p:cNvPr id="159" name="Google Shape;159;p26"/>
          <p:cNvPicPr preferRelativeResize="0"/>
          <p:nvPr/>
        </p:nvPicPr>
        <p:blipFill>
          <a:blip r:embed="rId4">
            <a:alphaModFix/>
          </a:blip>
          <a:stretch>
            <a:fillRect/>
          </a:stretch>
        </p:blipFill>
        <p:spPr>
          <a:xfrm>
            <a:off x="1803825" y="924525"/>
            <a:ext cx="5174425" cy="41158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7"/>
          <p:cNvPicPr preferRelativeResize="0"/>
          <p:nvPr/>
        </p:nvPicPr>
        <p:blipFill>
          <a:blip r:embed="rId3">
            <a:alphaModFix/>
          </a:blip>
          <a:stretch>
            <a:fillRect/>
          </a:stretch>
        </p:blipFill>
        <p:spPr>
          <a:xfrm>
            <a:off x="8644954" y="4641775"/>
            <a:ext cx="354746" cy="330000"/>
          </a:xfrm>
          <a:prstGeom prst="rect">
            <a:avLst/>
          </a:prstGeom>
          <a:noFill/>
          <a:ln>
            <a:noFill/>
          </a:ln>
        </p:spPr>
      </p:pic>
      <p:sp>
        <p:nvSpPr>
          <p:cNvPr id="165" name="Google Shape;165;p27"/>
          <p:cNvSpPr txBox="1"/>
          <p:nvPr/>
        </p:nvSpPr>
        <p:spPr>
          <a:xfrm>
            <a:off x="2505300" y="300825"/>
            <a:ext cx="4133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nl" sz="2800">
                <a:solidFill>
                  <a:srgbClr val="EF4123"/>
                </a:solidFill>
                <a:latin typeface="Open Sans"/>
                <a:ea typeface="Open Sans"/>
                <a:cs typeface="Open Sans"/>
                <a:sym typeface="Open Sans"/>
              </a:rPr>
              <a:t>Default ratios</a:t>
            </a:r>
            <a:endParaRPr b="1" sz="2800">
              <a:solidFill>
                <a:srgbClr val="EF4123"/>
              </a:solidFill>
              <a:latin typeface="Open Sans"/>
              <a:ea typeface="Open Sans"/>
              <a:cs typeface="Open Sans"/>
              <a:sym typeface="Open Sans"/>
            </a:endParaRPr>
          </a:p>
        </p:txBody>
      </p:sp>
      <p:pic>
        <p:nvPicPr>
          <p:cNvPr id="166" name="Google Shape;166;p27"/>
          <p:cNvPicPr preferRelativeResize="0"/>
          <p:nvPr/>
        </p:nvPicPr>
        <p:blipFill>
          <a:blip r:embed="rId4">
            <a:alphaModFix/>
          </a:blip>
          <a:stretch>
            <a:fillRect/>
          </a:stretch>
        </p:blipFill>
        <p:spPr>
          <a:xfrm>
            <a:off x="2595300" y="868825"/>
            <a:ext cx="3816026" cy="4102949"/>
          </a:xfrm>
          <a:prstGeom prst="rect">
            <a:avLst/>
          </a:prstGeom>
          <a:noFill/>
          <a:ln>
            <a:noFill/>
          </a:ln>
        </p:spPr>
      </p:pic>
      <p:pic>
        <p:nvPicPr>
          <p:cNvPr id="167" name="Google Shape;167;p27"/>
          <p:cNvPicPr preferRelativeResize="0"/>
          <p:nvPr/>
        </p:nvPicPr>
        <p:blipFill>
          <a:blip r:embed="rId5">
            <a:alphaModFix/>
          </a:blip>
          <a:stretch>
            <a:fillRect/>
          </a:stretch>
        </p:blipFill>
        <p:spPr>
          <a:xfrm>
            <a:off x="340150" y="426254"/>
            <a:ext cx="1309200" cy="61209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8"/>
          <p:cNvPicPr preferRelativeResize="0"/>
          <p:nvPr/>
        </p:nvPicPr>
        <p:blipFill>
          <a:blip r:embed="rId3">
            <a:alphaModFix/>
          </a:blip>
          <a:stretch>
            <a:fillRect/>
          </a:stretch>
        </p:blipFill>
        <p:spPr>
          <a:xfrm>
            <a:off x="8644954" y="4641775"/>
            <a:ext cx="354746" cy="330000"/>
          </a:xfrm>
          <a:prstGeom prst="rect">
            <a:avLst/>
          </a:prstGeom>
          <a:noFill/>
          <a:ln>
            <a:noFill/>
          </a:ln>
        </p:spPr>
      </p:pic>
      <p:sp>
        <p:nvSpPr>
          <p:cNvPr id="173" name="Google Shape;173;p28"/>
          <p:cNvSpPr txBox="1"/>
          <p:nvPr/>
        </p:nvSpPr>
        <p:spPr>
          <a:xfrm>
            <a:off x="2505300" y="300825"/>
            <a:ext cx="4133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nl" sz="2800">
                <a:solidFill>
                  <a:srgbClr val="EF4123"/>
                </a:solidFill>
                <a:latin typeface="Open Sans"/>
                <a:ea typeface="Open Sans"/>
                <a:cs typeface="Open Sans"/>
                <a:sym typeface="Open Sans"/>
              </a:rPr>
              <a:t>Main takeaways</a:t>
            </a:r>
            <a:endParaRPr b="1" sz="2800">
              <a:solidFill>
                <a:srgbClr val="EF4123"/>
              </a:solidFill>
              <a:latin typeface="Open Sans"/>
              <a:ea typeface="Open Sans"/>
              <a:cs typeface="Open Sans"/>
              <a:sym typeface="Open Sans"/>
            </a:endParaRPr>
          </a:p>
        </p:txBody>
      </p:sp>
      <p:sp>
        <p:nvSpPr>
          <p:cNvPr id="174" name="Google Shape;174;p28"/>
          <p:cNvSpPr txBox="1"/>
          <p:nvPr/>
        </p:nvSpPr>
        <p:spPr>
          <a:xfrm>
            <a:off x="881675" y="1242625"/>
            <a:ext cx="6787200" cy="284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nl" sz="1600">
                <a:solidFill>
                  <a:srgbClr val="002A4E"/>
                </a:solidFill>
                <a:latin typeface="Open Sans"/>
                <a:ea typeface="Open Sans"/>
                <a:cs typeface="Open Sans"/>
                <a:sym typeface="Open Sans"/>
              </a:rPr>
              <a:t>We can find defaulters in:</a:t>
            </a:r>
            <a:endParaRPr sz="1600">
              <a:solidFill>
                <a:srgbClr val="002A4E"/>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600">
              <a:solidFill>
                <a:srgbClr val="002A4E"/>
              </a:solidFill>
              <a:latin typeface="Open Sans"/>
              <a:ea typeface="Open Sans"/>
              <a:cs typeface="Open Sans"/>
              <a:sym typeface="Open Sans"/>
            </a:endParaRPr>
          </a:p>
          <a:p>
            <a:pPr indent="-330200" lvl="0" marL="457200" rtl="0" algn="l">
              <a:lnSpc>
                <a:spcPct val="150000"/>
              </a:lnSpc>
              <a:spcBef>
                <a:spcPts val="0"/>
              </a:spcBef>
              <a:spcAft>
                <a:spcPts val="0"/>
              </a:spcAft>
              <a:buClr>
                <a:srgbClr val="002A4E"/>
              </a:buClr>
              <a:buSzPts val="1600"/>
              <a:buFont typeface="Open Sans"/>
              <a:buAutoNum type="arabicPeriod"/>
            </a:pPr>
            <a:r>
              <a:rPr lang="nl" sz="1600">
                <a:solidFill>
                  <a:srgbClr val="002A4E"/>
                </a:solidFill>
                <a:latin typeface="Open Sans"/>
                <a:ea typeface="Open Sans"/>
                <a:cs typeface="Open Sans"/>
                <a:sym typeface="Open Sans"/>
              </a:rPr>
              <a:t>Small Business loans</a:t>
            </a:r>
            <a:endParaRPr sz="1600">
              <a:solidFill>
                <a:srgbClr val="002A4E"/>
              </a:solidFill>
              <a:latin typeface="Open Sans"/>
              <a:ea typeface="Open Sans"/>
              <a:cs typeface="Open Sans"/>
              <a:sym typeface="Open Sans"/>
            </a:endParaRPr>
          </a:p>
          <a:p>
            <a:pPr indent="-330200" lvl="0" marL="457200" rtl="0" algn="l">
              <a:lnSpc>
                <a:spcPct val="150000"/>
              </a:lnSpc>
              <a:spcBef>
                <a:spcPts val="0"/>
              </a:spcBef>
              <a:spcAft>
                <a:spcPts val="0"/>
              </a:spcAft>
              <a:buClr>
                <a:srgbClr val="002A4E"/>
              </a:buClr>
              <a:buSzPts val="1600"/>
              <a:buFont typeface="Open Sans"/>
              <a:buAutoNum type="arabicPeriod"/>
            </a:pPr>
            <a:r>
              <a:rPr lang="nl" sz="1600">
                <a:solidFill>
                  <a:srgbClr val="002A4E"/>
                </a:solidFill>
                <a:latin typeface="Open Sans"/>
                <a:ea typeface="Open Sans"/>
                <a:cs typeface="Open Sans"/>
                <a:sym typeface="Open Sans"/>
              </a:rPr>
              <a:t>Income lower than $70.000</a:t>
            </a:r>
            <a:endParaRPr sz="1600">
              <a:solidFill>
                <a:srgbClr val="002A4E"/>
              </a:solidFill>
              <a:latin typeface="Open Sans"/>
              <a:ea typeface="Open Sans"/>
              <a:cs typeface="Open Sans"/>
              <a:sym typeface="Open Sans"/>
            </a:endParaRPr>
          </a:p>
          <a:p>
            <a:pPr indent="-330200" lvl="0" marL="457200" rtl="0" algn="l">
              <a:lnSpc>
                <a:spcPct val="150000"/>
              </a:lnSpc>
              <a:spcBef>
                <a:spcPts val="0"/>
              </a:spcBef>
              <a:spcAft>
                <a:spcPts val="0"/>
              </a:spcAft>
              <a:buClr>
                <a:srgbClr val="002A4E"/>
              </a:buClr>
              <a:buSzPts val="1600"/>
              <a:buFont typeface="Open Sans"/>
              <a:buAutoNum type="arabicPeriod"/>
            </a:pPr>
            <a:r>
              <a:rPr lang="nl" sz="1600">
                <a:solidFill>
                  <a:srgbClr val="002A4E"/>
                </a:solidFill>
                <a:latin typeface="Open Sans"/>
                <a:ea typeface="Open Sans"/>
                <a:cs typeface="Open Sans"/>
                <a:sym typeface="Open Sans"/>
              </a:rPr>
              <a:t>Member with no mortgage, own nor rented house</a:t>
            </a:r>
            <a:endParaRPr sz="1600">
              <a:solidFill>
                <a:srgbClr val="002A4E"/>
              </a:solidFill>
              <a:latin typeface="Open Sans"/>
              <a:ea typeface="Open Sans"/>
              <a:cs typeface="Open Sans"/>
              <a:sym typeface="Open Sans"/>
            </a:endParaRPr>
          </a:p>
          <a:p>
            <a:pPr indent="-330200" lvl="0" marL="457200" rtl="0" algn="l">
              <a:lnSpc>
                <a:spcPct val="150000"/>
              </a:lnSpc>
              <a:spcBef>
                <a:spcPts val="0"/>
              </a:spcBef>
              <a:spcAft>
                <a:spcPts val="0"/>
              </a:spcAft>
              <a:buClr>
                <a:srgbClr val="002A4E"/>
              </a:buClr>
              <a:buSzPts val="1600"/>
              <a:buFont typeface="Open Sans"/>
              <a:buAutoNum type="arabicPeriod"/>
            </a:pPr>
            <a:r>
              <a:rPr lang="nl" sz="1600">
                <a:solidFill>
                  <a:srgbClr val="002A4E"/>
                </a:solidFill>
                <a:latin typeface="Open Sans"/>
                <a:ea typeface="Open Sans"/>
                <a:cs typeface="Open Sans"/>
                <a:sym typeface="Open Sans"/>
              </a:rPr>
              <a:t>Terms of 60 months</a:t>
            </a:r>
            <a:endParaRPr sz="1600">
              <a:solidFill>
                <a:srgbClr val="002A4E"/>
              </a:solidFill>
              <a:latin typeface="Open Sans"/>
              <a:ea typeface="Open Sans"/>
              <a:cs typeface="Open Sans"/>
              <a:sym typeface="Open Sans"/>
            </a:endParaRPr>
          </a:p>
          <a:p>
            <a:pPr indent="-330200" lvl="0" marL="457200" rtl="0" algn="l">
              <a:lnSpc>
                <a:spcPct val="150000"/>
              </a:lnSpc>
              <a:spcBef>
                <a:spcPts val="0"/>
              </a:spcBef>
              <a:spcAft>
                <a:spcPts val="0"/>
              </a:spcAft>
              <a:buClr>
                <a:srgbClr val="002A4E"/>
              </a:buClr>
              <a:buSzPts val="1600"/>
              <a:buFont typeface="Open Sans"/>
              <a:buAutoNum type="arabicPeriod"/>
            </a:pPr>
            <a:r>
              <a:rPr lang="nl" sz="1600">
                <a:solidFill>
                  <a:srgbClr val="002A4E"/>
                </a:solidFill>
                <a:latin typeface="Open Sans"/>
                <a:ea typeface="Open Sans"/>
                <a:cs typeface="Open Sans"/>
                <a:sym typeface="Open Sans"/>
              </a:rPr>
              <a:t>An interest rate above 12%</a:t>
            </a:r>
            <a:endParaRPr sz="1600">
              <a:solidFill>
                <a:srgbClr val="002A4E"/>
              </a:solidFill>
              <a:latin typeface="Open Sans"/>
              <a:ea typeface="Open Sans"/>
              <a:cs typeface="Open Sans"/>
              <a:sym typeface="Open Sans"/>
            </a:endParaRPr>
          </a:p>
          <a:p>
            <a:pPr indent="-330200" lvl="0" marL="457200" rtl="0" algn="l">
              <a:lnSpc>
                <a:spcPct val="150000"/>
              </a:lnSpc>
              <a:spcBef>
                <a:spcPts val="0"/>
              </a:spcBef>
              <a:spcAft>
                <a:spcPts val="0"/>
              </a:spcAft>
              <a:buClr>
                <a:srgbClr val="002A4E"/>
              </a:buClr>
              <a:buSzPts val="1600"/>
              <a:buFont typeface="Open Sans"/>
              <a:buAutoNum type="arabicPeriod"/>
            </a:pPr>
            <a:r>
              <a:rPr lang="nl" sz="1600">
                <a:solidFill>
                  <a:srgbClr val="002A4E"/>
                </a:solidFill>
                <a:latin typeface="Open Sans"/>
                <a:ea typeface="Open Sans"/>
                <a:cs typeface="Open Sans"/>
                <a:sym typeface="Open Sans"/>
              </a:rPr>
              <a:t>A subgrade within F and G</a:t>
            </a:r>
            <a:endParaRPr sz="1600">
              <a:solidFill>
                <a:srgbClr val="002A4E"/>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A4E"/>
        </a:solidFill>
      </p:bgPr>
    </p:bg>
    <p:spTree>
      <p:nvGrpSpPr>
        <p:cNvPr id="178" name="Shape 178"/>
        <p:cNvGrpSpPr/>
        <p:nvPr/>
      </p:nvGrpSpPr>
      <p:grpSpPr>
        <a:xfrm>
          <a:off x="0" y="0"/>
          <a:ext cx="0" cy="0"/>
          <a:chOff x="0" y="0"/>
          <a:chExt cx="0" cy="0"/>
        </a:xfrm>
      </p:grpSpPr>
      <p:sp>
        <p:nvSpPr>
          <p:cNvPr id="179" name="Google Shape;179;p29"/>
          <p:cNvSpPr txBox="1"/>
          <p:nvPr/>
        </p:nvSpPr>
        <p:spPr>
          <a:xfrm>
            <a:off x="1848600" y="1786800"/>
            <a:ext cx="54468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nl" sz="4500">
                <a:solidFill>
                  <a:srgbClr val="EF4123"/>
                </a:solidFill>
                <a:latin typeface="Open Sans"/>
                <a:ea typeface="Open Sans"/>
                <a:cs typeface="Open Sans"/>
                <a:sym typeface="Open Sans"/>
              </a:rPr>
              <a:t>Predicting Defaults</a:t>
            </a:r>
            <a:endParaRPr b="1" sz="4500">
              <a:solidFill>
                <a:srgbClr val="EF4123"/>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nvSpPr>
        <p:spPr>
          <a:xfrm>
            <a:off x="2505300" y="424500"/>
            <a:ext cx="4133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nl" sz="2800">
                <a:solidFill>
                  <a:srgbClr val="EF4123"/>
                </a:solidFill>
                <a:latin typeface="Open Sans"/>
                <a:ea typeface="Open Sans"/>
                <a:cs typeface="Open Sans"/>
                <a:sym typeface="Open Sans"/>
              </a:rPr>
              <a:t>Model Evaluation</a:t>
            </a:r>
            <a:endParaRPr b="1" sz="2800">
              <a:solidFill>
                <a:srgbClr val="EF4123"/>
              </a:solidFill>
              <a:latin typeface="Open Sans"/>
              <a:ea typeface="Open Sans"/>
              <a:cs typeface="Open Sans"/>
              <a:sym typeface="Open Sans"/>
            </a:endParaRPr>
          </a:p>
        </p:txBody>
      </p:sp>
      <p:pic>
        <p:nvPicPr>
          <p:cNvPr id="185" name="Google Shape;185;p30"/>
          <p:cNvPicPr preferRelativeResize="0"/>
          <p:nvPr/>
        </p:nvPicPr>
        <p:blipFill>
          <a:blip r:embed="rId3">
            <a:alphaModFix/>
          </a:blip>
          <a:stretch>
            <a:fillRect/>
          </a:stretch>
        </p:blipFill>
        <p:spPr>
          <a:xfrm>
            <a:off x="2990737" y="1992238"/>
            <a:ext cx="2873887" cy="2231500"/>
          </a:xfrm>
          <a:prstGeom prst="rect">
            <a:avLst/>
          </a:prstGeom>
          <a:noFill/>
          <a:ln>
            <a:noFill/>
          </a:ln>
        </p:spPr>
      </p:pic>
      <p:pic>
        <p:nvPicPr>
          <p:cNvPr id="186" name="Google Shape;186;p30"/>
          <p:cNvPicPr preferRelativeResize="0"/>
          <p:nvPr/>
        </p:nvPicPr>
        <p:blipFill>
          <a:blip r:embed="rId4">
            <a:alphaModFix/>
          </a:blip>
          <a:stretch>
            <a:fillRect/>
          </a:stretch>
        </p:blipFill>
        <p:spPr>
          <a:xfrm>
            <a:off x="5981450" y="1992238"/>
            <a:ext cx="2844725" cy="2231500"/>
          </a:xfrm>
          <a:prstGeom prst="rect">
            <a:avLst/>
          </a:prstGeom>
          <a:noFill/>
          <a:ln>
            <a:noFill/>
          </a:ln>
        </p:spPr>
      </p:pic>
      <p:sp>
        <p:nvSpPr>
          <p:cNvPr id="187" name="Google Shape;187;p30"/>
          <p:cNvSpPr txBox="1"/>
          <p:nvPr/>
        </p:nvSpPr>
        <p:spPr>
          <a:xfrm>
            <a:off x="6352363" y="1543950"/>
            <a:ext cx="1855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nl">
                <a:solidFill>
                  <a:srgbClr val="002A4E"/>
                </a:solidFill>
                <a:latin typeface="Open Sans"/>
                <a:ea typeface="Open Sans"/>
                <a:cs typeface="Open Sans"/>
                <a:sym typeface="Open Sans"/>
              </a:rPr>
              <a:t>Manual Weights</a:t>
            </a:r>
            <a:endParaRPr>
              <a:solidFill>
                <a:srgbClr val="002A4E"/>
              </a:solidFill>
              <a:latin typeface="Open Sans"/>
              <a:ea typeface="Open Sans"/>
              <a:cs typeface="Open Sans"/>
              <a:sym typeface="Open Sans"/>
            </a:endParaRPr>
          </a:p>
        </p:txBody>
      </p:sp>
      <p:sp>
        <p:nvSpPr>
          <p:cNvPr id="188" name="Google Shape;188;p30"/>
          <p:cNvSpPr txBox="1"/>
          <p:nvPr/>
        </p:nvSpPr>
        <p:spPr>
          <a:xfrm>
            <a:off x="3359125" y="1543950"/>
            <a:ext cx="1855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nl">
                <a:solidFill>
                  <a:srgbClr val="002A4E"/>
                </a:solidFill>
                <a:latin typeface="Open Sans"/>
                <a:ea typeface="Open Sans"/>
                <a:cs typeface="Open Sans"/>
                <a:sym typeface="Open Sans"/>
              </a:rPr>
              <a:t>Balanced</a:t>
            </a:r>
            <a:r>
              <a:rPr lang="nl">
                <a:solidFill>
                  <a:srgbClr val="002A4E"/>
                </a:solidFill>
                <a:latin typeface="Open Sans"/>
                <a:ea typeface="Open Sans"/>
                <a:cs typeface="Open Sans"/>
                <a:sym typeface="Open Sans"/>
              </a:rPr>
              <a:t> Weights</a:t>
            </a:r>
            <a:endParaRPr>
              <a:solidFill>
                <a:srgbClr val="002A4E"/>
              </a:solidFill>
              <a:latin typeface="Open Sans"/>
              <a:ea typeface="Open Sans"/>
              <a:cs typeface="Open Sans"/>
              <a:sym typeface="Open Sans"/>
            </a:endParaRPr>
          </a:p>
        </p:txBody>
      </p:sp>
      <p:pic>
        <p:nvPicPr>
          <p:cNvPr id="189" name="Google Shape;189;p30"/>
          <p:cNvPicPr preferRelativeResize="0"/>
          <p:nvPr/>
        </p:nvPicPr>
        <p:blipFill>
          <a:blip r:embed="rId5">
            <a:alphaModFix/>
          </a:blip>
          <a:stretch>
            <a:fillRect/>
          </a:stretch>
        </p:blipFill>
        <p:spPr>
          <a:xfrm>
            <a:off x="0" y="1944150"/>
            <a:ext cx="2873900" cy="2327679"/>
          </a:xfrm>
          <a:prstGeom prst="rect">
            <a:avLst/>
          </a:prstGeom>
          <a:noFill/>
          <a:ln>
            <a:noFill/>
          </a:ln>
        </p:spPr>
      </p:pic>
      <p:sp>
        <p:nvSpPr>
          <p:cNvPr id="190" name="Google Shape;190;p30"/>
          <p:cNvSpPr txBox="1"/>
          <p:nvPr/>
        </p:nvSpPr>
        <p:spPr>
          <a:xfrm>
            <a:off x="509200" y="1543950"/>
            <a:ext cx="1855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nl">
                <a:solidFill>
                  <a:srgbClr val="002A4E"/>
                </a:solidFill>
                <a:latin typeface="Open Sans"/>
                <a:ea typeface="Open Sans"/>
                <a:cs typeface="Open Sans"/>
                <a:sym typeface="Open Sans"/>
              </a:rPr>
              <a:t>No</a:t>
            </a:r>
            <a:r>
              <a:rPr lang="nl">
                <a:solidFill>
                  <a:srgbClr val="002A4E"/>
                </a:solidFill>
                <a:latin typeface="Open Sans"/>
                <a:ea typeface="Open Sans"/>
                <a:cs typeface="Open Sans"/>
                <a:sym typeface="Open Sans"/>
              </a:rPr>
              <a:t> Weights</a:t>
            </a:r>
            <a:endParaRPr>
              <a:solidFill>
                <a:srgbClr val="002A4E"/>
              </a:solidFill>
              <a:latin typeface="Open Sans"/>
              <a:ea typeface="Open Sans"/>
              <a:cs typeface="Open Sans"/>
              <a:sym typeface="Open Sans"/>
            </a:endParaRPr>
          </a:p>
        </p:txBody>
      </p:sp>
      <p:pic>
        <p:nvPicPr>
          <p:cNvPr id="191" name="Google Shape;191;p30"/>
          <p:cNvPicPr preferRelativeResize="0"/>
          <p:nvPr/>
        </p:nvPicPr>
        <p:blipFill>
          <a:blip r:embed="rId6">
            <a:alphaModFix/>
          </a:blip>
          <a:stretch>
            <a:fillRect/>
          </a:stretch>
        </p:blipFill>
        <p:spPr>
          <a:xfrm>
            <a:off x="8644954" y="4641775"/>
            <a:ext cx="354746" cy="330000"/>
          </a:xfrm>
          <a:prstGeom prst="rect">
            <a:avLst/>
          </a:prstGeom>
          <a:noFill/>
          <a:ln>
            <a:noFill/>
          </a:ln>
        </p:spPr>
      </p:pic>
      <p:sp>
        <p:nvSpPr>
          <p:cNvPr id="192" name="Google Shape;192;p30"/>
          <p:cNvSpPr/>
          <p:nvPr/>
        </p:nvSpPr>
        <p:spPr>
          <a:xfrm>
            <a:off x="515375" y="3133525"/>
            <a:ext cx="700800" cy="659700"/>
          </a:xfrm>
          <a:prstGeom prst="ellipse">
            <a:avLst/>
          </a:prstGeom>
          <a:noFill/>
          <a:ln cap="flat" cmpd="sng" w="38100">
            <a:solidFill>
              <a:srgbClr val="EF41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0"/>
          <p:cNvSpPr/>
          <p:nvPr/>
        </p:nvSpPr>
        <p:spPr>
          <a:xfrm>
            <a:off x="3494300" y="3088475"/>
            <a:ext cx="700800" cy="659700"/>
          </a:xfrm>
          <a:prstGeom prst="ellipse">
            <a:avLst/>
          </a:prstGeom>
          <a:noFill/>
          <a:ln cap="flat" cmpd="sng" w="38100">
            <a:solidFill>
              <a:srgbClr val="EF41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0"/>
          <p:cNvSpPr/>
          <p:nvPr/>
        </p:nvSpPr>
        <p:spPr>
          <a:xfrm>
            <a:off x="6473225" y="3088475"/>
            <a:ext cx="700800" cy="659700"/>
          </a:xfrm>
          <a:prstGeom prst="ellipse">
            <a:avLst/>
          </a:prstGeom>
          <a:noFill/>
          <a:ln cap="flat" cmpd="sng" w="38100">
            <a:solidFill>
              <a:srgbClr val="EF41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8" name="Shape 198"/>
        <p:cNvGrpSpPr/>
        <p:nvPr/>
      </p:nvGrpSpPr>
      <p:grpSpPr>
        <a:xfrm>
          <a:off x="0" y="0"/>
          <a:ext cx="0" cy="0"/>
          <a:chOff x="0" y="0"/>
          <a:chExt cx="0" cy="0"/>
        </a:xfrm>
      </p:grpSpPr>
      <p:pic>
        <p:nvPicPr>
          <p:cNvPr id="199" name="Google Shape;199;p31"/>
          <p:cNvPicPr preferRelativeResize="0"/>
          <p:nvPr/>
        </p:nvPicPr>
        <p:blipFill>
          <a:blip r:embed="rId3">
            <a:alphaModFix/>
          </a:blip>
          <a:stretch>
            <a:fillRect/>
          </a:stretch>
        </p:blipFill>
        <p:spPr>
          <a:xfrm>
            <a:off x="8644954" y="4641775"/>
            <a:ext cx="354746" cy="330000"/>
          </a:xfrm>
          <a:prstGeom prst="rect">
            <a:avLst/>
          </a:prstGeom>
          <a:noFill/>
          <a:ln>
            <a:noFill/>
          </a:ln>
        </p:spPr>
      </p:pic>
      <p:sp>
        <p:nvSpPr>
          <p:cNvPr id="200" name="Google Shape;200;p31"/>
          <p:cNvSpPr txBox="1"/>
          <p:nvPr/>
        </p:nvSpPr>
        <p:spPr>
          <a:xfrm>
            <a:off x="700900" y="1528525"/>
            <a:ext cx="3556200" cy="27243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002A4E"/>
              </a:buClr>
              <a:buSzPts val="1500"/>
              <a:buFont typeface="Open Sans"/>
              <a:buChar char="●"/>
            </a:pPr>
            <a:r>
              <a:rPr lang="nl" sz="1500">
                <a:solidFill>
                  <a:srgbClr val="002A4E"/>
                </a:solidFill>
                <a:latin typeface="Open Sans"/>
                <a:ea typeface="Open Sans"/>
                <a:cs typeface="Open Sans"/>
                <a:sym typeface="Open Sans"/>
              </a:rPr>
              <a:t>No collateral </a:t>
            </a:r>
            <a:endParaRPr sz="1500">
              <a:solidFill>
                <a:srgbClr val="002A4E"/>
              </a:solidFill>
              <a:latin typeface="Open Sans"/>
              <a:ea typeface="Open Sans"/>
              <a:cs typeface="Open Sans"/>
              <a:sym typeface="Open Sans"/>
            </a:endParaRPr>
          </a:p>
          <a:p>
            <a:pPr indent="0" lvl="0" marL="457200" rtl="0" algn="l">
              <a:spcBef>
                <a:spcPts val="0"/>
              </a:spcBef>
              <a:spcAft>
                <a:spcPts val="0"/>
              </a:spcAft>
              <a:buNone/>
            </a:pPr>
            <a:r>
              <a:t/>
            </a:r>
            <a:endParaRPr sz="1500">
              <a:solidFill>
                <a:srgbClr val="002A4E"/>
              </a:solidFill>
              <a:latin typeface="Open Sans"/>
              <a:ea typeface="Open Sans"/>
              <a:cs typeface="Open Sans"/>
              <a:sym typeface="Open Sans"/>
            </a:endParaRPr>
          </a:p>
          <a:p>
            <a:pPr indent="-323850" lvl="0" marL="457200" rtl="0" algn="l">
              <a:spcBef>
                <a:spcPts val="0"/>
              </a:spcBef>
              <a:spcAft>
                <a:spcPts val="0"/>
              </a:spcAft>
              <a:buClr>
                <a:srgbClr val="002A4E"/>
              </a:buClr>
              <a:buSzPts val="1500"/>
              <a:buFont typeface="Open Sans"/>
              <a:buChar char="●"/>
            </a:pPr>
            <a:r>
              <a:rPr lang="nl" sz="1500">
                <a:solidFill>
                  <a:srgbClr val="002A4E"/>
                </a:solidFill>
                <a:latin typeface="Open Sans"/>
                <a:ea typeface="Open Sans"/>
                <a:cs typeface="Open Sans"/>
                <a:sym typeface="Open Sans"/>
              </a:rPr>
              <a:t>Loans are unsecured</a:t>
            </a:r>
            <a:endParaRPr sz="1500">
              <a:solidFill>
                <a:srgbClr val="002A4E"/>
              </a:solidFill>
              <a:latin typeface="Open Sans"/>
              <a:ea typeface="Open Sans"/>
              <a:cs typeface="Open Sans"/>
              <a:sym typeface="Open Sans"/>
            </a:endParaRPr>
          </a:p>
          <a:p>
            <a:pPr indent="0" lvl="0" marL="457200" rtl="0" algn="l">
              <a:spcBef>
                <a:spcPts val="0"/>
              </a:spcBef>
              <a:spcAft>
                <a:spcPts val="0"/>
              </a:spcAft>
              <a:buNone/>
            </a:pPr>
            <a:r>
              <a:t/>
            </a:r>
            <a:endParaRPr sz="1500">
              <a:solidFill>
                <a:srgbClr val="002A4E"/>
              </a:solidFill>
              <a:latin typeface="Open Sans"/>
              <a:ea typeface="Open Sans"/>
              <a:cs typeface="Open Sans"/>
              <a:sym typeface="Open Sans"/>
            </a:endParaRPr>
          </a:p>
          <a:p>
            <a:pPr indent="-323850" lvl="0" marL="457200" rtl="0" algn="l">
              <a:spcBef>
                <a:spcPts val="0"/>
              </a:spcBef>
              <a:spcAft>
                <a:spcPts val="0"/>
              </a:spcAft>
              <a:buClr>
                <a:srgbClr val="002A4E"/>
              </a:buClr>
              <a:buSzPts val="1500"/>
              <a:buFont typeface="Open Sans"/>
              <a:buChar char="●"/>
            </a:pPr>
            <a:r>
              <a:rPr lang="nl" sz="1500">
                <a:solidFill>
                  <a:srgbClr val="002A4E"/>
                </a:solidFill>
                <a:latin typeface="Open Sans"/>
                <a:ea typeface="Open Sans"/>
                <a:cs typeface="Open Sans"/>
                <a:sym typeface="Open Sans"/>
              </a:rPr>
              <a:t>Lower fixed rates</a:t>
            </a:r>
            <a:endParaRPr sz="1500">
              <a:solidFill>
                <a:srgbClr val="002A4E"/>
              </a:solidFill>
              <a:latin typeface="Open Sans"/>
              <a:ea typeface="Open Sans"/>
              <a:cs typeface="Open Sans"/>
              <a:sym typeface="Open Sans"/>
            </a:endParaRPr>
          </a:p>
          <a:p>
            <a:pPr indent="0" lvl="0" marL="457200" rtl="0" algn="l">
              <a:spcBef>
                <a:spcPts val="0"/>
              </a:spcBef>
              <a:spcAft>
                <a:spcPts val="0"/>
              </a:spcAft>
              <a:buNone/>
            </a:pPr>
            <a:r>
              <a:t/>
            </a:r>
            <a:endParaRPr sz="1500">
              <a:solidFill>
                <a:srgbClr val="002A4E"/>
              </a:solidFill>
              <a:latin typeface="Open Sans"/>
              <a:ea typeface="Open Sans"/>
              <a:cs typeface="Open Sans"/>
              <a:sym typeface="Open Sans"/>
            </a:endParaRPr>
          </a:p>
          <a:p>
            <a:pPr indent="-323850" lvl="0" marL="457200" rtl="0" algn="l">
              <a:spcBef>
                <a:spcPts val="0"/>
              </a:spcBef>
              <a:spcAft>
                <a:spcPts val="0"/>
              </a:spcAft>
              <a:buClr>
                <a:srgbClr val="002A4E"/>
              </a:buClr>
              <a:buSzPts val="1500"/>
              <a:buFont typeface="Open Sans"/>
              <a:buChar char="●"/>
            </a:pPr>
            <a:r>
              <a:rPr lang="nl" sz="1500">
                <a:solidFill>
                  <a:srgbClr val="002A4E"/>
                </a:solidFill>
                <a:latin typeface="Open Sans"/>
                <a:ea typeface="Open Sans"/>
                <a:cs typeface="Open Sans"/>
                <a:sym typeface="Open Sans"/>
              </a:rPr>
              <a:t>No Prepayment fees</a:t>
            </a:r>
            <a:endParaRPr sz="1500">
              <a:solidFill>
                <a:srgbClr val="002A4E"/>
              </a:solidFill>
              <a:latin typeface="Open Sans"/>
              <a:ea typeface="Open Sans"/>
              <a:cs typeface="Open Sans"/>
              <a:sym typeface="Open Sans"/>
            </a:endParaRPr>
          </a:p>
          <a:p>
            <a:pPr indent="0" lvl="0" marL="457200" rtl="0" algn="l">
              <a:spcBef>
                <a:spcPts val="0"/>
              </a:spcBef>
              <a:spcAft>
                <a:spcPts val="0"/>
              </a:spcAft>
              <a:buNone/>
            </a:pPr>
            <a:r>
              <a:t/>
            </a:r>
            <a:endParaRPr sz="1500">
              <a:solidFill>
                <a:srgbClr val="002A4E"/>
              </a:solidFill>
              <a:latin typeface="Open Sans"/>
              <a:ea typeface="Open Sans"/>
              <a:cs typeface="Open Sans"/>
              <a:sym typeface="Open Sans"/>
            </a:endParaRPr>
          </a:p>
          <a:p>
            <a:pPr indent="-323850" lvl="0" marL="457200" rtl="0" algn="l">
              <a:spcBef>
                <a:spcPts val="0"/>
              </a:spcBef>
              <a:spcAft>
                <a:spcPts val="0"/>
              </a:spcAft>
              <a:buClr>
                <a:srgbClr val="002A4E"/>
              </a:buClr>
              <a:buSzPts val="1500"/>
              <a:buFont typeface="Open Sans"/>
              <a:buChar char="●"/>
            </a:pPr>
            <a:r>
              <a:rPr lang="nl" sz="1500">
                <a:solidFill>
                  <a:srgbClr val="002A4E"/>
                </a:solidFill>
                <a:latin typeface="Open Sans"/>
                <a:ea typeface="Open Sans"/>
                <a:cs typeface="Open Sans"/>
                <a:sym typeface="Open Sans"/>
              </a:rPr>
              <a:t>Loss of personal funds</a:t>
            </a:r>
            <a:endParaRPr sz="1500">
              <a:solidFill>
                <a:srgbClr val="002A4E"/>
              </a:solidFill>
              <a:latin typeface="Open Sans"/>
              <a:ea typeface="Open Sans"/>
              <a:cs typeface="Open Sans"/>
              <a:sym typeface="Open Sans"/>
            </a:endParaRPr>
          </a:p>
          <a:p>
            <a:pPr indent="0" lvl="0" marL="457200" rtl="0" algn="l">
              <a:spcBef>
                <a:spcPts val="0"/>
              </a:spcBef>
              <a:spcAft>
                <a:spcPts val="0"/>
              </a:spcAft>
              <a:buNone/>
            </a:pPr>
            <a:r>
              <a:t/>
            </a:r>
            <a:endParaRPr sz="1500">
              <a:solidFill>
                <a:srgbClr val="002A4E"/>
              </a:solidFill>
              <a:latin typeface="Open Sans"/>
              <a:ea typeface="Open Sans"/>
              <a:cs typeface="Open Sans"/>
              <a:sym typeface="Open Sans"/>
            </a:endParaRPr>
          </a:p>
          <a:p>
            <a:pPr indent="-323850" lvl="0" marL="457200" rtl="0" algn="l">
              <a:spcBef>
                <a:spcPts val="0"/>
              </a:spcBef>
              <a:spcAft>
                <a:spcPts val="0"/>
              </a:spcAft>
              <a:buClr>
                <a:srgbClr val="002A4E"/>
              </a:buClr>
              <a:buSzPts val="1500"/>
              <a:buFont typeface="Open Sans"/>
              <a:buChar char="●"/>
            </a:pPr>
            <a:r>
              <a:rPr lang="nl" sz="1500">
                <a:solidFill>
                  <a:srgbClr val="002A4E"/>
                </a:solidFill>
                <a:latin typeface="Open Sans"/>
                <a:ea typeface="Open Sans"/>
                <a:cs typeface="Open Sans"/>
                <a:sym typeface="Open Sans"/>
              </a:rPr>
              <a:t>Multiple investors in one loan </a:t>
            </a:r>
            <a:endParaRPr sz="1500">
              <a:solidFill>
                <a:srgbClr val="002A4E"/>
              </a:solidFill>
              <a:latin typeface="Open Sans"/>
              <a:ea typeface="Open Sans"/>
              <a:cs typeface="Open Sans"/>
              <a:sym typeface="Open Sans"/>
            </a:endParaRPr>
          </a:p>
        </p:txBody>
      </p:sp>
      <p:sp>
        <p:nvSpPr>
          <p:cNvPr id="201" name="Google Shape;201;p31"/>
          <p:cNvSpPr txBox="1"/>
          <p:nvPr/>
        </p:nvSpPr>
        <p:spPr>
          <a:xfrm>
            <a:off x="2073450" y="476050"/>
            <a:ext cx="4997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nl" sz="2800">
                <a:solidFill>
                  <a:srgbClr val="EF4123"/>
                </a:solidFill>
                <a:latin typeface="Open Sans"/>
                <a:ea typeface="Open Sans"/>
                <a:cs typeface="Open Sans"/>
                <a:sym typeface="Open Sans"/>
              </a:rPr>
              <a:t>Remember the risks</a:t>
            </a:r>
            <a:r>
              <a:rPr b="1" lang="nl" sz="2800">
                <a:solidFill>
                  <a:srgbClr val="EF4123"/>
                </a:solidFill>
                <a:latin typeface="Open Sans"/>
                <a:ea typeface="Open Sans"/>
                <a:cs typeface="Open Sans"/>
                <a:sym typeface="Open Sans"/>
              </a:rPr>
              <a:t>?</a:t>
            </a:r>
            <a:endParaRPr b="1" sz="2800">
              <a:solidFill>
                <a:srgbClr val="EF4123"/>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8644954" y="4641775"/>
            <a:ext cx="354746" cy="330000"/>
          </a:xfrm>
          <a:prstGeom prst="rect">
            <a:avLst/>
          </a:prstGeom>
          <a:noFill/>
          <a:ln>
            <a:noFill/>
          </a:ln>
        </p:spPr>
      </p:pic>
      <p:sp>
        <p:nvSpPr>
          <p:cNvPr id="62" name="Google Shape;62;p14"/>
          <p:cNvSpPr txBox="1"/>
          <p:nvPr/>
        </p:nvSpPr>
        <p:spPr>
          <a:xfrm>
            <a:off x="2073450" y="2048400"/>
            <a:ext cx="49971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nl" sz="2800">
                <a:solidFill>
                  <a:srgbClr val="EF4123"/>
                </a:solidFill>
                <a:latin typeface="Open Sans"/>
                <a:ea typeface="Open Sans"/>
                <a:cs typeface="Open Sans"/>
                <a:sym typeface="Open Sans"/>
              </a:rPr>
              <a:t>What member features predict a loan default? </a:t>
            </a:r>
            <a:endParaRPr b="1" sz="2800">
              <a:solidFill>
                <a:srgbClr val="EF4123"/>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2"/>
          <p:cNvPicPr preferRelativeResize="0"/>
          <p:nvPr/>
        </p:nvPicPr>
        <p:blipFill>
          <a:blip r:embed="rId3">
            <a:alphaModFix/>
          </a:blip>
          <a:stretch>
            <a:fillRect/>
          </a:stretch>
        </p:blipFill>
        <p:spPr>
          <a:xfrm>
            <a:off x="8644954" y="4641775"/>
            <a:ext cx="354746" cy="330000"/>
          </a:xfrm>
          <a:prstGeom prst="rect">
            <a:avLst/>
          </a:prstGeom>
          <a:noFill/>
          <a:ln>
            <a:noFill/>
          </a:ln>
        </p:spPr>
      </p:pic>
      <p:sp>
        <p:nvSpPr>
          <p:cNvPr id="207" name="Google Shape;207;p32"/>
          <p:cNvSpPr txBox="1"/>
          <p:nvPr/>
        </p:nvSpPr>
        <p:spPr>
          <a:xfrm>
            <a:off x="2505300" y="424500"/>
            <a:ext cx="4133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nl" sz="2800">
                <a:solidFill>
                  <a:srgbClr val="EF4123"/>
                </a:solidFill>
                <a:latin typeface="Open Sans"/>
                <a:ea typeface="Open Sans"/>
                <a:cs typeface="Open Sans"/>
                <a:sym typeface="Open Sans"/>
              </a:rPr>
              <a:t>Feature Importance</a:t>
            </a:r>
            <a:endParaRPr b="1" sz="2800">
              <a:solidFill>
                <a:srgbClr val="EF4123"/>
              </a:solidFill>
              <a:latin typeface="Open Sans"/>
              <a:ea typeface="Open Sans"/>
              <a:cs typeface="Open Sans"/>
              <a:sym typeface="Open Sans"/>
            </a:endParaRPr>
          </a:p>
        </p:txBody>
      </p:sp>
      <p:sp>
        <p:nvSpPr>
          <p:cNvPr id="208" name="Google Shape;208;p32"/>
          <p:cNvSpPr txBox="1"/>
          <p:nvPr/>
        </p:nvSpPr>
        <p:spPr>
          <a:xfrm>
            <a:off x="5452700" y="2002275"/>
            <a:ext cx="3285000" cy="22779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rgbClr val="002A4E"/>
              </a:buClr>
              <a:buSzPts val="1300"/>
              <a:buFont typeface="Open Sans"/>
              <a:buChar char="●"/>
            </a:pPr>
            <a:r>
              <a:rPr lang="nl" sz="1300">
                <a:solidFill>
                  <a:srgbClr val="002A4E"/>
                </a:solidFill>
                <a:latin typeface="Open Sans"/>
                <a:ea typeface="Open Sans"/>
                <a:cs typeface="Open Sans"/>
                <a:sym typeface="Open Sans"/>
              </a:rPr>
              <a:t>Use feature importance as an extra step</a:t>
            </a:r>
            <a:endParaRPr sz="1300">
              <a:solidFill>
                <a:srgbClr val="002A4E"/>
              </a:solidFill>
              <a:latin typeface="Open Sans"/>
              <a:ea typeface="Open Sans"/>
              <a:cs typeface="Open Sans"/>
              <a:sym typeface="Open Sans"/>
            </a:endParaRPr>
          </a:p>
          <a:p>
            <a:pPr indent="0" lvl="0" marL="457200" rtl="0" algn="l">
              <a:spcBef>
                <a:spcPts val="0"/>
              </a:spcBef>
              <a:spcAft>
                <a:spcPts val="0"/>
              </a:spcAft>
              <a:buNone/>
            </a:pPr>
            <a:r>
              <a:t/>
            </a:r>
            <a:endParaRPr sz="1300">
              <a:solidFill>
                <a:srgbClr val="002A4E"/>
              </a:solidFill>
              <a:latin typeface="Open Sans"/>
              <a:ea typeface="Open Sans"/>
              <a:cs typeface="Open Sans"/>
              <a:sym typeface="Open Sans"/>
            </a:endParaRPr>
          </a:p>
          <a:p>
            <a:pPr indent="-311150" lvl="0" marL="457200" rtl="0" algn="l">
              <a:spcBef>
                <a:spcPts val="0"/>
              </a:spcBef>
              <a:spcAft>
                <a:spcPts val="0"/>
              </a:spcAft>
              <a:buClr>
                <a:srgbClr val="002A4E"/>
              </a:buClr>
              <a:buSzPts val="1300"/>
              <a:buFont typeface="Open Sans"/>
              <a:buChar char="●"/>
            </a:pPr>
            <a:r>
              <a:rPr lang="nl" sz="1300">
                <a:solidFill>
                  <a:srgbClr val="002A4E"/>
                </a:solidFill>
                <a:latin typeface="Open Sans"/>
                <a:ea typeface="Open Sans"/>
                <a:cs typeface="Open Sans"/>
                <a:sym typeface="Open Sans"/>
              </a:rPr>
              <a:t>Reassess applicants</a:t>
            </a:r>
            <a:endParaRPr sz="1300">
              <a:solidFill>
                <a:srgbClr val="002A4E"/>
              </a:solidFill>
              <a:latin typeface="Open Sans"/>
              <a:ea typeface="Open Sans"/>
              <a:cs typeface="Open Sans"/>
              <a:sym typeface="Open Sans"/>
            </a:endParaRPr>
          </a:p>
          <a:p>
            <a:pPr indent="0" lvl="0" marL="457200" rtl="0" algn="l">
              <a:spcBef>
                <a:spcPts val="0"/>
              </a:spcBef>
              <a:spcAft>
                <a:spcPts val="0"/>
              </a:spcAft>
              <a:buNone/>
            </a:pPr>
            <a:r>
              <a:t/>
            </a:r>
            <a:endParaRPr sz="1300">
              <a:solidFill>
                <a:srgbClr val="002A4E"/>
              </a:solidFill>
              <a:latin typeface="Open Sans"/>
              <a:ea typeface="Open Sans"/>
              <a:cs typeface="Open Sans"/>
              <a:sym typeface="Open Sans"/>
            </a:endParaRPr>
          </a:p>
          <a:p>
            <a:pPr indent="-311150" lvl="0" marL="457200" rtl="0" algn="l">
              <a:spcBef>
                <a:spcPts val="0"/>
              </a:spcBef>
              <a:spcAft>
                <a:spcPts val="0"/>
              </a:spcAft>
              <a:buClr>
                <a:srgbClr val="002A4E"/>
              </a:buClr>
              <a:buSzPts val="1300"/>
              <a:buFont typeface="Open Sans"/>
              <a:buChar char="●"/>
            </a:pPr>
            <a:r>
              <a:rPr lang="nl" sz="1300">
                <a:solidFill>
                  <a:srgbClr val="002A4E"/>
                </a:solidFill>
                <a:latin typeface="Open Sans"/>
                <a:ea typeface="Open Sans"/>
                <a:cs typeface="Open Sans"/>
                <a:sym typeface="Open Sans"/>
              </a:rPr>
              <a:t>Split in default and potential non-defaulters</a:t>
            </a:r>
            <a:endParaRPr sz="1300">
              <a:solidFill>
                <a:srgbClr val="002A4E"/>
              </a:solidFill>
              <a:latin typeface="Open Sans"/>
              <a:ea typeface="Open Sans"/>
              <a:cs typeface="Open Sans"/>
              <a:sym typeface="Open Sans"/>
            </a:endParaRPr>
          </a:p>
          <a:p>
            <a:pPr indent="0" lvl="0" marL="457200" rtl="0" algn="l">
              <a:spcBef>
                <a:spcPts val="0"/>
              </a:spcBef>
              <a:spcAft>
                <a:spcPts val="0"/>
              </a:spcAft>
              <a:buNone/>
            </a:pPr>
            <a:r>
              <a:t/>
            </a:r>
            <a:endParaRPr sz="1500">
              <a:solidFill>
                <a:srgbClr val="002A4E"/>
              </a:solidFill>
              <a:latin typeface="Open Sans"/>
              <a:ea typeface="Open Sans"/>
              <a:cs typeface="Open Sans"/>
              <a:sym typeface="Open Sans"/>
            </a:endParaRPr>
          </a:p>
          <a:p>
            <a:pPr indent="0" lvl="0" marL="457200" rtl="0" algn="l">
              <a:spcBef>
                <a:spcPts val="0"/>
              </a:spcBef>
              <a:spcAft>
                <a:spcPts val="0"/>
              </a:spcAft>
              <a:buNone/>
            </a:pPr>
            <a:r>
              <a:t/>
            </a:r>
            <a:endParaRPr sz="1500">
              <a:solidFill>
                <a:srgbClr val="002A4E"/>
              </a:solidFill>
              <a:latin typeface="Open Sans"/>
              <a:ea typeface="Open Sans"/>
              <a:cs typeface="Open Sans"/>
              <a:sym typeface="Open Sans"/>
            </a:endParaRPr>
          </a:p>
          <a:p>
            <a:pPr indent="0" lvl="0" marL="0" rtl="0" algn="l">
              <a:spcBef>
                <a:spcPts val="0"/>
              </a:spcBef>
              <a:spcAft>
                <a:spcPts val="0"/>
              </a:spcAft>
              <a:buNone/>
            </a:pPr>
            <a:r>
              <a:t/>
            </a:r>
            <a:endParaRPr sz="1500">
              <a:solidFill>
                <a:srgbClr val="002A4E"/>
              </a:solidFill>
              <a:latin typeface="Open Sans"/>
              <a:ea typeface="Open Sans"/>
              <a:cs typeface="Open Sans"/>
              <a:sym typeface="Open Sans"/>
            </a:endParaRPr>
          </a:p>
        </p:txBody>
      </p:sp>
      <p:pic>
        <p:nvPicPr>
          <p:cNvPr id="209" name="Google Shape;209;p32"/>
          <p:cNvPicPr preferRelativeResize="0"/>
          <p:nvPr/>
        </p:nvPicPr>
        <p:blipFill>
          <a:blip r:embed="rId4">
            <a:alphaModFix/>
          </a:blip>
          <a:stretch>
            <a:fillRect/>
          </a:stretch>
        </p:blipFill>
        <p:spPr>
          <a:xfrm>
            <a:off x="410100" y="1235550"/>
            <a:ext cx="4589100" cy="3611250"/>
          </a:xfrm>
          <a:prstGeom prst="rect">
            <a:avLst/>
          </a:prstGeom>
          <a:noFill/>
          <a:ln>
            <a:noFill/>
          </a:ln>
        </p:spPr>
      </p:pic>
      <p:sp>
        <p:nvSpPr>
          <p:cNvPr id="210" name="Google Shape;210;p32"/>
          <p:cNvSpPr txBox="1"/>
          <p:nvPr/>
        </p:nvSpPr>
        <p:spPr>
          <a:xfrm>
            <a:off x="5678850" y="1424175"/>
            <a:ext cx="1999800" cy="400200"/>
          </a:xfrm>
          <a:prstGeom prst="rect">
            <a:avLst/>
          </a:prstGeom>
          <a:noFill/>
          <a:ln cap="flat" cmpd="sng" w="28575">
            <a:solidFill>
              <a:srgbClr val="EF4123"/>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nl">
                <a:solidFill>
                  <a:srgbClr val="002A4E"/>
                </a:solidFill>
                <a:latin typeface="Open Sans"/>
                <a:ea typeface="Open Sans"/>
                <a:cs typeface="Open Sans"/>
                <a:sym typeface="Open Sans"/>
              </a:rPr>
              <a:t>How?</a:t>
            </a:r>
            <a:endParaRPr>
              <a:solidFill>
                <a:srgbClr val="002A4E"/>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A4E"/>
        </a:solidFill>
      </p:bgPr>
    </p:bg>
    <p:spTree>
      <p:nvGrpSpPr>
        <p:cNvPr id="214" name="Shape 214"/>
        <p:cNvGrpSpPr/>
        <p:nvPr/>
      </p:nvGrpSpPr>
      <p:grpSpPr>
        <a:xfrm>
          <a:off x="0" y="0"/>
          <a:ext cx="0" cy="0"/>
          <a:chOff x="0" y="0"/>
          <a:chExt cx="0" cy="0"/>
        </a:xfrm>
      </p:grpSpPr>
      <p:sp>
        <p:nvSpPr>
          <p:cNvPr id="215" name="Google Shape;215;p33"/>
          <p:cNvSpPr txBox="1"/>
          <p:nvPr/>
        </p:nvSpPr>
        <p:spPr>
          <a:xfrm>
            <a:off x="1848600" y="1786800"/>
            <a:ext cx="54468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4500">
              <a:solidFill>
                <a:srgbClr val="EF4123"/>
              </a:solidFill>
              <a:latin typeface="Open Sans"/>
              <a:ea typeface="Open Sans"/>
              <a:cs typeface="Open Sans"/>
              <a:sym typeface="Open Sans"/>
            </a:endParaRPr>
          </a:p>
        </p:txBody>
      </p:sp>
      <p:sp>
        <p:nvSpPr>
          <p:cNvPr id="216" name="Google Shape;216;p33"/>
          <p:cNvSpPr txBox="1"/>
          <p:nvPr/>
        </p:nvSpPr>
        <p:spPr>
          <a:xfrm>
            <a:off x="1848600" y="2133150"/>
            <a:ext cx="54468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nl" sz="4500">
                <a:solidFill>
                  <a:srgbClr val="EF4123"/>
                </a:solidFill>
                <a:latin typeface="Open Sans"/>
                <a:ea typeface="Open Sans"/>
                <a:cs typeface="Open Sans"/>
                <a:sym typeface="Open Sans"/>
              </a:rPr>
              <a:t>Conclusion</a:t>
            </a:r>
            <a:endParaRPr b="1" sz="4500">
              <a:solidFill>
                <a:srgbClr val="EF4123"/>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nvSpPr>
        <p:spPr>
          <a:xfrm>
            <a:off x="2505300" y="424500"/>
            <a:ext cx="4133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nl" sz="2800">
                <a:solidFill>
                  <a:srgbClr val="EF4123"/>
                </a:solidFill>
                <a:latin typeface="Open Sans"/>
                <a:ea typeface="Open Sans"/>
                <a:cs typeface="Open Sans"/>
                <a:sym typeface="Open Sans"/>
              </a:rPr>
              <a:t>Conclusion</a:t>
            </a:r>
            <a:endParaRPr b="1" sz="2800">
              <a:solidFill>
                <a:srgbClr val="EF4123"/>
              </a:solidFill>
              <a:latin typeface="Open Sans"/>
              <a:ea typeface="Open Sans"/>
              <a:cs typeface="Open Sans"/>
              <a:sym typeface="Open Sans"/>
            </a:endParaRPr>
          </a:p>
        </p:txBody>
      </p:sp>
      <p:sp>
        <p:nvSpPr>
          <p:cNvPr id="222" name="Google Shape;222;p34"/>
          <p:cNvSpPr txBox="1"/>
          <p:nvPr/>
        </p:nvSpPr>
        <p:spPr>
          <a:xfrm>
            <a:off x="954300" y="1141550"/>
            <a:ext cx="7235400" cy="3772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nl">
                <a:solidFill>
                  <a:srgbClr val="002A4E"/>
                </a:solidFill>
              </a:rPr>
              <a:t>If an applicant applies for a loan and has the following features:</a:t>
            </a:r>
            <a:endParaRPr b="1">
              <a:solidFill>
                <a:srgbClr val="002A4E"/>
              </a:solidFill>
            </a:endParaRPr>
          </a:p>
          <a:p>
            <a:pPr indent="0" lvl="0" marL="457200" rtl="0" algn="l">
              <a:lnSpc>
                <a:spcPct val="115000"/>
              </a:lnSpc>
              <a:spcBef>
                <a:spcPts val="0"/>
              </a:spcBef>
              <a:spcAft>
                <a:spcPts val="0"/>
              </a:spcAft>
              <a:buNone/>
            </a:pPr>
            <a:r>
              <a:t/>
            </a:r>
            <a:endParaRPr>
              <a:solidFill>
                <a:srgbClr val="002A4E"/>
              </a:solidFill>
            </a:endParaRPr>
          </a:p>
          <a:p>
            <a:pPr indent="-317500" lvl="0" marL="457200" rtl="0" algn="l">
              <a:lnSpc>
                <a:spcPct val="115000"/>
              </a:lnSpc>
              <a:spcBef>
                <a:spcPts val="0"/>
              </a:spcBef>
              <a:spcAft>
                <a:spcPts val="0"/>
              </a:spcAft>
              <a:buClr>
                <a:srgbClr val="002A4E"/>
              </a:buClr>
              <a:buSzPts val="1400"/>
              <a:buAutoNum type="arabicPeriod"/>
            </a:pPr>
            <a:r>
              <a:rPr lang="nl" u="sng">
                <a:solidFill>
                  <a:srgbClr val="002A4E"/>
                </a:solidFill>
              </a:rPr>
              <a:t>Small Business</a:t>
            </a:r>
            <a:endParaRPr u="sng">
              <a:solidFill>
                <a:srgbClr val="002A4E"/>
              </a:solidFill>
            </a:endParaRPr>
          </a:p>
          <a:p>
            <a:pPr indent="-317500" lvl="0" marL="457200" rtl="0" algn="l">
              <a:lnSpc>
                <a:spcPct val="115000"/>
              </a:lnSpc>
              <a:spcBef>
                <a:spcPts val="0"/>
              </a:spcBef>
              <a:spcAft>
                <a:spcPts val="0"/>
              </a:spcAft>
              <a:buClr>
                <a:srgbClr val="002A4E"/>
              </a:buClr>
              <a:buSzPts val="1400"/>
              <a:buAutoNum type="arabicPeriod"/>
            </a:pPr>
            <a:r>
              <a:rPr lang="nl" u="sng">
                <a:solidFill>
                  <a:srgbClr val="002A4E"/>
                </a:solidFill>
              </a:rPr>
              <a:t>Interest rate higher than 12%</a:t>
            </a:r>
            <a:endParaRPr u="sng">
              <a:solidFill>
                <a:srgbClr val="002A4E"/>
              </a:solidFill>
            </a:endParaRPr>
          </a:p>
          <a:p>
            <a:pPr indent="-317500" lvl="0" marL="457200" rtl="0" algn="l">
              <a:lnSpc>
                <a:spcPct val="115000"/>
              </a:lnSpc>
              <a:spcBef>
                <a:spcPts val="0"/>
              </a:spcBef>
              <a:spcAft>
                <a:spcPts val="0"/>
              </a:spcAft>
              <a:buClr>
                <a:srgbClr val="002A4E"/>
              </a:buClr>
              <a:buSzPts val="1400"/>
              <a:buAutoNum type="arabicPeriod"/>
            </a:pPr>
            <a:r>
              <a:rPr lang="nl">
                <a:solidFill>
                  <a:srgbClr val="002A4E"/>
                </a:solidFill>
              </a:rPr>
              <a:t>Asks for a term of </a:t>
            </a:r>
            <a:r>
              <a:rPr lang="nl" u="sng">
                <a:solidFill>
                  <a:srgbClr val="002A4E"/>
                </a:solidFill>
              </a:rPr>
              <a:t>60 months</a:t>
            </a:r>
            <a:endParaRPr u="sng">
              <a:solidFill>
                <a:srgbClr val="002A4E"/>
              </a:solidFill>
            </a:endParaRPr>
          </a:p>
          <a:p>
            <a:pPr indent="-317500" lvl="0" marL="457200" rtl="0" algn="l">
              <a:lnSpc>
                <a:spcPct val="115000"/>
              </a:lnSpc>
              <a:spcBef>
                <a:spcPts val="0"/>
              </a:spcBef>
              <a:spcAft>
                <a:spcPts val="0"/>
              </a:spcAft>
              <a:buClr>
                <a:srgbClr val="002A4E"/>
              </a:buClr>
              <a:buSzPts val="1400"/>
              <a:buAutoNum type="arabicPeriod"/>
            </a:pPr>
            <a:r>
              <a:rPr lang="nl">
                <a:solidFill>
                  <a:srgbClr val="002A4E"/>
                </a:solidFill>
              </a:rPr>
              <a:t>Does </a:t>
            </a:r>
            <a:r>
              <a:rPr lang="nl" u="sng">
                <a:solidFill>
                  <a:srgbClr val="002A4E"/>
                </a:solidFill>
              </a:rPr>
              <a:t>not </a:t>
            </a:r>
            <a:r>
              <a:rPr lang="nl">
                <a:solidFill>
                  <a:srgbClr val="002A4E"/>
                </a:solidFill>
              </a:rPr>
              <a:t>own a house, mortgage or rents a house</a:t>
            </a:r>
            <a:endParaRPr>
              <a:solidFill>
                <a:srgbClr val="002A4E"/>
              </a:solidFill>
            </a:endParaRPr>
          </a:p>
          <a:p>
            <a:pPr indent="-317500" lvl="0" marL="457200" rtl="0" algn="l">
              <a:lnSpc>
                <a:spcPct val="115000"/>
              </a:lnSpc>
              <a:spcBef>
                <a:spcPts val="0"/>
              </a:spcBef>
              <a:spcAft>
                <a:spcPts val="0"/>
              </a:spcAft>
              <a:buClr>
                <a:srgbClr val="002A4E"/>
              </a:buClr>
              <a:buSzPts val="1400"/>
              <a:buAutoNum type="arabicPeriod"/>
            </a:pPr>
            <a:r>
              <a:rPr lang="nl">
                <a:solidFill>
                  <a:srgbClr val="002A4E"/>
                </a:solidFill>
              </a:rPr>
              <a:t>An income </a:t>
            </a:r>
            <a:r>
              <a:rPr lang="nl" u="sng">
                <a:solidFill>
                  <a:srgbClr val="002A4E"/>
                </a:solidFill>
              </a:rPr>
              <a:t>l</a:t>
            </a:r>
            <a:r>
              <a:rPr lang="nl" u="sng">
                <a:solidFill>
                  <a:srgbClr val="002A4E"/>
                </a:solidFill>
              </a:rPr>
              <a:t>ower than</a:t>
            </a:r>
            <a:r>
              <a:rPr lang="nl">
                <a:solidFill>
                  <a:srgbClr val="002A4E"/>
                </a:solidFill>
              </a:rPr>
              <a:t> </a:t>
            </a:r>
            <a:r>
              <a:rPr lang="nl">
                <a:solidFill>
                  <a:srgbClr val="002A4E"/>
                </a:solidFill>
              </a:rPr>
              <a:t>$70.000</a:t>
            </a:r>
            <a:endParaRPr>
              <a:solidFill>
                <a:srgbClr val="002A4E"/>
              </a:solidFill>
            </a:endParaRPr>
          </a:p>
          <a:p>
            <a:pPr indent="-317500" lvl="0" marL="457200" rtl="0" algn="l">
              <a:lnSpc>
                <a:spcPct val="115000"/>
              </a:lnSpc>
              <a:spcBef>
                <a:spcPts val="0"/>
              </a:spcBef>
              <a:spcAft>
                <a:spcPts val="0"/>
              </a:spcAft>
              <a:buClr>
                <a:srgbClr val="002A4E"/>
              </a:buClr>
              <a:buSzPts val="1400"/>
              <a:buAutoNum type="arabicPeriod"/>
            </a:pPr>
            <a:r>
              <a:rPr lang="nl">
                <a:solidFill>
                  <a:srgbClr val="002A4E"/>
                </a:solidFill>
              </a:rPr>
              <a:t>A purpose that is </a:t>
            </a:r>
            <a:r>
              <a:rPr lang="nl" u="sng">
                <a:solidFill>
                  <a:srgbClr val="002A4E"/>
                </a:solidFill>
              </a:rPr>
              <a:t>not</a:t>
            </a:r>
            <a:r>
              <a:rPr lang="nl">
                <a:solidFill>
                  <a:srgbClr val="002A4E"/>
                </a:solidFill>
              </a:rPr>
              <a:t> classified under the known purpose values</a:t>
            </a:r>
            <a:endParaRPr>
              <a:solidFill>
                <a:srgbClr val="002A4E"/>
              </a:solidFill>
            </a:endParaRPr>
          </a:p>
          <a:p>
            <a:pPr indent="-317500" lvl="0" marL="457200" rtl="0" algn="l">
              <a:lnSpc>
                <a:spcPct val="115000"/>
              </a:lnSpc>
              <a:spcBef>
                <a:spcPts val="0"/>
              </a:spcBef>
              <a:spcAft>
                <a:spcPts val="0"/>
              </a:spcAft>
              <a:buClr>
                <a:srgbClr val="002A4E"/>
              </a:buClr>
              <a:buSzPts val="1400"/>
              <a:buAutoNum type="arabicPeriod"/>
            </a:pPr>
            <a:r>
              <a:rPr lang="nl">
                <a:solidFill>
                  <a:srgbClr val="002A4E"/>
                </a:solidFill>
              </a:rPr>
              <a:t>Get’s classified for either a </a:t>
            </a:r>
            <a:r>
              <a:rPr lang="nl" u="sng">
                <a:solidFill>
                  <a:srgbClr val="002A4E"/>
                </a:solidFill>
              </a:rPr>
              <a:t>F5, D1, G4, B4, A5, or B3</a:t>
            </a:r>
            <a:r>
              <a:rPr lang="nl">
                <a:solidFill>
                  <a:srgbClr val="002A4E"/>
                </a:solidFill>
              </a:rPr>
              <a:t> grade</a:t>
            </a:r>
            <a:endParaRPr>
              <a:solidFill>
                <a:srgbClr val="002A4E"/>
              </a:solidFill>
            </a:endParaRPr>
          </a:p>
          <a:p>
            <a:pPr indent="0" lvl="0" marL="0" rtl="0" algn="l">
              <a:lnSpc>
                <a:spcPct val="115000"/>
              </a:lnSpc>
              <a:spcBef>
                <a:spcPts val="0"/>
              </a:spcBef>
              <a:spcAft>
                <a:spcPts val="0"/>
              </a:spcAft>
              <a:buNone/>
            </a:pPr>
            <a:r>
              <a:t/>
            </a:r>
            <a:endParaRPr>
              <a:solidFill>
                <a:srgbClr val="002A4E"/>
              </a:solidFill>
            </a:endParaRPr>
          </a:p>
          <a:p>
            <a:pPr indent="0" lvl="0" marL="0" rtl="0" algn="l">
              <a:lnSpc>
                <a:spcPct val="115000"/>
              </a:lnSpc>
              <a:spcBef>
                <a:spcPts val="0"/>
              </a:spcBef>
              <a:spcAft>
                <a:spcPts val="0"/>
              </a:spcAft>
              <a:buNone/>
            </a:pPr>
            <a:r>
              <a:rPr lang="nl">
                <a:solidFill>
                  <a:srgbClr val="002A4E"/>
                </a:solidFill>
              </a:rPr>
              <a:t>                                       </a:t>
            </a:r>
            <a:r>
              <a:rPr b="1" lang="nl">
                <a:solidFill>
                  <a:srgbClr val="002A4E"/>
                </a:solidFill>
              </a:rPr>
              <a:t>The change of a default is very high! </a:t>
            </a:r>
            <a:endParaRPr b="1">
              <a:solidFill>
                <a:srgbClr val="002A4E"/>
              </a:solidFill>
            </a:endParaRPr>
          </a:p>
          <a:p>
            <a:pPr indent="0" lvl="0" marL="0" rtl="0" algn="l">
              <a:spcBef>
                <a:spcPts val="0"/>
              </a:spcBef>
              <a:spcAft>
                <a:spcPts val="0"/>
              </a:spcAft>
              <a:buNone/>
            </a:pPr>
            <a:r>
              <a:t/>
            </a:r>
            <a:endParaRPr>
              <a:solidFill>
                <a:srgbClr val="002A4E"/>
              </a:solidFill>
            </a:endParaRPr>
          </a:p>
          <a:p>
            <a:pPr indent="0" lvl="0" marL="0" rtl="0" algn="l">
              <a:spcBef>
                <a:spcPts val="0"/>
              </a:spcBef>
              <a:spcAft>
                <a:spcPts val="0"/>
              </a:spcAft>
              <a:buNone/>
            </a:pPr>
            <a:r>
              <a:t/>
            </a:r>
            <a:endParaRPr>
              <a:solidFill>
                <a:srgbClr val="002A4E"/>
              </a:solidFill>
            </a:endParaRPr>
          </a:p>
          <a:p>
            <a:pPr indent="0" lvl="0" marL="0" rtl="0" algn="l">
              <a:spcBef>
                <a:spcPts val="0"/>
              </a:spcBef>
              <a:spcAft>
                <a:spcPts val="0"/>
              </a:spcAft>
              <a:buNone/>
            </a:pPr>
            <a:r>
              <a:rPr i="1" lang="nl">
                <a:solidFill>
                  <a:srgbClr val="002A4E"/>
                </a:solidFill>
              </a:rPr>
              <a:t>If they have none or little of these features, the change of a default is smaller.</a:t>
            </a:r>
            <a:endParaRPr i="1">
              <a:solidFill>
                <a:srgbClr val="002A4E"/>
              </a:solidFill>
            </a:endParaRPr>
          </a:p>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nvSpPr>
        <p:spPr>
          <a:xfrm>
            <a:off x="2505300" y="424500"/>
            <a:ext cx="4133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nl" sz="2800">
                <a:solidFill>
                  <a:srgbClr val="EF4123"/>
                </a:solidFill>
                <a:latin typeface="Open Sans"/>
                <a:ea typeface="Open Sans"/>
                <a:cs typeface="Open Sans"/>
                <a:sym typeface="Open Sans"/>
              </a:rPr>
              <a:t>Next steps</a:t>
            </a:r>
            <a:endParaRPr b="1" sz="2800">
              <a:solidFill>
                <a:srgbClr val="EF4123"/>
              </a:solidFill>
              <a:latin typeface="Open Sans"/>
              <a:ea typeface="Open Sans"/>
              <a:cs typeface="Open Sans"/>
              <a:sym typeface="Open Sans"/>
            </a:endParaRPr>
          </a:p>
        </p:txBody>
      </p:sp>
      <p:sp>
        <p:nvSpPr>
          <p:cNvPr id="228" name="Google Shape;228;p35"/>
          <p:cNvSpPr txBox="1"/>
          <p:nvPr/>
        </p:nvSpPr>
        <p:spPr>
          <a:xfrm>
            <a:off x="700900" y="1466675"/>
            <a:ext cx="7132800" cy="1454700"/>
          </a:xfrm>
          <a:prstGeom prst="rect">
            <a:avLst/>
          </a:prstGeom>
          <a:noFill/>
          <a:ln>
            <a:noFill/>
          </a:ln>
        </p:spPr>
        <p:txBody>
          <a:bodyPr anchorCtr="0" anchor="t" bIns="91425" lIns="91425" spcFirstLastPara="1" rIns="91425" wrap="square" tIns="91425">
            <a:spAutoFit/>
          </a:bodyPr>
          <a:lstStyle/>
          <a:p>
            <a:pPr indent="-323850" lvl="0" marL="457200" rtl="0" algn="l">
              <a:lnSpc>
                <a:spcPct val="150000"/>
              </a:lnSpc>
              <a:spcBef>
                <a:spcPts val="0"/>
              </a:spcBef>
              <a:spcAft>
                <a:spcPts val="0"/>
              </a:spcAft>
              <a:buClr>
                <a:srgbClr val="002A4E"/>
              </a:buClr>
              <a:buSzPts val="1500"/>
              <a:buFont typeface="Open Sans"/>
              <a:buChar char="●"/>
            </a:pPr>
            <a:r>
              <a:rPr lang="nl" sz="1500">
                <a:solidFill>
                  <a:srgbClr val="002A4E"/>
                </a:solidFill>
                <a:latin typeface="Open Sans"/>
                <a:ea typeface="Open Sans"/>
                <a:cs typeface="Open Sans"/>
                <a:sym typeface="Open Sans"/>
              </a:rPr>
              <a:t>Build a model to cross check applicants with important features</a:t>
            </a:r>
            <a:endParaRPr sz="1500">
              <a:solidFill>
                <a:srgbClr val="002A4E"/>
              </a:solidFill>
              <a:latin typeface="Open Sans"/>
              <a:ea typeface="Open Sans"/>
              <a:cs typeface="Open Sans"/>
              <a:sym typeface="Open Sans"/>
            </a:endParaRPr>
          </a:p>
          <a:p>
            <a:pPr indent="-323850" lvl="0" marL="457200" rtl="0" algn="l">
              <a:lnSpc>
                <a:spcPct val="150000"/>
              </a:lnSpc>
              <a:spcBef>
                <a:spcPts val="0"/>
              </a:spcBef>
              <a:spcAft>
                <a:spcPts val="0"/>
              </a:spcAft>
              <a:buClr>
                <a:srgbClr val="002A4E"/>
              </a:buClr>
              <a:buSzPts val="1500"/>
              <a:buFont typeface="Open Sans"/>
              <a:buChar char="●"/>
            </a:pPr>
            <a:r>
              <a:rPr lang="nl" sz="1500">
                <a:solidFill>
                  <a:srgbClr val="002A4E"/>
                </a:solidFill>
                <a:latin typeface="Open Sans"/>
                <a:ea typeface="Open Sans"/>
                <a:cs typeface="Open Sans"/>
                <a:sym typeface="Open Sans"/>
              </a:rPr>
              <a:t>Develop a </a:t>
            </a:r>
            <a:r>
              <a:rPr lang="nl" sz="1500">
                <a:solidFill>
                  <a:srgbClr val="002A4E"/>
                </a:solidFill>
                <a:latin typeface="Open Sans"/>
                <a:ea typeface="Open Sans"/>
                <a:cs typeface="Open Sans"/>
                <a:sym typeface="Open Sans"/>
              </a:rPr>
              <a:t>probability</a:t>
            </a:r>
            <a:r>
              <a:rPr lang="nl" sz="1500">
                <a:solidFill>
                  <a:srgbClr val="002A4E"/>
                </a:solidFill>
                <a:latin typeface="Open Sans"/>
                <a:ea typeface="Open Sans"/>
                <a:cs typeface="Open Sans"/>
                <a:sym typeface="Open Sans"/>
              </a:rPr>
              <a:t> model that gives the change of non-default after cross check </a:t>
            </a:r>
            <a:endParaRPr sz="1500">
              <a:solidFill>
                <a:srgbClr val="002A4E"/>
              </a:solidFill>
              <a:latin typeface="Open Sans"/>
              <a:ea typeface="Open Sans"/>
              <a:cs typeface="Open Sans"/>
              <a:sym typeface="Open Sans"/>
            </a:endParaRPr>
          </a:p>
          <a:p>
            <a:pPr indent="-323850" lvl="0" marL="457200" rtl="0" algn="l">
              <a:lnSpc>
                <a:spcPct val="150000"/>
              </a:lnSpc>
              <a:spcBef>
                <a:spcPts val="0"/>
              </a:spcBef>
              <a:spcAft>
                <a:spcPts val="0"/>
              </a:spcAft>
              <a:buClr>
                <a:srgbClr val="002A4E"/>
              </a:buClr>
              <a:buSzPts val="1500"/>
              <a:buFont typeface="Open Sans"/>
              <a:buChar char="●"/>
            </a:pPr>
            <a:r>
              <a:rPr lang="nl" sz="1500">
                <a:solidFill>
                  <a:srgbClr val="002A4E"/>
                </a:solidFill>
                <a:latin typeface="Open Sans"/>
                <a:ea typeface="Open Sans"/>
                <a:cs typeface="Open Sans"/>
                <a:sym typeface="Open Sans"/>
              </a:rPr>
              <a:t>Find out per customer what their ideal loan amount is</a:t>
            </a:r>
            <a:endParaRPr sz="1500">
              <a:solidFill>
                <a:srgbClr val="002A4E"/>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A4E"/>
        </a:solidFill>
      </p:bgPr>
    </p:bg>
    <p:spTree>
      <p:nvGrpSpPr>
        <p:cNvPr id="66" name="Shape 66"/>
        <p:cNvGrpSpPr/>
        <p:nvPr/>
      </p:nvGrpSpPr>
      <p:grpSpPr>
        <a:xfrm>
          <a:off x="0" y="0"/>
          <a:ext cx="0" cy="0"/>
          <a:chOff x="0" y="0"/>
          <a:chExt cx="0" cy="0"/>
        </a:xfrm>
      </p:grpSpPr>
      <p:sp>
        <p:nvSpPr>
          <p:cNvPr id="67" name="Google Shape;67;p15"/>
          <p:cNvSpPr txBox="1"/>
          <p:nvPr/>
        </p:nvSpPr>
        <p:spPr>
          <a:xfrm>
            <a:off x="1850850" y="2133150"/>
            <a:ext cx="54423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nl" sz="4500">
                <a:solidFill>
                  <a:srgbClr val="EF4123"/>
                </a:solidFill>
                <a:latin typeface="Open Sans"/>
                <a:ea typeface="Open Sans"/>
                <a:cs typeface="Open Sans"/>
                <a:sym typeface="Open Sans"/>
              </a:rPr>
              <a:t>Loan Defaults</a:t>
            </a:r>
            <a:endParaRPr b="1" sz="4500">
              <a:solidFill>
                <a:srgbClr val="EF4123"/>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1" name="Shape 71"/>
        <p:cNvGrpSpPr/>
        <p:nvPr/>
      </p:nvGrpSpPr>
      <p:grpSpPr>
        <a:xfrm>
          <a:off x="0" y="0"/>
          <a:ext cx="0" cy="0"/>
          <a:chOff x="0" y="0"/>
          <a:chExt cx="0" cy="0"/>
        </a:xfrm>
      </p:grpSpPr>
      <p:sp>
        <p:nvSpPr>
          <p:cNvPr id="72" name="Google Shape;72;p16"/>
          <p:cNvSpPr txBox="1"/>
          <p:nvPr/>
        </p:nvSpPr>
        <p:spPr>
          <a:xfrm>
            <a:off x="2073450" y="476050"/>
            <a:ext cx="4997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nl" sz="3000">
                <a:solidFill>
                  <a:srgbClr val="EF4123"/>
                </a:solidFill>
                <a:latin typeface="Open Sans"/>
                <a:ea typeface="Open Sans"/>
                <a:cs typeface="Open Sans"/>
                <a:sym typeface="Open Sans"/>
              </a:rPr>
              <a:t>Defaults?</a:t>
            </a:r>
            <a:endParaRPr b="1" sz="3000">
              <a:solidFill>
                <a:srgbClr val="EF4123"/>
              </a:solidFill>
              <a:latin typeface="Open Sans"/>
              <a:ea typeface="Open Sans"/>
              <a:cs typeface="Open Sans"/>
              <a:sym typeface="Open Sans"/>
            </a:endParaRPr>
          </a:p>
        </p:txBody>
      </p:sp>
      <p:graphicFrame>
        <p:nvGraphicFramePr>
          <p:cNvPr id="73" name="Google Shape;73;p16"/>
          <p:cNvGraphicFramePr/>
          <p:nvPr/>
        </p:nvGraphicFramePr>
        <p:xfrm>
          <a:off x="1158650" y="1722375"/>
          <a:ext cx="3000000" cy="3000000"/>
        </p:xfrm>
        <a:graphic>
          <a:graphicData uri="http://schemas.openxmlformats.org/drawingml/2006/table">
            <a:tbl>
              <a:tblPr>
                <a:noFill/>
                <a:tableStyleId>{66BF7A17-69D3-48F6-8462-69E619F1056A}</a:tableStyleId>
              </a:tblPr>
              <a:tblGrid>
                <a:gridCol w="3650700"/>
                <a:gridCol w="3650700"/>
              </a:tblGrid>
              <a:tr h="430325">
                <a:tc>
                  <a:txBody>
                    <a:bodyPr/>
                    <a:lstStyle/>
                    <a:p>
                      <a:pPr indent="0" lvl="0" marL="0" rtl="0" algn="l">
                        <a:spcBef>
                          <a:spcPts val="0"/>
                        </a:spcBef>
                        <a:spcAft>
                          <a:spcPts val="0"/>
                        </a:spcAft>
                        <a:buNone/>
                      </a:pPr>
                      <a:r>
                        <a:rPr b="1" lang="nl">
                          <a:solidFill>
                            <a:srgbClr val="EF4123"/>
                          </a:solidFill>
                        </a:rPr>
                        <a:t>What?</a:t>
                      </a:r>
                      <a:endParaRPr b="1">
                        <a:solidFill>
                          <a:srgbClr val="EF4123"/>
                        </a:solidFill>
                      </a:endParaRPr>
                    </a:p>
                  </a:txBody>
                  <a:tcPr marT="91425" marB="91425" marR="91425" marL="91425"/>
                </a:tc>
                <a:tc>
                  <a:txBody>
                    <a:bodyPr/>
                    <a:lstStyle/>
                    <a:p>
                      <a:pPr indent="0" lvl="0" marL="0" rtl="0" algn="l">
                        <a:spcBef>
                          <a:spcPts val="0"/>
                        </a:spcBef>
                        <a:spcAft>
                          <a:spcPts val="0"/>
                        </a:spcAft>
                        <a:buNone/>
                      </a:pPr>
                      <a:r>
                        <a:rPr b="1" lang="nl">
                          <a:solidFill>
                            <a:srgbClr val="EF4123"/>
                          </a:solidFill>
                        </a:rPr>
                        <a:t>Why?</a:t>
                      </a:r>
                      <a:endParaRPr b="1">
                        <a:solidFill>
                          <a:srgbClr val="EF4123"/>
                        </a:solidFill>
                      </a:endParaRPr>
                    </a:p>
                  </a:txBody>
                  <a:tcPr marT="91425" marB="91425" marR="91425" marL="91425"/>
                </a:tc>
              </a:tr>
              <a:tr h="1828775">
                <a:tc>
                  <a:txBody>
                    <a:bodyPr/>
                    <a:lstStyle/>
                    <a:p>
                      <a:pPr indent="-304800" lvl="0" marL="457200" rtl="0" algn="l">
                        <a:spcBef>
                          <a:spcPts val="0"/>
                        </a:spcBef>
                        <a:spcAft>
                          <a:spcPts val="0"/>
                        </a:spcAft>
                        <a:buClr>
                          <a:srgbClr val="002A4E"/>
                        </a:buClr>
                        <a:buSzPts val="1200"/>
                        <a:buFont typeface="Open Sans"/>
                        <a:buChar char="●"/>
                      </a:pPr>
                      <a:r>
                        <a:rPr lang="nl" sz="1200">
                          <a:solidFill>
                            <a:srgbClr val="002A4E"/>
                          </a:solidFill>
                          <a:highlight>
                            <a:srgbClr val="FFFFFF"/>
                          </a:highlight>
                          <a:latin typeface="Open Sans"/>
                          <a:ea typeface="Open Sans"/>
                          <a:cs typeface="Open Sans"/>
                          <a:sym typeface="Open Sans"/>
                        </a:rPr>
                        <a:t>Phenomenon in loans</a:t>
                      </a:r>
                      <a:endParaRPr sz="1200">
                        <a:solidFill>
                          <a:srgbClr val="002A4E"/>
                        </a:solidFill>
                        <a:highlight>
                          <a:srgbClr val="FFFFFF"/>
                        </a:highlight>
                        <a:latin typeface="Open Sans"/>
                        <a:ea typeface="Open Sans"/>
                        <a:cs typeface="Open Sans"/>
                        <a:sym typeface="Open Sans"/>
                      </a:endParaRPr>
                    </a:p>
                    <a:p>
                      <a:pPr indent="0" lvl="0" marL="457200" rtl="0" algn="l">
                        <a:spcBef>
                          <a:spcPts val="0"/>
                        </a:spcBef>
                        <a:spcAft>
                          <a:spcPts val="0"/>
                        </a:spcAft>
                        <a:buNone/>
                      </a:pPr>
                      <a:r>
                        <a:t/>
                      </a:r>
                      <a:endParaRPr sz="1200">
                        <a:solidFill>
                          <a:srgbClr val="002A4E"/>
                        </a:solidFill>
                        <a:highlight>
                          <a:srgbClr val="FFFFFF"/>
                        </a:highlight>
                        <a:latin typeface="Open Sans"/>
                        <a:ea typeface="Open Sans"/>
                        <a:cs typeface="Open Sans"/>
                        <a:sym typeface="Open Sans"/>
                      </a:endParaRPr>
                    </a:p>
                    <a:p>
                      <a:pPr indent="-304800" lvl="0" marL="457200" rtl="0" algn="l">
                        <a:spcBef>
                          <a:spcPts val="0"/>
                        </a:spcBef>
                        <a:spcAft>
                          <a:spcPts val="0"/>
                        </a:spcAft>
                        <a:buClr>
                          <a:srgbClr val="002A4E"/>
                        </a:buClr>
                        <a:buSzPts val="1200"/>
                        <a:buFont typeface="Open Sans"/>
                        <a:buChar char="●"/>
                      </a:pPr>
                      <a:r>
                        <a:rPr lang="nl" sz="1200">
                          <a:solidFill>
                            <a:srgbClr val="002A4E"/>
                          </a:solidFill>
                          <a:highlight>
                            <a:srgbClr val="FFFFFF"/>
                          </a:highlight>
                          <a:latin typeface="Open Sans"/>
                          <a:ea typeface="Open Sans"/>
                          <a:cs typeface="Open Sans"/>
                          <a:sym typeface="Open Sans"/>
                        </a:rPr>
                        <a:t>no longer a reasonable expectation of further payments</a:t>
                      </a:r>
                      <a:endParaRPr sz="1200">
                        <a:solidFill>
                          <a:srgbClr val="002A4E"/>
                        </a:solidFill>
                        <a:highlight>
                          <a:srgbClr val="FFFFFF"/>
                        </a:highlight>
                        <a:latin typeface="Open Sans"/>
                        <a:ea typeface="Open Sans"/>
                        <a:cs typeface="Open Sans"/>
                        <a:sym typeface="Open Sans"/>
                      </a:endParaRPr>
                    </a:p>
                    <a:p>
                      <a:pPr indent="0" lvl="0" marL="914400" rtl="0" algn="l">
                        <a:spcBef>
                          <a:spcPts val="0"/>
                        </a:spcBef>
                        <a:spcAft>
                          <a:spcPts val="0"/>
                        </a:spcAft>
                        <a:buNone/>
                      </a:pPr>
                      <a:r>
                        <a:t/>
                      </a:r>
                      <a:endParaRPr sz="1200">
                        <a:solidFill>
                          <a:srgbClr val="002A4E"/>
                        </a:solidFill>
                        <a:highlight>
                          <a:srgbClr val="FFFFFF"/>
                        </a:highlight>
                        <a:latin typeface="Open Sans"/>
                        <a:ea typeface="Open Sans"/>
                        <a:cs typeface="Open Sans"/>
                        <a:sym typeface="Open Sans"/>
                      </a:endParaRPr>
                    </a:p>
                    <a:p>
                      <a:pPr indent="-304800" lvl="0" marL="457200" rtl="0" algn="l">
                        <a:spcBef>
                          <a:spcPts val="0"/>
                        </a:spcBef>
                        <a:spcAft>
                          <a:spcPts val="0"/>
                        </a:spcAft>
                        <a:buClr>
                          <a:srgbClr val="002A4E"/>
                        </a:buClr>
                        <a:buSzPts val="1200"/>
                        <a:buFont typeface="Open Sans"/>
                        <a:buChar char="●"/>
                      </a:pPr>
                      <a:r>
                        <a:rPr lang="nl" sz="1200">
                          <a:solidFill>
                            <a:srgbClr val="002A4E"/>
                          </a:solidFill>
                          <a:highlight>
                            <a:srgbClr val="FFFFFF"/>
                          </a:highlight>
                          <a:latin typeface="Open Sans"/>
                          <a:ea typeface="Open Sans"/>
                          <a:cs typeface="Open Sans"/>
                          <a:sym typeface="Open Sans"/>
                        </a:rPr>
                        <a:t>Usually after 120 days of no payment</a:t>
                      </a:r>
                      <a:endParaRPr sz="1200">
                        <a:solidFill>
                          <a:srgbClr val="002A4E"/>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200">
                        <a:solidFill>
                          <a:srgbClr val="002A4E"/>
                        </a:solidFill>
                        <a:highlight>
                          <a:srgbClr val="FFFFFF"/>
                        </a:highlight>
                        <a:latin typeface="Open Sans"/>
                        <a:ea typeface="Open Sans"/>
                        <a:cs typeface="Open Sans"/>
                        <a:sym typeface="Open Sans"/>
                      </a:endParaRPr>
                    </a:p>
                  </a:txBody>
                  <a:tcPr marT="91425" marB="91425" marR="91425" marL="91425"/>
                </a:tc>
                <a:tc>
                  <a:txBody>
                    <a:bodyPr/>
                    <a:lstStyle/>
                    <a:p>
                      <a:pPr indent="-304800" lvl="0" marL="457200" rtl="0" algn="l">
                        <a:spcBef>
                          <a:spcPts val="0"/>
                        </a:spcBef>
                        <a:spcAft>
                          <a:spcPts val="0"/>
                        </a:spcAft>
                        <a:buClr>
                          <a:srgbClr val="002A4E"/>
                        </a:buClr>
                        <a:buSzPts val="1200"/>
                        <a:buFont typeface="Open Sans"/>
                        <a:buChar char="●"/>
                      </a:pPr>
                      <a:r>
                        <a:rPr lang="nl" sz="1200">
                          <a:solidFill>
                            <a:srgbClr val="002A4E"/>
                          </a:solidFill>
                          <a:latin typeface="Open Sans"/>
                          <a:ea typeface="Open Sans"/>
                          <a:cs typeface="Open Sans"/>
                          <a:sym typeface="Open Sans"/>
                        </a:rPr>
                        <a:t>Reduce financial loss</a:t>
                      </a:r>
                      <a:endParaRPr sz="1200">
                        <a:solidFill>
                          <a:srgbClr val="002A4E"/>
                        </a:solidFill>
                        <a:latin typeface="Open Sans"/>
                        <a:ea typeface="Open Sans"/>
                        <a:cs typeface="Open Sans"/>
                        <a:sym typeface="Open Sans"/>
                      </a:endParaRPr>
                    </a:p>
                    <a:p>
                      <a:pPr indent="0" lvl="0" marL="457200" rtl="0" algn="l">
                        <a:spcBef>
                          <a:spcPts val="0"/>
                        </a:spcBef>
                        <a:spcAft>
                          <a:spcPts val="0"/>
                        </a:spcAft>
                        <a:buNone/>
                      </a:pPr>
                      <a:r>
                        <a:t/>
                      </a:r>
                      <a:endParaRPr sz="1200">
                        <a:solidFill>
                          <a:srgbClr val="002A4E"/>
                        </a:solidFill>
                        <a:latin typeface="Open Sans"/>
                        <a:ea typeface="Open Sans"/>
                        <a:cs typeface="Open Sans"/>
                        <a:sym typeface="Open Sans"/>
                      </a:endParaRPr>
                    </a:p>
                    <a:p>
                      <a:pPr indent="-304800" lvl="0" marL="457200" rtl="0" algn="l">
                        <a:spcBef>
                          <a:spcPts val="0"/>
                        </a:spcBef>
                        <a:spcAft>
                          <a:spcPts val="0"/>
                        </a:spcAft>
                        <a:buClr>
                          <a:srgbClr val="002A4E"/>
                        </a:buClr>
                        <a:buSzPts val="1200"/>
                        <a:buFont typeface="Open Sans"/>
                        <a:buChar char="●"/>
                      </a:pPr>
                      <a:r>
                        <a:rPr lang="nl" sz="1200">
                          <a:solidFill>
                            <a:srgbClr val="002A4E"/>
                          </a:solidFill>
                          <a:latin typeface="Open Sans"/>
                          <a:ea typeface="Open Sans"/>
                          <a:cs typeface="Open Sans"/>
                          <a:sym typeface="Open Sans"/>
                        </a:rPr>
                        <a:t>Improve investors’  trust</a:t>
                      </a:r>
                      <a:endParaRPr sz="1200">
                        <a:solidFill>
                          <a:srgbClr val="002A4E"/>
                        </a:solidFill>
                        <a:latin typeface="Open Sans"/>
                        <a:ea typeface="Open Sans"/>
                        <a:cs typeface="Open Sans"/>
                        <a:sym typeface="Open Sans"/>
                      </a:endParaRPr>
                    </a:p>
                    <a:p>
                      <a:pPr indent="0" lvl="0" marL="457200" rtl="0" algn="l">
                        <a:spcBef>
                          <a:spcPts val="0"/>
                        </a:spcBef>
                        <a:spcAft>
                          <a:spcPts val="0"/>
                        </a:spcAft>
                        <a:buNone/>
                      </a:pPr>
                      <a:r>
                        <a:t/>
                      </a:r>
                      <a:endParaRPr sz="1200">
                        <a:solidFill>
                          <a:srgbClr val="002A4E"/>
                        </a:solidFill>
                        <a:latin typeface="Open Sans"/>
                        <a:ea typeface="Open Sans"/>
                        <a:cs typeface="Open Sans"/>
                        <a:sym typeface="Open Sans"/>
                      </a:endParaRPr>
                    </a:p>
                    <a:p>
                      <a:pPr indent="-304800" lvl="0" marL="457200" rtl="0" algn="l">
                        <a:spcBef>
                          <a:spcPts val="0"/>
                        </a:spcBef>
                        <a:spcAft>
                          <a:spcPts val="0"/>
                        </a:spcAft>
                        <a:buClr>
                          <a:srgbClr val="002A4E"/>
                        </a:buClr>
                        <a:buSzPts val="1200"/>
                        <a:buFont typeface="Open Sans"/>
                        <a:buChar char="●"/>
                      </a:pPr>
                      <a:r>
                        <a:rPr lang="nl" sz="1200">
                          <a:solidFill>
                            <a:srgbClr val="002A4E"/>
                          </a:solidFill>
                          <a:latin typeface="Open Sans"/>
                          <a:ea typeface="Open Sans"/>
                          <a:cs typeface="Open Sans"/>
                          <a:sym typeface="Open Sans"/>
                        </a:rPr>
                        <a:t>Improve investment decisions</a:t>
                      </a:r>
                      <a:endParaRPr sz="1200">
                        <a:solidFill>
                          <a:srgbClr val="002A4E"/>
                        </a:solidFill>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8644954" y="4641775"/>
            <a:ext cx="354746" cy="330000"/>
          </a:xfrm>
          <a:prstGeom prst="rect">
            <a:avLst/>
          </a:prstGeom>
          <a:noFill/>
          <a:ln>
            <a:noFill/>
          </a:ln>
        </p:spPr>
      </p:pic>
      <p:sp>
        <p:nvSpPr>
          <p:cNvPr id="79" name="Google Shape;79;p17"/>
          <p:cNvSpPr txBox="1"/>
          <p:nvPr/>
        </p:nvSpPr>
        <p:spPr>
          <a:xfrm>
            <a:off x="2073450" y="476050"/>
            <a:ext cx="4997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nl" sz="2800">
                <a:solidFill>
                  <a:srgbClr val="EF4123"/>
                </a:solidFill>
                <a:latin typeface="Open Sans"/>
                <a:ea typeface="Open Sans"/>
                <a:cs typeface="Open Sans"/>
                <a:sym typeface="Open Sans"/>
              </a:rPr>
              <a:t>What is the LendingClub?</a:t>
            </a:r>
            <a:endParaRPr b="1" sz="2800">
              <a:solidFill>
                <a:srgbClr val="EF4123"/>
              </a:solidFill>
              <a:latin typeface="Open Sans"/>
              <a:ea typeface="Open Sans"/>
              <a:cs typeface="Open Sans"/>
              <a:sym typeface="Open Sans"/>
            </a:endParaRPr>
          </a:p>
        </p:txBody>
      </p:sp>
      <p:sp>
        <p:nvSpPr>
          <p:cNvPr id="80" name="Google Shape;80;p17"/>
          <p:cNvSpPr txBox="1"/>
          <p:nvPr/>
        </p:nvSpPr>
        <p:spPr>
          <a:xfrm>
            <a:off x="690600" y="3837425"/>
            <a:ext cx="2082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sz="1500">
                <a:solidFill>
                  <a:srgbClr val="002A4E"/>
                </a:solidFill>
                <a:latin typeface="Open Sans"/>
                <a:ea typeface="Open Sans"/>
                <a:cs typeface="Open Sans"/>
                <a:sym typeface="Open Sans"/>
              </a:rPr>
              <a:t>Peer-to-Peer lending</a:t>
            </a:r>
            <a:endParaRPr sz="1500">
              <a:solidFill>
                <a:srgbClr val="002A4E"/>
              </a:solidFill>
              <a:latin typeface="Open Sans"/>
              <a:ea typeface="Open Sans"/>
              <a:cs typeface="Open Sans"/>
              <a:sym typeface="Open Sans"/>
            </a:endParaRPr>
          </a:p>
        </p:txBody>
      </p:sp>
      <p:sp>
        <p:nvSpPr>
          <p:cNvPr id="81" name="Google Shape;81;p17"/>
          <p:cNvSpPr txBox="1"/>
          <p:nvPr/>
        </p:nvSpPr>
        <p:spPr>
          <a:xfrm>
            <a:off x="1608600" y="1091650"/>
            <a:ext cx="59268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nl" sz="1500">
                <a:solidFill>
                  <a:srgbClr val="002A4E"/>
                </a:solidFill>
                <a:latin typeface="Open Sans"/>
                <a:ea typeface="Open Sans"/>
                <a:cs typeface="Open Sans"/>
                <a:sym typeface="Open Sans"/>
              </a:rPr>
              <a:t>A US based platform that takes the banker out of  banking</a:t>
            </a:r>
            <a:endParaRPr sz="1500">
              <a:solidFill>
                <a:srgbClr val="002A4E"/>
              </a:solidFill>
              <a:latin typeface="Open Sans"/>
              <a:ea typeface="Open Sans"/>
              <a:cs typeface="Open Sans"/>
              <a:sym typeface="Open Sans"/>
            </a:endParaRPr>
          </a:p>
        </p:txBody>
      </p:sp>
      <p:pic>
        <p:nvPicPr>
          <p:cNvPr id="82" name="Google Shape;82;p17"/>
          <p:cNvPicPr preferRelativeResize="0"/>
          <p:nvPr/>
        </p:nvPicPr>
        <p:blipFill rotWithShape="1">
          <a:blip r:embed="rId4">
            <a:alphaModFix/>
          </a:blip>
          <a:srcRect b="13547" l="0" r="0" t="0"/>
          <a:stretch/>
        </p:blipFill>
        <p:spPr>
          <a:xfrm>
            <a:off x="850050" y="2218177"/>
            <a:ext cx="1873050" cy="1619250"/>
          </a:xfrm>
          <a:prstGeom prst="rect">
            <a:avLst/>
          </a:prstGeom>
          <a:noFill/>
          <a:ln>
            <a:noFill/>
          </a:ln>
        </p:spPr>
      </p:pic>
      <p:pic>
        <p:nvPicPr>
          <p:cNvPr id="83" name="Google Shape;83;p17"/>
          <p:cNvPicPr preferRelativeResize="0"/>
          <p:nvPr/>
        </p:nvPicPr>
        <p:blipFill rotWithShape="1">
          <a:blip r:embed="rId5">
            <a:alphaModFix/>
          </a:blip>
          <a:srcRect b="15081" l="0" r="0" t="0"/>
          <a:stretch/>
        </p:blipFill>
        <p:spPr>
          <a:xfrm>
            <a:off x="3608287" y="2386975"/>
            <a:ext cx="1708124" cy="1450451"/>
          </a:xfrm>
          <a:prstGeom prst="rect">
            <a:avLst/>
          </a:prstGeom>
          <a:noFill/>
          <a:ln>
            <a:noFill/>
          </a:ln>
        </p:spPr>
      </p:pic>
      <p:sp>
        <p:nvSpPr>
          <p:cNvPr id="84" name="Google Shape;84;p17"/>
          <p:cNvSpPr txBox="1"/>
          <p:nvPr/>
        </p:nvSpPr>
        <p:spPr>
          <a:xfrm>
            <a:off x="3505200" y="3837425"/>
            <a:ext cx="2133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sz="1500">
                <a:solidFill>
                  <a:srgbClr val="002A4E"/>
                </a:solidFill>
                <a:latin typeface="Open Sans"/>
                <a:ea typeface="Open Sans"/>
                <a:cs typeface="Open Sans"/>
                <a:sym typeface="Open Sans"/>
              </a:rPr>
              <a:t>Loan for any purpose</a:t>
            </a:r>
            <a:endParaRPr sz="1500">
              <a:solidFill>
                <a:srgbClr val="002A4E"/>
              </a:solidFill>
              <a:latin typeface="Open Sans"/>
              <a:ea typeface="Open Sans"/>
              <a:cs typeface="Open Sans"/>
              <a:sym typeface="Open Sans"/>
            </a:endParaRPr>
          </a:p>
        </p:txBody>
      </p:sp>
      <p:pic>
        <p:nvPicPr>
          <p:cNvPr id="85" name="Google Shape;85;p17"/>
          <p:cNvPicPr preferRelativeResize="0"/>
          <p:nvPr/>
        </p:nvPicPr>
        <p:blipFill rotWithShape="1">
          <a:blip r:embed="rId6">
            <a:alphaModFix/>
          </a:blip>
          <a:srcRect b="13239" l="0" r="0" t="0"/>
          <a:stretch/>
        </p:blipFill>
        <p:spPr>
          <a:xfrm>
            <a:off x="6420875" y="2386975"/>
            <a:ext cx="1532655" cy="1329801"/>
          </a:xfrm>
          <a:prstGeom prst="rect">
            <a:avLst/>
          </a:prstGeom>
          <a:noFill/>
          <a:ln>
            <a:noFill/>
          </a:ln>
        </p:spPr>
      </p:pic>
      <p:sp>
        <p:nvSpPr>
          <p:cNvPr id="86" name="Google Shape;86;p17"/>
          <p:cNvSpPr txBox="1"/>
          <p:nvPr/>
        </p:nvSpPr>
        <p:spPr>
          <a:xfrm>
            <a:off x="6127675" y="3837425"/>
            <a:ext cx="2434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sz="1500">
                <a:solidFill>
                  <a:srgbClr val="002A4E"/>
                </a:solidFill>
                <a:latin typeface="Open Sans"/>
                <a:ea typeface="Open Sans"/>
                <a:cs typeface="Open Sans"/>
                <a:sym typeface="Open Sans"/>
              </a:rPr>
              <a:t>Beneficial Interest rates</a:t>
            </a:r>
            <a:endParaRPr sz="1500">
              <a:solidFill>
                <a:srgbClr val="002A4E"/>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0" name="Shape 90"/>
        <p:cNvGrpSpPr/>
        <p:nvPr/>
      </p:nvGrpSpPr>
      <p:grpSpPr>
        <a:xfrm>
          <a:off x="0" y="0"/>
          <a:ext cx="0" cy="0"/>
          <a:chOff x="0" y="0"/>
          <a:chExt cx="0" cy="0"/>
        </a:xfrm>
      </p:grpSpPr>
      <p:pic>
        <p:nvPicPr>
          <p:cNvPr id="91" name="Google Shape;91;p18"/>
          <p:cNvPicPr preferRelativeResize="0"/>
          <p:nvPr/>
        </p:nvPicPr>
        <p:blipFill>
          <a:blip r:embed="rId3">
            <a:alphaModFix/>
          </a:blip>
          <a:stretch>
            <a:fillRect/>
          </a:stretch>
        </p:blipFill>
        <p:spPr>
          <a:xfrm>
            <a:off x="8644954" y="4641775"/>
            <a:ext cx="354746" cy="330000"/>
          </a:xfrm>
          <a:prstGeom prst="rect">
            <a:avLst/>
          </a:prstGeom>
          <a:noFill/>
          <a:ln>
            <a:noFill/>
          </a:ln>
        </p:spPr>
      </p:pic>
      <p:sp>
        <p:nvSpPr>
          <p:cNvPr id="92" name="Google Shape;92;p18"/>
          <p:cNvSpPr txBox="1"/>
          <p:nvPr/>
        </p:nvSpPr>
        <p:spPr>
          <a:xfrm>
            <a:off x="2073450" y="476050"/>
            <a:ext cx="4997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nl" sz="2800">
                <a:solidFill>
                  <a:srgbClr val="EF4123"/>
                </a:solidFill>
                <a:latin typeface="Open Sans"/>
                <a:ea typeface="Open Sans"/>
                <a:cs typeface="Open Sans"/>
                <a:sym typeface="Open Sans"/>
              </a:rPr>
              <a:t>What is the LendingClub?</a:t>
            </a:r>
            <a:endParaRPr b="1" sz="2800">
              <a:solidFill>
                <a:srgbClr val="EF4123"/>
              </a:solidFill>
              <a:latin typeface="Open Sans"/>
              <a:ea typeface="Open Sans"/>
              <a:cs typeface="Open Sans"/>
              <a:sym typeface="Open Sans"/>
            </a:endParaRPr>
          </a:p>
        </p:txBody>
      </p:sp>
      <p:sp>
        <p:nvSpPr>
          <p:cNvPr id="93" name="Google Shape;93;p18"/>
          <p:cNvSpPr txBox="1"/>
          <p:nvPr/>
        </p:nvSpPr>
        <p:spPr>
          <a:xfrm>
            <a:off x="6275700" y="1367800"/>
            <a:ext cx="22884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002A4E"/>
              </a:solidFill>
              <a:latin typeface="Open Sans"/>
              <a:ea typeface="Open Sans"/>
              <a:cs typeface="Open Sans"/>
              <a:sym typeface="Open Sans"/>
            </a:endParaRPr>
          </a:p>
          <a:p>
            <a:pPr indent="0" lvl="0" marL="0" rtl="0" algn="l">
              <a:spcBef>
                <a:spcPts val="0"/>
              </a:spcBef>
              <a:spcAft>
                <a:spcPts val="0"/>
              </a:spcAft>
              <a:buNone/>
            </a:pPr>
            <a:r>
              <a:rPr lang="nl">
                <a:solidFill>
                  <a:srgbClr val="002A4E"/>
                </a:solidFill>
                <a:latin typeface="Open Sans"/>
                <a:ea typeface="Open Sans"/>
                <a:cs typeface="Open Sans"/>
                <a:sym typeface="Open Sans"/>
              </a:rPr>
              <a:t>HQ in SF, US</a:t>
            </a:r>
            <a:endParaRPr>
              <a:solidFill>
                <a:srgbClr val="002A4E"/>
              </a:solidFill>
              <a:latin typeface="Open Sans"/>
              <a:ea typeface="Open Sans"/>
              <a:cs typeface="Open Sans"/>
              <a:sym typeface="Open Sans"/>
            </a:endParaRPr>
          </a:p>
          <a:p>
            <a:pPr indent="0" lvl="0" marL="0" rtl="0" algn="l">
              <a:spcBef>
                <a:spcPts val="0"/>
              </a:spcBef>
              <a:spcAft>
                <a:spcPts val="0"/>
              </a:spcAft>
              <a:buNone/>
            </a:pPr>
            <a:r>
              <a:t/>
            </a:r>
            <a:endParaRPr>
              <a:solidFill>
                <a:srgbClr val="002A4E"/>
              </a:solidFill>
              <a:latin typeface="Open Sans"/>
              <a:ea typeface="Open Sans"/>
              <a:cs typeface="Open Sans"/>
              <a:sym typeface="Open Sans"/>
            </a:endParaRPr>
          </a:p>
          <a:p>
            <a:pPr indent="0" lvl="0" marL="0" rtl="0" algn="l">
              <a:spcBef>
                <a:spcPts val="0"/>
              </a:spcBef>
              <a:spcAft>
                <a:spcPts val="0"/>
              </a:spcAft>
              <a:buNone/>
            </a:pPr>
            <a:r>
              <a:t/>
            </a:r>
            <a:endParaRPr>
              <a:solidFill>
                <a:srgbClr val="002A4E"/>
              </a:solidFill>
              <a:latin typeface="Open Sans"/>
              <a:ea typeface="Open Sans"/>
              <a:cs typeface="Open Sans"/>
              <a:sym typeface="Open Sans"/>
            </a:endParaRPr>
          </a:p>
          <a:p>
            <a:pPr indent="0" lvl="0" marL="0" rtl="0" algn="l">
              <a:spcBef>
                <a:spcPts val="0"/>
              </a:spcBef>
              <a:spcAft>
                <a:spcPts val="0"/>
              </a:spcAft>
              <a:buNone/>
            </a:pPr>
            <a:r>
              <a:rPr lang="nl">
                <a:solidFill>
                  <a:srgbClr val="002A4E"/>
                </a:solidFill>
                <a:latin typeface="Open Sans"/>
                <a:ea typeface="Open Sans"/>
                <a:cs typeface="Open Sans"/>
                <a:sym typeface="Open Sans"/>
              </a:rPr>
              <a:t>42367</a:t>
            </a:r>
            <a:endParaRPr>
              <a:solidFill>
                <a:srgbClr val="002A4E"/>
              </a:solidFill>
              <a:latin typeface="Open Sans"/>
              <a:ea typeface="Open Sans"/>
              <a:cs typeface="Open Sans"/>
              <a:sym typeface="Open Sans"/>
            </a:endParaRPr>
          </a:p>
          <a:p>
            <a:pPr indent="0" lvl="0" marL="0" rtl="0" algn="l">
              <a:spcBef>
                <a:spcPts val="0"/>
              </a:spcBef>
              <a:spcAft>
                <a:spcPts val="0"/>
              </a:spcAft>
              <a:buNone/>
            </a:pPr>
            <a:r>
              <a:t/>
            </a:r>
            <a:endParaRPr>
              <a:solidFill>
                <a:srgbClr val="002A4E"/>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rgbClr val="002A4E"/>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nl">
                <a:solidFill>
                  <a:srgbClr val="002A4E"/>
                </a:solidFill>
                <a:latin typeface="Open Sans"/>
                <a:ea typeface="Open Sans"/>
                <a:cs typeface="Open Sans"/>
                <a:sym typeface="Open Sans"/>
              </a:rPr>
              <a:t>$446.190.100</a:t>
            </a:r>
            <a:endParaRPr>
              <a:solidFill>
                <a:srgbClr val="002A4E"/>
              </a:solidFill>
              <a:latin typeface="Open Sans"/>
              <a:ea typeface="Open Sans"/>
              <a:cs typeface="Open Sans"/>
              <a:sym typeface="Open Sans"/>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solidFill>
                <a:srgbClr val="002A4E"/>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nl">
                <a:solidFill>
                  <a:srgbClr val="002A4E"/>
                </a:solidFill>
                <a:latin typeface="Open Sans"/>
                <a:ea typeface="Open Sans"/>
                <a:cs typeface="Open Sans"/>
                <a:sym typeface="Open Sans"/>
              </a:rPr>
              <a:t>$11.250</a:t>
            </a:r>
            <a:endParaRPr/>
          </a:p>
          <a:p>
            <a:pPr indent="0" lvl="0" marL="0" rtl="0" algn="l">
              <a:spcBef>
                <a:spcPts val="0"/>
              </a:spcBef>
              <a:spcAft>
                <a:spcPts val="0"/>
              </a:spcAft>
              <a:buNone/>
            </a:pPr>
            <a:r>
              <a:t/>
            </a:r>
            <a:endParaRPr/>
          </a:p>
        </p:txBody>
      </p:sp>
      <p:pic>
        <p:nvPicPr>
          <p:cNvPr id="94" name="Google Shape;94;p18"/>
          <p:cNvPicPr preferRelativeResize="0"/>
          <p:nvPr/>
        </p:nvPicPr>
        <p:blipFill>
          <a:blip r:embed="rId4">
            <a:alphaModFix/>
          </a:blip>
          <a:stretch>
            <a:fillRect/>
          </a:stretch>
        </p:blipFill>
        <p:spPr>
          <a:xfrm>
            <a:off x="224575" y="1387950"/>
            <a:ext cx="5186926" cy="3078775"/>
          </a:xfrm>
          <a:prstGeom prst="rect">
            <a:avLst/>
          </a:prstGeom>
          <a:noFill/>
          <a:ln>
            <a:noFill/>
          </a:ln>
        </p:spPr>
      </p:pic>
      <p:pic>
        <p:nvPicPr>
          <p:cNvPr id="95" name="Google Shape;95;p18"/>
          <p:cNvPicPr preferRelativeResize="0"/>
          <p:nvPr/>
        </p:nvPicPr>
        <p:blipFill rotWithShape="1">
          <a:blip r:embed="rId5">
            <a:alphaModFix/>
          </a:blip>
          <a:srcRect b="15604" l="0" r="0" t="0"/>
          <a:stretch/>
        </p:blipFill>
        <p:spPr>
          <a:xfrm>
            <a:off x="5822300" y="2189107"/>
            <a:ext cx="453400" cy="382643"/>
          </a:xfrm>
          <a:prstGeom prst="rect">
            <a:avLst/>
          </a:prstGeom>
          <a:noFill/>
          <a:ln>
            <a:noFill/>
          </a:ln>
        </p:spPr>
      </p:pic>
      <p:pic>
        <p:nvPicPr>
          <p:cNvPr id="96" name="Google Shape;96;p18"/>
          <p:cNvPicPr preferRelativeResize="0"/>
          <p:nvPr/>
        </p:nvPicPr>
        <p:blipFill rotWithShape="1">
          <a:blip r:embed="rId6">
            <a:alphaModFix/>
          </a:blip>
          <a:srcRect b="13126" l="0" r="0" t="0"/>
          <a:stretch/>
        </p:blipFill>
        <p:spPr>
          <a:xfrm>
            <a:off x="5830675" y="1578126"/>
            <a:ext cx="445025" cy="386598"/>
          </a:xfrm>
          <a:prstGeom prst="rect">
            <a:avLst/>
          </a:prstGeom>
          <a:noFill/>
          <a:ln>
            <a:noFill/>
          </a:ln>
        </p:spPr>
      </p:pic>
      <p:pic>
        <p:nvPicPr>
          <p:cNvPr id="97" name="Google Shape;97;p18"/>
          <p:cNvPicPr preferRelativeResize="0"/>
          <p:nvPr/>
        </p:nvPicPr>
        <p:blipFill rotWithShape="1">
          <a:blip r:embed="rId7">
            <a:alphaModFix/>
          </a:blip>
          <a:srcRect b="13126" l="0" r="0" t="0"/>
          <a:stretch/>
        </p:blipFill>
        <p:spPr>
          <a:xfrm>
            <a:off x="5875812" y="2899411"/>
            <a:ext cx="354750" cy="308177"/>
          </a:xfrm>
          <a:prstGeom prst="rect">
            <a:avLst/>
          </a:prstGeom>
          <a:noFill/>
          <a:ln>
            <a:noFill/>
          </a:ln>
        </p:spPr>
      </p:pic>
      <p:pic>
        <p:nvPicPr>
          <p:cNvPr id="98" name="Google Shape;98;p18"/>
          <p:cNvPicPr preferRelativeResize="0"/>
          <p:nvPr/>
        </p:nvPicPr>
        <p:blipFill rotWithShape="1">
          <a:blip r:embed="rId8">
            <a:alphaModFix/>
          </a:blip>
          <a:srcRect b="14733" l="0" r="0" t="0"/>
          <a:stretch/>
        </p:blipFill>
        <p:spPr>
          <a:xfrm>
            <a:off x="5875788" y="3535225"/>
            <a:ext cx="453409" cy="386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19"/>
          <p:cNvPicPr preferRelativeResize="0"/>
          <p:nvPr/>
        </p:nvPicPr>
        <p:blipFill>
          <a:blip r:embed="rId3">
            <a:alphaModFix/>
          </a:blip>
          <a:stretch>
            <a:fillRect/>
          </a:stretch>
        </p:blipFill>
        <p:spPr>
          <a:xfrm>
            <a:off x="8644954" y="4641775"/>
            <a:ext cx="354746" cy="330000"/>
          </a:xfrm>
          <a:prstGeom prst="rect">
            <a:avLst/>
          </a:prstGeom>
          <a:noFill/>
          <a:ln>
            <a:noFill/>
          </a:ln>
        </p:spPr>
      </p:pic>
      <p:sp>
        <p:nvSpPr>
          <p:cNvPr id="104" name="Google Shape;104;p19"/>
          <p:cNvSpPr txBox="1"/>
          <p:nvPr/>
        </p:nvSpPr>
        <p:spPr>
          <a:xfrm>
            <a:off x="2073450" y="476050"/>
            <a:ext cx="4997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nl" sz="2800">
                <a:solidFill>
                  <a:srgbClr val="EF4123"/>
                </a:solidFill>
                <a:latin typeface="Open Sans"/>
                <a:ea typeface="Open Sans"/>
                <a:cs typeface="Open Sans"/>
                <a:sym typeface="Open Sans"/>
              </a:rPr>
              <a:t>What are the risks?</a:t>
            </a:r>
            <a:endParaRPr b="1" sz="2800">
              <a:solidFill>
                <a:srgbClr val="EF4123"/>
              </a:solidFill>
              <a:latin typeface="Open Sans"/>
              <a:ea typeface="Open Sans"/>
              <a:cs typeface="Open Sans"/>
              <a:sym typeface="Open Sans"/>
            </a:endParaRPr>
          </a:p>
        </p:txBody>
      </p:sp>
      <p:sp>
        <p:nvSpPr>
          <p:cNvPr id="105" name="Google Shape;105;p19"/>
          <p:cNvSpPr txBox="1"/>
          <p:nvPr/>
        </p:nvSpPr>
        <p:spPr>
          <a:xfrm>
            <a:off x="700900" y="1528525"/>
            <a:ext cx="3556200" cy="27243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002A4E"/>
              </a:buClr>
              <a:buSzPts val="1500"/>
              <a:buFont typeface="Open Sans"/>
              <a:buChar char="●"/>
            </a:pPr>
            <a:r>
              <a:rPr lang="nl" sz="1500">
                <a:solidFill>
                  <a:srgbClr val="002A4E"/>
                </a:solidFill>
                <a:latin typeface="Open Sans"/>
                <a:ea typeface="Open Sans"/>
                <a:cs typeface="Open Sans"/>
                <a:sym typeface="Open Sans"/>
              </a:rPr>
              <a:t>No </a:t>
            </a:r>
            <a:r>
              <a:rPr lang="nl" sz="1500">
                <a:solidFill>
                  <a:srgbClr val="002A4E"/>
                </a:solidFill>
                <a:latin typeface="Open Sans"/>
                <a:ea typeface="Open Sans"/>
                <a:cs typeface="Open Sans"/>
                <a:sym typeface="Open Sans"/>
              </a:rPr>
              <a:t>collateral</a:t>
            </a:r>
            <a:r>
              <a:rPr lang="nl" sz="1500">
                <a:solidFill>
                  <a:srgbClr val="002A4E"/>
                </a:solidFill>
                <a:latin typeface="Open Sans"/>
                <a:ea typeface="Open Sans"/>
                <a:cs typeface="Open Sans"/>
                <a:sym typeface="Open Sans"/>
              </a:rPr>
              <a:t> </a:t>
            </a:r>
            <a:endParaRPr sz="1500">
              <a:solidFill>
                <a:srgbClr val="002A4E"/>
              </a:solidFill>
              <a:latin typeface="Open Sans"/>
              <a:ea typeface="Open Sans"/>
              <a:cs typeface="Open Sans"/>
              <a:sym typeface="Open Sans"/>
            </a:endParaRPr>
          </a:p>
          <a:p>
            <a:pPr indent="0" lvl="0" marL="457200" rtl="0" algn="l">
              <a:spcBef>
                <a:spcPts val="0"/>
              </a:spcBef>
              <a:spcAft>
                <a:spcPts val="0"/>
              </a:spcAft>
              <a:buNone/>
            </a:pPr>
            <a:r>
              <a:t/>
            </a:r>
            <a:endParaRPr sz="1500">
              <a:solidFill>
                <a:srgbClr val="002A4E"/>
              </a:solidFill>
              <a:latin typeface="Open Sans"/>
              <a:ea typeface="Open Sans"/>
              <a:cs typeface="Open Sans"/>
              <a:sym typeface="Open Sans"/>
            </a:endParaRPr>
          </a:p>
          <a:p>
            <a:pPr indent="-323850" lvl="0" marL="457200" rtl="0" algn="l">
              <a:spcBef>
                <a:spcPts val="0"/>
              </a:spcBef>
              <a:spcAft>
                <a:spcPts val="0"/>
              </a:spcAft>
              <a:buClr>
                <a:srgbClr val="002A4E"/>
              </a:buClr>
              <a:buSzPts val="1500"/>
              <a:buFont typeface="Open Sans"/>
              <a:buChar char="●"/>
            </a:pPr>
            <a:r>
              <a:rPr lang="nl" sz="1500">
                <a:solidFill>
                  <a:srgbClr val="002A4E"/>
                </a:solidFill>
                <a:latin typeface="Open Sans"/>
                <a:ea typeface="Open Sans"/>
                <a:cs typeface="Open Sans"/>
                <a:sym typeface="Open Sans"/>
              </a:rPr>
              <a:t>Lower fixed rates</a:t>
            </a:r>
            <a:endParaRPr sz="1500">
              <a:solidFill>
                <a:srgbClr val="002A4E"/>
              </a:solidFill>
              <a:latin typeface="Open Sans"/>
              <a:ea typeface="Open Sans"/>
              <a:cs typeface="Open Sans"/>
              <a:sym typeface="Open Sans"/>
            </a:endParaRPr>
          </a:p>
          <a:p>
            <a:pPr indent="0" lvl="0" marL="457200" rtl="0" algn="l">
              <a:spcBef>
                <a:spcPts val="0"/>
              </a:spcBef>
              <a:spcAft>
                <a:spcPts val="0"/>
              </a:spcAft>
              <a:buNone/>
            </a:pPr>
            <a:r>
              <a:t/>
            </a:r>
            <a:endParaRPr sz="1500">
              <a:solidFill>
                <a:srgbClr val="002A4E"/>
              </a:solidFill>
              <a:latin typeface="Open Sans"/>
              <a:ea typeface="Open Sans"/>
              <a:cs typeface="Open Sans"/>
              <a:sym typeface="Open Sans"/>
            </a:endParaRPr>
          </a:p>
          <a:p>
            <a:pPr indent="-323850" lvl="0" marL="457200" rtl="0" algn="l">
              <a:spcBef>
                <a:spcPts val="0"/>
              </a:spcBef>
              <a:spcAft>
                <a:spcPts val="0"/>
              </a:spcAft>
              <a:buClr>
                <a:srgbClr val="002A4E"/>
              </a:buClr>
              <a:buSzPts val="1500"/>
              <a:buFont typeface="Open Sans"/>
              <a:buChar char="●"/>
            </a:pPr>
            <a:r>
              <a:rPr lang="nl" sz="1500">
                <a:solidFill>
                  <a:srgbClr val="002A4E"/>
                </a:solidFill>
                <a:latin typeface="Open Sans"/>
                <a:ea typeface="Open Sans"/>
                <a:cs typeface="Open Sans"/>
                <a:sym typeface="Open Sans"/>
              </a:rPr>
              <a:t>No Prepayment fees</a:t>
            </a:r>
            <a:endParaRPr sz="1500">
              <a:solidFill>
                <a:srgbClr val="002A4E"/>
              </a:solidFill>
              <a:latin typeface="Open Sans"/>
              <a:ea typeface="Open Sans"/>
              <a:cs typeface="Open Sans"/>
              <a:sym typeface="Open Sans"/>
            </a:endParaRPr>
          </a:p>
          <a:p>
            <a:pPr indent="0" lvl="0" marL="457200" rtl="0" algn="l">
              <a:spcBef>
                <a:spcPts val="0"/>
              </a:spcBef>
              <a:spcAft>
                <a:spcPts val="0"/>
              </a:spcAft>
              <a:buNone/>
            </a:pPr>
            <a:r>
              <a:t/>
            </a:r>
            <a:endParaRPr sz="1500">
              <a:solidFill>
                <a:srgbClr val="002A4E"/>
              </a:solidFill>
              <a:latin typeface="Open Sans"/>
              <a:ea typeface="Open Sans"/>
              <a:cs typeface="Open Sans"/>
              <a:sym typeface="Open Sans"/>
            </a:endParaRPr>
          </a:p>
          <a:p>
            <a:pPr indent="-323850" lvl="0" marL="457200" rtl="0" algn="l">
              <a:spcBef>
                <a:spcPts val="0"/>
              </a:spcBef>
              <a:spcAft>
                <a:spcPts val="0"/>
              </a:spcAft>
              <a:buClr>
                <a:srgbClr val="002A4E"/>
              </a:buClr>
              <a:buSzPts val="1500"/>
              <a:buFont typeface="Open Sans"/>
              <a:buChar char="●"/>
            </a:pPr>
            <a:r>
              <a:rPr lang="nl" sz="1500">
                <a:solidFill>
                  <a:srgbClr val="002A4E"/>
                </a:solidFill>
                <a:latin typeface="Open Sans"/>
                <a:ea typeface="Open Sans"/>
                <a:cs typeface="Open Sans"/>
                <a:sym typeface="Open Sans"/>
              </a:rPr>
              <a:t>Loans are unsecured</a:t>
            </a:r>
            <a:endParaRPr sz="1500">
              <a:solidFill>
                <a:srgbClr val="002A4E"/>
              </a:solidFill>
              <a:latin typeface="Open Sans"/>
              <a:ea typeface="Open Sans"/>
              <a:cs typeface="Open Sans"/>
              <a:sym typeface="Open Sans"/>
            </a:endParaRPr>
          </a:p>
          <a:p>
            <a:pPr indent="0" lvl="0" marL="457200" rtl="0" algn="l">
              <a:spcBef>
                <a:spcPts val="0"/>
              </a:spcBef>
              <a:spcAft>
                <a:spcPts val="0"/>
              </a:spcAft>
              <a:buNone/>
            </a:pPr>
            <a:r>
              <a:t/>
            </a:r>
            <a:endParaRPr sz="1500">
              <a:solidFill>
                <a:srgbClr val="002A4E"/>
              </a:solidFill>
              <a:latin typeface="Open Sans"/>
              <a:ea typeface="Open Sans"/>
              <a:cs typeface="Open Sans"/>
              <a:sym typeface="Open Sans"/>
            </a:endParaRPr>
          </a:p>
          <a:p>
            <a:pPr indent="-323850" lvl="0" marL="457200" rtl="0" algn="l">
              <a:spcBef>
                <a:spcPts val="0"/>
              </a:spcBef>
              <a:spcAft>
                <a:spcPts val="0"/>
              </a:spcAft>
              <a:buClr>
                <a:srgbClr val="002A4E"/>
              </a:buClr>
              <a:buSzPts val="1500"/>
              <a:buFont typeface="Open Sans"/>
              <a:buChar char="●"/>
            </a:pPr>
            <a:r>
              <a:rPr lang="nl" sz="1500">
                <a:solidFill>
                  <a:srgbClr val="002A4E"/>
                </a:solidFill>
                <a:latin typeface="Open Sans"/>
                <a:ea typeface="Open Sans"/>
                <a:cs typeface="Open Sans"/>
                <a:sym typeface="Open Sans"/>
              </a:rPr>
              <a:t>Loss of personal funds</a:t>
            </a:r>
            <a:endParaRPr sz="1500">
              <a:solidFill>
                <a:srgbClr val="002A4E"/>
              </a:solidFill>
              <a:latin typeface="Open Sans"/>
              <a:ea typeface="Open Sans"/>
              <a:cs typeface="Open Sans"/>
              <a:sym typeface="Open Sans"/>
            </a:endParaRPr>
          </a:p>
          <a:p>
            <a:pPr indent="0" lvl="0" marL="457200" rtl="0" algn="l">
              <a:spcBef>
                <a:spcPts val="0"/>
              </a:spcBef>
              <a:spcAft>
                <a:spcPts val="0"/>
              </a:spcAft>
              <a:buNone/>
            </a:pPr>
            <a:r>
              <a:t/>
            </a:r>
            <a:endParaRPr sz="1500">
              <a:solidFill>
                <a:srgbClr val="002A4E"/>
              </a:solidFill>
              <a:latin typeface="Open Sans"/>
              <a:ea typeface="Open Sans"/>
              <a:cs typeface="Open Sans"/>
              <a:sym typeface="Open Sans"/>
            </a:endParaRPr>
          </a:p>
          <a:p>
            <a:pPr indent="-323850" lvl="0" marL="457200" rtl="0" algn="l">
              <a:spcBef>
                <a:spcPts val="0"/>
              </a:spcBef>
              <a:spcAft>
                <a:spcPts val="0"/>
              </a:spcAft>
              <a:buClr>
                <a:srgbClr val="002A4E"/>
              </a:buClr>
              <a:buSzPts val="1500"/>
              <a:buFont typeface="Open Sans"/>
              <a:buChar char="●"/>
            </a:pPr>
            <a:r>
              <a:rPr lang="nl" sz="1500">
                <a:solidFill>
                  <a:srgbClr val="002A4E"/>
                </a:solidFill>
                <a:latin typeface="Open Sans"/>
                <a:ea typeface="Open Sans"/>
                <a:cs typeface="Open Sans"/>
                <a:sym typeface="Open Sans"/>
              </a:rPr>
              <a:t>Multiple investors in one loan </a:t>
            </a:r>
            <a:endParaRPr sz="1500">
              <a:solidFill>
                <a:srgbClr val="002A4E"/>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A4E"/>
        </a:solidFill>
      </p:bgPr>
    </p:bg>
    <p:spTree>
      <p:nvGrpSpPr>
        <p:cNvPr id="109" name="Shape 109"/>
        <p:cNvGrpSpPr/>
        <p:nvPr/>
      </p:nvGrpSpPr>
      <p:grpSpPr>
        <a:xfrm>
          <a:off x="0" y="0"/>
          <a:ext cx="0" cy="0"/>
          <a:chOff x="0" y="0"/>
          <a:chExt cx="0" cy="0"/>
        </a:xfrm>
      </p:grpSpPr>
      <p:sp>
        <p:nvSpPr>
          <p:cNvPr id="110" name="Google Shape;110;p20"/>
          <p:cNvSpPr txBox="1"/>
          <p:nvPr/>
        </p:nvSpPr>
        <p:spPr>
          <a:xfrm>
            <a:off x="1850850" y="2133150"/>
            <a:ext cx="54423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nl" sz="4500">
                <a:solidFill>
                  <a:srgbClr val="EF4123"/>
                </a:solidFill>
                <a:latin typeface="Open Sans"/>
                <a:ea typeface="Open Sans"/>
                <a:cs typeface="Open Sans"/>
                <a:sym typeface="Open Sans"/>
              </a:rPr>
              <a:t>Find the defaulter</a:t>
            </a:r>
            <a:endParaRPr b="1" sz="4500">
              <a:solidFill>
                <a:srgbClr val="EF4123"/>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1"/>
          <p:cNvPicPr preferRelativeResize="0"/>
          <p:nvPr/>
        </p:nvPicPr>
        <p:blipFill>
          <a:blip r:embed="rId3">
            <a:alphaModFix/>
          </a:blip>
          <a:stretch>
            <a:fillRect/>
          </a:stretch>
        </p:blipFill>
        <p:spPr>
          <a:xfrm>
            <a:off x="8644954" y="4641775"/>
            <a:ext cx="354746" cy="330000"/>
          </a:xfrm>
          <a:prstGeom prst="rect">
            <a:avLst/>
          </a:prstGeom>
          <a:noFill/>
          <a:ln>
            <a:noFill/>
          </a:ln>
        </p:spPr>
      </p:pic>
      <p:sp>
        <p:nvSpPr>
          <p:cNvPr id="116" name="Google Shape;116;p21"/>
          <p:cNvSpPr txBox="1"/>
          <p:nvPr/>
        </p:nvSpPr>
        <p:spPr>
          <a:xfrm>
            <a:off x="2505300" y="424500"/>
            <a:ext cx="4133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nl" sz="2800">
                <a:solidFill>
                  <a:srgbClr val="EF4123"/>
                </a:solidFill>
                <a:latin typeface="Open Sans"/>
                <a:ea typeface="Open Sans"/>
                <a:cs typeface="Open Sans"/>
                <a:sym typeface="Open Sans"/>
              </a:rPr>
              <a:t>Default Ratio</a:t>
            </a:r>
            <a:endParaRPr b="1" sz="2800">
              <a:solidFill>
                <a:srgbClr val="EF4123"/>
              </a:solidFill>
              <a:latin typeface="Open Sans"/>
              <a:ea typeface="Open Sans"/>
              <a:cs typeface="Open Sans"/>
              <a:sym typeface="Open Sans"/>
            </a:endParaRPr>
          </a:p>
        </p:txBody>
      </p:sp>
      <p:sp>
        <p:nvSpPr>
          <p:cNvPr id="117" name="Google Shape;117;p21"/>
          <p:cNvSpPr txBox="1"/>
          <p:nvPr/>
        </p:nvSpPr>
        <p:spPr>
          <a:xfrm>
            <a:off x="3366000" y="4629775"/>
            <a:ext cx="24120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nl" sz="1100">
                <a:solidFill>
                  <a:srgbClr val="EF4123"/>
                </a:solidFill>
                <a:latin typeface="Open Sans"/>
                <a:ea typeface="Open Sans"/>
                <a:cs typeface="Open Sans"/>
                <a:sym typeface="Open Sans"/>
              </a:rPr>
              <a:t>Total loans: 39.746 </a:t>
            </a:r>
            <a:endParaRPr sz="1100">
              <a:solidFill>
                <a:srgbClr val="EF4123"/>
              </a:solidFill>
              <a:latin typeface="Open Sans"/>
              <a:ea typeface="Open Sans"/>
              <a:cs typeface="Open Sans"/>
              <a:sym typeface="Open Sans"/>
            </a:endParaRPr>
          </a:p>
        </p:txBody>
      </p:sp>
      <p:pic>
        <p:nvPicPr>
          <p:cNvPr id="118" name="Google Shape;118;p21"/>
          <p:cNvPicPr preferRelativeResize="0"/>
          <p:nvPr/>
        </p:nvPicPr>
        <p:blipFill>
          <a:blip r:embed="rId4">
            <a:alphaModFix/>
          </a:blip>
          <a:stretch>
            <a:fillRect/>
          </a:stretch>
        </p:blipFill>
        <p:spPr>
          <a:xfrm>
            <a:off x="2505300" y="1100067"/>
            <a:ext cx="4133400" cy="354170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