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62" r:id="rId17"/>
  </p:sldIdLst>
  <p:sldSz cx="9144000" cy="5143500" type="screen16x9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3"/>
    <a:srgbClr val="D9D9D9"/>
    <a:srgbClr val="B1B1B1"/>
    <a:srgbClr val="D7D7D7"/>
    <a:srgbClr val="ECECEC"/>
    <a:srgbClr val="DE4D00"/>
    <a:srgbClr val="302683"/>
    <a:srgbClr val="AAD900"/>
    <a:srgbClr val="8A0047"/>
    <a:srgbClr val="36C4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78266" autoAdjust="0"/>
  </p:normalViewPr>
  <p:slideViewPr>
    <p:cSldViewPr>
      <p:cViewPr varScale="1">
        <p:scale>
          <a:sx n="169" d="100"/>
          <a:sy n="169" d="100"/>
        </p:scale>
        <p:origin x="4092" y="132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013" y="3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Bbc Berufsbildungscenter | Seite   </a:t>
            </a:r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/>
              <a:t>Bbc</a:t>
            </a:r>
            <a:r>
              <a:rPr lang="de-CH" dirty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https://reactjs.org/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Tutorial: https://beta.reactjs.org/learn</a:t>
            </a:r>
            <a:endParaRPr lang="en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4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6423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15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607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16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151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CH" noProof="0" dirty="0"/>
              <a:t>Um</a:t>
            </a:r>
            <a:r>
              <a:rPr lang="de-CH" baseline="0" noProof="0" dirty="0"/>
              <a:t> den gleichen HTML Code (Beispielsweise deinen HTML Header) auf mehreren Seiten wieder verwenden zu können, kannst ihn in weitere </a:t>
            </a:r>
            <a:r>
              <a:rPr lang="de-CH" baseline="0" noProof="0" dirty="0" err="1"/>
              <a:t>Componenten</a:t>
            </a:r>
            <a:r>
              <a:rPr lang="de-CH" baseline="0" noProof="0" dirty="0"/>
              <a:t> auslagern.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CH" baseline="0" noProof="0" dirty="0"/>
              <a:t> </a:t>
            </a:r>
            <a:endParaRPr lang="de-CH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noProof="0" dirty="0"/>
              <a:t>Du hast im Auftrag bereits einen </a:t>
            </a:r>
            <a:r>
              <a:rPr lang="de-CH" noProof="0" dirty="0" err="1"/>
              <a:t>Component</a:t>
            </a:r>
            <a:r>
              <a:rPr lang="de-CH" noProof="0" dirty="0"/>
              <a:t> kennen gelernt: Link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Components </a:t>
            </a:r>
            <a:r>
              <a:rPr lang="en-GB" b="1" dirty="0" err="1"/>
              <a:t>müssen</a:t>
            </a:r>
            <a:r>
              <a:rPr lang="en-GB" b="1" dirty="0"/>
              <a:t> </a:t>
            </a:r>
            <a:r>
              <a:rPr lang="en-GB" b="1" dirty="0" err="1"/>
              <a:t>immer</a:t>
            </a:r>
            <a:r>
              <a:rPr lang="en-GB" b="1" dirty="0"/>
              <a:t> gross </a:t>
            </a:r>
            <a:r>
              <a:rPr lang="en-GB" b="1" dirty="0" err="1"/>
              <a:t>geschrieben</a:t>
            </a:r>
            <a:r>
              <a:rPr lang="en-GB" b="1" dirty="0"/>
              <a:t> sein!</a:t>
            </a:r>
            <a:endParaRPr lang="en-CH" b="1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5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457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6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969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Ein </a:t>
            </a:r>
            <a:r>
              <a:rPr lang="en-GB" dirty="0" err="1"/>
              <a:t>weiteres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Components</a:t>
            </a:r>
            <a:endParaRPr lang="en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7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8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Ein </a:t>
            </a:r>
            <a:r>
              <a:rPr lang="en-GB" dirty="0" err="1"/>
              <a:t>weiteres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Components</a:t>
            </a:r>
            <a:endParaRPr lang="en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8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081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Das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heisst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jeden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Wert, den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wir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unserem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Component per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Attribut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übergeben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finden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wir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untern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demselben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Attributnamen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im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Props-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Objekt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!</a:t>
            </a:r>
            <a:endParaRPr lang="en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9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009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10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911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11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86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 Component App, der in der </a:t>
            </a:r>
            <a:r>
              <a:rPr lang="en-GB" dirty="0" err="1"/>
              <a:t>Datei</a:t>
            </a:r>
            <a:r>
              <a:rPr lang="en-GB" dirty="0"/>
              <a:t> pages/_app.js </a:t>
            </a:r>
            <a:r>
              <a:rPr lang="en-GB" dirty="0" err="1"/>
              <a:t>ist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von next.js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Rootcomponent</a:t>
            </a:r>
            <a:r>
              <a:rPr lang="en-GB" dirty="0"/>
              <a:t> </a:t>
            </a:r>
            <a:r>
              <a:rPr lang="en-GB" dirty="0" err="1"/>
              <a:t>unserer</a:t>
            </a:r>
            <a:r>
              <a:rPr lang="en-GB" dirty="0"/>
              <a:t> App </a:t>
            </a:r>
            <a:r>
              <a:rPr lang="en-GB" dirty="0" err="1"/>
              <a:t>genutzt</a:t>
            </a:r>
            <a:r>
              <a:rPr lang="en-GB" dirty="0"/>
              <a:t>. </a:t>
            </a:r>
            <a:r>
              <a:rPr lang="en-GB" dirty="0" err="1"/>
              <a:t>Alles</a:t>
            </a:r>
            <a:r>
              <a:rPr lang="en-GB" dirty="0"/>
              <a:t> JSX, das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einfügen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auf </a:t>
            </a:r>
            <a:r>
              <a:rPr lang="en-GB" dirty="0" err="1"/>
              <a:t>allen</a:t>
            </a:r>
            <a:r>
              <a:rPr lang="en-GB" dirty="0"/>
              <a:t> Seiten </a:t>
            </a:r>
            <a:r>
              <a:rPr lang="en-GB" dirty="0" err="1"/>
              <a:t>sichtbar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Das Argument Component </a:t>
            </a:r>
            <a:r>
              <a:rPr lang="en-GB" dirty="0" err="1"/>
              <a:t>ist</a:t>
            </a:r>
            <a:r>
              <a:rPr lang="en-GB" dirty="0"/>
              <a:t> die </a:t>
            </a:r>
            <a:r>
              <a:rPr lang="en-GB" dirty="0" err="1"/>
              <a:t>aufgerufene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Das Argument </a:t>
            </a:r>
            <a:r>
              <a:rPr lang="en-GB" dirty="0" err="1"/>
              <a:t>pageProps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die Props, die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Aufruf</a:t>
            </a:r>
            <a:r>
              <a:rPr lang="en-GB" dirty="0"/>
              <a:t> </a:t>
            </a:r>
            <a:r>
              <a:rPr lang="en-GB" dirty="0" err="1"/>
              <a:t>erhält</a:t>
            </a:r>
            <a:r>
              <a:rPr lang="en-GB" dirty="0"/>
              <a:t>.</a:t>
            </a:r>
            <a:endParaRPr lang="en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12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339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6" y="1995686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0" y="1184226"/>
            <a:ext cx="5869053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0" y="1575157"/>
            <a:ext cx="5869053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6CC1D2E-5204-47C0-A0EC-F313CCBA5F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E6E9D4D-9C46-4857-8AF2-CD0ED6A70A7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41D250F-F4B2-40A0-812B-DA3F190197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F7D666F-0711-4209-BE92-5E15DF9341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40E2A63-4179-4C12-AA33-B0522B59DBF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19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73718" y="3652366"/>
            <a:ext cx="2407679" cy="3595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32" name="Bildplatzhalter 2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77398" y="1347614"/>
            <a:ext cx="2304000" cy="2304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6" name="Bildplatzhalt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166147" y="1347614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483171" y="1347242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73717" y="3883843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379492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379491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468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2467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</p:spTree>
    <p:extLst>
      <p:ext uri="{BB962C8B-B14F-4D97-AF65-F5344CB8AC3E}">
        <p14:creationId xmlns:p14="http://schemas.microsoft.com/office/powerpoint/2010/main" val="34235485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38" y="1716036"/>
            <a:ext cx="7791450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5" y="2715766"/>
            <a:ext cx="3816424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8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5" y="1419225"/>
            <a:ext cx="3777399" cy="3166049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1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1" y="1790699"/>
            <a:ext cx="3779898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r>
              <a:rPr lang="de-DE" dirty="0"/>
              <a:t>Code eingeben</a:t>
            </a:r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699"/>
            <a:ext cx="3782528" cy="2810572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6" y="1481211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6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6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68332"/>
            <a:ext cx="4282072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1" y="1419225"/>
            <a:ext cx="3534179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70605"/>
            <a:ext cx="3535230" cy="2689878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6" y="1"/>
            <a:ext cx="9162918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6" y="1"/>
            <a:ext cx="9170538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4" y="0"/>
            <a:ext cx="9146664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2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57" y="143949"/>
            <a:ext cx="2736304" cy="27631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4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1490091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 / «Zitat»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1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 </a:t>
            </a:r>
            <a:r>
              <a:rPr lang="de-DE" dirty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Vielen</a:t>
            </a:r>
            <a:r>
              <a:rPr lang="de-CH" sz="2800" b="1" baseline="0" dirty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B0919A-D6BD-48BA-85B2-0C3939CC68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6B7AEE8-BA98-4A93-BAF6-19B7EED01D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281E60-9528-4631-A0E6-D0A5C72846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DD95D7-EBA4-461C-8B96-7045C3DFBF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F45196C-8265-443F-A38D-72F70C72887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mit 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Fragen?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3FB5C7-62DB-44CE-956B-928A85E6CA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3399C9A-14D7-4B32-8587-317448A9CD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B17C-2D1C-47E2-B3E2-CF8061FCC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885A4F-ABCE-45A4-B3C7-3684A1657F1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7B219B-C152-4A58-AE31-74FA0391DD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4294612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0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/>
              <a:t>Überschrift 2 / Autor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60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4767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31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38" y="1419225"/>
            <a:ext cx="4048125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790700"/>
            <a:ext cx="4045710" cy="2797274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84" r:id="rId3"/>
    <p:sldLayoutId id="2147483887" r:id="rId4"/>
    <p:sldLayoutId id="2147483897" r:id="rId5"/>
    <p:sldLayoutId id="2147483869" r:id="rId6"/>
    <p:sldLayoutId id="2147483898" r:id="rId7"/>
    <p:sldLayoutId id="2147483870" r:id="rId8"/>
    <p:sldLayoutId id="2147483888" r:id="rId9"/>
    <p:sldLayoutId id="2147483900" r:id="rId10"/>
    <p:sldLayoutId id="2147483872" r:id="rId11"/>
    <p:sldLayoutId id="2147483907" r:id="rId12"/>
    <p:sldLayoutId id="2147483913" r:id="rId13"/>
    <p:sldLayoutId id="2147483844" r:id="rId14"/>
    <p:sldLayoutId id="2147483902" r:id="rId15"/>
    <p:sldLayoutId id="2147483820" r:id="rId16"/>
    <p:sldLayoutId id="2147483903" r:id="rId17"/>
    <p:sldLayoutId id="2147483873" r:id="rId18"/>
    <p:sldLayoutId id="2147483890" r:id="rId19"/>
    <p:sldLayoutId id="2147483905" r:id="rId20"/>
    <p:sldLayoutId id="2147483862" r:id="rId21"/>
    <p:sldLayoutId id="2147483878" r:id="rId22"/>
    <p:sldLayoutId id="2147483858" r:id="rId23"/>
    <p:sldLayoutId id="2147483877" r:id="rId24"/>
    <p:sldLayoutId id="2147483829" r:id="rId25"/>
    <p:sldLayoutId id="2147483790" r:id="rId26"/>
    <p:sldLayoutId id="2147483837" r:id="rId27"/>
    <p:sldLayoutId id="2147483827" r:id="rId28"/>
    <p:sldLayoutId id="2147483789" r:id="rId29"/>
    <p:sldLayoutId id="2147483851" r:id="rId30"/>
    <p:sldLayoutId id="2147483906" r:id="rId31"/>
    <p:sldLayoutId id="2147483883" r:id="rId32"/>
    <p:sldLayoutId id="2147483911" r:id="rId3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29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Operators/Spread_syntax" TargetMode="External"/><Relationship Id="rId3" Type="http://schemas.openxmlformats.org/officeDocument/2006/relationships/hyperlink" Target="https://beta.reactjs.org/learn" TargetMode="External"/><Relationship Id="rId7" Type="http://schemas.openxmlformats.org/officeDocument/2006/relationships/hyperlink" Target="https://developer.mozilla.org/en-US/docs/Web/JavaScript/Reference/Operators/Destructuring_assign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xtjs.org/docs/advanced-features/custom-app" TargetMode="External"/><Relationship Id="rId5" Type="http://schemas.openxmlformats.org/officeDocument/2006/relationships/hyperlink" Target="https://beta.reactjs.org/learn/describing-the-ui" TargetMode="External"/><Relationship Id="rId4" Type="http://schemas.openxmlformats.org/officeDocument/2006/relationships/hyperlink" Target="https://beta.reactjs.org/learn/thinking-in-reac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Components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Webentwicklung Frontend </a:t>
            </a:r>
            <a:r>
              <a:rPr lang="de-CH" dirty="0" err="1"/>
              <a:t>üK</a:t>
            </a:r>
            <a:r>
              <a:rPr lang="de-CH" dirty="0"/>
              <a:t> 294</a:t>
            </a:r>
          </a:p>
        </p:txBody>
      </p:sp>
    </p:spTree>
    <p:extLst>
      <p:ext uri="{BB962C8B-B14F-4D97-AF65-F5344CB8AC3E}">
        <p14:creationId xmlns:p14="http://schemas.microsoft.com/office/powerpoint/2010/main" val="247627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AB6193-231B-48BF-A448-846ADAD80DE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31CFC3C-E4C5-464D-9E60-274C1A15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: Arrays und die </a:t>
            </a:r>
            <a:r>
              <a:rPr lang="de-CH" dirty="0" err="1"/>
              <a:t>map</a:t>
            </a:r>
            <a:r>
              <a:rPr lang="de-CH" dirty="0"/>
              <a:t> Funktion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B4AE17D-01DA-46DE-891B-0608E3D259B9}"/>
              </a:ext>
            </a:extLst>
          </p:cNvPr>
          <p:cNvSpPr txBox="1">
            <a:spLocks/>
          </p:cNvSpPr>
          <p:nvPr/>
        </p:nvSpPr>
        <p:spPr>
          <a:xfrm>
            <a:off x="0" y="664349"/>
            <a:ext cx="5899597" cy="4676814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// components/Navigation.js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Link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"next/link"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styles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"./Navigation.module.css"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export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Navigation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nav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className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styles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navigation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ul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items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map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item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=&gt;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key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item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Link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href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item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href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item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Link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li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   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})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ul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nav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2A406FD-AD9E-4D25-B9F6-064B4AFBDFB7}"/>
              </a:ext>
            </a:extLst>
          </p:cNvPr>
          <p:cNvSpPr txBox="1">
            <a:spLocks/>
          </p:cNvSpPr>
          <p:nvPr/>
        </p:nvSpPr>
        <p:spPr>
          <a:xfrm>
            <a:off x="4860032" y="702194"/>
            <a:ext cx="4437587" cy="4621395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// pages/index.js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export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IndexPage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className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styles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index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Header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"Index Page"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Navigation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items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{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href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"/"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name: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"Index"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   {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href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“/about"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name: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"About"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]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 ...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            ...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946D-F7D3-40DD-8112-E9963A42BAFE}"/>
              </a:ext>
            </a:extLst>
          </p:cNvPr>
          <p:cNvCxnSpPr>
            <a:cxnSpLocks/>
          </p:cNvCxnSpPr>
          <p:nvPr/>
        </p:nvCxnSpPr>
        <p:spPr>
          <a:xfrm flipH="1">
            <a:off x="1691680" y="1635646"/>
            <a:ext cx="79208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F454D50E-78CC-466A-94AC-9C9E2808C083}"/>
              </a:ext>
            </a:extLst>
          </p:cNvPr>
          <p:cNvCxnSpPr>
            <a:cxnSpLocks/>
          </p:cNvCxnSpPr>
          <p:nvPr/>
        </p:nvCxnSpPr>
        <p:spPr>
          <a:xfrm flipV="1">
            <a:off x="2771800" y="2499742"/>
            <a:ext cx="380649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9">
            <a:extLst>
              <a:ext uri="{FF2B5EF4-FFF2-40B4-BE49-F238E27FC236}">
                <a16:creationId xmlns:a16="http://schemas.microsoft.com/office/drawing/2014/main" id="{C30153F4-D782-48C2-9264-207472A9B822}"/>
              </a:ext>
            </a:extLst>
          </p:cNvPr>
          <p:cNvSpPr txBox="1"/>
          <p:nvPr/>
        </p:nvSpPr>
        <p:spPr>
          <a:xfrm>
            <a:off x="2051720" y="3586837"/>
            <a:ext cx="2809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Bei den </a:t>
            </a:r>
            <a:r>
              <a:rPr lang="en-GB" sz="1600" dirty="0" err="1">
                <a:solidFill>
                  <a:schemeClr val="accent2"/>
                </a:solidFill>
              </a:rPr>
              <a:t>Elementen</a:t>
            </a:r>
            <a:r>
              <a:rPr lang="en-GB" sz="1600" dirty="0">
                <a:solidFill>
                  <a:schemeClr val="accent2"/>
                </a:solidFill>
              </a:rPr>
              <a:t>, 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die </a:t>
            </a:r>
            <a:r>
              <a:rPr lang="en-GB" sz="1600" dirty="0" err="1">
                <a:solidFill>
                  <a:schemeClr val="accent2"/>
                </a:solidFill>
              </a:rPr>
              <a:t>wir</a:t>
            </a:r>
            <a:r>
              <a:rPr lang="en-GB" sz="1600" dirty="0">
                <a:solidFill>
                  <a:schemeClr val="accent2"/>
                </a:solidFill>
              </a:rPr>
              <a:t> </a:t>
            </a:r>
            <a:r>
              <a:rPr lang="en-GB" sz="1600" dirty="0" err="1">
                <a:solidFill>
                  <a:schemeClr val="accent2"/>
                </a:solidFill>
              </a:rPr>
              <a:t>mit</a:t>
            </a:r>
            <a:r>
              <a:rPr lang="en-GB" sz="1600" dirty="0">
                <a:solidFill>
                  <a:schemeClr val="accent2"/>
                </a:solidFill>
              </a:rPr>
              <a:t> der map </a:t>
            </a:r>
            <a:r>
              <a:rPr lang="en-GB" sz="1600" dirty="0" err="1">
                <a:solidFill>
                  <a:schemeClr val="accent2"/>
                </a:solidFill>
              </a:rPr>
              <a:t>Funktion</a:t>
            </a:r>
            <a:r>
              <a:rPr lang="en-GB" sz="1600" dirty="0">
                <a:solidFill>
                  <a:schemeClr val="accent2"/>
                </a:solidFill>
              </a:rPr>
              <a:t> </a:t>
            </a:r>
            <a:r>
              <a:rPr lang="en-GB" sz="1600" dirty="0" err="1">
                <a:solidFill>
                  <a:schemeClr val="accent2"/>
                </a:solidFill>
              </a:rPr>
              <a:t>generieren</a:t>
            </a:r>
            <a:r>
              <a:rPr lang="en-GB" sz="1600" dirty="0">
                <a:solidFill>
                  <a:schemeClr val="accent2"/>
                </a:solidFill>
              </a:rPr>
              <a:t>,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müssen</a:t>
            </a:r>
            <a:r>
              <a:rPr lang="en-GB" sz="1600" dirty="0">
                <a:solidFill>
                  <a:schemeClr val="accent2"/>
                </a:solidFill>
              </a:rPr>
              <a:t> </a:t>
            </a:r>
            <a:r>
              <a:rPr lang="en-GB" sz="1600" dirty="0" err="1">
                <a:solidFill>
                  <a:schemeClr val="accent2"/>
                </a:solidFill>
              </a:rPr>
              <a:t>wir</a:t>
            </a:r>
            <a:r>
              <a:rPr lang="en-GB" sz="1600" dirty="0">
                <a:solidFill>
                  <a:schemeClr val="accent2"/>
                </a:solidFill>
              </a:rPr>
              <a:t> </a:t>
            </a:r>
            <a:r>
              <a:rPr lang="en-GB" sz="1600" dirty="0" err="1">
                <a:solidFill>
                  <a:schemeClr val="accent2"/>
                </a:solidFill>
              </a:rPr>
              <a:t>ein</a:t>
            </a:r>
            <a:r>
              <a:rPr lang="en-GB" sz="1600" dirty="0">
                <a:solidFill>
                  <a:schemeClr val="accent2"/>
                </a:solidFill>
              </a:rPr>
              <a:t> </a:t>
            </a:r>
            <a:r>
              <a:rPr lang="en-GB" sz="1600" dirty="0" err="1">
                <a:solidFill>
                  <a:schemeClr val="accent2"/>
                </a:solidFill>
              </a:rPr>
              <a:t>eindeutiges</a:t>
            </a:r>
            <a:r>
              <a:rPr lang="en-GB" sz="1600" dirty="0">
                <a:solidFill>
                  <a:schemeClr val="accent2"/>
                </a:solidFill>
              </a:rPr>
              <a:t> Key-</a:t>
            </a:r>
            <a:r>
              <a:rPr lang="en-GB" sz="1600" dirty="0" err="1">
                <a:solidFill>
                  <a:schemeClr val="accent2"/>
                </a:solidFill>
              </a:rPr>
              <a:t>Attribut</a:t>
            </a:r>
            <a:r>
              <a:rPr lang="en-GB" sz="1600" dirty="0">
                <a:solidFill>
                  <a:schemeClr val="accent2"/>
                </a:solidFill>
              </a:rPr>
              <a:t> </a:t>
            </a:r>
            <a:r>
              <a:rPr lang="en-GB" sz="1600" dirty="0" err="1">
                <a:solidFill>
                  <a:schemeClr val="accent2"/>
                </a:solidFill>
              </a:rPr>
              <a:t>angeben</a:t>
            </a:r>
            <a:r>
              <a:rPr lang="en-GB" sz="1600" dirty="0">
                <a:solidFill>
                  <a:schemeClr val="accent2"/>
                </a:solidFill>
              </a:rPr>
              <a:t>! 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(</a:t>
            </a:r>
            <a:r>
              <a:rPr lang="en-GB" sz="1600" dirty="0" err="1">
                <a:solidFill>
                  <a:schemeClr val="accent2"/>
                </a:solidFill>
              </a:rPr>
              <a:t>Meist</a:t>
            </a:r>
            <a:r>
              <a:rPr lang="en-GB" sz="1600" dirty="0">
                <a:solidFill>
                  <a:schemeClr val="accent2"/>
                </a:solidFill>
              </a:rPr>
              <a:t> </a:t>
            </a:r>
            <a:r>
              <a:rPr lang="en-GB" sz="1600" dirty="0" err="1">
                <a:solidFill>
                  <a:schemeClr val="accent2"/>
                </a:solidFill>
              </a:rPr>
              <a:t>eine</a:t>
            </a:r>
            <a:r>
              <a:rPr lang="en-GB" sz="1600" dirty="0">
                <a:solidFill>
                  <a:schemeClr val="accent2"/>
                </a:solidFill>
              </a:rPr>
              <a:t> Id)</a:t>
            </a:r>
            <a:endParaRPr lang="en-CH" sz="1600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2">
            <a:extLst>
              <a:ext uri="{FF2B5EF4-FFF2-40B4-BE49-F238E27FC236}">
                <a16:creationId xmlns:a16="http://schemas.microsoft.com/office/drawing/2014/main" id="{7772573E-7087-4EB4-B8AD-9B18D3A99A3B}"/>
              </a:ext>
            </a:extLst>
          </p:cNvPr>
          <p:cNvCxnSpPr>
            <a:cxnSpLocks/>
          </p:cNvCxnSpPr>
          <p:nvPr/>
        </p:nvCxnSpPr>
        <p:spPr>
          <a:xfrm>
            <a:off x="2555776" y="3147814"/>
            <a:ext cx="172514" cy="4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3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B670C9F-9CEE-46B7-A40F-16AE5745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: Children-Attribut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1DF1C00-6F29-4018-8433-572334DB6956}"/>
              </a:ext>
            </a:extLst>
          </p:cNvPr>
          <p:cNvSpPr txBox="1">
            <a:spLocks/>
          </p:cNvSpPr>
          <p:nvPr/>
        </p:nvSpPr>
        <p:spPr>
          <a:xfrm>
            <a:off x="539552" y="2622645"/>
            <a:ext cx="4691555" cy="2037337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MyApplication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CC64F8-6DE7-4FD2-9D6C-698AB436955E}"/>
              </a:ext>
            </a:extLst>
          </p:cNvPr>
          <p:cNvSpPr txBox="1"/>
          <p:nvPr/>
        </p:nvSpPr>
        <p:spPr>
          <a:xfrm>
            <a:off x="642283" y="1191454"/>
            <a:ext cx="7827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Titillium" panose="00000500000000000000" pitchFamily="2" charset="0"/>
              </a:rPr>
              <a:t>JSX, das </a:t>
            </a:r>
            <a:r>
              <a:rPr lang="en-GB" sz="1600" dirty="0" err="1">
                <a:latin typeface="Titillium" panose="00000500000000000000" pitchFamily="2" charset="0"/>
              </a:rPr>
              <a:t>wir</a:t>
            </a:r>
            <a:r>
              <a:rPr lang="en-GB" sz="1600" dirty="0">
                <a:latin typeface="Titillium" panose="00000500000000000000" pitchFamily="2" charset="0"/>
              </a:rPr>
              <a:t> </a:t>
            </a:r>
            <a:r>
              <a:rPr lang="en-GB" sz="1600" dirty="0" err="1">
                <a:latin typeface="Titillium" panose="00000500000000000000" pitchFamily="2" charset="0"/>
              </a:rPr>
              <a:t>anderen</a:t>
            </a:r>
            <a:r>
              <a:rPr lang="en-GB" sz="1600" dirty="0">
                <a:latin typeface="Titillium" panose="00000500000000000000" pitchFamily="2" charset="0"/>
              </a:rPr>
              <a:t> Components via Props </a:t>
            </a:r>
            <a:r>
              <a:rPr lang="en-GB" sz="1600" dirty="0" err="1">
                <a:latin typeface="Titillium" panose="00000500000000000000" pitchFamily="2" charset="0"/>
              </a:rPr>
              <a:t>mitgeben</a:t>
            </a:r>
            <a:r>
              <a:rPr lang="en-GB" sz="1600" dirty="0">
                <a:latin typeface="Titillium" panose="00000500000000000000" pitchFamily="2" charset="0"/>
              </a:rPr>
              <a:t>, </a:t>
            </a:r>
            <a:r>
              <a:rPr lang="en-GB" sz="1600" dirty="0" err="1">
                <a:latin typeface="Titillium" panose="00000500000000000000" pitchFamily="2" charset="0"/>
              </a:rPr>
              <a:t>ist</a:t>
            </a:r>
            <a:r>
              <a:rPr lang="en-GB" sz="1600" dirty="0">
                <a:latin typeface="Titillium" panose="00000500000000000000" pitchFamily="2" charset="0"/>
              </a:rPr>
              <a:t> auf </a:t>
            </a:r>
            <a:r>
              <a:rPr lang="en-GB" sz="1600" dirty="0" err="1">
                <a:latin typeface="Titillium" panose="00000500000000000000" pitchFamily="2" charset="0"/>
              </a:rPr>
              <a:t>dem</a:t>
            </a:r>
            <a:r>
              <a:rPr lang="en-GB" sz="1600" dirty="0">
                <a:latin typeface="Titillium" panose="00000500000000000000" pitchFamily="2" charset="0"/>
              </a:rPr>
              <a:t> Props </a:t>
            </a:r>
            <a:r>
              <a:rPr lang="en-GB" sz="1600" dirty="0" err="1">
                <a:latin typeface="Titillium" panose="00000500000000000000" pitchFamily="2" charset="0"/>
              </a:rPr>
              <a:t>Objekt</a:t>
            </a:r>
            <a:r>
              <a:rPr lang="en-GB" sz="1600" dirty="0">
                <a:latin typeface="Titillium" panose="00000500000000000000" pitchFamily="2" charset="0"/>
              </a:rPr>
              <a:t> </a:t>
            </a:r>
            <a:r>
              <a:rPr lang="en-GB" sz="1600" dirty="0" err="1">
                <a:latin typeface="Titillium" panose="00000500000000000000" pitchFamily="2" charset="0"/>
              </a:rPr>
              <a:t>unter</a:t>
            </a:r>
            <a:r>
              <a:rPr lang="en-GB" sz="1600" dirty="0">
                <a:latin typeface="Titillium" panose="00000500000000000000" pitchFamily="2" charset="0"/>
              </a:rPr>
              <a:t> </a:t>
            </a:r>
            <a:r>
              <a:rPr lang="en-GB" sz="1600" dirty="0" err="1">
                <a:latin typeface="Titillium" panose="00000500000000000000" pitchFamily="2" charset="0"/>
              </a:rPr>
              <a:t>dem</a:t>
            </a:r>
            <a:r>
              <a:rPr lang="en-GB" sz="1600" dirty="0">
                <a:latin typeface="Titillium" panose="00000500000000000000" pitchFamily="2" charset="0"/>
              </a:rPr>
              <a:t> </a:t>
            </a:r>
            <a:r>
              <a:rPr lang="en-GB" sz="1600" dirty="0" err="1">
                <a:latin typeface="Titillium" panose="00000500000000000000" pitchFamily="2" charset="0"/>
              </a:rPr>
              <a:t>Attribut</a:t>
            </a:r>
            <a:r>
              <a:rPr lang="en-GB" sz="1600" dirty="0">
                <a:latin typeface="Titillium" panose="00000500000000000000" pitchFamily="2" charset="0"/>
              </a:rPr>
              <a:t> </a:t>
            </a:r>
            <a:r>
              <a:rPr lang="en-GB" sz="1600" dirty="0" err="1">
                <a:latin typeface="Titillium" panose="00000500000000000000" pitchFamily="2" charset="0"/>
              </a:rPr>
              <a:t>props.children</a:t>
            </a:r>
            <a:r>
              <a:rPr lang="en-GB" sz="1600" dirty="0">
                <a:latin typeface="Titillium" panose="00000500000000000000" pitchFamily="2" charset="0"/>
              </a:rPr>
              <a:t> </a:t>
            </a:r>
            <a:r>
              <a:rPr lang="en-GB" sz="1600" dirty="0" err="1">
                <a:latin typeface="Titillium" panose="00000500000000000000" pitchFamily="2" charset="0"/>
              </a:rPr>
              <a:t>verfügbar</a:t>
            </a:r>
            <a:r>
              <a:rPr lang="en-GB" sz="1600" dirty="0">
                <a:latin typeface="Titillium" panose="00000500000000000000" pitchFamily="2" charset="0"/>
              </a:rPr>
              <a:t>.  React Apps </a:t>
            </a:r>
            <a:r>
              <a:rPr lang="en-GB" sz="1600" dirty="0" err="1">
                <a:latin typeface="Titillium" panose="00000500000000000000" pitchFamily="2" charset="0"/>
              </a:rPr>
              <a:t>sind</a:t>
            </a:r>
            <a:r>
              <a:rPr lang="en-GB" sz="1600" dirty="0">
                <a:latin typeface="Titillium" panose="00000500000000000000" pitchFamily="2" charset="0"/>
              </a:rPr>
              <a:t> </a:t>
            </a:r>
            <a:r>
              <a:rPr lang="en-GB" sz="1600" dirty="0" err="1">
                <a:latin typeface="Titillium" panose="00000500000000000000" pitchFamily="2" charset="0"/>
              </a:rPr>
              <a:t>nur</a:t>
            </a:r>
            <a:r>
              <a:rPr lang="en-GB" sz="1600" dirty="0">
                <a:latin typeface="Titillium" panose="00000500000000000000" pitchFamily="2" charset="0"/>
              </a:rPr>
              <a:t> </a:t>
            </a:r>
            <a:r>
              <a:rPr lang="en-GB" sz="1600" dirty="0" err="1">
                <a:latin typeface="Titillium" panose="00000500000000000000" pitchFamily="2" charset="0"/>
              </a:rPr>
              <a:t>verschachtelte</a:t>
            </a:r>
            <a:r>
              <a:rPr lang="en-GB" sz="1600" dirty="0">
                <a:latin typeface="Titillium" panose="00000500000000000000" pitchFamily="2" charset="0"/>
              </a:rPr>
              <a:t> Components!</a:t>
            </a:r>
            <a:endParaRPr lang="en-CH" sz="1600" dirty="0">
              <a:latin typeface="Titillium" panose="00000500000000000000" pitchFamily="2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B51DE73-850C-4B29-AB93-62EE79AFCF67}"/>
              </a:ext>
            </a:extLst>
          </p:cNvPr>
          <p:cNvSpPr txBox="1">
            <a:spLocks/>
          </p:cNvSpPr>
          <p:nvPr/>
        </p:nvSpPr>
        <p:spPr>
          <a:xfrm>
            <a:off x="5292080" y="2630302"/>
            <a:ext cx="2952328" cy="1800597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MyApplication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MyApplication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BA50E97-F7A6-45D9-ADCB-7CAD2EA727D2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3381210"/>
            <a:ext cx="324036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6CCE94-E2C5-482B-BF68-53E7667C74E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6E804A-45BF-43A2-9429-C34E4B62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Layouts mit </a:t>
            </a:r>
            <a:r>
              <a:rPr lang="de-CH" dirty="0" err="1"/>
              <a:t>pages</a:t>
            </a:r>
            <a:r>
              <a:rPr lang="de-CH" dirty="0"/>
              <a:t>/_app.js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424DA5C-9695-4E1B-B2AE-6477A74EC9BF}"/>
              </a:ext>
            </a:extLst>
          </p:cNvPr>
          <p:cNvSpPr txBox="1">
            <a:spLocks/>
          </p:cNvSpPr>
          <p:nvPr/>
        </p:nvSpPr>
        <p:spPr>
          <a:xfrm>
            <a:off x="673853" y="1037669"/>
            <a:ext cx="8089682" cy="3556696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"./_app.css"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pageProps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pageProps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CH" sz="1600" b="0" i="0" u="none" strike="noStrike" kern="1200" cap="none" spc="0" normalizeH="0" baseline="0" noProof="0" dirty="0">
              <a:ln w="3175"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5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2DF834-C190-44BA-A4A2-B2F4FC2D6B9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E5EC89-8F78-435B-942F-139695E9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Destructuring</a:t>
            </a:r>
            <a:r>
              <a:rPr lang="de-CH" dirty="0"/>
              <a:t> </a:t>
            </a:r>
            <a:r>
              <a:rPr lang="de-CH" dirty="0" err="1"/>
              <a:t>Assignment</a:t>
            </a:r>
            <a:r>
              <a:rPr lang="de-CH" dirty="0"/>
              <a:t> für </a:t>
            </a:r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411A6CFB-3C69-4A1F-B7DA-936E292A5CBD}"/>
              </a:ext>
            </a:extLst>
          </p:cNvPr>
          <p:cNvSpPr txBox="1">
            <a:spLocks/>
          </p:cNvSpPr>
          <p:nvPr/>
        </p:nvSpPr>
        <p:spPr>
          <a:xfrm>
            <a:off x="673853" y="843558"/>
            <a:ext cx="3898147" cy="3937546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"11 reasons why React is awesome!"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"Lorem ipsum dolor sit ame«</a:t>
            </a:r>
            <a:endParaRPr lang="de-CH" sz="13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"Clark Kent"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/&gt;</a:t>
            </a:r>
            <a:endParaRPr kumimoji="0" lang="de-CH" sz="13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de-CH" sz="1300" b="0" i="0" u="none" strike="noStrike" kern="1200" cap="none" spc="0" normalizeH="0" baseline="0" noProof="1">
              <a:ln w="3175"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(props){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3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    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props.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3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    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props.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3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    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props.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3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3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de-CH" sz="1600" b="0" i="0" u="none" strike="noStrike" kern="1200" cap="none" spc="0" normalizeH="0" baseline="0" noProof="1">
              <a:ln w="3175"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de-CH" sz="16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E4E492E9-17EF-1858-4108-888C708792CF}"/>
              </a:ext>
            </a:extLst>
          </p:cNvPr>
          <p:cNvSpPr txBox="1">
            <a:spLocks/>
          </p:cNvSpPr>
          <p:nvPr/>
        </p:nvSpPr>
        <p:spPr>
          <a:xfrm>
            <a:off x="4644008" y="818320"/>
            <a:ext cx="3898147" cy="3937546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({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 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}) 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2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   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2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   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2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   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2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    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de-CH" sz="12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   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70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758B79-9BA8-4DF0-A52D-9F10D7E0059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350D38-77D3-4BA0-AD25-96E1C57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Spread Operator für </a:t>
            </a:r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7282201B-2FC2-4DAB-87C3-B1047878F30F}"/>
              </a:ext>
            </a:extLst>
          </p:cNvPr>
          <p:cNvSpPr txBox="1">
            <a:spLocks/>
          </p:cNvSpPr>
          <p:nvPr/>
        </p:nvSpPr>
        <p:spPr>
          <a:xfrm>
            <a:off x="591645" y="808088"/>
            <a:ext cx="3764331" cy="3901542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({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})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2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h1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2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2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   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span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2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div</a:t>
            </a: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en-GB" sz="12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endParaRPr kumimoji="0" lang="de-CH" sz="1600" b="0" i="0" u="none" strike="noStrike" kern="1200" cap="none" spc="0" normalizeH="0" baseline="0" noProof="1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1EF05ABA-4AF5-0892-C62E-E52D0339BA3F}"/>
              </a:ext>
            </a:extLst>
          </p:cNvPr>
          <p:cNvSpPr txBox="1">
            <a:spLocks/>
          </p:cNvSpPr>
          <p:nvPr/>
        </p:nvSpPr>
        <p:spPr>
          <a:xfrm>
            <a:off x="4572000" y="808088"/>
            <a:ext cx="3764331" cy="3901542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"13 Reasons Why React Is Awesome!"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"React can change how you think about the designs"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"Clark Kent"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Viele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Attributnamen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müssen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wiederholt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werden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text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author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// Der Spread operator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macht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das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automatisch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...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article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/&gt;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3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794BC4-5345-4DA0-B36E-9ED4281A010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https://beta.reactjs.org/learn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https://beta.reactjs.org/learn/thinking-in-react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https://beta.reactjs.org/learn/describing-the-ui</a:t>
            </a:r>
            <a:endParaRPr lang="en-GB" dirty="0"/>
          </a:p>
          <a:p>
            <a:r>
              <a:rPr lang="de-CH" dirty="0">
                <a:hlinkClick r:id="rId6"/>
              </a:rPr>
              <a:t>https://nextjs.org/docs/advanced-features/custom-app</a:t>
            </a:r>
            <a:endParaRPr lang="de-CH" dirty="0"/>
          </a:p>
          <a:p>
            <a:r>
              <a:rPr lang="de-CH" dirty="0">
                <a:hlinkClick r:id="rId7"/>
              </a:rPr>
              <a:t>https://developer.mozilla.org/en-US/docs/Web/JavaScript/Reference/Operators/Destructuring_assignment</a:t>
            </a:r>
            <a:endParaRPr lang="de-CH" dirty="0"/>
          </a:p>
          <a:p>
            <a:r>
              <a:rPr lang="de-CH" dirty="0">
                <a:hlinkClick r:id="rId8"/>
              </a:rPr>
              <a:t>https://developer.mozilla.org/en-US/docs/Web/JavaScript/Reference/Operators/Spread_syntax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36AF6F-B7F0-4C5B-8627-D92A2C99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20740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8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72630C-72F0-4746-94F8-69B18DC4AA9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Programmiert mittels vorgegebener Technologie und mit Hilfe eines existierenden, dokumentierten Back-Ends ein effizientes, strukturiertes Front-End einer interaktiven Webapplikation, welches die Verwaltung (Create, Read, Update, Delete) von Daten ermöglicht und hält sich dabei an relevante Vorgaben.</a:t>
            </a:r>
          </a:p>
          <a:p>
            <a:pPr lvl="1"/>
            <a:r>
              <a:rPr lang="de-DE" dirty="0"/>
              <a:t>2.1. Kennt grundlegende Prinzipien aktueller Umsetzungsarten für das Front-End einer interaktiven Webapplikation (z.B. Single Page </a:t>
            </a:r>
            <a:r>
              <a:rPr lang="de-DE" dirty="0" err="1"/>
              <a:t>Application</a:t>
            </a:r>
            <a:r>
              <a:rPr lang="de-DE" dirty="0"/>
              <a:t> mit </a:t>
            </a:r>
            <a:r>
              <a:rPr lang="de-DE" dirty="0" err="1"/>
              <a:t>Javascript</a:t>
            </a:r>
            <a:r>
              <a:rPr lang="de-DE" dirty="0"/>
              <a:t> oder </a:t>
            </a:r>
            <a:r>
              <a:rPr lang="de-DE" dirty="0" err="1"/>
              <a:t>Typescript</a:t>
            </a:r>
            <a:r>
              <a:rPr lang="de-DE" dirty="0"/>
              <a:t>).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563BE2-BA9D-4DFC-9D44-4FF8145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Handlungsnotwendige</a:t>
            </a:r>
            <a:r>
              <a:rPr lang="en-GB" sz="1100" dirty="0"/>
              <a:t> </a:t>
            </a:r>
            <a:r>
              <a:rPr lang="de-CH" dirty="0"/>
              <a:t>Kenntnisse</a:t>
            </a:r>
          </a:p>
        </p:txBody>
      </p:sp>
    </p:spTree>
    <p:extLst>
      <p:ext uri="{BB962C8B-B14F-4D97-AF65-F5344CB8AC3E}">
        <p14:creationId xmlns:p14="http://schemas.microsoft.com/office/powerpoint/2010/main" val="1014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72630C-72F0-4746-94F8-69B18DC4AA9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Du </a:t>
            </a:r>
            <a:r>
              <a:rPr lang="en-GB" dirty="0" err="1"/>
              <a:t>lernst</a:t>
            </a:r>
            <a:r>
              <a:rPr lang="en-GB" dirty="0"/>
              <a:t> React </a:t>
            </a:r>
            <a:r>
              <a:rPr lang="en-GB" dirty="0" err="1"/>
              <a:t>kennen</a:t>
            </a:r>
            <a:endParaRPr lang="en-GB" dirty="0"/>
          </a:p>
          <a:p>
            <a:r>
              <a:rPr lang="en-GB" dirty="0"/>
              <a:t>Du </a:t>
            </a:r>
            <a:r>
              <a:rPr lang="en-GB" dirty="0" err="1"/>
              <a:t>kannst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und JSX 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DOM </a:t>
            </a:r>
            <a:r>
              <a:rPr lang="en-GB" dirty="0" err="1"/>
              <a:t>anzeigen</a:t>
            </a:r>
            <a:endParaRPr lang="en-GB" dirty="0"/>
          </a:p>
          <a:p>
            <a:r>
              <a:rPr lang="en-GB" dirty="0"/>
              <a:t>Du </a:t>
            </a:r>
            <a:r>
              <a:rPr lang="en-GB" dirty="0" err="1"/>
              <a:t>kannst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b="1" i="1" dirty="0"/>
              <a:t>Components</a:t>
            </a:r>
            <a:r>
              <a:rPr lang="en-GB" dirty="0"/>
              <a:t> </a:t>
            </a:r>
            <a:r>
              <a:rPr lang="en-GB" dirty="0" err="1"/>
              <a:t>definieren</a:t>
            </a:r>
            <a:r>
              <a:rPr lang="en-GB" dirty="0"/>
              <a:t> und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React </a:t>
            </a:r>
            <a:r>
              <a:rPr lang="en-GB" dirty="0" err="1"/>
              <a:t>darstellen</a:t>
            </a:r>
            <a:endParaRPr lang="en-GB" dirty="0"/>
          </a:p>
          <a:p>
            <a:r>
              <a:rPr lang="en-GB" dirty="0"/>
              <a:t>Du </a:t>
            </a:r>
            <a:r>
              <a:rPr lang="en-GB" dirty="0" err="1"/>
              <a:t>weisst</a:t>
            </a:r>
            <a:r>
              <a:rPr lang="en-GB" dirty="0"/>
              <a:t>, </a:t>
            </a:r>
            <a:r>
              <a:rPr lang="en-GB" dirty="0" err="1"/>
              <a:t>wie</a:t>
            </a:r>
            <a:r>
              <a:rPr lang="en-GB" dirty="0"/>
              <a:t> du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b="1" i="1" dirty="0"/>
              <a:t>Props </a:t>
            </a:r>
            <a:r>
              <a:rPr lang="en-GB" dirty="0" err="1"/>
              <a:t>Argumente</a:t>
            </a:r>
            <a:r>
              <a:rPr lang="en-GB" dirty="0"/>
              <a:t> an </a:t>
            </a:r>
            <a:r>
              <a:rPr lang="en-GB" dirty="0" err="1"/>
              <a:t>deine</a:t>
            </a:r>
            <a:r>
              <a:rPr lang="en-GB" dirty="0"/>
              <a:t> Components </a:t>
            </a:r>
            <a:r>
              <a:rPr lang="en-GB" dirty="0" err="1"/>
              <a:t>übergibst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563BE2-BA9D-4DFC-9D44-4FF8145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Lernziele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9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72630C-72F0-4746-94F8-69B18DC4AA9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 JavaScript library for building user interfaces</a:t>
            </a:r>
          </a:p>
          <a:p>
            <a:r>
              <a:rPr lang="en-GB" dirty="0" err="1"/>
              <a:t>Mit</a:t>
            </a:r>
            <a:r>
              <a:rPr lang="en-GB" dirty="0"/>
              <a:t> JavaScript und JSX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b="1" dirty="0"/>
              <a:t>Components</a:t>
            </a:r>
            <a:r>
              <a:rPr lang="en-GB" dirty="0"/>
              <a:t> </a:t>
            </a:r>
            <a:r>
              <a:rPr lang="en-GB" dirty="0" err="1"/>
              <a:t>definiert</a:t>
            </a:r>
            <a:endParaRPr lang="en-GB" dirty="0"/>
          </a:p>
          <a:p>
            <a:pPr lvl="1"/>
            <a:r>
              <a:rPr lang="en-GB" dirty="0" err="1"/>
              <a:t>Aufruf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HTML-Tags!</a:t>
            </a:r>
          </a:p>
          <a:p>
            <a:r>
              <a:rPr lang="en-GB" dirty="0" err="1"/>
              <a:t>Applikationen</a:t>
            </a:r>
            <a:r>
              <a:rPr lang="en-GB" dirty="0"/>
              <a:t> und 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bestehen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verschachtelten</a:t>
            </a:r>
            <a:r>
              <a:rPr lang="en-GB" dirty="0"/>
              <a:t> Components</a:t>
            </a:r>
            <a:endParaRPr lang="en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563BE2-BA9D-4DFC-9D44-4FF8145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367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7A66116-EB70-49ED-B06C-25EA162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Components: Header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7547FD-3B92-4AF0-BB6D-A832BE076D7A}"/>
              </a:ext>
            </a:extLst>
          </p:cNvPr>
          <p:cNvSpPr txBox="1">
            <a:spLocks/>
          </p:cNvSpPr>
          <p:nvPr/>
        </p:nvSpPr>
        <p:spPr>
          <a:xfrm>
            <a:off x="5508105" y="1037669"/>
            <a:ext cx="3255430" cy="3556696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components/Header.module.css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CH" sz="1600" b="0" i="0" u="none" strike="noStrike" kern="1200" cap="none" spc="0" normalizeH="0" baseline="0" noProof="0" dirty="0">
              <a:ln w="3175"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ED00D6A-1A60-4D4A-AA4B-512FA122B7DF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676275" y="1030288"/>
            <a:ext cx="4615805" cy="3556000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CH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de-CH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/Header.js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"./Header.module.css"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Components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CH" sz="1600" b="0" i="0" u="none" strike="noStrike" kern="1200" cap="none" spc="0" normalizeH="0" baseline="0" noProof="0" dirty="0">
              <a:ln w="3175"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0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E8E652-3FFF-4742-B240-5461A0AA3D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32039" y="843558"/>
            <a:ext cx="3538107" cy="37427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Wir können unsere Components wie HTML-Tags aufrufen und diese wiederverwenden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Wir machen nun das Gleiche für die Navigation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BB433-96D2-4A64-AFCF-82129677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Components: Header Aufruf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EF7B4FD-5F54-49E5-BA43-8B67E4FF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790200"/>
            <a:ext cx="4104456" cy="3878781"/>
          </a:xfrm>
          <a:prstGeom prst="rect">
            <a:avLst/>
          </a:prstGeom>
        </p:spPr>
      </p:pic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4BA2F08B-184D-4547-8F3F-9EA615B5C221}"/>
              </a:ext>
            </a:extLst>
          </p:cNvPr>
          <p:cNvCxnSpPr>
            <a:cxnSpLocks/>
          </p:cNvCxnSpPr>
          <p:nvPr/>
        </p:nvCxnSpPr>
        <p:spPr>
          <a:xfrm>
            <a:off x="1475656" y="1203598"/>
            <a:ext cx="3600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5C6D92D-4850-4B5A-A906-E74E11A0017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9E0978-AA1F-474B-9091-ED7B6DAB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Components: Navigation</a:t>
            </a:r>
            <a:br>
              <a:rPr lang="de-CH" dirty="0"/>
            </a:b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9136F5-BEE8-494D-96C2-CD69EC1A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9" y="756024"/>
            <a:ext cx="7793418" cy="3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5C6D92D-4850-4B5A-A906-E74E11A0017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9E0978-AA1F-474B-9091-ED7B6DAB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Components: Header und Navigation</a:t>
            </a:r>
            <a:br>
              <a:rPr lang="de-CH" dirty="0"/>
            </a:b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2084A2-5309-4C5B-868E-028A00D1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15566"/>
            <a:ext cx="8470147" cy="38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1118541-06BF-441F-8167-4CC21F194E4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8697" y="756025"/>
            <a:ext cx="7791450" cy="383026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Da Components </a:t>
            </a:r>
            <a:r>
              <a:rPr lang="en-GB" dirty="0" err="1"/>
              <a:t>einfach</a:t>
            </a:r>
            <a:r>
              <a:rPr lang="en-GB" dirty="0"/>
              <a:t> JS-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,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ihnen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Argumente</a:t>
            </a:r>
            <a:r>
              <a:rPr lang="en-GB" dirty="0"/>
              <a:t> in Form </a:t>
            </a:r>
            <a:r>
              <a:rPr lang="en-GB" dirty="0" err="1"/>
              <a:t>eines</a:t>
            </a:r>
            <a:r>
              <a:rPr lang="en-GB" dirty="0"/>
              <a:t> JS-</a:t>
            </a:r>
            <a:r>
              <a:rPr lang="en-GB" dirty="0" err="1"/>
              <a:t>Objektes</a:t>
            </a:r>
            <a:r>
              <a:rPr lang="en-GB" dirty="0"/>
              <a:t> </a:t>
            </a:r>
            <a:r>
              <a:rPr lang="en-GB" dirty="0" err="1"/>
              <a:t>übergeben</a:t>
            </a:r>
            <a:r>
              <a:rPr lang="en-GB" dirty="0"/>
              <a:t>: Dieses </a:t>
            </a:r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dirty="0" err="1"/>
              <a:t>nennt</a:t>
            </a:r>
            <a:r>
              <a:rPr lang="en-GB" dirty="0"/>
              <a:t> man Props.</a:t>
            </a:r>
            <a:endParaRPr lang="en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02E37C-19F7-4EC7-802E-01C8C53F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7CBAF9B-8B20-416B-8205-23078728C009}"/>
              </a:ext>
            </a:extLst>
          </p:cNvPr>
          <p:cNvSpPr txBox="1">
            <a:spLocks/>
          </p:cNvSpPr>
          <p:nvPr/>
        </p:nvSpPr>
        <p:spPr>
          <a:xfrm>
            <a:off x="691563" y="1491630"/>
            <a:ext cx="5666430" cy="2710863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CH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de-CH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/Footer.js</a:t>
            </a: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"./Footer.module.css"</a:t>
            </a: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de-CH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CH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CH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currentYear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CB864A1-3A07-4168-9096-CBCA6E8DC9A8}"/>
              </a:ext>
            </a:extLst>
          </p:cNvPr>
          <p:cNvSpPr txBox="1">
            <a:spLocks/>
          </p:cNvSpPr>
          <p:nvPr/>
        </p:nvSpPr>
        <p:spPr>
          <a:xfrm>
            <a:off x="5759624" y="1694933"/>
            <a:ext cx="3384376" cy="1152128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"ICT 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Berufsbildungscenter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currentYear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E8EE7946-171F-4246-B77D-9C7A715B219D}"/>
              </a:ext>
            </a:extLst>
          </p:cNvPr>
          <p:cNvCxnSpPr>
            <a:cxnSpLocks/>
          </p:cNvCxnSpPr>
          <p:nvPr/>
        </p:nvCxnSpPr>
        <p:spPr>
          <a:xfrm flipH="1">
            <a:off x="4499992" y="2355726"/>
            <a:ext cx="158417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50061"/>
      </p:ext>
    </p:extLst>
  </p:cSld>
  <p:clrMapOvr>
    <a:masterClrMapping/>
  </p:clrMapOvr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potx" id="{BB170ED9-D349-4EF5-895E-ECC3275F4043}" vid="{66037CC7-BE59-46CB-8DE2-F5CF23C40639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320A2494176D428A8E1409552CDFAA" ma:contentTypeVersion="5" ma:contentTypeDescription="Ein neues Dokument erstellen." ma:contentTypeScope="" ma:versionID="3ee9aa9eb49e258ed1b2c4c9f44a1057">
  <xsd:schema xmlns:xsd="http://www.w3.org/2001/XMLSchema" xmlns:xs="http://www.w3.org/2001/XMLSchema" xmlns:p="http://schemas.microsoft.com/office/2006/metadata/properties" xmlns:ns2="778372ef-e485-4e2a-b65a-ae1708f1c414" targetNamespace="http://schemas.microsoft.com/office/2006/metadata/properties" ma:root="true" ma:fieldsID="658a6706cd84cdde687ab4d004f12d7f" ns2:_="">
    <xsd:import namespace="778372ef-e485-4e2a-b65a-ae1708f1c4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372ef-e485-4e2a-b65a-ae1708f1c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FE8F0A-C874-4DF9-94E7-5BB5FB3C490C}"/>
</file>

<file path=customXml/itemProps2.xml><?xml version="1.0" encoding="utf-8"?>
<ds:datastoreItem xmlns:ds="http://schemas.openxmlformats.org/officeDocument/2006/customXml" ds:itemID="{790F8E71-02C3-44E4-B70B-87230326AD50}"/>
</file>

<file path=customXml/itemProps3.xml><?xml version="1.0" encoding="utf-8"?>
<ds:datastoreItem xmlns:ds="http://schemas.openxmlformats.org/officeDocument/2006/customXml" ds:itemID="{AF20FBDC-629D-497A-AA15-553126D0DA8E}"/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1296</Words>
  <Application>Microsoft Office PowerPoint</Application>
  <PresentationFormat>Bildschirmpräsentation (16:9)</PresentationFormat>
  <Paragraphs>203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Symbol</vt:lpstr>
      <vt:lpstr>Titillium</vt:lpstr>
      <vt:lpstr>TitilliumText25L</vt:lpstr>
      <vt:lpstr>Wingdings</vt:lpstr>
      <vt:lpstr>Wingdings 2</vt:lpstr>
      <vt:lpstr>BbcPräsentation_169_FULLHD.101.20130207.ADM</vt:lpstr>
      <vt:lpstr>React Components</vt:lpstr>
      <vt:lpstr>Handlungsnotwendige Kenntnisse</vt:lpstr>
      <vt:lpstr>Lernziele</vt:lpstr>
      <vt:lpstr>React</vt:lpstr>
      <vt:lpstr>Components: Header</vt:lpstr>
      <vt:lpstr>Components: Header Aufruf</vt:lpstr>
      <vt:lpstr>Components: Navigation </vt:lpstr>
      <vt:lpstr>Components: Header und Navigation </vt:lpstr>
      <vt:lpstr>Props</vt:lpstr>
      <vt:lpstr>Props: Arrays und die map Funktion</vt:lpstr>
      <vt:lpstr>Props: Children-Attribut</vt:lpstr>
      <vt:lpstr>Layouts mit pages/_app.js</vt:lpstr>
      <vt:lpstr>Destructuring Assignment für Props</vt:lpstr>
      <vt:lpstr>Spread Operator für Props</vt:lpstr>
      <vt:lpstr>Links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Cammarota Ivan</dc:creator>
  <cp:lastModifiedBy>Cammarota Ivan</cp:lastModifiedBy>
  <cp:revision>61</cp:revision>
  <cp:lastPrinted>2015-10-21T07:31:17Z</cp:lastPrinted>
  <dcterms:created xsi:type="dcterms:W3CDTF">2022-01-31T09:21:47Z</dcterms:created>
  <dcterms:modified xsi:type="dcterms:W3CDTF">2023-02-22T11:01:14Z</dcterms:modified>
  <cp:contentStatus>104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0x01010089320A2494176D428A8E1409552CDFAA</vt:lpwstr>
  </property>
  <property fmtid="{D5CDD505-2E9C-101B-9397-08002B2CF9AE}" pid="3" name="Order">
    <vt:r8>5200</vt:r8>
  </property>
</Properties>
</file>