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78" r:id="rId3"/>
    <p:sldMasterId id="2147483688" r:id="rId4"/>
    <p:sldMasterId id="2147483693" r:id="rId5"/>
  </p:sldMasterIdLst>
  <p:notesMasterIdLst>
    <p:notesMasterId r:id="rId13"/>
  </p:notesMasterIdLst>
  <p:sldIdLst>
    <p:sldId id="261" r:id="rId6"/>
    <p:sldId id="258" r:id="rId7"/>
    <p:sldId id="262" r:id="rId8"/>
    <p:sldId id="260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867" userDrawn="1">
          <p15:clr>
            <a:srgbClr val="A4A3A4"/>
          </p15:clr>
        </p15:guide>
        <p15:guide id="4" orient="horz" pos="229" userDrawn="1">
          <p15:clr>
            <a:srgbClr val="A4A3A4"/>
          </p15:clr>
        </p15:guide>
        <p15:guide id="5" orient="horz" pos="680" userDrawn="1">
          <p15:clr>
            <a:srgbClr val="A4A3A4"/>
          </p15:clr>
        </p15:guide>
        <p15:guide id="6" orient="horz" pos="914" userDrawn="1">
          <p15:clr>
            <a:srgbClr val="A4A3A4"/>
          </p15:clr>
        </p15:guide>
        <p15:guide id="7" orient="horz" pos="4121" userDrawn="1">
          <p15:clr>
            <a:srgbClr val="A4A3A4"/>
          </p15:clr>
        </p15:guide>
        <p15:guide id="8" orient="horz" pos="945" userDrawn="1">
          <p15:clr>
            <a:srgbClr val="A4A3A4"/>
          </p15:clr>
        </p15:guide>
        <p15:guide id="9" pos="452" userDrawn="1">
          <p15:clr>
            <a:srgbClr val="A4A3A4"/>
          </p15:clr>
        </p15:guide>
        <p15:guide id="10" pos="7231" userDrawn="1">
          <p15:clr>
            <a:srgbClr val="A4A3A4"/>
          </p15:clr>
        </p15:guide>
        <p15:guide id="11" pos="3932" userDrawn="1">
          <p15:clr>
            <a:srgbClr val="A4A3A4"/>
          </p15:clr>
        </p15:guide>
        <p15:guide id="12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20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88" y="96"/>
      </p:cViewPr>
      <p:guideLst>
        <p:guide orient="horz" pos="2160"/>
        <p:guide pos="3840"/>
        <p:guide orient="horz" pos="3867"/>
        <p:guide orient="horz" pos="229"/>
        <p:guide orient="horz" pos="680"/>
        <p:guide orient="horz" pos="914"/>
        <p:guide orient="horz" pos="4121"/>
        <p:guide orient="horz" pos="945"/>
        <p:guide pos="452"/>
        <p:guide pos="7231"/>
        <p:guide pos="3932"/>
        <p:guide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B6593-098D-4382-9647-35487FA190B4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3A5D1-80BE-4AF1-A18B-8D2CA75BF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65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02" y="4845080"/>
            <a:ext cx="10271997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BFBAF385-7378-4A32-85D2-65025305A3A0}" type="datetime4">
              <a:rPr lang="de-DE" smtClean="0"/>
              <a:pPr/>
              <a:t>26. Oktober 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000" y="1144800"/>
            <a:ext cx="10272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575106C-3CD7-FE4D-97C8-190DE4ECDE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470EED4F-3BF2-0241-A831-A9A96AFFE9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705" y="1498600"/>
            <a:ext cx="864000" cy="2804400"/>
          </a:xfrm>
          <a:solidFill>
            <a:schemeClr val="accent1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EAAA6AD5-C75F-0846-B79B-823B288EFF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12295" y="1510821"/>
            <a:ext cx="864000" cy="2804400"/>
          </a:xfrm>
          <a:solidFill>
            <a:schemeClr val="accent1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4040694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9301872-D993-6045-BA77-C2A4043FA6B1}"/>
              </a:ext>
            </a:extLst>
          </p:cNvPr>
          <p:cNvGrpSpPr/>
          <p:nvPr userDrawn="1"/>
        </p:nvGrpSpPr>
        <p:grpSpPr>
          <a:xfrm>
            <a:off x="1974056" y="1069975"/>
            <a:ext cx="8243887" cy="5788025"/>
            <a:chOff x="455613" y="533400"/>
            <a:chExt cx="8243887" cy="5788025"/>
          </a:xfrm>
          <a:solidFill>
            <a:schemeClr val="accent3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774AA1D-ECDF-CB41-A570-3B4444D2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9149E62-8F23-A64A-AB86-461836AFA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315" y="2067240"/>
            <a:ext cx="900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4612975-D8C2-4BA9-A85C-A39EEEE43493}" type="datetime4">
              <a:rPr lang="de-DE" smtClean="0"/>
              <a:pPr/>
              <a:t>26. Oktober 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E926752-3C17-B642-9FCE-11E041587E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670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2" y="1445220"/>
            <a:ext cx="10756899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422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3" y="1447200"/>
            <a:ext cx="5234448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550" y="1500189"/>
            <a:ext cx="5236633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0765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51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02" y="4845080"/>
            <a:ext cx="10271997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BFBAF385-7378-4A32-85D2-65025305A3A0}" type="datetime4">
              <a:rPr lang="de-DE" smtClean="0"/>
              <a:pPr/>
              <a:t>26. Oktober 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000" y="1144800"/>
            <a:ext cx="10272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942C24D-DF7B-5744-BA14-C2D4B5049F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E29E83A8-566C-B64B-BC0B-C9D0D2A3F3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211" y="1497600"/>
            <a:ext cx="864000" cy="2804400"/>
          </a:xfrm>
          <a:solidFill>
            <a:schemeClr val="accent5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5B73649C-D81F-1743-8227-99DDA6EF1F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23789" y="1497600"/>
            <a:ext cx="864000" cy="2804400"/>
          </a:xfrm>
          <a:solidFill>
            <a:schemeClr val="accent5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836023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30AFB43-4D8B-DB47-8F90-D120B798617A}"/>
              </a:ext>
            </a:extLst>
          </p:cNvPr>
          <p:cNvGrpSpPr/>
          <p:nvPr userDrawn="1"/>
        </p:nvGrpSpPr>
        <p:grpSpPr>
          <a:xfrm>
            <a:off x="1975200" y="1069975"/>
            <a:ext cx="8243887" cy="5788025"/>
            <a:chOff x="455613" y="533400"/>
            <a:chExt cx="8243887" cy="5788025"/>
          </a:xfrm>
          <a:solidFill>
            <a:schemeClr val="accent5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6734F59-8635-D44A-BA87-6B7074A8E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E062F0B-6D27-F54A-90C2-233991048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315" y="2067240"/>
            <a:ext cx="900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4612975-D8C2-4BA9-A85C-A39EEEE43493}" type="datetime4">
              <a:rPr lang="de-DE" smtClean="0"/>
              <a:pPr/>
              <a:t>26. Oktober 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0BE5F75-8B1B-6A4C-B19E-CA01BCB614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84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2" y="1445220"/>
            <a:ext cx="10756899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027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3" y="1447200"/>
            <a:ext cx="5234448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550" y="1500189"/>
            <a:ext cx="5236633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1845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51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02" y="4845080"/>
            <a:ext cx="10271997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BFBAF385-7378-4A32-85D2-65025305A3A0}" type="datetime4">
              <a:rPr lang="de-DE" smtClean="0"/>
              <a:pPr/>
              <a:t>26. Oktober 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000" y="1144800"/>
            <a:ext cx="10272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F187481-CEE0-E244-8D19-C6D3BF17E1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8F3AA80C-8F3E-4448-BA17-C530AE93C3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505" y="1497600"/>
            <a:ext cx="864000" cy="2804400"/>
          </a:xfrm>
          <a:solidFill>
            <a:schemeClr val="accent6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A7EA0E5A-7CE1-B542-A43B-F1A4A933F3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19495" y="1485648"/>
            <a:ext cx="864000" cy="2804400"/>
          </a:xfrm>
          <a:solidFill>
            <a:schemeClr val="accent6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916358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A1D36DE-01A5-9342-ADB5-21326DEA0306}"/>
              </a:ext>
            </a:extLst>
          </p:cNvPr>
          <p:cNvGrpSpPr/>
          <p:nvPr userDrawn="1"/>
        </p:nvGrpSpPr>
        <p:grpSpPr>
          <a:xfrm>
            <a:off x="1975200" y="1069975"/>
            <a:ext cx="8243887" cy="5788025"/>
            <a:chOff x="455613" y="533400"/>
            <a:chExt cx="8243887" cy="5788025"/>
          </a:xfrm>
          <a:solidFill>
            <a:schemeClr val="accent6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D258094-06EC-7A4A-A554-EFD3FBB51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2C1932-A302-9D42-981A-17F9E3A17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315" y="2067240"/>
            <a:ext cx="900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4612975-D8C2-4BA9-A85C-A39EEEE43493}" type="datetime4">
              <a:rPr lang="de-DE" smtClean="0"/>
              <a:pPr/>
              <a:t>26. Oktober 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DCCB39A-DB2B-5543-8C44-8F9D49BAEA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41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2" y="1445220"/>
            <a:ext cx="10756899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23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7943244-8079-C343-9249-D13695A8447F}"/>
              </a:ext>
            </a:extLst>
          </p:cNvPr>
          <p:cNvGrpSpPr/>
          <p:nvPr userDrawn="1"/>
        </p:nvGrpSpPr>
        <p:grpSpPr>
          <a:xfrm>
            <a:off x="1974056" y="1069975"/>
            <a:ext cx="8243887" cy="5788025"/>
            <a:chOff x="455613" y="533400"/>
            <a:chExt cx="8243887" cy="578802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004A059-65DF-B340-AD61-079AA3676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88F6906-E0DF-3A4F-A375-7B9D3F4EA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6000" y="2250000"/>
            <a:ext cx="900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4612975-D8C2-4BA9-A85C-A39EEEE43493}" type="datetime4">
              <a:rPr lang="de-DE" smtClean="0"/>
              <a:pPr/>
              <a:t>26. Oktober 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479D9D2-52F2-0247-AF3C-3AA30091C9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40836"/>
            <a:ext cx="2518560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52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3" y="1447200"/>
            <a:ext cx="5234448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550" y="1500189"/>
            <a:ext cx="5236633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8201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51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2" y="1445220"/>
            <a:ext cx="10756899" cy="469046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25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3" y="1447200"/>
            <a:ext cx="5234448" cy="4690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550" y="1500189"/>
            <a:ext cx="5236633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9583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51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02" y="4845080"/>
            <a:ext cx="10271997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BFBAF385-7378-4A32-85D2-65025305A3A0}" type="datetime4">
              <a:rPr lang="de-DE" smtClean="0"/>
              <a:pPr/>
              <a:t>26. Oktober 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000" y="1144800"/>
            <a:ext cx="10272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6AC28FB-499D-1849-BB5A-4F591E32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F2D1C116-76C7-2248-9B28-093803C439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95" y="1497600"/>
            <a:ext cx="864000" cy="2804400"/>
          </a:xfrm>
          <a:solidFill>
            <a:schemeClr val="accent2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357D0EB7-C39F-6D4A-A3C7-303DC7C8CC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27705" y="1497600"/>
            <a:ext cx="864000" cy="2804400"/>
          </a:xfrm>
          <a:solidFill>
            <a:schemeClr val="accent2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266145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2174EAA-6533-1245-B1A2-E6E16AF28528}"/>
              </a:ext>
            </a:extLst>
          </p:cNvPr>
          <p:cNvGrpSpPr/>
          <p:nvPr userDrawn="1"/>
        </p:nvGrpSpPr>
        <p:grpSpPr>
          <a:xfrm>
            <a:off x="1974056" y="1069975"/>
            <a:ext cx="8243887" cy="5788025"/>
            <a:chOff x="455613" y="533400"/>
            <a:chExt cx="8243887" cy="5788025"/>
          </a:xfrm>
          <a:solidFill>
            <a:schemeClr val="accent2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A5B3661-9CFB-FB40-B406-C44AAF2F6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CE9E062-1775-864A-90AB-4D742F810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315" y="2067240"/>
            <a:ext cx="900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4612975-D8C2-4BA9-A85C-A39EEEE43493}" type="datetime4">
              <a:rPr lang="de-DE" smtClean="0"/>
              <a:pPr/>
              <a:t>26. Oktober 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97D15C1-C7AC-7A4D-8A57-9FDCE7B97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40836"/>
            <a:ext cx="2518560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0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2" y="1445220"/>
            <a:ext cx="10756899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24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3" y="1447200"/>
            <a:ext cx="5234448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550" y="1500189"/>
            <a:ext cx="5236633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8869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51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02" y="4845080"/>
            <a:ext cx="10271997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BFBAF385-7378-4A32-85D2-65025305A3A0}" type="datetime4">
              <a:rPr lang="de-DE" smtClean="0"/>
              <a:pPr/>
              <a:t>26. Oktober 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000" y="1144800"/>
            <a:ext cx="10272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A622DFD-BA6C-284F-9623-ED074C94A2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F3E97099-16DC-FB42-BC6A-1770FEA02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79" y="1497600"/>
            <a:ext cx="864000" cy="2804400"/>
          </a:xfrm>
          <a:solidFill>
            <a:schemeClr val="accent3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A25C51E1-4750-2945-85F5-2DB74E1241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12421" y="1497600"/>
            <a:ext cx="864000" cy="2804400"/>
          </a:xfrm>
          <a:solidFill>
            <a:schemeClr val="accent3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41308224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w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w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w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.wm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/>
        </p:nvSpPr>
        <p:spPr>
          <a:xfrm>
            <a:off x="1382400" y="6454198"/>
            <a:ext cx="48576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550" y="396000"/>
            <a:ext cx="10756899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2" y="1445220"/>
            <a:ext cx="10756899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99" y="6205104"/>
            <a:ext cx="4857604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1" y="6206400"/>
            <a:ext cx="490255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396000"/>
            <a:ext cx="12192003" cy="712800"/>
            <a:chOff x="0" y="396000"/>
            <a:chExt cx="9144002" cy="712800"/>
          </a:xfrm>
          <a:solidFill>
            <a:schemeClr val="accent1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22EEA21B-970F-3640-8788-C21A9CC415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4" y="6284976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0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4" r:id="rId4"/>
  </p:sldLayoutIdLst>
  <p:hf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28" userDrawn="1">
          <p15:clr>
            <a:srgbClr val="F26B43"/>
          </p15:clr>
        </p15:guide>
        <p15:guide id="2" pos="452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/>
        </p:nvSpPr>
        <p:spPr>
          <a:xfrm>
            <a:off x="1382400" y="6454198"/>
            <a:ext cx="48576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551" y="396000"/>
            <a:ext cx="10756899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2" y="1445220"/>
            <a:ext cx="10756899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99" y="6205104"/>
            <a:ext cx="4857604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1" y="6206400"/>
            <a:ext cx="490255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396000"/>
            <a:ext cx="12192003" cy="712800"/>
            <a:chOff x="0" y="396000"/>
            <a:chExt cx="9144002" cy="712800"/>
          </a:xfrm>
          <a:solidFill>
            <a:schemeClr val="accent1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31321676-94A1-7044-A81A-D8AF84667C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4" y="6284976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2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28" userDrawn="1">
          <p15:clr>
            <a:srgbClr val="F26B43"/>
          </p15:clr>
        </p15:guide>
        <p15:guide id="2" pos="452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/>
        </p:nvSpPr>
        <p:spPr>
          <a:xfrm>
            <a:off x="1382400" y="6454198"/>
            <a:ext cx="48576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551" y="396000"/>
            <a:ext cx="10756899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2" y="1445220"/>
            <a:ext cx="10756899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99" y="6205104"/>
            <a:ext cx="4857604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1" y="6206400"/>
            <a:ext cx="490255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396000"/>
            <a:ext cx="12192003" cy="712800"/>
            <a:chOff x="0" y="396000"/>
            <a:chExt cx="9144002" cy="712800"/>
          </a:xfrm>
          <a:solidFill>
            <a:schemeClr val="accent1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39AA27C4-5879-AA48-9BFE-A4EA4531032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4" y="6284976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5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hf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28" userDrawn="1">
          <p15:clr>
            <a:srgbClr val="F26B43"/>
          </p15:clr>
        </p15:guide>
        <p15:guide id="2" pos="452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/>
        </p:nvSpPr>
        <p:spPr>
          <a:xfrm>
            <a:off x="1382400" y="6454198"/>
            <a:ext cx="48576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550" y="396000"/>
            <a:ext cx="10756899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2" y="1445220"/>
            <a:ext cx="10756899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99" y="6205104"/>
            <a:ext cx="4857604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1" y="6206400"/>
            <a:ext cx="490255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396000"/>
            <a:ext cx="12192003" cy="712800"/>
            <a:chOff x="0" y="396000"/>
            <a:chExt cx="9144002" cy="712800"/>
          </a:xfrm>
          <a:solidFill>
            <a:schemeClr val="accent5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7E49E5BC-3D57-D44A-B305-C0E3893B54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4" y="6284976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2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</p:sldLayoutIdLst>
  <p:hf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28" userDrawn="1">
          <p15:clr>
            <a:srgbClr val="F26B43"/>
          </p15:clr>
        </p15:guide>
        <p15:guide id="2" pos="452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/>
        </p:nvSpPr>
        <p:spPr>
          <a:xfrm>
            <a:off x="1382400" y="6454198"/>
            <a:ext cx="48576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550" y="396946"/>
            <a:ext cx="10756899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2" y="1445220"/>
            <a:ext cx="10756899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99" y="6205104"/>
            <a:ext cx="4857604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1" y="6206400"/>
            <a:ext cx="490255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396000"/>
            <a:ext cx="12192003" cy="712800"/>
            <a:chOff x="0" y="396000"/>
            <a:chExt cx="9144002" cy="712800"/>
          </a:xfrm>
          <a:solidFill>
            <a:schemeClr val="accent6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60324984-8636-8D46-ADB9-D5CB3101D4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4" y="6284976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0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</p:sldLayoutIdLst>
  <p:hf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28" userDrawn="1">
          <p15:clr>
            <a:srgbClr val="F26B43"/>
          </p15:clr>
        </p15:guide>
        <p15:guide id="2" pos="452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de/Unbekannt-Mean-DC-Netzteilbaustein-Geschlossen-LRS-50-5/dp/B06XWRCWZ9/ref=sr_1_10?crid=2UYO85U0SR1EG&amp;keywords=5v%2B10a%2Bnetzteil&amp;qid=1698337024&amp;sprefix=5v%2B10%2Caps%2C85&amp;sr=8-10&amp;th=1" TargetMode="External"/><Relationship Id="rId2" Type="http://schemas.openxmlformats.org/officeDocument/2006/relationships/hyperlink" Target="https://www.az-delivery.de/products/rgb-led-panel-ws2812b-16x16-256-leds-flexibel-led-modul-5050smd-ic-einzeladressierbare-vollfarbfunktionen-mit-dc5v-kompatibel-mit-raspberry-pi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CDCB29-B033-824F-9579-DE7C9ACEF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6000" y="2250000"/>
            <a:ext cx="8690399" cy="2358000"/>
          </a:xfrm>
        </p:spPr>
        <p:txBody>
          <a:bodyPr/>
          <a:lstStyle/>
          <a:p>
            <a:r>
              <a:rPr lang="de-DE" sz="4000" dirty="0"/>
              <a:t>Projekt: Visualisierung der Oberflächenpotentialverteilung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A9B5AA-E63F-EE47-9BC2-E53EBF38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2975-D8C2-4BA9-A85C-A39EEEE43493}" type="datetime4">
              <a:rPr lang="de-DE" smtClean="0"/>
              <a:pPr/>
              <a:t>26. Oktober 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0FFBE0-85A9-954B-8F08-37999726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Joris Bakker Julius Zeng, Luis, Fakultät ING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22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</a:p>
          <a:p>
            <a:r>
              <a:rPr lang="de-DE" dirty="0"/>
              <a:t>1. Visuelle Realisierung des Projektes</a:t>
            </a:r>
          </a:p>
          <a:p>
            <a:r>
              <a:rPr lang="de-DE" dirty="0"/>
              <a:t>2. Elektrische Realisierung des Projektes</a:t>
            </a:r>
          </a:p>
          <a:p>
            <a:r>
              <a:rPr lang="de-DE" dirty="0"/>
              <a:t>3. Benötigte Komponenten für das Projekt</a:t>
            </a:r>
          </a:p>
          <a:p>
            <a:r>
              <a:rPr lang="de-DE" dirty="0"/>
              <a:t>4. Zeitplan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Joris Bakker Julius Zeng, Luis, Fakultät ING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77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131462-D8DD-45E7-A2E2-CAA059CEA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1. Visualisierung des Projektes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547CCB-442A-5C7C-772F-174F283EDE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b="0" dirty="0"/>
              <a:t>- Vorderseite des Torsos Dargestellt</a:t>
            </a:r>
          </a:p>
          <a:p>
            <a:r>
              <a:rPr lang="de-DE" b="0" dirty="0"/>
              <a:t>- Elektronik ist im Bilderrahmen Angebracht </a:t>
            </a:r>
          </a:p>
          <a:p>
            <a:r>
              <a:rPr lang="de-DE" b="0" dirty="0"/>
              <a:t>- Visualisierung der OPV mithilfe von LED-Matrix</a:t>
            </a:r>
          </a:p>
          <a:p>
            <a:r>
              <a:rPr lang="de-DE" b="0" dirty="0"/>
              <a:t>- LED-Matrix ist auf dem Torso angebracht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6D4828-6F01-A8DD-09BE-C6CD23745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Joris Bakker Julius Zeng, Luis, Fakultät 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71A02A-E332-195F-4D2E-2563F7F8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3</a:t>
            </a:fld>
            <a:endParaRPr lang="de-DE"/>
          </a:p>
        </p:txBody>
      </p:sp>
      <p:pic>
        <p:nvPicPr>
          <p:cNvPr id="8" name="Bildplatzhalter 7" descr="Ein Bild, das Statue, Artefakt, Kunst, Im Haus enthält.">
            <a:extLst>
              <a:ext uri="{FF2B5EF4-FFF2-40B4-BE49-F238E27FC236}">
                <a16:creationId xmlns:a16="http://schemas.microsoft.com/office/drawing/2014/main" id="{81B199D4-1C8D-5997-5E20-3AD3272ABE4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88" b="208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4091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Elektrische Realisierung des Projektes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2062164" y="1447200"/>
            <a:ext cx="8067675" cy="2343964"/>
          </a:xfrm>
        </p:spPr>
        <p:txBody>
          <a:bodyPr/>
          <a:lstStyle/>
          <a:p>
            <a:pPr lvl="1"/>
            <a:r>
              <a:rPr lang="de-DE" dirty="0"/>
              <a:t>- 16x16 LED- Matrix wird mit einem Arduino Angesteuert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Joris Bakker Julius Zeng, Luis, Fakultät ING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C821DD-1631-58EE-6FA7-05A9905B8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349" y="2315750"/>
            <a:ext cx="4250650" cy="425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9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Benötigte Komponenten und Geräte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6164589" y="1310904"/>
            <a:ext cx="5234448" cy="4690800"/>
          </a:xfrm>
        </p:spPr>
        <p:txBody>
          <a:bodyPr/>
          <a:lstStyle/>
          <a:p>
            <a:pPr lvl="1"/>
            <a:r>
              <a:rPr lang="de-DE" dirty="0"/>
              <a:t>Benötigte Geräte:</a:t>
            </a:r>
          </a:p>
          <a:p>
            <a:pPr lvl="1"/>
            <a:r>
              <a:rPr lang="de-DE" dirty="0"/>
              <a:t>- 3D Drucker</a:t>
            </a:r>
          </a:p>
          <a:p>
            <a:pPr lvl="1"/>
            <a:r>
              <a:rPr lang="de-DE" dirty="0"/>
              <a:t>- CNC Fräse (für Platinen)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Joris Bakker Julius Zeng, Luis, Fakultät ING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5</a:t>
            </a:fld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1994FFEF-D1AB-2CAB-2150-F13115B4C200}"/>
              </a:ext>
            </a:extLst>
          </p:cNvPr>
          <p:cNvSpPr txBox="1">
            <a:spLocks/>
          </p:cNvSpPr>
          <p:nvPr/>
        </p:nvSpPr>
        <p:spPr>
          <a:xfrm>
            <a:off x="717550" y="1310904"/>
            <a:ext cx="5234448" cy="469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buFontTx/>
              <a:buNone/>
              <a:defRPr sz="18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425"/>
              </a:spcAft>
              <a:buFont typeface="Work Sans" panose="00000500000000000000" pitchFamily="2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425"/>
              </a:spcAft>
              <a:buFont typeface="Work Sans" panose="00000500000000000000" pitchFamily="2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425"/>
              </a:spcAft>
              <a:buFont typeface="Work Sans" panose="00000500000000000000" pitchFamily="2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 dirty="0"/>
              <a:t>Benötigte Komponente</a:t>
            </a:r>
          </a:p>
          <a:p>
            <a:r>
              <a:rPr lang="de-DE" b="0" dirty="0"/>
              <a:t>- </a:t>
            </a:r>
            <a:r>
              <a:rPr lang="de-DE" b="0" dirty="0" err="1"/>
              <a:t>Resin</a:t>
            </a:r>
            <a:endParaRPr lang="de-DE" b="0" dirty="0"/>
          </a:p>
          <a:p>
            <a:r>
              <a:rPr lang="de-DE" b="0" dirty="0"/>
              <a:t>- </a:t>
            </a:r>
            <a:r>
              <a:rPr lang="de-DE" b="0" dirty="0" err="1"/>
              <a:t>Mixol</a:t>
            </a:r>
            <a:endParaRPr lang="de-DE" b="0" dirty="0"/>
          </a:p>
          <a:p>
            <a:r>
              <a:rPr lang="de-DE" b="0" dirty="0"/>
              <a:t>- Trennmittel</a:t>
            </a:r>
          </a:p>
          <a:p>
            <a:r>
              <a:rPr lang="de-DE" b="0" dirty="0"/>
              <a:t>- Holz für Rahmen</a:t>
            </a:r>
          </a:p>
          <a:p>
            <a:r>
              <a:rPr lang="de-DE" b="0" dirty="0"/>
              <a:t>- LED Matrix</a:t>
            </a:r>
          </a:p>
          <a:p>
            <a:r>
              <a:rPr lang="de-DE" b="0" dirty="0"/>
              <a:t>- Netzteil</a:t>
            </a:r>
          </a:p>
          <a:p>
            <a:r>
              <a:rPr lang="de-DE" b="0" dirty="0"/>
              <a:t>- Arduino</a:t>
            </a:r>
          </a:p>
          <a:p>
            <a:r>
              <a:rPr lang="de-DE" b="0" dirty="0"/>
              <a:t>- Verbindungen (Kabel)</a:t>
            </a:r>
          </a:p>
          <a:p>
            <a:endParaRPr lang="de-DE" b="0" dirty="0"/>
          </a:p>
          <a:p>
            <a:r>
              <a:rPr lang="de-DE" b="0" dirty="0"/>
              <a:t>Kosten für Elektronik ca. 60 Euro </a:t>
            </a:r>
          </a:p>
        </p:txBody>
      </p:sp>
    </p:spTree>
    <p:extLst>
      <p:ext uri="{BB962C8B-B14F-4D97-AF65-F5344CB8AC3E}">
        <p14:creationId xmlns:p14="http://schemas.microsoft.com/office/powerpoint/2010/main" val="237266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Zeitplan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B98A43B6-9A87-6CBF-9131-1B0D957A16D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12094795"/>
              </p:ext>
            </p:extLst>
          </p:nvPr>
        </p:nvGraphicFramePr>
        <p:xfrm>
          <a:off x="565609" y="1385740"/>
          <a:ext cx="10908843" cy="35335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3191">
                  <a:extLst>
                    <a:ext uri="{9D8B030D-6E8A-4147-A177-3AD203B41FA5}">
                      <a16:colId xmlns:a16="http://schemas.microsoft.com/office/drawing/2014/main" val="3479968869"/>
                    </a:ext>
                  </a:extLst>
                </a:gridCol>
                <a:gridCol w="2017336">
                  <a:extLst>
                    <a:ext uri="{9D8B030D-6E8A-4147-A177-3AD203B41FA5}">
                      <a16:colId xmlns:a16="http://schemas.microsoft.com/office/drawing/2014/main" val="2116292226"/>
                    </a:ext>
                  </a:extLst>
                </a:gridCol>
                <a:gridCol w="1819373">
                  <a:extLst>
                    <a:ext uri="{9D8B030D-6E8A-4147-A177-3AD203B41FA5}">
                      <a16:colId xmlns:a16="http://schemas.microsoft.com/office/drawing/2014/main" val="306639187"/>
                    </a:ext>
                  </a:extLst>
                </a:gridCol>
                <a:gridCol w="5808943">
                  <a:extLst>
                    <a:ext uri="{9D8B030D-6E8A-4147-A177-3AD203B41FA5}">
                      <a16:colId xmlns:a16="http://schemas.microsoft.com/office/drawing/2014/main" val="1684130402"/>
                    </a:ext>
                  </a:extLst>
                </a:gridCol>
              </a:tblGrid>
              <a:tr h="707011">
                <a:tc>
                  <a:txBody>
                    <a:bodyPr/>
                    <a:lstStyle/>
                    <a:p>
                      <a:r>
                        <a:rPr lang="de-DE" dirty="0"/>
                        <a:t>Woche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Kalenderwoche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Zielsetzung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204307"/>
                  </a:ext>
                </a:extLst>
              </a:tr>
              <a:tr h="407765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23.10-29.10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Gruppenfindung und Projektfindung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513966"/>
                  </a:ext>
                </a:extLst>
              </a:tr>
              <a:tr h="407765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30.10-05.11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Vertiefung der Spezifizierung des Projektes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097962"/>
                  </a:ext>
                </a:extLst>
              </a:tr>
              <a:tr h="407765">
                <a:tc>
                  <a:txBody>
                    <a:bodyPr/>
                    <a:lstStyle/>
                    <a:p>
                      <a:r>
                        <a:rPr lang="de-DE" dirty="0"/>
                        <a:t>4,5,6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45-47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06.11-26.11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Bau des Torsos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670782"/>
                  </a:ext>
                </a:extLst>
              </a:tr>
              <a:tr h="407765">
                <a:tc>
                  <a:txBody>
                    <a:bodyPr/>
                    <a:lstStyle/>
                    <a:p>
                      <a:r>
                        <a:rPr lang="de-DE" dirty="0"/>
                        <a:t>6-7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47-48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13.11-03.12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Bau und Test der Elektronik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79171"/>
                  </a:ext>
                </a:extLst>
              </a:tr>
              <a:tr h="407765"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04.12-10.12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Zwischenpräsentation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540137"/>
                  </a:ext>
                </a:extLst>
              </a:tr>
              <a:tr h="379987">
                <a:tc>
                  <a:txBody>
                    <a:bodyPr/>
                    <a:lstStyle/>
                    <a:p>
                      <a:r>
                        <a:rPr lang="de-DE" dirty="0"/>
                        <a:t>9,10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11.12-17.12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Zusammenbau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12700"/>
                  </a:ext>
                </a:extLst>
              </a:tr>
              <a:tr h="407765">
                <a:tc>
                  <a:txBody>
                    <a:bodyPr/>
                    <a:lstStyle/>
                    <a:p>
                      <a:r>
                        <a:rPr lang="de-DE" dirty="0"/>
                        <a:t>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51-52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18.12-31.12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Puffer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19039"/>
                  </a:ext>
                </a:extLst>
              </a:tr>
            </a:tbl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Joris Bakker Julius Zeng, Luis, Fakultät ING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72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2ECA73-9F8C-D12A-E418-B19F782E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A9AE19-9253-E0B1-7B21-3A3A4CF3A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475" y="1447200"/>
            <a:ext cx="10861976" cy="4690800"/>
          </a:xfrm>
        </p:spPr>
        <p:txBody>
          <a:bodyPr/>
          <a:lstStyle/>
          <a:p>
            <a:r>
              <a:rPr lang="de-DE" dirty="0"/>
              <a:t>- </a:t>
            </a:r>
            <a:r>
              <a:rPr lang="de-DE" dirty="0">
                <a:hlinkClick r:id="rId2"/>
              </a:rPr>
              <a:t>https://www.az-delivery.de/products/rgb-led-panel-ws2812b-16x16-256-leds-flexibel-led-modul-5050smd-ic-einzeladressierbare-vollfarbfunktionen-mit-dc5v-kompatibel-mit-raspberry-pi</a:t>
            </a:r>
            <a:endParaRPr lang="de-DE" dirty="0"/>
          </a:p>
          <a:p>
            <a:endParaRPr lang="de-DE" dirty="0"/>
          </a:p>
          <a:p>
            <a:r>
              <a:rPr lang="de-DE" dirty="0"/>
              <a:t>- </a:t>
            </a:r>
            <a:r>
              <a:rPr lang="de-DE" dirty="0">
                <a:hlinkClick r:id="rId3"/>
              </a:rPr>
              <a:t>https://www.amazon.de/Unbekannt-Mean-DC-Netzteilbaustein-Geschlossen-LRS-50-5/dp/B06XWRCWZ9/ref=sr_1_10?crid=2UYO85U0SR1EG&amp;keywords=5v%2B10a%2Bnetzteil&amp;qid=1698337024&amp;sprefix=5v%2B10%2Caps%2C85&amp;sr=8-10&amp;th=1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185E5E-9AF0-FDC0-C557-EF626FC2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3884F3-192F-EFBD-245D-BFC9BBB1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595189"/>
      </p:ext>
    </p:extLst>
  </p:cSld>
  <p:clrMapOvr>
    <a:masterClrMapping/>
  </p:clrMapOvr>
</p:sld>
</file>

<file path=ppt/theme/theme1.xml><?xml version="1.0" encoding="utf-8"?>
<a:theme xmlns:a="http://schemas.openxmlformats.org/drawingml/2006/main" name="HTWK_Praesentation_16-9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raesentation_16-9" id="{1FEA0790-483C-694F-BB74-62ABC0BEEE2F}" vid="{8501C412-F393-B646-9B96-1DF6D2826D91}"/>
    </a:ext>
  </a:extLst>
</a:theme>
</file>

<file path=ppt/theme/theme2.xml><?xml version="1.0" encoding="utf-8"?>
<a:theme xmlns:a="http://schemas.openxmlformats.org/drawingml/2006/main" name="HTWK Magenta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raesentation_16-9" id="{1FEA0790-483C-694F-BB74-62ABC0BEEE2F}" vid="{EFED7CB0-8CF4-D44F-9260-9E79D17BFAAA}"/>
    </a:ext>
  </a:extLst>
</a:theme>
</file>

<file path=ppt/theme/theme3.xml><?xml version="1.0" encoding="utf-8"?>
<a:theme xmlns:a="http://schemas.openxmlformats.org/drawingml/2006/main" name="HTWK Grün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raesentation_16-9" id="{1FEA0790-483C-694F-BB74-62ABC0BEEE2F}" vid="{E391D94D-EE63-D349-B7DE-98ADF560723F}"/>
    </a:ext>
  </a:extLst>
</a:theme>
</file>

<file path=ppt/theme/theme4.xml><?xml version="1.0" encoding="utf-8"?>
<a:theme xmlns:a="http://schemas.openxmlformats.org/drawingml/2006/main" name="HTWK Cyan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raesentation_16-9" id="{1FEA0790-483C-694F-BB74-62ABC0BEEE2F}" vid="{A51D0A69-4D8E-524F-9B0E-CEBB36F378F6}"/>
    </a:ext>
  </a:extLst>
</a:theme>
</file>

<file path=ppt/theme/theme5.xml><?xml version="1.0" encoding="utf-8"?>
<a:theme xmlns:a="http://schemas.openxmlformats.org/drawingml/2006/main" name="HTWK Blau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raesentation_16-9" id="{1FEA0790-483C-694F-BB74-62ABC0BEEE2F}" vid="{9DD5615B-4FDE-C14E-84FA-48ACAD4DD175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HTWK_Praesentation_16-9.potx</Template>
  <TotalTime>0</TotalTime>
  <Words>309</Words>
  <Application>Microsoft Office PowerPoint</Application>
  <PresentationFormat>Breitbild</PresentationFormat>
  <Paragraphs>80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Arial</vt:lpstr>
      <vt:lpstr>Calibri</vt:lpstr>
      <vt:lpstr>Work Sans</vt:lpstr>
      <vt:lpstr>HTWK_Praesentation_16-9</vt:lpstr>
      <vt:lpstr>HTWK Magenta</vt:lpstr>
      <vt:lpstr>HTWK Grün</vt:lpstr>
      <vt:lpstr>HTWK Cyan</vt:lpstr>
      <vt:lpstr>HTWK Blau</vt:lpstr>
      <vt:lpstr>Projekt: Visualisierung der Oberflächenpotentialverteilung</vt:lpstr>
      <vt:lpstr>Gliederung</vt:lpstr>
      <vt:lpstr>1. Visualisierung des Projektes</vt:lpstr>
      <vt:lpstr>2. Elektrische Realisierung des Projektes</vt:lpstr>
      <vt:lpstr>3. Benötigte Komponenten und Geräte</vt:lpstr>
      <vt:lpstr>4. Zeitplan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Paulin Alter</dc:creator>
  <cp:lastModifiedBy>joris bakker</cp:lastModifiedBy>
  <cp:revision>7</cp:revision>
  <dcterms:created xsi:type="dcterms:W3CDTF">2019-01-10T16:04:56Z</dcterms:created>
  <dcterms:modified xsi:type="dcterms:W3CDTF">2023-10-26T21:29:54Z</dcterms:modified>
</cp:coreProperties>
</file>