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71" r:id="rId3"/>
    <p:sldId id="261" r:id="rId4"/>
    <p:sldId id="275" r:id="rId5"/>
    <p:sldId id="278" r:id="rId6"/>
    <p:sldId id="282" r:id="rId7"/>
    <p:sldId id="277" r:id="rId8"/>
    <p:sldId id="276" r:id="rId9"/>
    <p:sldId id="260"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A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154" autoAdjust="0"/>
  </p:normalViewPr>
  <p:slideViewPr>
    <p:cSldViewPr snapToGrid="0" snapToObjects="1">
      <p:cViewPr varScale="1">
        <p:scale>
          <a:sx n="44" d="100"/>
          <a:sy n="44" d="100"/>
        </p:scale>
        <p:origin x="1416" y="36"/>
      </p:cViewPr>
      <p:guideLst/>
    </p:cSldViewPr>
  </p:slideViewPr>
  <p:notesTextViewPr>
    <p:cViewPr>
      <p:scale>
        <a:sx n="1" d="1"/>
        <a:sy n="1" d="1"/>
      </p:scale>
      <p:origin x="0" y="0"/>
    </p:cViewPr>
  </p:notesTextViewPr>
  <p:notesViewPr>
    <p:cSldViewPr snapToGrid="0" snapToObjects="1" showGuides="1">
      <p:cViewPr varScale="1">
        <p:scale>
          <a:sx n="139" d="100"/>
          <a:sy n="139" d="100"/>
        </p:scale>
        <p:origin x="498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D35B347-210E-D34C-9035-40FF6664A6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03257FFC-1260-214E-BE27-C5D766D3D6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07D8D-2F1B-3146-B533-E539AE0B4A6C}" type="datetimeFigureOut">
              <a:rPr lang="nl-NL" smtClean="0"/>
              <a:t>14-1-2024</a:t>
            </a:fld>
            <a:endParaRPr lang="nl-NL"/>
          </a:p>
        </p:txBody>
      </p:sp>
      <p:sp>
        <p:nvSpPr>
          <p:cNvPr id="4" name="Tijdelijke aanduiding voor voettekst 3">
            <a:extLst>
              <a:ext uri="{FF2B5EF4-FFF2-40B4-BE49-F238E27FC236}">
                <a16:creationId xmlns:a16="http://schemas.microsoft.com/office/drawing/2014/main" id="{A636B99D-5F65-2242-8D89-C7D420872D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2C9FD6FA-EB16-954E-B3E3-07AEE876A5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E623DD-2DB5-5846-92AF-05294435683B}" type="slidenum">
              <a:rPr lang="nl-NL" smtClean="0"/>
              <a:t>‹nr.›</a:t>
            </a:fld>
            <a:endParaRPr lang="nl-NL"/>
          </a:p>
        </p:txBody>
      </p:sp>
    </p:spTree>
    <p:extLst>
      <p:ext uri="{BB962C8B-B14F-4D97-AF65-F5344CB8AC3E}">
        <p14:creationId xmlns:p14="http://schemas.microsoft.com/office/powerpoint/2010/main" val="814251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81A24-56B1-4722-ABDC-8854496C5A38}" type="datetimeFigureOut">
              <a:rPr lang="nl-NL" smtClean="0"/>
              <a:t>14-1-2024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3FCEC-582F-4CBC-9645-22A02F4F7F73}" type="slidenum">
              <a:rPr lang="nl-NL" smtClean="0"/>
              <a:t>‹nr.›</a:t>
            </a:fld>
            <a:endParaRPr lang="nl-NL"/>
          </a:p>
        </p:txBody>
      </p:sp>
    </p:spTree>
    <p:extLst>
      <p:ext uri="{BB962C8B-B14F-4D97-AF65-F5344CB8AC3E}">
        <p14:creationId xmlns:p14="http://schemas.microsoft.com/office/powerpoint/2010/main" val="165939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l.wikipedia.org/wiki/Beschrijvin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nl.wikipedia.org/wiki/Beroe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lvl="0" indent="0">
              <a:lnSpc>
                <a:spcPct val="107000"/>
              </a:lnSpc>
              <a:spcAft>
                <a:spcPts val="800"/>
              </a:spcAft>
              <a:buFont typeface="+mj-lt"/>
              <a:buNone/>
              <a:tabLst>
                <a:tab pos="457200" algn="l"/>
              </a:tabLst>
            </a:pPr>
            <a:r>
              <a:rPr lang="nl-NL" sz="1800" dirty="0">
                <a:effectLst/>
                <a:latin typeface="Times New Roman" panose="02020603050405020304" pitchFamily="18" charset="0"/>
                <a:ea typeface="Times New Roman" panose="02020603050405020304" pitchFamily="18" charset="0"/>
                <a:cs typeface="Times New Roman" panose="02020603050405020304" pitchFamily="18" charset="0"/>
              </a:rPr>
              <a:t>Waarden zijn fundamentele overtuigingen en principes die bepalen wat als waardevol of belangrijk wordt beschouwd in het leven. Ze dienen als leidraad voor het maken van keuzes en beïnvloeden het </a:t>
            </a:r>
            <a:r>
              <a:rPr lang="nl-NL" sz="1800" dirty="0" err="1">
                <a:effectLst/>
                <a:latin typeface="Times New Roman" panose="02020603050405020304" pitchFamily="18" charset="0"/>
                <a:ea typeface="Times New Roman" panose="02020603050405020304" pitchFamily="18" charset="0"/>
                <a:cs typeface="Times New Roman" panose="02020603050405020304" pitchFamily="18" charset="0"/>
              </a:rPr>
              <a:t>gedragn</a:t>
            </a:r>
            <a:r>
              <a:rPr lang="nl-NL" sz="1800" dirty="0">
                <a:effectLst/>
                <a:latin typeface="Times New Roman" panose="02020603050405020304" pitchFamily="18" charset="0"/>
                <a:ea typeface="Times New Roman" panose="02020603050405020304" pitchFamily="18" charset="0"/>
                <a:cs typeface="Times New Roman" panose="02020603050405020304" pitchFamily="18" charset="0"/>
              </a:rPr>
              <a:t>. Waarden kunnen de basis vormen voor het vaststellen van normen, omdat normen vaak voortkomen uit de waarden die in een samenleving worden gehouden.</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Voorbeeld: Als je iemand die je niet kent tegenkomt is het normaal dat je diegene een hand geeft en je naam zegt. Je slaat een ander niet, je dringt niet voor, je steelt niet, je rijdt rechts</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Sommige waarden worden in een wet geregeld. Zoals rechts rijden en niet stelen. Maar niet allemaal. Zoals een hand geven of niet voordringen.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Waarden zijn jouw ideeën over wat juist is en wat niet.  Deze worden gevormd door de mensen met wie je te maken hebt. Wat is belangrijk, wat is normaal en wat niet. Die krijg je mee door je opvoeding. Door je vrienden of je werk kunnen die ideeën versterkt of afgezwakt worden.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Denk aan eerlijkheid, oprechtheid, loyaliteit, integriteit, respect, verantwoordelijkheid, hulpvaardigheid, rechtvaardigheid, of vriendelijkheid. </a:t>
            </a:r>
            <a:r>
              <a:rPr lang="nl-NL" sz="1800" dirty="0">
                <a:effectLst/>
                <a:latin typeface="Calibri" panose="020F0502020204030204" pitchFamily="34" charset="0"/>
                <a:ea typeface="Times New Roman" panose="02020603050405020304" pitchFamily="18" charset="0"/>
                <a:cs typeface="Times New Roman" panose="02020603050405020304" pitchFamily="18" charset="0"/>
              </a:rPr>
              <a:t>vrijheid, gelijkheid, solidariteit en tolerantie</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Waarden kunnen onderling ook verschillend zijn:</a:t>
            </a:r>
          </a:p>
          <a:p>
            <a:pPr>
              <a:lnSpc>
                <a:spcPct val="107000"/>
              </a:lnSpc>
              <a:spcAft>
                <a:spcPts val="800"/>
              </a:spcAft>
            </a:pPr>
            <a:br>
              <a:rPr lang="nl-NL" sz="1800" dirty="0">
                <a:effectLst/>
                <a:latin typeface="Calibri" panose="020F0502020204030204" pitchFamily="34" charset="0"/>
                <a:ea typeface="Calibri" panose="020F0502020204030204" pitchFamily="34" charset="0"/>
                <a:cs typeface="Times New Roman" panose="02020603050405020304" pitchFamily="18" charset="0"/>
              </a:rPr>
            </a:b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57F3FCEC-582F-4CBC-9645-22A02F4F7F73}" type="slidenum">
              <a:rPr lang="nl-NL" smtClean="0"/>
              <a:t>3</a:t>
            </a:fld>
            <a:endParaRPr lang="nl-NL"/>
          </a:p>
        </p:txBody>
      </p:sp>
    </p:spTree>
    <p:extLst>
      <p:ext uri="{BB962C8B-B14F-4D97-AF65-F5344CB8AC3E}">
        <p14:creationId xmlns:p14="http://schemas.microsoft.com/office/powerpoint/2010/main" val="443436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Normen verwijzen naar de regels en gedragsverwachtingen die in een bepaalde samenleving, cultuur of groep gelden. Het zijn de sociale regels die bepalen wat als acceptabel of onacceptabel gedrag wordt beschouwd. Normen kunnen variëren afhankelijk van de context en kunnen zowel expliciet (zoals wetten en voorschriften) als impliciet (zoals sociale normen en gebruiken) zijn.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Een groot deel leer je in je jeugd bijv. Met mes en vork eten.</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Ook op je werk zijn belangrijke normen: afspraken met de klant nakomen of op tijd aanwezig zijn.</a:t>
            </a:r>
          </a:p>
          <a:p>
            <a:endParaRPr lang="nl-NL" dirty="0"/>
          </a:p>
        </p:txBody>
      </p:sp>
      <p:sp>
        <p:nvSpPr>
          <p:cNvPr id="4" name="Tijdelijke aanduiding voor dianummer 3"/>
          <p:cNvSpPr>
            <a:spLocks noGrp="1"/>
          </p:cNvSpPr>
          <p:nvPr>
            <p:ph type="sldNum" sz="quarter" idx="5"/>
          </p:nvPr>
        </p:nvSpPr>
        <p:spPr/>
        <p:txBody>
          <a:bodyPr/>
          <a:lstStyle/>
          <a:p>
            <a:fld id="{57F3FCEC-582F-4CBC-9645-22A02F4F7F73}" type="slidenum">
              <a:rPr lang="nl-NL" smtClean="0"/>
              <a:t>4</a:t>
            </a:fld>
            <a:endParaRPr lang="nl-NL"/>
          </a:p>
        </p:txBody>
      </p:sp>
    </p:spTree>
    <p:extLst>
      <p:ext uri="{BB962C8B-B14F-4D97-AF65-F5344CB8AC3E}">
        <p14:creationId xmlns:p14="http://schemas.microsoft.com/office/powerpoint/2010/main" val="597109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dirty="0">
                <a:effectLst/>
                <a:latin typeface="Calibri" panose="020F0502020204030204" pitchFamily="34" charset="0"/>
                <a:ea typeface="Calibri" panose="020F0502020204030204" pitchFamily="34" charset="0"/>
                <a:cs typeface="Times New Roman" panose="02020603050405020304" pitchFamily="18" charset="0"/>
              </a:rPr>
              <a:t>Handen schudden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Iemand een hand geven is niet overal hetzelfde. Een Japanner maakt bij een begroeting een buiging, terwijl een Italiaan twee zoenen op de wang geeft.</a:t>
            </a:r>
          </a:p>
          <a:p>
            <a:pPr>
              <a:lnSpc>
                <a:spcPct val="107000"/>
              </a:lnSpc>
              <a:spcAft>
                <a:spcPts val="800"/>
              </a:spcAft>
            </a:pPr>
            <a:r>
              <a:rPr lang="nl-NL" sz="1800" b="1" dirty="0">
                <a:effectLst/>
                <a:latin typeface="AGaramondPro-Regular"/>
                <a:ea typeface="Calibri" panose="020F0502020204030204" pitchFamily="34" charset="0"/>
                <a:cs typeface="AGaramondPro-Regular"/>
              </a:rPr>
              <a:t>Oogcontact tijdens een gesprek</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In Nederland wordt verwacht dat je elkaar aan kijkt tijdens een gesprek.  Maar in veel Aziatische en Afrikaanse culturen is aanhoudend oogcontact, vooral tussen mensen van ongelijke status, onbeleefd.</a:t>
            </a:r>
          </a:p>
          <a:p>
            <a:pPr>
              <a:lnSpc>
                <a:spcPct val="107000"/>
              </a:lnSpc>
              <a:spcAft>
                <a:spcPts val="800"/>
              </a:spcAft>
            </a:pPr>
            <a:r>
              <a:rPr lang="nl-NL" sz="1800" b="1" dirty="0">
                <a:effectLst/>
                <a:latin typeface="Calibri" panose="020F0502020204030204" pitchFamily="34" charset="0"/>
                <a:ea typeface="Calibri" panose="020F0502020204030204" pitchFamily="34" charset="0"/>
                <a:cs typeface="Times New Roman" panose="02020603050405020304" pitchFamily="18" charset="0"/>
              </a:rPr>
              <a:t>Engeland</a:t>
            </a:r>
            <a:r>
              <a:rPr lang="nl-NL" sz="1800" dirty="0">
                <a:effectLst/>
                <a:latin typeface="Calibri" panose="020F0502020204030204" pitchFamily="34" charset="0"/>
                <a:ea typeface="Calibri" panose="020F0502020204030204" pitchFamily="34" charset="0"/>
                <a:cs typeface="Times New Roman" panose="02020603050405020304" pitchFamily="18" charset="0"/>
              </a:rPr>
              <a:t> in de rij staan voor de bus</a:t>
            </a:r>
          </a:p>
          <a:p>
            <a:endParaRPr lang="nl-NL" dirty="0"/>
          </a:p>
        </p:txBody>
      </p:sp>
      <p:sp>
        <p:nvSpPr>
          <p:cNvPr id="4" name="Tijdelijke aanduiding voor dianummer 3"/>
          <p:cNvSpPr>
            <a:spLocks noGrp="1"/>
          </p:cNvSpPr>
          <p:nvPr>
            <p:ph type="sldNum" sz="quarter" idx="5"/>
          </p:nvPr>
        </p:nvSpPr>
        <p:spPr/>
        <p:txBody>
          <a:bodyPr/>
          <a:lstStyle/>
          <a:p>
            <a:fld id="{57F3FCEC-582F-4CBC-9645-22A02F4F7F73}" type="slidenum">
              <a:rPr lang="nl-NL" smtClean="0"/>
              <a:t>6</a:t>
            </a:fld>
            <a:endParaRPr lang="nl-NL"/>
          </a:p>
        </p:txBody>
      </p:sp>
    </p:spTree>
    <p:extLst>
      <p:ext uri="{BB962C8B-B14F-4D97-AF65-F5344CB8AC3E}">
        <p14:creationId xmlns:p14="http://schemas.microsoft.com/office/powerpoint/2010/main" val="543442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Font typeface="+mj-lt"/>
              <a:buNone/>
            </a:pPr>
            <a:r>
              <a:rPr lang="nl-NL" dirty="0"/>
              <a:t>Vrijheid  Respect  Eerlijkheid  Verdraagzaamheid  Gelijkheid  Rechtvaardigheid  Vriendelijkheid  Vrede  Liefde  Veiligheid</a:t>
            </a:r>
          </a:p>
          <a:p>
            <a:r>
              <a:rPr lang="nl-NL" sz="1800" b="1" dirty="0">
                <a:solidFill>
                  <a:srgbClr val="FF0000"/>
                </a:solidFill>
                <a:effectLst/>
                <a:latin typeface="Times New Roman" panose="02020603050405020304" pitchFamily="18" charset="0"/>
                <a:ea typeface="Times New Roman" panose="02020603050405020304" pitchFamily="18" charset="0"/>
              </a:rPr>
              <a:t>Eerlijkheid: </a:t>
            </a:r>
            <a:r>
              <a:rPr lang="nl-NL" sz="1800" b="0" dirty="0">
                <a:solidFill>
                  <a:srgbClr val="FF0000"/>
                </a:solidFill>
                <a:effectLst/>
                <a:latin typeface="Times New Roman" panose="02020603050405020304" pitchFamily="18" charset="0"/>
                <a:ea typeface="Times New Roman" panose="02020603050405020304" pitchFamily="18" charset="0"/>
              </a:rPr>
              <a:t>niet stelen  </a:t>
            </a:r>
          </a:p>
          <a:p>
            <a:r>
              <a:rPr lang="nl-NL" sz="1800" b="1" dirty="0">
                <a:solidFill>
                  <a:srgbClr val="FF0000"/>
                </a:solidFill>
                <a:effectLst/>
                <a:latin typeface="Times New Roman" panose="02020603050405020304" pitchFamily="18" charset="0"/>
                <a:ea typeface="Times New Roman" panose="02020603050405020304" pitchFamily="18" charset="0"/>
              </a:rPr>
              <a:t>Respect voor privacy:</a:t>
            </a:r>
            <a:r>
              <a:rPr lang="nl-NL" sz="1800" dirty="0">
                <a:solidFill>
                  <a:srgbClr val="FF0000"/>
                </a:solidFill>
                <a:effectLst/>
                <a:latin typeface="Times New Roman" panose="02020603050405020304" pitchFamily="18" charset="0"/>
                <a:ea typeface="Times New Roman" panose="02020603050405020304" pitchFamily="18" charset="0"/>
              </a:rPr>
              <a:t> Een norm uit de waarde van respect, waarbij men de privacy van anderen niet schendt</a:t>
            </a:r>
          </a:p>
          <a:p>
            <a:r>
              <a:rPr lang="nl-NL" sz="1800" b="1" dirty="0">
                <a:solidFill>
                  <a:srgbClr val="FF0000"/>
                </a:solidFill>
                <a:effectLst/>
                <a:latin typeface="Times New Roman" panose="02020603050405020304" pitchFamily="18" charset="0"/>
                <a:ea typeface="Times New Roman" panose="02020603050405020304" pitchFamily="18" charset="0"/>
              </a:rPr>
              <a:t>Verantwoordelijkheid:</a:t>
            </a:r>
            <a:r>
              <a:rPr lang="nl-NL" sz="1800" dirty="0">
                <a:solidFill>
                  <a:srgbClr val="FF0000"/>
                </a:solidFill>
                <a:effectLst/>
                <a:latin typeface="Times New Roman" panose="02020603050405020304" pitchFamily="18" charset="0"/>
                <a:ea typeface="Times New Roman" panose="02020603050405020304" pitchFamily="18" charset="0"/>
              </a:rPr>
              <a:t> individuen verantwoordelijk zijn voor hun acties en de gevolgen daarvan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Gelijkheid:</a:t>
            </a:r>
            <a:r>
              <a:rPr lang="nl-NL"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De overtuiging dat alle mensen gelijke rechten en kansen verdienen, ongeacht hun geslacht, ras, religie of sociale status.</a:t>
            </a:r>
            <a:endParaRPr lang="nl-N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r>
              <a:rPr lang="nl-NL" sz="1800" b="1" dirty="0">
                <a:solidFill>
                  <a:srgbClr val="FF0000"/>
                </a:solidFill>
                <a:effectLst/>
                <a:latin typeface="Times New Roman" panose="02020603050405020304" pitchFamily="18" charset="0"/>
                <a:ea typeface="Times New Roman" panose="02020603050405020304" pitchFamily="18" charset="0"/>
              </a:rPr>
              <a:t>Hulpvaardigheid:</a:t>
            </a:r>
            <a:r>
              <a:rPr lang="nl-NL" sz="1800" dirty="0">
                <a:solidFill>
                  <a:srgbClr val="FF0000"/>
                </a:solidFill>
                <a:effectLst/>
                <a:latin typeface="Times New Roman" panose="02020603050405020304" pitchFamily="18" charset="0"/>
                <a:ea typeface="Times New Roman" panose="02020603050405020304" pitchFamily="18" charset="0"/>
              </a:rPr>
              <a:t> Norm voortkomt uit de waarde van solidariteit, waarbij mensen worden aangemoedigd om anderen te helpen in tijden van nood</a:t>
            </a:r>
            <a:endParaRPr lang="nl-NL" dirty="0"/>
          </a:p>
        </p:txBody>
      </p:sp>
      <p:sp>
        <p:nvSpPr>
          <p:cNvPr id="4" name="Tijdelijke aanduiding voor dianummer 3"/>
          <p:cNvSpPr>
            <a:spLocks noGrp="1"/>
          </p:cNvSpPr>
          <p:nvPr>
            <p:ph type="sldNum" sz="quarter" idx="5"/>
          </p:nvPr>
        </p:nvSpPr>
        <p:spPr/>
        <p:txBody>
          <a:bodyPr/>
          <a:lstStyle/>
          <a:p>
            <a:fld id="{57F3FCEC-582F-4CBC-9645-22A02F4F7F73}" type="slidenum">
              <a:rPr lang="nl-NL" smtClean="0"/>
              <a:t>7</a:t>
            </a:fld>
            <a:endParaRPr lang="nl-NL"/>
          </a:p>
        </p:txBody>
      </p:sp>
    </p:spTree>
    <p:extLst>
      <p:ext uri="{BB962C8B-B14F-4D97-AF65-F5344CB8AC3E}">
        <p14:creationId xmlns:p14="http://schemas.microsoft.com/office/powerpoint/2010/main" val="30982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Persoonlijke ethiek:</a:t>
            </a:r>
            <a:r>
              <a:rPr lang="nl-NL" dirty="0"/>
              <a:t>  Iedereen heeft zijn eigen set morele overtuigingen en waarden die bepalen wat zij als juist of fout beschouwen. Persoonlijke ethiek is gebaseerd op eigen </a:t>
            </a:r>
            <a:r>
              <a:rPr lang="nl-NL" dirty="0" err="1"/>
              <a:t>overtuiginge</a:t>
            </a:r>
            <a:r>
              <a:rPr lang="nl-NL" dirty="0"/>
              <a:t>. kan variëren tussen individuen.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Professionele ethiek:</a:t>
            </a:r>
            <a:r>
              <a:rPr lang="nl-NL" dirty="0"/>
              <a:t> Binnen beroepen, zoals in de zorg, techniek of het bedrijfsleven, zijn er vaak specifieke ethische normen die moeten worden gevolgd. Bijvoorbeeld, respect voor privacy in de zorgsector of eerlijke handelspraktijken in het bedrijfsleven.</a:t>
            </a:r>
          </a:p>
          <a:p>
            <a:r>
              <a:rPr lang="nl-NL" sz="1200" kern="1200" dirty="0">
                <a:solidFill>
                  <a:schemeClr val="tx1"/>
                </a:solidFill>
                <a:latin typeface="+mn-lt"/>
                <a:ea typeface="+mn-ea"/>
                <a:cs typeface="+mn-cs"/>
              </a:rPr>
              <a:t>Beroepscode is een </a:t>
            </a:r>
            <a:r>
              <a:rPr lang="nl-NL" sz="1200" kern="1200" dirty="0">
                <a:solidFill>
                  <a:schemeClr val="tx1"/>
                </a:solidFill>
                <a:latin typeface="+mn-lt"/>
                <a:ea typeface="+mn-ea"/>
                <a:cs typeface="+mn-cs"/>
                <a:hlinkClick r:id="rId3" tooltip="Beschrijving">
                  <a:extLst>
                    <a:ext uri="{A12FA001-AC4F-418D-AE19-62706E023703}">
                      <ahyp:hlinkClr xmlns:ahyp="http://schemas.microsoft.com/office/drawing/2018/hyperlinkcolor" val="tx"/>
                    </a:ext>
                  </a:extLst>
                </a:hlinkClick>
              </a:rPr>
              <a:t>beschrijving</a:t>
            </a:r>
            <a:r>
              <a:rPr lang="nl-NL" sz="1200" kern="1200" dirty="0">
                <a:solidFill>
                  <a:schemeClr val="tx1"/>
                </a:solidFill>
                <a:latin typeface="+mn-lt"/>
                <a:ea typeface="+mn-ea"/>
                <a:cs typeface="+mn-cs"/>
              </a:rPr>
              <a:t> van het waarden- en normenstelsel van een </a:t>
            </a:r>
            <a:r>
              <a:rPr lang="nl-NL" sz="1200" kern="1200" dirty="0">
                <a:solidFill>
                  <a:schemeClr val="tx1"/>
                </a:solidFill>
                <a:latin typeface="+mn-lt"/>
                <a:ea typeface="+mn-ea"/>
                <a:cs typeface="+mn-cs"/>
                <a:hlinkClick r:id="rId4" tooltip="Beroep">
                  <a:extLst>
                    <a:ext uri="{A12FA001-AC4F-418D-AE19-62706E023703}">
                      <ahyp:hlinkClr xmlns:ahyp="http://schemas.microsoft.com/office/drawing/2018/hyperlinkcolor" val="tx"/>
                    </a:ext>
                  </a:extLst>
                </a:hlinkClick>
              </a:rPr>
              <a:t>beroepsgroep</a:t>
            </a:r>
            <a:r>
              <a:rPr lang="nl-NL" sz="1200" kern="1200" dirty="0">
                <a:solidFill>
                  <a:schemeClr val="tx1"/>
                </a:solidFill>
                <a:latin typeface="+mn-lt"/>
                <a:ea typeface="+mn-ea"/>
                <a:cs typeface="+mn-cs"/>
              </a:rPr>
              <a:t>.  Informele ethiek: ongeschreven regels voor het beroepsmatig handelen</a:t>
            </a:r>
          </a:p>
          <a:p>
            <a:r>
              <a:rPr lang="nl-NL" b="1" dirty="0"/>
              <a:t>Morele dilemma's:</a:t>
            </a:r>
            <a:r>
              <a:rPr lang="nl-NL" dirty="0"/>
              <a:t> Morele dilemma's zijn situaties waarin een persoon wordt geconfronteerd met twee of meer conflicterende morele waarden of plichten, waarbij het volgen van de ene waarde betekent dat de andere wordt geschonden. Deze situaties zetten individuen vaak onder druk omdat ze moeten kiezen tussen verschillende, vaak tegenstrijdige morele principes.</a:t>
            </a:r>
          </a:p>
          <a:p>
            <a:r>
              <a:rPr lang="nl-NL" b="1" dirty="0"/>
              <a:t>Verantwoordelijkheid:</a:t>
            </a:r>
            <a:r>
              <a:rPr lang="nl-NL" dirty="0"/>
              <a:t> Ethiek benadrukt het belang van verantwoordelijkheid nemen voor onze acties en de gevolgen ervan. Het gaat erom bewuste keuzes te maken en bereid te zijn de verantwoordelijkheid te dragen voor de gevolgen van die keuzes.</a:t>
            </a:r>
            <a:endParaRPr lang="nl-NL"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nl-NL" sz="1200" dirty="0">
                <a:effectLst/>
                <a:latin typeface="Times New Roman" panose="02020603050405020304" pitchFamily="18" charset="0"/>
                <a:ea typeface="Times New Roman" panose="02020603050405020304" pitchFamily="18" charset="0"/>
                <a:cs typeface="Times New Roman" panose="02020603050405020304" pitchFamily="18" charset="0"/>
              </a:rPr>
              <a:t>Situatie: Je merkt dat je te veel wisselgeld hebt ontvangen bij de supermarkt.</a:t>
            </a:r>
          </a:p>
          <a:p>
            <a:pPr marL="742950" lvl="1" indent="-285750">
              <a:lnSpc>
                <a:spcPct val="107000"/>
              </a:lnSpc>
              <a:spcAft>
                <a:spcPts val="800"/>
              </a:spcAft>
              <a:buSzPts val="1000"/>
              <a:buFont typeface="Courier New" panose="02070309020205020404" pitchFamily="49" charset="0"/>
              <a:buChar char="o"/>
              <a:tabLst>
                <a:tab pos="914400" algn="l"/>
              </a:tabLst>
            </a:pPr>
            <a:r>
              <a:rPr lang="nl-NL" sz="1100" dirty="0"/>
              <a:t>Auto, kinderen aanrijden of oudere </a:t>
            </a:r>
          </a:p>
          <a:p>
            <a:pPr marL="742950" lvl="1" indent="-285750">
              <a:lnSpc>
                <a:spcPct val="107000"/>
              </a:lnSpc>
              <a:spcAft>
                <a:spcPts val="800"/>
              </a:spcAft>
              <a:buSzPts val="1000"/>
              <a:buFont typeface="Courier New" panose="02070309020205020404" pitchFamily="49" charset="0"/>
              <a:buChar char="o"/>
              <a:tabLst>
                <a:tab pos="914400" algn="l"/>
              </a:tabLst>
            </a:pPr>
            <a:r>
              <a:rPr lang="nl-NL" sz="1100" dirty="0"/>
              <a:t>Getuige van een misdrijf door familielid</a:t>
            </a:r>
          </a:p>
          <a:p>
            <a:pPr marL="742950" marR="0" lvl="1" indent="-285750" algn="l" defTabSz="914400" rtl="0" eaLnBrk="1" fontAlgn="auto" latinLnBrk="0" hangingPunct="1">
              <a:lnSpc>
                <a:spcPct val="107000"/>
              </a:lnSpc>
              <a:spcBef>
                <a:spcPts val="0"/>
              </a:spcBef>
              <a:spcAft>
                <a:spcPts val="800"/>
              </a:spcAft>
              <a:buClrTx/>
              <a:buSzPts val="1000"/>
              <a:buFont typeface="Courier New" panose="02070309020205020404" pitchFamily="49" charset="0"/>
              <a:buChar char="o"/>
              <a:tabLst>
                <a:tab pos="914400" algn="l"/>
              </a:tabLst>
              <a:defRPr/>
            </a:pPr>
            <a:r>
              <a:rPr lang="nl-NL" sz="1100" dirty="0">
                <a:effectLst/>
                <a:latin typeface="Times New Roman" panose="02020603050405020304" pitchFamily="18" charset="0"/>
                <a:ea typeface="Calibri" panose="020F0502020204030204" pitchFamily="34" charset="0"/>
                <a:cs typeface="Times New Roman" panose="02020603050405020304" pitchFamily="18" charset="0"/>
              </a:rPr>
              <a:t>Abortuswetgeving / Euthanasie wetgeving</a:t>
            </a:r>
          </a:p>
          <a:p>
            <a:pPr marL="742950" lvl="1" indent="-285750">
              <a:lnSpc>
                <a:spcPct val="107000"/>
              </a:lnSpc>
              <a:spcAft>
                <a:spcPts val="800"/>
              </a:spcAft>
              <a:buSzPts val="1000"/>
              <a:buFont typeface="Courier New" panose="02070309020205020404" pitchFamily="49" charset="0"/>
              <a:buChar char="o"/>
              <a:tabLst>
                <a:tab pos="914400" algn="l"/>
              </a:tabLst>
            </a:pP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57F3FCEC-582F-4CBC-9645-22A02F4F7F73}" type="slidenum">
              <a:rPr lang="nl-NL" smtClean="0"/>
              <a:t>8</a:t>
            </a:fld>
            <a:endParaRPr lang="nl-NL"/>
          </a:p>
        </p:txBody>
      </p:sp>
    </p:spTree>
    <p:extLst>
      <p:ext uri="{BB962C8B-B14F-4D97-AF65-F5344CB8AC3E}">
        <p14:creationId xmlns:p14="http://schemas.microsoft.com/office/powerpoint/2010/main" val="299438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57F3FCEC-582F-4CBC-9645-22A02F4F7F73}" type="slidenum">
              <a:rPr lang="nl-NL" smtClean="0"/>
              <a:t>9</a:t>
            </a:fld>
            <a:endParaRPr lang="nl-NL"/>
          </a:p>
        </p:txBody>
      </p:sp>
    </p:spTree>
    <p:extLst>
      <p:ext uri="{BB962C8B-B14F-4D97-AF65-F5344CB8AC3E}">
        <p14:creationId xmlns:p14="http://schemas.microsoft.com/office/powerpoint/2010/main" val="4133584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a:t>
            </a:r>
            <a:br>
              <a:rPr lang="nl-NL" dirty="0"/>
            </a:br>
            <a:r>
              <a:rPr lang="nl-NL" dirty="0"/>
              <a:t>VAN DEZE</a:t>
            </a:r>
            <a:br>
              <a:rPr lang="nl-NL" dirty="0"/>
            </a:br>
            <a:r>
              <a:rPr lang="nl-NL" dirty="0"/>
              <a:t>PRESENTATIE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pic>
        <p:nvPicPr>
          <p:cNvPr id="12" name="Afbeelding 11" descr="Afbeelding met klok&#10;&#10;Automatisch gegenereerde beschrijving">
            <a:extLst>
              <a:ext uri="{FF2B5EF4-FFF2-40B4-BE49-F238E27FC236}">
                <a16:creationId xmlns:a16="http://schemas.microsoft.com/office/drawing/2014/main" id="{1322AEB8-983D-314E-8426-1039499D7012}"/>
              </a:ext>
            </a:extLst>
          </p:cNvPr>
          <p:cNvPicPr>
            <a:picLocks noChangeAspect="1"/>
          </p:cNvPicPr>
          <p:nvPr userDrawn="1"/>
        </p:nvPicPr>
        <p:blipFill>
          <a:blip r:embed="rId3"/>
          <a:stretch>
            <a:fillRect/>
          </a:stretch>
        </p:blipFill>
        <p:spPr>
          <a:xfrm>
            <a:off x="957990" y="4757736"/>
            <a:ext cx="4427723" cy="1266637"/>
          </a:xfrm>
          <a:prstGeom prst="rect">
            <a:avLst/>
          </a:prstGeom>
        </p:spPr>
      </p:pic>
    </p:spTree>
    <p:extLst>
      <p:ext uri="{BB962C8B-B14F-4D97-AF65-F5344CB8AC3E}">
        <p14:creationId xmlns:p14="http://schemas.microsoft.com/office/powerpoint/2010/main" val="292277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heidingsslide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SCHEIDINGS-</a:t>
            </a:r>
            <a:br>
              <a:rPr lang="nl-NL" dirty="0"/>
            </a:br>
            <a:r>
              <a:rPr lang="nl-NL" dirty="0"/>
              <a:t>SLIDE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pic>
        <p:nvPicPr>
          <p:cNvPr id="12" name="Afbeelding 11" descr="Afbeelding met klok&#10;&#10;Automatisch gegenereerde beschrijving">
            <a:extLst>
              <a:ext uri="{FF2B5EF4-FFF2-40B4-BE49-F238E27FC236}">
                <a16:creationId xmlns:a16="http://schemas.microsoft.com/office/drawing/2014/main" id="{1322AEB8-983D-314E-8426-1039499D7012}"/>
              </a:ext>
            </a:extLst>
          </p:cNvPr>
          <p:cNvPicPr>
            <a:picLocks noChangeAspect="1"/>
          </p:cNvPicPr>
          <p:nvPr userDrawn="1"/>
        </p:nvPicPr>
        <p:blipFill>
          <a:blip r:embed="rId3"/>
          <a:stretch>
            <a:fillRect/>
          </a:stretch>
        </p:blipFill>
        <p:spPr>
          <a:xfrm>
            <a:off x="957990" y="4757736"/>
            <a:ext cx="4427723" cy="1266637"/>
          </a:xfrm>
          <a:prstGeom prst="rect">
            <a:avLst/>
          </a:prstGeom>
        </p:spPr>
      </p:pic>
    </p:spTree>
    <p:extLst>
      <p:ext uri="{BB962C8B-B14F-4D97-AF65-F5344CB8AC3E}">
        <p14:creationId xmlns:p14="http://schemas.microsoft.com/office/powerpoint/2010/main" val="360436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heidingsslid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SCHEIDINGS-</a:t>
            </a:r>
            <a:br>
              <a:rPr lang="nl-NL" dirty="0"/>
            </a:br>
            <a:r>
              <a:rPr lang="nl-NL" dirty="0"/>
              <a:t>SLIDE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spTree>
    <p:extLst>
      <p:ext uri="{BB962C8B-B14F-4D97-AF65-F5344CB8AC3E}">
        <p14:creationId xmlns:p14="http://schemas.microsoft.com/office/powerpoint/2010/main" val="2394467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Inhoudsopgave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INHOUDSOPGAVE</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hasCustomPrompt="1"/>
          </p:nvPr>
        </p:nvSpPr>
        <p:spPr>
          <a:xfrm>
            <a:off x="838200" y="2024400"/>
            <a:ext cx="10515600" cy="435133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
                <a:srgbClr val="03A78D"/>
              </a:buClr>
              <a:buSzTx/>
              <a:buFont typeface="Arial" panose="020B0604020202020204" pitchFamily="34" charset="0"/>
              <a:buChar char="•"/>
              <a:tabLst/>
              <a:defRPr/>
            </a:lvl1pPr>
          </a:lstStyle>
          <a:p>
            <a:pPr lvl="0"/>
            <a:r>
              <a:rPr lang="nl-NL" dirty="0"/>
              <a:t>Klikken om een hoofdstuk toe te voegen</a:t>
            </a:r>
          </a:p>
          <a:p>
            <a:pPr lvl="0"/>
            <a:endParaRPr lang="nl-NL" dirty="0"/>
          </a:p>
          <a:p>
            <a:pPr lvl="0"/>
            <a:endParaRPr lang="nl-NL" dirty="0"/>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29790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p:nvPr>
        </p:nvSpPr>
        <p:spPr>
          <a:xfrm>
            <a:off x="838200" y="2024400"/>
            <a:ext cx="10515600" cy="435133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834565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pagina 1-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p:nvPr>
        </p:nvSpPr>
        <p:spPr>
          <a:xfrm>
            <a:off x="838200" y="2024400"/>
            <a:ext cx="10515600" cy="435133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39192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E2BFD868-66F6-A64D-ADEC-BBE4EEE6B66F}"/>
              </a:ext>
            </a:extLst>
          </p:cNvPr>
          <p:cNvSpPr>
            <a:spLocks noGrp="1"/>
          </p:cNvSpPr>
          <p:nvPr>
            <p:ph sz="half" idx="2"/>
          </p:nvPr>
        </p:nvSpPr>
        <p:spPr>
          <a:xfrm>
            <a:off x="6172200" y="2024400"/>
            <a:ext cx="5181600" cy="435133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105354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Content pagina 2-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E2BFD868-66F6-A64D-ADEC-BBE4EEE6B66F}"/>
              </a:ext>
            </a:extLst>
          </p:cNvPr>
          <p:cNvSpPr>
            <a:spLocks noGrp="1"/>
          </p:cNvSpPr>
          <p:nvPr>
            <p:ph sz="half" idx="2"/>
          </p:nvPr>
        </p:nvSpPr>
        <p:spPr>
          <a:xfrm>
            <a:off x="6172200" y="2024400"/>
            <a:ext cx="5181600" cy="435133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336716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159612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pagina 3-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2301816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3"/>
          <a:stretch>
            <a:fillRect/>
          </a:stretch>
        </p:blipFill>
        <p:spPr>
          <a:xfrm>
            <a:off x="6796799"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7063200"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275850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_zonder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a:t>
            </a:r>
            <a:br>
              <a:rPr lang="nl-NL" dirty="0"/>
            </a:br>
            <a:r>
              <a:rPr lang="nl-NL" dirty="0"/>
              <a:t>VAN DEZE</a:t>
            </a:r>
            <a:br>
              <a:rPr lang="nl-NL" dirty="0"/>
            </a:br>
            <a:r>
              <a:rPr lang="nl-NL" dirty="0"/>
              <a:t>PRESENTATIE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spTree>
    <p:extLst>
      <p:ext uri="{BB962C8B-B14F-4D97-AF65-F5344CB8AC3E}">
        <p14:creationId xmlns:p14="http://schemas.microsoft.com/office/powerpoint/2010/main" val="2319926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agina 4_quote link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5566104"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3"/>
          <a:stretch>
            <a:fillRect/>
          </a:stretch>
        </p:blipFill>
        <p:spPr>
          <a:xfrm>
            <a:off x="947738"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1214139"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3700158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agina 4-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2"/>
          <a:stretch>
            <a:fillRect/>
          </a:stretch>
        </p:blipFill>
        <p:spPr>
          <a:xfrm>
            <a:off x="6796799"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7063200"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1305503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agina 4-z.logo_quote link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5566295"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2"/>
          <a:stretch>
            <a:fillRect/>
          </a:stretch>
        </p:blipFill>
        <p:spPr>
          <a:xfrm>
            <a:off x="947738"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1214139"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957999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hasCustomPrompt="1"/>
          </p:nvPr>
        </p:nvSpPr>
        <p:spPr>
          <a:xfrm>
            <a:off x="838199" y="2024400"/>
            <a:ext cx="7213375" cy="4351338"/>
          </a:xfrm>
          <a:prstGeom prst="rect">
            <a:avLst/>
          </a:prstGeom>
        </p:spPr>
        <p:txBody>
          <a:bodyPr/>
          <a:lstStyle>
            <a:lvl1pPr marL="0" marR="0" indent="0" algn="l" defTabSz="914400" rtl="0" eaLnBrk="1" fontAlgn="auto" latinLnBrk="0" hangingPunct="1">
              <a:lnSpc>
                <a:spcPct val="90000"/>
              </a:lnSpc>
              <a:spcBef>
                <a:spcPts val="1000"/>
              </a:spcBef>
              <a:spcAft>
                <a:spcPts val="0"/>
              </a:spcAft>
              <a:buClr>
                <a:srgbClr val="03A78D"/>
              </a:buClr>
              <a:buSzTx/>
              <a:buFontTx/>
              <a:buNone/>
              <a:tabLst/>
              <a:defRPr/>
            </a:lvl1pPr>
          </a:lstStyle>
          <a:p>
            <a:pPr lvl="0"/>
            <a:r>
              <a:rPr lang="nl-NL" dirty="0"/>
              <a:t>Klikken om een tekst toe te voegen</a:t>
            </a:r>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
        <p:nvSpPr>
          <p:cNvPr id="15" name="Tijdelijke aanduiding voor afbeelding 14">
            <a:extLst>
              <a:ext uri="{FF2B5EF4-FFF2-40B4-BE49-F238E27FC236}">
                <a16:creationId xmlns:a16="http://schemas.microsoft.com/office/drawing/2014/main" id="{6080A32B-699B-654D-86D4-99260E819482}"/>
              </a:ext>
            </a:extLst>
          </p:cNvPr>
          <p:cNvSpPr>
            <a:spLocks noGrp="1"/>
          </p:cNvSpPr>
          <p:nvPr>
            <p:ph type="pic" sz="quarter" idx="11"/>
          </p:nvPr>
        </p:nvSpPr>
        <p:spPr>
          <a:xfrm>
            <a:off x="8533472" y="2097087"/>
            <a:ext cx="2952525" cy="2952525"/>
          </a:xfrm>
          <a:prstGeom prst="rect">
            <a:avLst/>
          </a:prstGeom>
        </p:spPr>
        <p:txBody>
          <a:bodyPr/>
          <a:lstStyle/>
          <a:p>
            <a:r>
              <a:rPr lang="nl-NL"/>
              <a:t>Klik op het pictogram als u een afbeelding wilt toevoegen</a:t>
            </a:r>
          </a:p>
        </p:txBody>
      </p:sp>
    </p:spTree>
    <p:extLst>
      <p:ext uri="{BB962C8B-B14F-4D97-AF65-F5344CB8AC3E}">
        <p14:creationId xmlns:p14="http://schemas.microsoft.com/office/powerpoint/2010/main" val="36649788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agina 6">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hasCustomPrompt="1"/>
          </p:nvPr>
        </p:nvSpPr>
        <p:spPr>
          <a:xfrm>
            <a:off x="838200" y="2024400"/>
            <a:ext cx="7528965" cy="435133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
                <a:srgbClr val="03A78D"/>
              </a:buClr>
              <a:buSzTx/>
              <a:buFont typeface="Arial" panose="020B0604020202020204" pitchFamily="34" charset="0"/>
              <a:buChar char="•"/>
              <a:tabLst/>
              <a:defRPr/>
            </a:lvl1pPr>
          </a:lstStyle>
          <a:p>
            <a:pPr lvl="0"/>
            <a:r>
              <a:rPr lang="nl-NL" dirty="0"/>
              <a:t>Klikken om een hoofdstuk toe te voegen</a:t>
            </a:r>
          </a:p>
          <a:p>
            <a:pPr lvl="0"/>
            <a:endParaRPr lang="nl-NL" dirty="0"/>
          </a:p>
          <a:p>
            <a:pPr lvl="0"/>
            <a:endParaRPr lang="nl-NL" dirty="0"/>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
        <p:nvSpPr>
          <p:cNvPr id="7" name="Tijdelijke aanduiding voor afbeelding 6">
            <a:extLst>
              <a:ext uri="{FF2B5EF4-FFF2-40B4-BE49-F238E27FC236}">
                <a16:creationId xmlns:a16="http://schemas.microsoft.com/office/drawing/2014/main" id="{7A2361DE-0582-854E-A23F-68DE3F4F1FEF}"/>
              </a:ext>
            </a:extLst>
          </p:cNvPr>
          <p:cNvSpPr>
            <a:spLocks noGrp="1"/>
          </p:cNvSpPr>
          <p:nvPr>
            <p:ph type="pic" sz="quarter" idx="10"/>
          </p:nvPr>
        </p:nvSpPr>
        <p:spPr>
          <a:xfrm>
            <a:off x="10153651" y="2097088"/>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0" name="Tijdelijke aanduiding voor afbeelding 6">
            <a:extLst>
              <a:ext uri="{FF2B5EF4-FFF2-40B4-BE49-F238E27FC236}">
                <a16:creationId xmlns:a16="http://schemas.microsoft.com/office/drawing/2014/main" id="{C266A8C7-13DC-4848-B9DA-7A2A842A1686}"/>
              </a:ext>
            </a:extLst>
          </p:cNvPr>
          <p:cNvSpPr>
            <a:spLocks noGrp="1"/>
          </p:cNvSpPr>
          <p:nvPr>
            <p:ph type="pic" sz="quarter" idx="11"/>
          </p:nvPr>
        </p:nvSpPr>
        <p:spPr>
          <a:xfrm>
            <a:off x="8668612" y="2097088"/>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1" name="Tijdelijke aanduiding voor afbeelding 6">
            <a:extLst>
              <a:ext uri="{FF2B5EF4-FFF2-40B4-BE49-F238E27FC236}">
                <a16:creationId xmlns:a16="http://schemas.microsoft.com/office/drawing/2014/main" id="{0D582A28-9316-4E4A-9D19-84226F06D447}"/>
              </a:ext>
            </a:extLst>
          </p:cNvPr>
          <p:cNvSpPr>
            <a:spLocks noGrp="1"/>
          </p:cNvSpPr>
          <p:nvPr>
            <p:ph type="pic" sz="quarter" idx="12"/>
          </p:nvPr>
        </p:nvSpPr>
        <p:spPr>
          <a:xfrm>
            <a:off x="10153651" y="3568377"/>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2" name="Tijdelijke aanduiding voor afbeelding 6">
            <a:extLst>
              <a:ext uri="{FF2B5EF4-FFF2-40B4-BE49-F238E27FC236}">
                <a16:creationId xmlns:a16="http://schemas.microsoft.com/office/drawing/2014/main" id="{994BC7C1-B4BF-D043-8893-BD696EC47D54}"/>
              </a:ext>
            </a:extLst>
          </p:cNvPr>
          <p:cNvSpPr>
            <a:spLocks noGrp="1"/>
          </p:cNvSpPr>
          <p:nvPr>
            <p:ph type="pic" sz="quarter" idx="13"/>
          </p:nvPr>
        </p:nvSpPr>
        <p:spPr>
          <a:xfrm>
            <a:off x="8668612" y="3568377"/>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3" name="Tijdelijke aanduiding voor afbeelding 6">
            <a:extLst>
              <a:ext uri="{FF2B5EF4-FFF2-40B4-BE49-F238E27FC236}">
                <a16:creationId xmlns:a16="http://schemas.microsoft.com/office/drawing/2014/main" id="{3573C7DC-377C-9D47-BF0B-24AAAA78E396}"/>
              </a:ext>
            </a:extLst>
          </p:cNvPr>
          <p:cNvSpPr>
            <a:spLocks noGrp="1"/>
          </p:cNvSpPr>
          <p:nvPr>
            <p:ph type="pic" sz="quarter" idx="14"/>
          </p:nvPr>
        </p:nvSpPr>
        <p:spPr>
          <a:xfrm>
            <a:off x="10153651" y="5046544"/>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4" name="Tijdelijke aanduiding voor afbeelding 6">
            <a:extLst>
              <a:ext uri="{FF2B5EF4-FFF2-40B4-BE49-F238E27FC236}">
                <a16:creationId xmlns:a16="http://schemas.microsoft.com/office/drawing/2014/main" id="{A0FF0CC3-338B-8C4B-B8FF-CBA2E4E97DDF}"/>
              </a:ext>
            </a:extLst>
          </p:cNvPr>
          <p:cNvSpPr>
            <a:spLocks noGrp="1"/>
          </p:cNvSpPr>
          <p:nvPr>
            <p:ph type="pic" sz="quarter" idx="15"/>
          </p:nvPr>
        </p:nvSpPr>
        <p:spPr>
          <a:xfrm>
            <a:off x="8668612" y="5046544"/>
            <a:ext cx="1331912" cy="1331912"/>
          </a:xfrm>
          <a:prstGeom prst="rect">
            <a:avLst/>
          </a:prstGeom>
        </p:spPr>
        <p:txBody>
          <a:bodyPr/>
          <a:lstStyle>
            <a:lvl1pPr>
              <a:defRPr sz="1000"/>
            </a:lvl1pPr>
          </a:lstStyle>
          <a:p>
            <a:r>
              <a:rPr lang="nl-NL"/>
              <a:t>Klik op het pictogram als u een afbeelding wilt toevoegen</a:t>
            </a:r>
            <a:endParaRPr lang="nl-NL" dirty="0"/>
          </a:p>
        </p:txBody>
      </p:sp>
    </p:spTree>
    <p:extLst>
      <p:ext uri="{BB962C8B-B14F-4D97-AF65-F5344CB8AC3E}">
        <p14:creationId xmlns:p14="http://schemas.microsoft.com/office/powerpoint/2010/main" val="1691704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sual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VISUAL</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hasCustomPrompt="1"/>
          </p:nvPr>
        </p:nvSpPr>
        <p:spPr>
          <a:xfrm>
            <a:off x="852600" y="6184350"/>
            <a:ext cx="5181600" cy="308400"/>
          </a:xfrm>
          <a:prstGeom prst="rect">
            <a:avLst/>
          </a:prstGeom>
        </p:spPr>
        <p:txBody>
          <a:bodyPr/>
          <a:lstStyle>
            <a:lvl1pPr marL="0" indent="0">
              <a:buNone/>
              <a:defRPr sz="1400">
                <a:solidFill>
                  <a:schemeClr val="bg1">
                    <a:lumMod val="65000"/>
                  </a:schemeClr>
                </a:solidFill>
                <a:latin typeface="Arial" panose="020B0604020202020204" pitchFamily="34" charset="0"/>
                <a:cs typeface="Arial" panose="020B0604020202020204" pitchFamily="34" charset="0"/>
              </a:defRPr>
            </a:lvl1pPr>
            <a:lvl2pPr marL="457200" indent="0">
              <a:buNone/>
              <a:defRPr sz="1400">
                <a:solidFill>
                  <a:schemeClr val="bg1">
                    <a:lumMod val="65000"/>
                  </a:schemeClr>
                </a:solidFill>
                <a:latin typeface="Arial" panose="020B0604020202020204" pitchFamily="34" charset="0"/>
                <a:cs typeface="Arial" panose="020B0604020202020204" pitchFamily="34" charset="0"/>
              </a:defRPr>
            </a:lvl2pPr>
            <a:lvl3pPr marL="914400" indent="0">
              <a:buNone/>
              <a:defRPr sz="1400">
                <a:solidFill>
                  <a:schemeClr val="bg1">
                    <a:lumMod val="65000"/>
                  </a:schemeClr>
                </a:solidFill>
                <a:latin typeface="Arial" panose="020B0604020202020204" pitchFamily="34" charset="0"/>
                <a:cs typeface="Arial" panose="020B0604020202020204" pitchFamily="34" charset="0"/>
              </a:defRPr>
            </a:lvl3pPr>
            <a:lvl4pPr marL="1371600" indent="0">
              <a:buNone/>
              <a:defRPr sz="1400">
                <a:solidFill>
                  <a:schemeClr val="bg1">
                    <a:lumMod val="65000"/>
                  </a:schemeClr>
                </a:solidFill>
                <a:latin typeface="Arial" panose="020B0604020202020204" pitchFamily="34" charset="0"/>
                <a:cs typeface="Arial" panose="020B0604020202020204" pitchFamily="34" charset="0"/>
              </a:defRPr>
            </a:lvl4pPr>
            <a:lvl5pPr marL="1828800" indent="0">
              <a:buNone/>
              <a:defRPr sz="1400">
                <a:solidFill>
                  <a:schemeClr val="bg1">
                    <a:lumMod val="65000"/>
                  </a:schemeClr>
                </a:solidFill>
                <a:latin typeface="Arial" panose="020B0604020202020204" pitchFamily="34" charset="0"/>
                <a:cs typeface="Arial" panose="020B0604020202020204" pitchFamily="34" charset="0"/>
              </a:defRPr>
            </a:lvl5pPr>
          </a:lstStyle>
          <a:p>
            <a:pPr lvl="0"/>
            <a:r>
              <a:rPr lang="nl-NL" dirty="0"/>
              <a:t>Plaats hier het bijschrift</a:t>
            </a:r>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1843878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sual pagina 1-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VISUAL</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hasCustomPrompt="1"/>
          </p:nvPr>
        </p:nvSpPr>
        <p:spPr>
          <a:xfrm>
            <a:off x="852600" y="6184350"/>
            <a:ext cx="5181600" cy="308400"/>
          </a:xfrm>
          <a:prstGeom prst="rect">
            <a:avLst/>
          </a:prstGeom>
        </p:spPr>
        <p:txBody>
          <a:bodyPr/>
          <a:lstStyle>
            <a:lvl1pPr marL="0" indent="0">
              <a:buNone/>
              <a:defRPr sz="1400">
                <a:solidFill>
                  <a:schemeClr val="bg1">
                    <a:lumMod val="65000"/>
                  </a:schemeClr>
                </a:solidFill>
                <a:latin typeface="Arial" panose="020B0604020202020204" pitchFamily="34" charset="0"/>
                <a:cs typeface="Arial" panose="020B0604020202020204" pitchFamily="34" charset="0"/>
              </a:defRPr>
            </a:lvl1pPr>
            <a:lvl2pPr marL="457200" indent="0">
              <a:buNone/>
              <a:defRPr sz="1400">
                <a:solidFill>
                  <a:schemeClr val="bg1">
                    <a:lumMod val="65000"/>
                  </a:schemeClr>
                </a:solidFill>
                <a:latin typeface="Arial" panose="020B0604020202020204" pitchFamily="34" charset="0"/>
                <a:cs typeface="Arial" panose="020B0604020202020204" pitchFamily="34" charset="0"/>
              </a:defRPr>
            </a:lvl2pPr>
            <a:lvl3pPr marL="914400" indent="0">
              <a:buNone/>
              <a:defRPr sz="1400">
                <a:solidFill>
                  <a:schemeClr val="bg1">
                    <a:lumMod val="65000"/>
                  </a:schemeClr>
                </a:solidFill>
                <a:latin typeface="Arial" panose="020B0604020202020204" pitchFamily="34" charset="0"/>
                <a:cs typeface="Arial" panose="020B0604020202020204" pitchFamily="34" charset="0"/>
              </a:defRPr>
            </a:lvl3pPr>
            <a:lvl4pPr marL="1371600" indent="0">
              <a:buNone/>
              <a:defRPr sz="1400">
                <a:solidFill>
                  <a:schemeClr val="bg1">
                    <a:lumMod val="65000"/>
                  </a:schemeClr>
                </a:solidFill>
                <a:latin typeface="Arial" panose="020B0604020202020204" pitchFamily="34" charset="0"/>
                <a:cs typeface="Arial" panose="020B0604020202020204" pitchFamily="34" charset="0"/>
              </a:defRPr>
            </a:lvl4pPr>
            <a:lvl5pPr marL="1828800" indent="0">
              <a:buNone/>
              <a:defRPr sz="1400">
                <a:solidFill>
                  <a:schemeClr val="bg1">
                    <a:lumMod val="65000"/>
                  </a:schemeClr>
                </a:solidFill>
                <a:latin typeface="Arial" panose="020B0604020202020204" pitchFamily="34" charset="0"/>
                <a:cs typeface="Arial" panose="020B0604020202020204" pitchFamily="34" charset="0"/>
              </a:defRPr>
            </a:lvl5pPr>
          </a:lstStyle>
          <a:p>
            <a:pPr lvl="0"/>
            <a:r>
              <a:rPr lang="nl-NL" dirty="0"/>
              <a:t>Plaats hier het bijschrift</a:t>
            </a:r>
          </a:p>
        </p:txBody>
      </p:sp>
    </p:spTree>
    <p:extLst>
      <p:ext uri="{BB962C8B-B14F-4D97-AF65-F5344CB8AC3E}">
        <p14:creationId xmlns:p14="http://schemas.microsoft.com/office/powerpoint/2010/main" val="544985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pagina 1-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VIDEO</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hasCustomPrompt="1"/>
          </p:nvPr>
        </p:nvSpPr>
        <p:spPr>
          <a:xfrm>
            <a:off x="852600" y="6184350"/>
            <a:ext cx="5181600" cy="308400"/>
          </a:xfrm>
          <a:prstGeom prst="rect">
            <a:avLst/>
          </a:prstGeom>
        </p:spPr>
        <p:txBody>
          <a:bodyPr/>
          <a:lstStyle>
            <a:lvl1pPr marL="0" indent="0">
              <a:buNone/>
              <a:defRPr sz="1400">
                <a:solidFill>
                  <a:schemeClr val="bg1">
                    <a:lumMod val="65000"/>
                  </a:schemeClr>
                </a:solidFill>
                <a:latin typeface="Arial" panose="020B0604020202020204" pitchFamily="34" charset="0"/>
                <a:cs typeface="Arial" panose="020B0604020202020204" pitchFamily="34" charset="0"/>
              </a:defRPr>
            </a:lvl1pPr>
            <a:lvl2pPr marL="457200" indent="0">
              <a:buNone/>
              <a:defRPr sz="1400">
                <a:solidFill>
                  <a:schemeClr val="bg1">
                    <a:lumMod val="65000"/>
                  </a:schemeClr>
                </a:solidFill>
                <a:latin typeface="Arial" panose="020B0604020202020204" pitchFamily="34" charset="0"/>
                <a:cs typeface="Arial" panose="020B0604020202020204" pitchFamily="34" charset="0"/>
              </a:defRPr>
            </a:lvl2pPr>
            <a:lvl3pPr marL="914400" indent="0">
              <a:buNone/>
              <a:defRPr sz="1400">
                <a:solidFill>
                  <a:schemeClr val="bg1">
                    <a:lumMod val="65000"/>
                  </a:schemeClr>
                </a:solidFill>
                <a:latin typeface="Arial" panose="020B0604020202020204" pitchFamily="34" charset="0"/>
                <a:cs typeface="Arial" panose="020B0604020202020204" pitchFamily="34" charset="0"/>
              </a:defRPr>
            </a:lvl3pPr>
            <a:lvl4pPr marL="1371600" indent="0">
              <a:buNone/>
              <a:defRPr sz="1400">
                <a:solidFill>
                  <a:schemeClr val="bg1">
                    <a:lumMod val="65000"/>
                  </a:schemeClr>
                </a:solidFill>
                <a:latin typeface="Arial" panose="020B0604020202020204" pitchFamily="34" charset="0"/>
                <a:cs typeface="Arial" panose="020B0604020202020204" pitchFamily="34" charset="0"/>
              </a:defRPr>
            </a:lvl4pPr>
            <a:lvl5pPr marL="1828800" indent="0">
              <a:buNone/>
              <a:defRPr sz="1400">
                <a:solidFill>
                  <a:schemeClr val="bg1">
                    <a:lumMod val="65000"/>
                  </a:schemeClr>
                </a:solidFill>
                <a:latin typeface="Arial" panose="020B0604020202020204" pitchFamily="34" charset="0"/>
                <a:cs typeface="Arial" panose="020B0604020202020204" pitchFamily="34" charset="0"/>
              </a:defRPr>
            </a:lvl5pPr>
          </a:lstStyle>
          <a:p>
            <a:pPr lvl="0"/>
            <a:r>
              <a:rPr lang="nl-NL" dirty="0"/>
              <a:t>Plaats hier het bijschrift</a:t>
            </a:r>
          </a:p>
        </p:txBody>
      </p:sp>
    </p:spTree>
    <p:extLst>
      <p:ext uri="{BB962C8B-B14F-4D97-AF65-F5344CB8AC3E}">
        <p14:creationId xmlns:p14="http://schemas.microsoft.com/office/powerpoint/2010/main" val="217351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chterblad">
    <p:spTree>
      <p:nvGrpSpPr>
        <p:cNvPr id="1" name=""/>
        <p:cNvGrpSpPr/>
        <p:nvPr/>
      </p:nvGrpSpPr>
      <p:grpSpPr>
        <a:xfrm>
          <a:off x="0" y="0"/>
          <a:ext cx="0" cy="0"/>
          <a:chOff x="0" y="0"/>
          <a:chExt cx="0" cy="0"/>
        </a:xfrm>
      </p:grpSpPr>
      <p:pic>
        <p:nvPicPr>
          <p:cNvPr id="5" name="Afbeelding 4" descr="Afbeelding met tekening&#10;&#10;Automatisch gegenereerde beschrijving">
            <a:extLst>
              <a:ext uri="{FF2B5EF4-FFF2-40B4-BE49-F238E27FC236}">
                <a16:creationId xmlns:a16="http://schemas.microsoft.com/office/drawing/2014/main" id="{C62BCE63-EB2F-B245-88D0-EE1B91460461}"/>
              </a:ext>
            </a:extLst>
          </p:cNvPr>
          <p:cNvPicPr>
            <a:picLocks noChangeAspect="1"/>
          </p:cNvPicPr>
          <p:nvPr userDrawn="1"/>
        </p:nvPicPr>
        <p:blipFill>
          <a:blip r:embed="rId2"/>
          <a:stretch>
            <a:fillRect/>
          </a:stretch>
        </p:blipFill>
        <p:spPr>
          <a:xfrm>
            <a:off x="4425950" y="1504950"/>
            <a:ext cx="3340100" cy="3848100"/>
          </a:xfrm>
          <a:prstGeom prst="rect">
            <a:avLst/>
          </a:prstGeom>
        </p:spPr>
      </p:pic>
    </p:spTree>
    <p:extLst>
      <p:ext uri="{BB962C8B-B14F-4D97-AF65-F5344CB8AC3E}">
        <p14:creationId xmlns:p14="http://schemas.microsoft.com/office/powerpoint/2010/main" val="33894482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nkJeWel">
    <p:spTree>
      <p:nvGrpSpPr>
        <p:cNvPr id="1" name=""/>
        <p:cNvGrpSpPr/>
        <p:nvPr/>
      </p:nvGrpSpPr>
      <p:grpSpPr>
        <a:xfrm>
          <a:off x="0" y="0"/>
          <a:ext cx="0" cy="0"/>
          <a:chOff x="0" y="0"/>
          <a:chExt cx="0" cy="0"/>
        </a:xfrm>
      </p:grpSpPr>
      <p:pic>
        <p:nvPicPr>
          <p:cNvPr id="3" name="Afbeelding 2" descr="Afbeelding met groen, vrouw, geparkeerd, teken&#10;&#10;Automatisch gegenereerde beschrijving">
            <a:extLst>
              <a:ext uri="{FF2B5EF4-FFF2-40B4-BE49-F238E27FC236}">
                <a16:creationId xmlns:a16="http://schemas.microsoft.com/office/drawing/2014/main" id="{9B4A1A0C-779F-1B46-AE73-3C4D0CEF7D85}"/>
              </a:ext>
            </a:extLst>
          </p:cNvPr>
          <p:cNvPicPr>
            <a:picLocks noChangeAspect="1"/>
          </p:cNvPicPr>
          <p:nvPr userDrawn="1"/>
        </p:nvPicPr>
        <p:blipFill>
          <a:blip r:embed="rId2"/>
          <a:stretch>
            <a:fillRect/>
          </a:stretch>
        </p:blipFill>
        <p:spPr>
          <a:xfrm>
            <a:off x="6350" y="0"/>
            <a:ext cx="12179300" cy="6858000"/>
          </a:xfrm>
          <a:prstGeom prst="rect">
            <a:avLst/>
          </a:prstGeom>
        </p:spPr>
      </p:pic>
    </p:spTree>
    <p:extLst>
      <p:ext uri="{BB962C8B-B14F-4D97-AF65-F5344CB8AC3E}">
        <p14:creationId xmlns:p14="http://schemas.microsoft.com/office/powerpoint/2010/main" val="70685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 2">
    <p:spTree>
      <p:nvGrpSpPr>
        <p:cNvPr id="1" name=""/>
        <p:cNvGrpSpPr/>
        <p:nvPr/>
      </p:nvGrpSpPr>
      <p:grpSpPr>
        <a:xfrm>
          <a:off x="0" y="0"/>
          <a:ext cx="0" cy="0"/>
          <a:chOff x="0" y="0"/>
          <a:chExt cx="0" cy="0"/>
        </a:xfrm>
      </p:grpSpPr>
      <p:pic>
        <p:nvPicPr>
          <p:cNvPr id="4" name="Afbeelding 3" descr="Afbeelding met kamer, tekening&#10;&#10;Automatisch gegenereerde beschrijving">
            <a:extLst>
              <a:ext uri="{FF2B5EF4-FFF2-40B4-BE49-F238E27FC236}">
                <a16:creationId xmlns:a16="http://schemas.microsoft.com/office/drawing/2014/main" id="{3AFC20ED-5008-1D47-BF9B-25F4CB971118}"/>
              </a:ext>
            </a:extLst>
          </p:cNvPr>
          <p:cNvPicPr>
            <a:picLocks noChangeAspect="1"/>
          </p:cNvPicPr>
          <p:nvPr userDrawn="1"/>
        </p:nvPicPr>
        <p:blipFill>
          <a:blip r:embed="rId2"/>
          <a:stretch>
            <a:fillRect/>
          </a:stretch>
        </p:blipFill>
        <p:spPr>
          <a:xfrm>
            <a:off x="0" y="-1"/>
            <a:ext cx="7339476" cy="6699405"/>
          </a:xfrm>
          <a:prstGeom prst="rect">
            <a:avLst/>
          </a:prstGeom>
        </p:spPr>
      </p:pic>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33488" y="757413"/>
            <a:ext cx="5945918" cy="3398644"/>
          </a:xfrm>
        </p:spPr>
        <p:txBody>
          <a:bodyPr anchor="t"/>
          <a:lstStyle>
            <a:lvl1pPr algn="l">
              <a:lnSpc>
                <a:spcPts val="6000"/>
              </a:lnSpc>
              <a:spcBef>
                <a:spcPts val="70"/>
              </a:spcBef>
              <a:spcAft>
                <a:spcPts val="70"/>
              </a:spcAft>
              <a:defRPr sz="6000" b="1">
                <a:solidFill>
                  <a:schemeClr val="bg1"/>
                </a:solidFill>
                <a:latin typeface="Arial" panose="020B0604020202020204" pitchFamily="34" charset="0"/>
                <a:cs typeface="Arial" panose="020B0604020202020204" pitchFamily="34" charset="0"/>
              </a:defRPr>
            </a:lvl1pPr>
          </a:lstStyle>
          <a:p>
            <a:r>
              <a:rPr lang="nl-NL" dirty="0"/>
              <a:t>WELKOM,</a:t>
            </a:r>
            <a:br>
              <a:rPr lang="nl-NL" dirty="0"/>
            </a:br>
            <a:r>
              <a:rPr lang="nl-NL" dirty="0"/>
              <a:t>LEUK DAT</a:t>
            </a:r>
            <a:br>
              <a:rPr lang="nl-NL" dirty="0"/>
            </a:br>
            <a:r>
              <a:rPr lang="nl-NL" dirty="0"/>
              <a:t>JE ER BENT</a:t>
            </a:r>
          </a:p>
        </p:txBody>
      </p:sp>
      <p:pic>
        <p:nvPicPr>
          <p:cNvPr id="12" name="Afbeelding 11" descr="Afbeelding met klok&#10;&#10;Automatisch gegenereerde beschrijving">
            <a:extLst>
              <a:ext uri="{FF2B5EF4-FFF2-40B4-BE49-F238E27FC236}">
                <a16:creationId xmlns:a16="http://schemas.microsoft.com/office/drawing/2014/main" id="{1322AEB8-983D-314E-8426-1039499D7012}"/>
              </a:ext>
            </a:extLst>
          </p:cNvPr>
          <p:cNvPicPr>
            <a:picLocks noChangeAspect="1"/>
          </p:cNvPicPr>
          <p:nvPr userDrawn="1"/>
        </p:nvPicPr>
        <p:blipFill>
          <a:blip r:embed="rId3"/>
          <a:stretch>
            <a:fillRect/>
          </a:stretch>
        </p:blipFill>
        <p:spPr>
          <a:xfrm>
            <a:off x="7161970" y="4911484"/>
            <a:ext cx="4427723" cy="1266637"/>
          </a:xfrm>
          <a:prstGeom prst="rect">
            <a:avLst/>
          </a:prstGeom>
        </p:spPr>
      </p:pic>
    </p:spTree>
    <p:extLst>
      <p:ext uri="{BB962C8B-B14F-4D97-AF65-F5344CB8AC3E}">
        <p14:creationId xmlns:p14="http://schemas.microsoft.com/office/powerpoint/2010/main" val="372837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sub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9990" y="2002111"/>
            <a:ext cx="6962573" cy="1563690"/>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 VAN DE</a:t>
            </a:r>
            <a:br>
              <a:rPr lang="nl-NL" dirty="0"/>
            </a:br>
            <a:r>
              <a:rPr lang="nl-NL" dirty="0"/>
              <a:t>PRESENTATIE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sp>
        <p:nvSpPr>
          <p:cNvPr id="11" name="Tijdelijke aanduiding voor tekst 2">
            <a:extLst>
              <a:ext uri="{FF2B5EF4-FFF2-40B4-BE49-F238E27FC236}">
                <a16:creationId xmlns:a16="http://schemas.microsoft.com/office/drawing/2014/main" id="{D3E29734-3030-D942-92BF-CB24B0AC9A19}"/>
              </a:ext>
            </a:extLst>
          </p:cNvPr>
          <p:cNvSpPr>
            <a:spLocks noGrp="1"/>
          </p:cNvSpPr>
          <p:nvPr>
            <p:ph type="body" idx="1" hasCustomPrompt="1"/>
          </p:nvPr>
        </p:nvSpPr>
        <p:spPr>
          <a:xfrm>
            <a:off x="849989" y="3616976"/>
            <a:ext cx="6962573" cy="1204766"/>
          </a:xfrm>
          <a:prstGeom prst="rect">
            <a:avLst/>
          </a:prstGeom>
        </p:spPr>
        <p:txBody>
          <a:bodyPr>
            <a:normAutofit/>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SUBTITEL VAN</a:t>
            </a:r>
            <a:br>
              <a:rPr lang="nl-NL" dirty="0"/>
            </a:br>
            <a:r>
              <a:rPr lang="nl-NL" dirty="0"/>
              <a:t>DEZE PRESENTATIE</a:t>
            </a:r>
          </a:p>
        </p:txBody>
      </p:sp>
      <p:pic>
        <p:nvPicPr>
          <p:cNvPr id="6" name="Afbeelding 5" descr="Afbeelding met klok&#10;&#10;Automatisch gegenereerde beschrijving">
            <a:extLst>
              <a:ext uri="{FF2B5EF4-FFF2-40B4-BE49-F238E27FC236}">
                <a16:creationId xmlns:a16="http://schemas.microsoft.com/office/drawing/2014/main" id="{55FAF3C3-0EE2-7844-B257-5F53C2A9471D}"/>
              </a:ext>
            </a:extLst>
          </p:cNvPr>
          <p:cNvPicPr>
            <a:picLocks noChangeAspect="1"/>
          </p:cNvPicPr>
          <p:nvPr userDrawn="1"/>
        </p:nvPicPr>
        <p:blipFill>
          <a:blip r:embed="rId3"/>
          <a:stretch>
            <a:fillRect/>
          </a:stretch>
        </p:blipFill>
        <p:spPr>
          <a:xfrm>
            <a:off x="957990" y="4757736"/>
            <a:ext cx="4427723" cy="1266637"/>
          </a:xfrm>
          <a:prstGeom prst="rect">
            <a:avLst/>
          </a:prstGeom>
        </p:spPr>
      </p:pic>
    </p:spTree>
    <p:extLst>
      <p:ext uri="{BB962C8B-B14F-4D97-AF65-F5344CB8AC3E}">
        <p14:creationId xmlns:p14="http://schemas.microsoft.com/office/powerpoint/2010/main" val="103866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kom">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C7E9F4B5-911D-3144-94A3-DCB2936B7E2B}"/>
              </a:ext>
            </a:extLst>
          </p:cNvPr>
          <p:cNvPicPr>
            <a:picLocks noChangeAspect="1"/>
          </p:cNvPicPr>
          <p:nvPr userDrawn="1"/>
        </p:nvPicPr>
        <p:blipFill>
          <a:blip r:embed="rId2"/>
          <a:stretch>
            <a:fillRect/>
          </a:stretch>
        </p:blipFill>
        <p:spPr>
          <a:xfrm>
            <a:off x="0" y="0"/>
            <a:ext cx="12179300" cy="5930900"/>
          </a:xfrm>
          <a:prstGeom prst="rect">
            <a:avLst/>
          </a:prstGeom>
        </p:spPr>
      </p:pic>
    </p:spTree>
    <p:extLst>
      <p:ext uri="{BB962C8B-B14F-4D97-AF65-F5344CB8AC3E}">
        <p14:creationId xmlns:p14="http://schemas.microsoft.com/office/powerpoint/2010/main" val="168913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pay off">
    <p:spTree>
      <p:nvGrpSpPr>
        <p:cNvPr id="1" name=""/>
        <p:cNvGrpSpPr/>
        <p:nvPr/>
      </p:nvGrpSpPr>
      <p:grpSpPr>
        <a:xfrm>
          <a:off x="0" y="0"/>
          <a:ext cx="0" cy="0"/>
          <a:chOff x="0" y="0"/>
          <a:chExt cx="0" cy="0"/>
        </a:xfrm>
      </p:grpSpPr>
      <p:pic>
        <p:nvPicPr>
          <p:cNvPr id="5" name="Afbeelding 4" descr="Afbeelding met tekening&#10;&#10;Automatisch gegenereerde beschrijving">
            <a:extLst>
              <a:ext uri="{FF2B5EF4-FFF2-40B4-BE49-F238E27FC236}">
                <a16:creationId xmlns:a16="http://schemas.microsoft.com/office/drawing/2014/main" id="{C62BCE63-EB2F-B245-88D0-EE1B91460461}"/>
              </a:ext>
            </a:extLst>
          </p:cNvPr>
          <p:cNvPicPr>
            <a:picLocks noChangeAspect="1"/>
          </p:cNvPicPr>
          <p:nvPr userDrawn="1"/>
        </p:nvPicPr>
        <p:blipFill>
          <a:blip r:embed="rId2"/>
          <a:stretch>
            <a:fillRect/>
          </a:stretch>
        </p:blipFill>
        <p:spPr>
          <a:xfrm>
            <a:off x="4425950" y="1504950"/>
            <a:ext cx="3340100" cy="3848100"/>
          </a:xfrm>
          <a:prstGeom prst="rect">
            <a:avLst/>
          </a:prstGeom>
        </p:spPr>
      </p:pic>
    </p:spTree>
    <p:extLst>
      <p:ext uri="{BB962C8B-B14F-4D97-AF65-F5344CB8AC3E}">
        <p14:creationId xmlns:p14="http://schemas.microsoft.com/office/powerpoint/2010/main" val="269420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zonder pay off">
    <p:spTree>
      <p:nvGrpSpPr>
        <p:cNvPr id="1" name=""/>
        <p:cNvGrpSpPr/>
        <p:nvPr/>
      </p:nvGrpSpPr>
      <p:grpSpPr>
        <a:xfrm>
          <a:off x="0" y="0"/>
          <a:ext cx="0" cy="0"/>
          <a:chOff x="0" y="0"/>
          <a:chExt cx="0" cy="0"/>
        </a:xfrm>
      </p:grpSpPr>
      <p:pic>
        <p:nvPicPr>
          <p:cNvPr id="5" name="Afbeelding 4" descr="Afbeelding met tekening&#10;&#10;Automatisch gegenereerde beschrijving">
            <a:extLst>
              <a:ext uri="{FF2B5EF4-FFF2-40B4-BE49-F238E27FC236}">
                <a16:creationId xmlns:a16="http://schemas.microsoft.com/office/drawing/2014/main" id="{C62BCE63-EB2F-B245-88D0-EE1B91460461}"/>
              </a:ext>
            </a:extLst>
          </p:cNvPr>
          <p:cNvPicPr>
            <a:picLocks noChangeAspect="1"/>
          </p:cNvPicPr>
          <p:nvPr userDrawn="1"/>
        </p:nvPicPr>
        <p:blipFill>
          <a:blip r:embed="rId2"/>
          <a:stretch>
            <a:fillRect/>
          </a:stretch>
        </p:blipFill>
        <p:spPr>
          <a:xfrm>
            <a:off x="4425950" y="1504950"/>
            <a:ext cx="3340100" cy="3848100"/>
          </a:xfrm>
          <a:prstGeom prst="rect">
            <a:avLst/>
          </a:prstGeom>
        </p:spPr>
      </p:pic>
      <p:sp>
        <p:nvSpPr>
          <p:cNvPr id="2" name="Rechthoek 1">
            <a:extLst>
              <a:ext uri="{FF2B5EF4-FFF2-40B4-BE49-F238E27FC236}">
                <a16:creationId xmlns:a16="http://schemas.microsoft.com/office/drawing/2014/main" id="{90DFAE2F-889D-9546-AC4F-DC130CEA3481}"/>
              </a:ext>
            </a:extLst>
          </p:cNvPr>
          <p:cNvSpPr/>
          <p:nvPr userDrawn="1"/>
        </p:nvSpPr>
        <p:spPr>
          <a:xfrm>
            <a:off x="4015110" y="4798881"/>
            <a:ext cx="4076986" cy="7837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92184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ar werk jij aan vandaa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C143C6F-6B89-8C45-BD36-02C2BE3EE47F}"/>
              </a:ext>
            </a:extLst>
          </p:cNvPr>
          <p:cNvPicPr>
            <a:picLocks noChangeAspect="1"/>
          </p:cNvPicPr>
          <p:nvPr userDrawn="1"/>
        </p:nvPicPr>
        <p:blipFill>
          <a:blip r:embed="rId2"/>
          <a:stretch>
            <a:fillRect/>
          </a:stretch>
        </p:blipFill>
        <p:spPr>
          <a:xfrm>
            <a:off x="2844800" y="3098800"/>
            <a:ext cx="6502400" cy="660400"/>
          </a:xfrm>
          <a:prstGeom prst="rect">
            <a:avLst/>
          </a:prstGeom>
        </p:spPr>
      </p:pic>
    </p:spTree>
    <p:extLst>
      <p:ext uri="{BB962C8B-B14F-4D97-AF65-F5344CB8AC3E}">
        <p14:creationId xmlns:p14="http://schemas.microsoft.com/office/powerpoint/2010/main" val="397621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dia 3">
    <p:spTree>
      <p:nvGrpSpPr>
        <p:cNvPr id="1" name=""/>
        <p:cNvGrpSpPr/>
        <p:nvPr/>
      </p:nvGrpSpPr>
      <p:grpSpPr>
        <a:xfrm>
          <a:off x="0" y="0"/>
          <a:ext cx="0" cy="0"/>
          <a:chOff x="0" y="0"/>
          <a:chExt cx="0" cy="0"/>
        </a:xfrm>
      </p:grpSpPr>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
        <p:nvSpPr>
          <p:cNvPr id="7" name="Titel 1">
            <a:extLst>
              <a:ext uri="{FF2B5EF4-FFF2-40B4-BE49-F238E27FC236}">
                <a16:creationId xmlns:a16="http://schemas.microsoft.com/office/drawing/2014/main" id="{2AF28E80-CC98-FE47-B95F-660C39BAA45D}"/>
              </a:ext>
            </a:extLst>
          </p:cNvPr>
          <p:cNvSpPr>
            <a:spLocks noGrp="1"/>
          </p:cNvSpPr>
          <p:nvPr>
            <p:ph type="ctrTitle" hasCustomPrompt="1"/>
          </p:nvPr>
        </p:nvSpPr>
        <p:spPr>
          <a:xfrm>
            <a:off x="849990" y="2002111"/>
            <a:ext cx="6962573" cy="1563690"/>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 VAN DE</a:t>
            </a:r>
            <a:br>
              <a:rPr lang="nl-NL" dirty="0"/>
            </a:br>
            <a:r>
              <a:rPr lang="nl-NL" dirty="0"/>
              <a:t>PRESENTATIE</a:t>
            </a:r>
          </a:p>
        </p:txBody>
      </p:sp>
    </p:spTree>
    <p:extLst>
      <p:ext uri="{BB962C8B-B14F-4D97-AF65-F5344CB8AC3E}">
        <p14:creationId xmlns:p14="http://schemas.microsoft.com/office/powerpoint/2010/main" val="147210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F37B3DF-2D85-BB4E-B19A-583FD4DBD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4" name="Tijdelijke aanduiding voor datum 3">
            <a:extLst>
              <a:ext uri="{FF2B5EF4-FFF2-40B4-BE49-F238E27FC236}">
                <a16:creationId xmlns:a16="http://schemas.microsoft.com/office/drawing/2014/main" id="{3BB5C7E4-9719-8345-9C3F-B76F740F9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2D045-C8AC-414A-9485-435F3D53BEF7}" type="datetimeFigureOut">
              <a:rPr lang="nl-NL" smtClean="0"/>
              <a:t>14-1-2024</a:t>
            </a:fld>
            <a:endParaRPr lang="nl-NL"/>
          </a:p>
        </p:txBody>
      </p:sp>
      <p:sp>
        <p:nvSpPr>
          <p:cNvPr id="5" name="Tijdelijke aanduiding voor voettekst 4">
            <a:extLst>
              <a:ext uri="{FF2B5EF4-FFF2-40B4-BE49-F238E27FC236}">
                <a16:creationId xmlns:a16="http://schemas.microsoft.com/office/drawing/2014/main" id="{44EF3651-B5E4-244D-A832-35C14C2E5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15368D-A9FA-5142-AFAB-8A3D081BF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23ABF-3139-6446-AC9D-47F190E639E3}" type="slidenum">
              <a:rPr lang="nl-NL" smtClean="0"/>
              <a:t>‹nr.›</a:t>
            </a:fld>
            <a:endParaRPr lang="nl-NL"/>
          </a:p>
        </p:txBody>
      </p:sp>
    </p:spTree>
    <p:extLst>
      <p:ext uri="{BB962C8B-B14F-4D97-AF65-F5344CB8AC3E}">
        <p14:creationId xmlns:p14="http://schemas.microsoft.com/office/powerpoint/2010/main" val="264283643"/>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60" r:id="rId3"/>
    <p:sldLayoutId id="2147483662" r:id="rId4"/>
    <p:sldLayoutId id="2147483675" r:id="rId5"/>
    <p:sldLayoutId id="2147483676" r:id="rId6"/>
    <p:sldLayoutId id="2147483684" r:id="rId7"/>
    <p:sldLayoutId id="2147483663" r:id="rId8"/>
    <p:sldLayoutId id="2147483678" r:id="rId9"/>
    <p:sldLayoutId id="2147483685" r:id="rId10"/>
    <p:sldLayoutId id="2147483686" r:id="rId11"/>
    <p:sldLayoutId id="2147483677" r:id="rId12"/>
    <p:sldLayoutId id="2147483650" r:id="rId13"/>
    <p:sldLayoutId id="2147483668" r:id="rId14"/>
    <p:sldLayoutId id="2147483652" r:id="rId15"/>
    <p:sldLayoutId id="2147483669" r:id="rId16"/>
    <p:sldLayoutId id="2147483664" r:id="rId17"/>
    <p:sldLayoutId id="2147483670" r:id="rId18"/>
    <p:sldLayoutId id="2147483665" r:id="rId19"/>
    <p:sldLayoutId id="2147483682" r:id="rId20"/>
    <p:sldLayoutId id="2147483671" r:id="rId21"/>
    <p:sldLayoutId id="2147483683" r:id="rId22"/>
    <p:sldLayoutId id="2147483680" r:id="rId23"/>
    <p:sldLayoutId id="2147483679" r:id="rId24"/>
    <p:sldLayoutId id="2147483666" r:id="rId25"/>
    <p:sldLayoutId id="2147483672" r:id="rId26"/>
    <p:sldLayoutId id="2147483673" r:id="rId27"/>
    <p:sldLayoutId id="2147483661" r:id="rId28"/>
    <p:sldLayoutId id="2147483674"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597" userDrawn="1">
          <p15:clr>
            <a:srgbClr val="F26B43"/>
          </p15:clr>
        </p15:guide>
        <p15:guide id="3" orient="horz" pos="1321" userDrawn="1">
          <p15:clr>
            <a:srgbClr val="F26B43"/>
          </p15:clr>
        </p15:guide>
        <p15:guide id="4"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nl.wikipedia.org/wiki/Ethiek"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rZ1t7by7qCQ"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FA49AF-10CC-8B42-977D-69584379DE41}"/>
              </a:ext>
            </a:extLst>
          </p:cNvPr>
          <p:cNvSpPr>
            <a:spLocks noGrp="1"/>
          </p:cNvSpPr>
          <p:nvPr>
            <p:ph type="ctrTitle"/>
          </p:nvPr>
        </p:nvSpPr>
        <p:spPr>
          <a:xfrm>
            <a:off x="377379" y="2337951"/>
            <a:ext cx="9144000" cy="2556671"/>
          </a:xfrm>
        </p:spPr>
        <p:txBody>
          <a:bodyPr>
            <a:normAutofit/>
          </a:bodyPr>
          <a:lstStyle/>
          <a:p>
            <a:r>
              <a:rPr lang="nl-NL" sz="2800" dirty="0"/>
              <a:t>Les 8</a:t>
            </a:r>
            <a:br>
              <a:rPr lang="nl-NL" sz="2800" dirty="0"/>
            </a:br>
            <a:r>
              <a:rPr lang="nl-NL" sz="5400" dirty="0"/>
              <a:t>Ethiek, normen en waarden</a:t>
            </a:r>
            <a:br>
              <a:rPr lang="nl-NL" dirty="0"/>
            </a:br>
            <a:endParaRPr lang="nl-N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498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D0B311-B7BE-7E1E-4D3E-E683E2B1706A}"/>
              </a:ext>
            </a:extLst>
          </p:cNvPr>
          <p:cNvSpPr>
            <a:spLocks noGrp="1"/>
          </p:cNvSpPr>
          <p:nvPr>
            <p:ph type="ctrTitle"/>
          </p:nvPr>
        </p:nvSpPr>
        <p:spPr>
          <a:xfrm>
            <a:off x="949142" y="1037749"/>
            <a:ext cx="6962573" cy="1563690"/>
          </a:xfrm>
        </p:spPr>
        <p:txBody>
          <a:bodyPr/>
          <a:lstStyle/>
          <a:p>
            <a:r>
              <a:rPr lang="nl-NL" dirty="0"/>
              <a:t>Lesdoelen</a:t>
            </a:r>
            <a:endParaRPr lang="en-NL" dirty="0"/>
          </a:p>
        </p:txBody>
      </p:sp>
      <p:sp>
        <p:nvSpPr>
          <p:cNvPr id="4" name="Tekstvak 3">
            <a:extLst>
              <a:ext uri="{FF2B5EF4-FFF2-40B4-BE49-F238E27FC236}">
                <a16:creationId xmlns:a16="http://schemas.microsoft.com/office/drawing/2014/main" id="{6A5391D5-908D-D510-0159-8F58CF1921E9}"/>
              </a:ext>
            </a:extLst>
          </p:cNvPr>
          <p:cNvSpPr txBox="1"/>
          <p:nvPr/>
        </p:nvSpPr>
        <p:spPr>
          <a:xfrm>
            <a:off x="849990" y="2224924"/>
            <a:ext cx="10064753" cy="2769989"/>
          </a:xfrm>
          <a:prstGeom prst="rect">
            <a:avLst/>
          </a:prstGeom>
          <a:noFill/>
        </p:spPr>
        <p:txBody>
          <a:bodyPr wrap="square">
            <a:spAutoFit/>
          </a:bodyPr>
          <a:lstStyle/>
          <a:p>
            <a:r>
              <a:rPr lang="nl-NL" sz="2400" b="0" i="0" u="none" strike="noStrike" baseline="0" dirty="0">
                <a:solidFill>
                  <a:srgbClr val="154570"/>
                </a:solidFill>
              </a:rPr>
              <a:t>Lesdoelen </a:t>
            </a:r>
          </a:p>
          <a:p>
            <a:r>
              <a:rPr lang="nl-NL" sz="2400" b="0" i="0" u="none" strike="noStrike" baseline="0" dirty="0">
                <a:solidFill>
                  <a:srgbClr val="154570"/>
                </a:solidFill>
              </a:rPr>
              <a:t>Je bent je bewust van eigen normen en waarden.</a:t>
            </a:r>
          </a:p>
          <a:p>
            <a:r>
              <a:rPr lang="nl-NL" sz="2400" dirty="0">
                <a:solidFill>
                  <a:srgbClr val="154570"/>
                </a:solidFill>
              </a:rPr>
              <a:t>Je weet dat</a:t>
            </a:r>
            <a:r>
              <a:rPr lang="nl-NL" sz="2400" b="0" i="0" u="none" strike="noStrike" baseline="0" dirty="0">
                <a:solidFill>
                  <a:srgbClr val="154570"/>
                </a:solidFill>
              </a:rPr>
              <a:t> er verschillen zijn binnen culturen</a:t>
            </a:r>
          </a:p>
          <a:p>
            <a:r>
              <a:rPr lang="nl-NL" sz="2400" b="0" i="0" u="none" strike="noStrike" baseline="0" dirty="0">
                <a:solidFill>
                  <a:srgbClr val="154570"/>
                </a:solidFill>
              </a:rPr>
              <a:t>Je weet wat Ethiek is</a:t>
            </a:r>
          </a:p>
          <a:p>
            <a:r>
              <a:rPr lang="nl-NL" sz="2400" dirty="0">
                <a:solidFill>
                  <a:srgbClr val="154570"/>
                </a:solidFill>
              </a:rPr>
              <a:t>Je kan benoemen wat Ethiek met normen en waarden heeft te maken</a:t>
            </a:r>
            <a:endParaRPr lang="nl-NL" sz="2400" b="0" i="0" u="none" strike="noStrike" baseline="0" dirty="0">
              <a:solidFill>
                <a:srgbClr val="154570"/>
              </a:solidFill>
            </a:endParaRPr>
          </a:p>
          <a:p>
            <a:endParaRPr lang="nl-NL" dirty="0">
              <a:solidFill>
                <a:srgbClr val="154570"/>
              </a:solidFill>
            </a:endParaRPr>
          </a:p>
          <a:p>
            <a:r>
              <a:rPr lang="nl-NL" sz="1800" b="0" i="0" u="none" strike="noStrike" baseline="0" dirty="0">
                <a:solidFill>
                  <a:srgbClr val="154570"/>
                </a:solidFill>
              </a:rPr>
              <a:t>Bron: </a:t>
            </a:r>
            <a:r>
              <a:rPr lang="nl-NL" sz="1800" b="0" i="0" u="none" strike="noStrike" baseline="0" dirty="0">
                <a:solidFill>
                  <a:srgbClr val="154570"/>
                </a:solidFill>
                <a:hlinkClick r:id="rId2"/>
              </a:rPr>
              <a:t>https://nl.wikipedia.org/wiki/Ethiek</a:t>
            </a:r>
            <a:endParaRPr lang="nl-NL" sz="1800" b="0" i="0" u="none" strike="noStrike" baseline="0" dirty="0">
              <a:solidFill>
                <a:srgbClr val="154570"/>
              </a:solidFill>
            </a:endParaRPr>
          </a:p>
          <a:p>
            <a:r>
              <a:rPr lang="nl-NL" dirty="0">
                <a:solidFill>
                  <a:srgbClr val="154570"/>
                </a:solidFill>
              </a:rPr>
              <a:t>          e.a.</a:t>
            </a:r>
            <a:endParaRPr lang="nl-NL" sz="1800" b="0" i="0" u="none" strike="noStrike" baseline="0" dirty="0">
              <a:solidFill>
                <a:srgbClr val="154570"/>
              </a:solidFill>
            </a:endParaRPr>
          </a:p>
        </p:txBody>
      </p:sp>
      <p:pic>
        <p:nvPicPr>
          <p:cNvPr id="6" name="Afbeelding 5">
            <a:extLst>
              <a:ext uri="{FF2B5EF4-FFF2-40B4-BE49-F238E27FC236}">
                <a16:creationId xmlns:a16="http://schemas.microsoft.com/office/drawing/2014/main" id="{3DEEF4E7-3E60-4CA3-B649-8DC0C774E737}"/>
              </a:ext>
            </a:extLst>
          </p:cNvPr>
          <p:cNvPicPr>
            <a:picLocks noChangeAspect="1"/>
          </p:cNvPicPr>
          <p:nvPr/>
        </p:nvPicPr>
        <p:blipFill>
          <a:blip r:embed="rId3"/>
          <a:stretch>
            <a:fillRect/>
          </a:stretch>
        </p:blipFill>
        <p:spPr>
          <a:xfrm>
            <a:off x="6561070" y="4071744"/>
            <a:ext cx="4780940" cy="2806559"/>
          </a:xfrm>
          <a:prstGeom prst="rect">
            <a:avLst/>
          </a:prstGeom>
        </p:spPr>
      </p:pic>
    </p:spTree>
    <p:extLst>
      <p:ext uri="{BB962C8B-B14F-4D97-AF65-F5344CB8AC3E}">
        <p14:creationId xmlns:p14="http://schemas.microsoft.com/office/powerpoint/2010/main" val="316012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vak 9">
            <a:extLst>
              <a:ext uri="{FF2B5EF4-FFF2-40B4-BE49-F238E27FC236}">
                <a16:creationId xmlns:a16="http://schemas.microsoft.com/office/drawing/2014/main" id="{8D2A6A86-49A5-4CE0-9A9D-A55F60FE50DD}"/>
              </a:ext>
            </a:extLst>
          </p:cNvPr>
          <p:cNvSpPr txBox="1"/>
          <p:nvPr/>
        </p:nvSpPr>
        <p:spPr>
          <a:xfrm>
            <a:off x="792655" y="988399"/>
            <a:ext cx="9367709" cy="1446550"/>
          </a:xfrm>
          <a:prstGeom prst="rect">
            <a:avLst/>
          </a:prstGeom>
          <a:noFill/>
        </p:spPr>
        <p:txBody>
          <a:bodyPr wrap="square">
            <a:spAutoFit/>
          </a:bodyPr>
          <a:lstStyle/>
          <a:p>
            <a:r>
              <a:rPr lang="nl-NL" sz="6000" b="1" dirty="0">
                <a:solidFill>
                  <a:srgbClr val="03A78D"/>
                </a:solidFill>
                <a:latin typeface="Arial" panose="020B0604020202020204" pitchFamily="34" charset="0"/>
                <a:ea typeface="+mj-ea"/>
                <a:cs typeface="Arial" panose="020B0604020202020204" pitchFamily="34" charset="0"/>
              </a:rPr>
              <a:t>Waarden</a:t>
            </a:r>
          </a:p>
          <a:p>
            <a:endParaRPr lang="nl-NL" sz="2800" u="sng" dirty="0">
              <a:latin typeface="Calibri" panose="020F0502020204030204" pitchFamily="34" charset="0"/>
              <a:cs typeface="Calibri" panose="020F0502020204030204" pitchFamily="34" charset="0"/>
            </a:endParaRPr>
          </a:p>
        </p:txBody>
      </p:sp>
      <p:sp>
        <p:nvSpPr>
          <p:cNvPr id="12" name="Tekstvak 11">
            <a:extLst>
              <a:ext uri="{FF2B5EF4-FFF2-40B4-BE49-F238E27FC236}">
                <a16:creationId xmlns:a16="http://schemas.microsoft.com/office/drawing/2014/main" id="{8DE05F3B-197B-4D6D-A6BC-543A66F5EE6F}"/>
              </a:ext>
            </a:extLst>
          </p:cNvPr>
          <p:cNvSpPr txBox="1"/>
          <p:nvPr/>
        </p:nvSpPr>
        <p:spPr>
          <a:xfrm>
            <a:off x="792655" y="1975548"/>
            <a:ext cx="10122058" cy="5693866"/>
          </a:xfrm>
          <a:prstGeom prst="rect">
            <a:avLst/>
          </a:prstGeom>
          <a:noFill/>
        </p:spPr>
        <p:txBody>
          <a:bodyPr wrap="square">
            <a:spAutoFit/>
          </a:bodyPr>
          <a:lstStyle/>
          <a:p>
            <a:r>
              <a:rPr lang="nl-NL" sz="2800" dirty="0"/>
              <a:t>Wat zijn Waarden? </a:t>
            </a:r>
          </a:p>
          <a:p>
            <a:pPr marL="457200" indent="-457200">
              <a:buFont typeface="Arial" panose="020B0604020202020204" pitchFamily="34" charset="0"/>
              <a:buChar char="•"/>
            </a:pPr>
            <a:r>
              <a:rPr lang="nl-NL" sz="2800" dirty="0">
                <a:effectLst/>
                <a:latin typeface="Calibri" panose="020F0502020204030204" pitchFamily="34" charset="0"/>
                <a:ea typeface="Calibri" panose="020F0502020204030204" pitchFamily="34" charset="0"/>
                <a:cs typeface="Times New Roman" panose="02020603050405020304" pitchFamily="18" charset="0"/>
              </a:rPr>
              <a:t>Idealen en drijfveren</a:t>
            </a:r>
          </a:p>
          <a:p>
            <a:pPr marL="457200" indent="-457200">
              <a:buFont typeface="Arial" panose="020B0604020202020204" pitchFamily="34" charset="0"/>
              <a:buChar char="•"/>
            </a:pPr>
            <a:r>
              <a:rPr lang="nl-NL" sz="2800" dirty="0">
                <a:effectLst/>
                <a:latin typeface="Calibri" panose="020F0502020204030204" pitchFamily="34" charset="0"/>
                <a:ea typeface="Calibri" panose="020F0502020204030204" pitchFamily="34" charset="0"/>
                <a:cs typeface="Times New Roman" panose="02020603050405020304" pitchFamily="18" charset="0"/>
              </a:rPr>
              <a:t>Door de samenleving of groep als doel gesteld </a:t>
            </a:r>
          </a:p>
          <a:p>
            <a:pPr marL="457200" indent="-457200">
              <a:buFont typeface="Arial" panose="020B0604020202020204" pitchFamily="34" charset="0"/>
              <a:buChar char="•"/>
            </a:pPr>
            <a:r>
              <a:rPr lang="nl-NL" sz="2800" dirty="0">
                <a:latin typeface="Calibri" panose="020F0502020204030204" pitchFamily="34" charset="0"/>
                <a:ea typeface="Calibri" panose="020F0502020204030204" pitchFamily="34" charset="0"/>
                <a:cs typeface="Times New Roman" panose="02020603050405020304" pitchFamily="18" charset="0"/>
              </a:rPr>
              <a:t>O</a:t>
            </a:r>
            <a:r>
              <a:rPr lang="nl-NL" sz="2800" dirty="0">
                <a:effectLst/>
                <a:latin typeface="Calibri" panose="020F0502020204030204" pitchFamily="34" charset="0"/>
                <a:ea typeface="Calibri" panose="020F0502020204030204" pitchFamily="34" charset="0"/>
                <a:cs typeface="Times New Roman" panose="02020603050405020304" pitchFamily="18" charset="0"/>
              </a:rPr>
              <a:t>pvattingen over wat wenselijk </a:t>
            </a:r>
            <a:r>
              <a:rPr lang="nl-NL" sz="2800" dirty="0">
                <a:latin typeface="Calibri" panose="020F0502020204030204" pitchFamily="34" charset="0"/>
                <a:ea typeface="Calibri" panose="020F0502020204030204" pitchFamily="34" charset="0"/>
                <a:cs typeface="Times New Roman" panose="02020603050405020304" pitchFamily="18" charset="0"/>
              </a:rPr>
              <a:t>is</a:t>
            </a:r>
          </a:p>
          <a:p>
            <a:pPr marL="457200" indent="-457200">
              <a:buFont typeface="Arial" panose="020B0604020202020204" pitchFamily="34" charset="0"/>
              <a:buChar char="•"/>
            </a:pPr>
            <a:r>
              <a:rPr lang="nl-NL" sz="2800" dirty="0">
                <a:latin typeface="Calibri" panose="020F0502020204030204" pitchFamily="34" charset="0"/>
                <a:ea typeface="Calibri" panose="020F0502020204030204" pitchFamily="34" charset="0"/>
                <a:cs typeface="Times New Roman" panose="02020603050405020304" pitchFamily="18" charset="0"/>
              </a:rPr>
              <a:t>I</a:t>
            </a:r>
            <a:r>
              <a:rPr lang="nl-NL" sz="2800" dirty="0">
                <a:effectLst/>
                <a:latin typeface="Calibri" panose="020F0502020204030204" pitchFamily="34" charset="0"/>
                <a:ea typeface="Calibri" panose="020F0502020204030204" pitchFamily="34" charset="0"/>
                <a:cs typeface="Times New Roman" panose="02020603050405020304" pitchFamily="18" charset="0"/>
              </a:rPr>
              <a:t>edereen doet dat</a:t>
            </a:r>
          </a:p>
          <a:p>
            <a:pPr marL="457200" indent="-457200">
              <a:buFont typeface="Arial" panose="020B0604020202020204" pitchFamily="34" charset="0"/>
              <a:buChar char="•"/>
            </a:pPr>
            <a:r>
              <a:rPr lang="nl-NL" sz="2800" dirty="0">
                <a:effectLst/>
                <a:latin typeface="Calibri" panose="020F0502020204030204" pitchFamily="34" charset="0"/>
                <a:ea typeface="Calibri" panose="020F0502020204030204" pitchFamily="34" charset="0"/>
                <a:cs typeface="Times New Roman" panose="02020603050405020304" pitchFamily="18" charset="0"/>
              </a:rPr>
              <a:t>jouw ideeën over wat juist is en wat niet</a:t>
            </a:r>
          </a:p>
          <a:p>
            <a:pPr marL="457200" indent="-457200">
              <a:buFont typeface="Arial" panose="020B0604020202020204" pitchFamily="34" charset="0"/>
              <a:buChar char="•"/>
            </a:pPr>
            <a:r>
              <a:rPr lang="nl-NL" sz="2800" dirty="0">
                <a:latin typeface="Calibri" panose="020F0502020204030204" pitchFamily="34" charset="0"/>
                <a:ea typeface="Calibri" panose="020F0502020204030204" pitchFamily="34" charset="0"/>
                <a:cs typeface="Times New Roman" panose="02020603050405020304" pitchFamily="18" charset="0"/>
              </a:rPr>
              <a:t>Krijg je mee door je opvoeding kan wel veranderen. </a:t>
            </a:r>
            <a:endParaRPr lang="nl-NL"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nl-NL" sz="2800" dirty="0">
              <a:latin typeface="Calibri" panose="020F0502020204030204" pitchFamily="34" charset="0"/>
              <a:ea typeface="Calibri" panose="020F0502020204030204" pitchFamily="34" charset="0"/>
              <a:cs typeface="Times New Roman" panose="02020603050405020304" pitchFamily="18" charset="0"/>
            </a:endParaRPr>
          </a:p>
          <a:p>
            <a:r>
              <a:rPr lang="nl-NL" sz="2800" dirty="0">
                <a:effectLst/>
                <a:latin typeface="Calibri" panose="020F0502020204030204" pitchFamily="34" charset="0"/>
                <a:ea typeface="Calibri" panose="020F0502020204030204" pitchFamily="34" charset="0"/>
                <a:cs typeface="Times New Roman" panose="02020603050405020304" pitchFamily="18" charset="0"/>
              </a:rPr>
              <a:t>Sommige waarden worden in een wet vastgelegd.</a:t>
            </a:r>
          </a:p>
          <a:p>
            <a:r>
              <a:rPr lang="nl-NL" sz="2800" dirty="0">
                <a:latin typeface="Calibri" panose="020F0502020204030204" pitchFamily="34" charset="0"/>
                <a:ea typeface="Calibri" panose="020F0502020204030204" pitchFamily="34" charset="0"/>
                <a:cs typeface="Times New Roman" panose="02020603050405020304" pitchFamily="18" charset="0"/>
              </a:rPr>
              <a:t>Rechts rijden</a:t>
            </a:r>
            <a:endParaRPr lang="nl-NL" sz="2800" dirty="0">
              <a:effectLst/>
              <a:latin typeface="Calibri" panose="020F0502020204030204" pitchFamily="34" charset="0"/>
              <a:ea typeface="Calibri" panose="020F0502020204030204" pitchFamily="34" charset="0"/>
              <a:cs typeface="Times New Roman" panose="02020603050405020304" pitchFamily="18" charset="0"/>
            </a:endParaRPr>
          </a:p>
          <a:p>
            <a:r>
              <a:rPr lang="nl-NL" sz="2800" dirty="0">
                <a:latin typeface="Calibri" panose="020F0502020204030204" pitchFamily="34" charset="0"/>
                <a:cs typeface="Times New Roman" panose="02020603050405020304" pitchFamily="18" charset="0"/>
              </a:rPr>
              <a:t>Niet stelen</a:t>
            </a:r>
          </a:p>
          <a:p>
            <a:endParaRPr lang="nl-NL" sz="2800" dirty="0">
              <a:latin typeface="Calibri" panose="020F0502020204030204" pitchFamily="34" charset="0"/>
              <a:cs typeface="Times New Roman" panose="02020603050405020304" pitchFamily="18" charset="0"/>
            </a:endParaRPr>
          </a:p>
          <a:p>
            <a:endParaRPr lang="nl-NL" sz="2800" dirty="0"/>
          </a:p>
        </p:txBody>
      </p:sp>
      <p:pic>
        <p:nvPicPr>
          <p:cNvPr id="3" name="Afbeelding 2">
            <a:extLst>
              <a:ext uri="{FF2B5EF4-FFF2-40B4-BE49-F238E27FC236}">
                <a16:creationId xmlns:a16="http://schemas.microsoft.com/office/drawing/2014/main" id="{1E5A939F-9292-4C70-A2B4-C8C5AC5E05ED}"/>
              </a:ext>
            </a:extLst>
          </p:cNvPr>
          <p:cNvPicPr>
            <a:picLocks noChangeAspect="1"/>
          </p:cNvPicPr>
          <p:nvPr/>
        </p:nvPicPr>
        <p:blipFill>
          <a:blip r:embed="rId3"/>
          <a:stretch>
            <a:fillRect/>
          </a:stretch>
        </p:blipFill>
        <p:spPr>
          <a:xfrm>
            <a:off x="8957808" y="2154237"/>
            <a:ext cx="2143125" cy="2143125"/>
          </a:xfrm>
          <a:prstGeom prst="rect">
            <a:avLst/>
          </a:prstGeom>
        </p:spPr>
      </p:pic>
    </p:spTree>
    <p:extLst>
      <p:ext uri="{BB962C8B-B14F-4D97-AF65-F5344CB8AC3E}">
        <p14:creationId xmlns:p14="http://schemas.microsoft.com/office/powerpoint/2010/main" val="2579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2923D-F008-55FF-8302-CBF77388F9AD}"/>
              </a:ext>
            </a:extLst>
          </p:cNvPr>
          <p:cNvSpPr>
            <a:spLocks noGrp="1"/>
          </p:cNvSpPr>
          <p:nvPr>
            <p:ph type="title"/>
          </p:nvPr>
        </p:nvSpPr>
        <p:spPr/>
        <p:txBody>
          <a:bodyPr>
            <a:normAutofit fontScale="90000"/>
          </a:bodyPr>
          <a:lstStyle/>
          <a:p>
            <a:r>
              <a:rPr lang="nl-NL" sz="4400" b="1" dirty="0">
                <a:effectLst/>
                <a:latin typeface="Calibri" panose="020F0502020204030204" pitchFamily="34" charset="0"/>
                <a:ea typeface="Calibri" panose="020F0502020204030204" pitchFamily="34" charset="0"/>
                <a:cs typeface="Times New Roman" panose="02020603050405020304" pitchFamily="18" charset="0"/>
              </a:rPr>
              <a:t>Normen</a:t>
            </a:r>
            <a:br>
              <a:rPr lang="nl-NL" dirty="0"/>
            </a:br>
            <a:endParaRPr lang="nl-NL" dirty="0"/>
          </a:p>
        </p:txBody>
      </p:sp>
      <p:sp>
        <p:nvSpPr>
          <p:cNvPr id="3" name="Tijdelijke aanduiding voor inhoud 2">
            <a:extLst>
              <a:ext uri="{FF2B5EF4-FFF2-40B4-BE49-F238E27FC236}">
                <a16:creationId xmlns:a16="http://schemas.microsoft.com/office/drawing/2014/main" id="{1971F3F3-BE29-5333-97B7-4176B72457A7}"/>
              </a:ext>
            </a:extLst>
          </p:cNvPr>
          <p:cNvSpPr>
            <a:spLocks noGrp="1"/>
          </p:cNvSpPr>
          <p:nvPr>
            <p:ph idx="1"/>
          </p:nvPr>
        </p:nvSpPr>
        <p:spPr>
          <a:xfrm>
            <a:off x="533400" y="1632513"/>
            <a:ext cx="10515600" cy="5029543"/>
          </a:xfrm>
        </p:spPr>
        <p:txBody>
          <a:bodyPr/>
          <a:lstStyle/>
          <a:p>
            <a:pPr>
              <a:lnSpc>
                <a:spcPct val="107000"/>
              </a:lnSpc>
              <a:spcAft>
                <a:spcPts val="800"/>
              </a:spcAft>
            </a:pPr>
            <a:r>
              <a:rPr lang="nl-NL" u="sng" dirty="0">
                <a:latin typeface="Calibri" panose="020F0502020204030204" pitchFamily="34" charset="0"/>
                <a:ea typeface="Times New Roman" panose="02020603050405020304" pitchFamily="18" charset="0"/>
                <a:cs typeface="Times New Roman" panose="02020603050405020304" pitchFamily="18" charset="0"/>
              </a:rPr>
              <a:t>Z</a:t>
            </a:r>
            <a:r>
              <a:rPr lang="nl-NL" dirty="0">
                <a:effectLst/>
                <a:latin typeface="Calibri" panose="020F0502020204030204" pitchFamily="34" charset="0"/>
                <a:ea typeface="Times New Roman" panose="02020603050405020304" pitchFamily="18" charset="0"/>
                <a:cs typeface="Times New Roman" panose="02020603050405020304" pitchFamily="18" charset="0"/>
              </a:rPr>
              <a:t>ijn gedragsregels. </a:t>
            </a:r>
          </a:p>
          <a:p>
            <a:pPr>
              <a:lnSpc>
                <a:spcPct val="107000"/>
              </a:lnSpc>
              <a:spcAft>
                <a:spcPts val="800"/>
              </a:spcAft>
            </a:pPr>
            <a:r>
              <a:rPr lang="nl-NL" dirty="0">
                <a:effectLst/>
                <a:latin typeface="Calibri" panose="020F0502020204030204" pitchFamily="34" charset="0"/>
                <a:ea typeface="Times New Roman" panose="02020603050405020304" pitchFamily="18" charset="0"/>
                <a:cs typeface="Times New Roman" panose="02020603050405020304" pitchFamily="18" charset="0"/>
              </a:rPr>
              <a:t>waar je de ander (of jezelf) op kunt afrekenen</a:t>
            </a:r>
            <a:endParaRPr lang="nl-NL"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dirty="0">
                <a:effectLst/>
                <a:latin typeface="Calibri" panose="020F0502020204030204" pitchFamily="34" charset="0"/>
                <a:ea typeface="Calibri" panose="020F0502020204030204" pitchFamily="34" charset="0"/>
                <a:cs typeface="Times New Roman" panose="02020603050405020304" pitchFamily="18" charset="0"/>
              </a:rPr>
              <a:t>Ideeën van een groep over hoe je je moet gedragen </a:t>
            </a:r>
          </a:p>
          <a:p>
            <a:pPr>
              <a:lnSpc>
                <a:spcPct val="107000"/>
              </a:lnSpc>
              <a:spcAft>
                <a:spcPts val="800"/>
              </a:spcAft>
            </a:pPr>
            <a:r>
              <a:rPr lang="nl-NL" dirty="0">
                <a:effectLst/>
                <a:latin typeface="Calibri" panose="020F0502020204030204" pitchFamily="34" charset="0"/>
                <a:ea typeface="Calibri" panose="020F0502020204030204" pitchFamily="34" charset="0"/>
                <a:cs typeface="Times New Roman" panose="02020603050405020304" pitchFamily="18" charset="0"/>
              </a:rPr>
              <a:t>Wordt een bepaald gedrag van je verwacht</a:t>
            </a:r>
          </a:p>
          <a:p>
            <a:pPr>
              <a:lnSpc>
                <a:spcPct val="107000"/>
              </a:lnSpc>
              <a:spcAft>
                <a:spcPts val="800"/>
              </a:spcAft>
            </a:pPr>
            <a:r>
              <a:rPr lang="nl-NL" dirty="0">
                <a:latin typeface="Calibri" panose="020F0502020204030204" pitchFamily="34" charset="0"/>
                <a:ea typeface="Calibri" panose="020F0502020204030204" pitchFamily="34" charset="0"/>
                <a:cs typeface="Times New Roman" panose="02020603050405020304" pitchFamily="18" charset="0"/>
              </a:rPr>
              <a:t>G</a:t>
            </a:r>
            <a:r>
              <a:rPr lang="nl-NL" dirty="0">
                <a:effectLst/>
                <a:latin typeface="Calibri" panose="020F0502020204030204" pitchFamily="34" charset="0"/>
                <a:ea typeface="Calibri" panose="020F0502020204030204" pitchFamily="34" charset="0"/>
                <a:cs typeface="Times New Roman" panose="02020603050405020304" pitchFamily="18" charset="0"/>
              </a:rPr>
              <a:t>root deel leer je in je jeugd</a:t>
            </a:r>
          </a:p>
          <a:p>
            <a:pPr>
              <a:lnSpc>
                <a:spcPct val="107000"/>
              </a:lnSpc>
              <a:spcAft>
                <a:spcPts val="800"/>
              </a:spcAft>
            </a:pPr>
            <a:r>
              <a:rPr lang="nl-NL" dirty="0">
                <a:effectLst/>
                <a:latin typeface="Calibri" panose="020F0502020204030204" pitchFamily="34" charset="0"/>
                <a:ea typeface="Calibri" panose="020F0502020204030204" pitchFamily="34" charset="0"/>
                <a:cs typeface="Times New Roman" panose="02020603050405020304" pitchFamily="18" charset="0"/>
              </a:rPr>
              <a:t>Ook op je werk zijn belangrijke normen: </a:t>
            </a:r>
            <a:br>
              <a:rPr lang="nl-NL" dirty="0">
                <a:effectLst/>
                <a:latin typeface="Calibri" panose="020F0502020204030204" pitchFamily="34" charset="0"/>
                <a:ea typeface="Calibri" panose="020F0502020204030204" pitchFamily="34" charset="0"/>
                <a:cs typeface="Times New Roman" panose="02020603050405020304" pitchFamily="18" charset="0"/>
              </a:rPr>
            </a:br>
            <a:r>
              <a:rPr lang="nl-NL" dirty="0">
                <a:effectLst/>
                <a:latin typeface="Calibri" panose="020F0502020204030204" pitchFamily="34" charset="0"/>
                <a:ea typeface="Calibri" panose="020F0502020204030204" pitchFamily="34" charset="0"/>
                <a:cs typeface="Times New Roman" panose="02020603050405020304" pitchFamily="18" charset="0"/>
              </a:rPr>
              <a:t>Afspraken met de klant nakomen </a:t>
            </a:r>
            <a:br>
              <a:rPr lang="nl-NL" dirty="0">
                <a:effectLst/>
                <a:latin typeface="Calibri" panose="020F0502020204030204" pitchFamily="34" charset="0"/>
                <a:ea typeface="Calibri" panose="020F0502020204030204" pitchFamily="34" charset="0"/>
                <a:cs typeface="Times New Roman" panose="02020603050405020304" pitchFamily="18" charset="0"/>
              </a:rPr>
            </a:br>
            <a:r>
              <a:rPr lang="nl-NL" dirty="0">
                <a:effectLst/>
                <a:latin typeface="Calibri" panose="020F0502020204030204" pitchFamily="34" charset="0"/>
                <a:ea typeface="Calibri" panose="020F0502020204030204" pitchFamily="34" charset="0"/>
                <a:cs typeface="Times New Roman" panose="02020603050405020304" pitchFamily="18" charset="0"/>
              </a:rPr>
              <a:t>Op tijd aanwezig zijn</a:t>
            </a:r>
          </a:p>
          <a:p>
            <a:endParaRPr lang="nl-NL" dirty="0"/>
          </a:p>
        </p:txBody>
      </p:sp>
      <p:pic>
        <p:nvPicPr>
          <p:cNvPr id="5" name="Afbeelding 4">
            <a:extLst>
              <a:ext uri="{FF2B5EF4-FFF2-40B4-BE49-F238E27FC236}">
                <a16:creationId xmlns:a16="http://schemas.microsoft.com/office/drawing/2014/main" id="{2B1EAD58-985E-4514-BDD0-83582E7801A4}"/>
              </a:ext>
            </a:extLst>
          </p:cNvPr>
          <p:cNvPicPr>
            <a:picLocks noChangeAspect="1"/>
          </p:cNvPicPr>
          <p:nvPr/>
        </p:nvPicPr>
        <p:blipFill>
          <a:blip r:embed="rId3"/>
          <a:stretch>
            <a:fillRect/>
          </a:stretch>
        </p:blipFill>
        <p:spPr>
          <a:xfrm>
            <a:off x="7427014" y="4100563"/>
            <a:ext cx="4073290" cy="2036645"/>
          </a:xfrm>
          <a:prstGeom prst="rect">
            <a:avLst/>
          </a:prstGeom>
        </p:spPr>
      </p:pic>
    </p:spTree>
    <p:extLst>
      <p:ext uri="{BB962C8B-B14F-4D97-AF65-F5344CB8AC3E}">
        <p14:creationId xmlns:p14="http://schemas.microsoft.com/office/powerpoint/2010/main" val="162559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2923D-F008-55FF-8302-CBF77388F9AD}"/>
              </a:ext>
            </a:extLst>
          </p:cNvPr>
          <p:cNvSpPr>
            <a:spLocks noGrp="1"/>
          </p:cNvSpPr>
          <p:nvPr>
            <p:ph type="title"/>
          </p:nvPr>
        </p:nvSpPr>
        <p:spPr/>
        <p:txBody>
          <a:bodyPr>
            <a:normAutofit fontScale="90000"/>
          </a:bodyPr>
          <a:lstStyle/>
          <a:p>
            <a:r>
              <a:rPr lang="nl-NL" sz="4400" b="1" dirty="0">
                <a:effectLst/>
                <a:latin typeface="Calibri" panose="020F0502020204030204" pitchFamily="34" charset="0"/>
                <a:ea typeface="Calibri" panose="020F0502020204030204" pitchFamily="34" charset="0"/>
                <a:cs typeface="Times New Roman" panose="02020603050405020304" pitchFamily="18" charset="0"/>
              </a:rPr>
              <a:t>Waarom waarden en normen?</a:t>
            </a:r>
            <a:r>
              <a:rPr lang="nl-NL" sz="4400" dirty="0">
                <a:effectLst/>
                <a:latin typeface="Calibri" panose="020F0502020204030204" pitchFamily="34" charset="0"/>
                <a:ea typeface="Calibri" panose="020F0502020204030204" pitchFamily="34" charset="0"/>
                <a:cs typeface="Times New Roman" panose="02020603050405020304" pitchFamily="18" charset="0"/>
              </a:rPr>
              <a:t> </a:t>
            </a:r>
            <a:br>
              <a:rPr lang="nl-NL" sz="4400" dirty="0">
                <a:effectLst/>
                <a:latin typeface="Calibri" panose="020F0502020204030204" pitchFamily="34" charset="0"/>
                <a:ea typeface="Calibri" panose="020F0502020204030204" pitchFamily="34" charset="0"/>
                <a:cs typeface="Times New Roman" panose="02020603050405020304" pitchFamily="18" charset="0"/>
              </a:rPr>
            </a:br>
            <a:endParaRPr lang="nl-NL" dirty="0"/>
          </a:p>
        </p:txBody>
      </p:sp>
      <p:sp>
        <p:nvSpPr>
          <p:cNvPr id="3" name="Tijdelijke aanduiding voor inhoud 2">
            <a:extLst>
              <a:ext uri="{FF2B5EF4-FFF2-40B4-BE49-F238E27FC236}">
                <a16:creationId xmlns:a16="http://schemas.microsoft.com/office/drawing/2014/main" id="{1971F3F3-BE29-5333-97B7-4176B72457A7}"/>
              </a:ext>
            </a:extLst>
          </p:cNvPr>
          <p:cNvSpPr>
            <a:spLocks noGrp="1"/>
          </p:cNvSpPr>
          <p:nvPr>
            <p:ph idx="1"/>
          </p:nvPr>
        </p:nvSpPr>
        <p:spPr>
          <a:xfrm>
            <a:off x="693057" y="1785870"/>
            <a:ext cx="10515600" cy="4351338"/>
          </a:xfrm>
        </p:spPr>
        <p:txBody>
          <a:bodyPr/>
          <a:lstStyle/>
          <a:p>
            <a:pPr>
              <a:lnSpc>
                <a:spcPct val="107000"/>
              </a:lnSpc>
              <a:spcAft>
                <a:spcPts val="800"/>
              </a:spcAft>
            </a:pPr>
            <a:r>
              <a:rPr lang="nl-NL" sz="2400" dirty="0">
                <a:latin typeface="Calibri" panose="020F0502020204030204" pitchFamily="34" charset="0"/>
                <a:ea typeface="Calibri" panose="020F0502020204030204" pitchFamily="34" charset="0"/>
                <a:cs typeface="Times New Roman" panose="02020603050405020304" pitchFamily="18" charset="0"/>
              </a:rPr>
              <a:t>M</a:t>
            </a:r>
            <a:r>
              <a:rPr lang="nl-NL" sz="2400" dirty="0">
                <a:effectLst/>
                <a:latin typeface="Calibri" panose="020F0502020204030204" pitchFamily="34" charset="0"/>
                <a:ea typeface="Calibri" panose="020F0502020204030204" pitchFamily="34" charset="0"/>
                <a:cs typeface="Times New Roman" panose="02020603050405020304" pitchFamily="18" charset="0"/>
              </a:rPr>
              <a:t>aatschappij wordt een chaos</a:t>
            </a:r>
          </a:p>
          <a:p>
            <a:pPr>
              <a:lnSpc>
                <a:spcPct val="107000"/>
              </a:lnSpc>
              <a:spcAft>
                <a:spcPts val="800"/>
              </a:spcAft>
            </a:pPr>
            <a:r>
              <a:rPr lang="nl-NL" sz="2400" dirty="0">
                <a:effectLst/>
                <a:latin typeface="Calibri" panose="020F0502020204030204" pitchFamily="34" charset="0"/>
                <a:ea typeface="Calibri" panose="020F0502020204030204" pitchFamily="34" charset="0"/>
                <a:cs typeface="Times New Roman" panose="02020603050405020304" pitchFamily="18" charset="0"/>
              </a:rPr>
              <a:t>Mensen zijn groepswezens</a:t>
            </a:r>
          </a:p>
          <a:p>
            <a:pPr>
              <a:lnSpc>
                <a:spcPct val="107000"/>
              </a:lnSpc>
              <a:spcAft>
                <a:spcPts val="800"/>
              </a:spcAft>
            </a:pPr>
            <a:r>
              <a:rPr lang="nl-NL" sz="2400" dirty="0">
                <a:effectLst/>
                <a:latin typeface="Calibri" panose="020F0502020204030204" pitchFamily="34" charset="0"/>
                <a:ea typeface="Calibri" panose="020F0502020204030204" pitchFamily="34" charset="0"/>
                <a:cs typeface="Times New Roman" panose="02020603050405020304" pitchFamily="18" charset="0"/>
              </a:rPr>
              <a:t>Ze passen zich aan, aan de norm is in de groep (maatschappij).</a:t>
            </a:r>
          </a:p>
          <a:p>
            <a:pPr>
              <a:lnSpc>
                <a:spcPct val="107000"/>
              </a:lnSpc>
              <a:spcAft>
                <a:spcPts val="800"/>
              </a:spcAft>
            </a:pPr>
            <a:r>
              <a:rPr lang="nl-NL" sz="2400" dirty="0">
                <a:effectLst/>
                <a:latin typeface="Calibri" panose="020F0502020204030204" pitchFamily="34" charset="0"/>
                <a:ea typeface="Calibri" panose="020F0502020204030204" pitchFamily="34" charset="0"/>
                <a:cs typeface="Times New Roman" panose="02020603050405020304" pitchFamily="18" charset="0"/>
              </a:rPr>
              <a:t> Niet voldoen voelt men zich meestal niet prettig bij</a:t>
            </a:r>
          </a:p>
          <a:p>
            <a:pPr>
              <a:lnSpc>
                <a:spcPct val="107000"/>
              </a:lnSpc>
              <a:spcAft>
                <a:spcPts val="800"/>
              </a:spcAft>
            </a:pPr>
            <a:endParaRPr lang="nl-NL"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pic>
        <p:nvPicPr>
          <p:cNvPr id="5" name="Afbeelding 4">
            <a:extLst>
              <a:ext uri="{FF2B5EF4-FFF2-40B4-BE49-F238E27FC236}">
                <a16:creationId xmlns:a16="http://schemas.microsoft.com/office/drawing/2014/main" id="{AE17BBBD-6400-4453-BF4D-01AB28B09FB8}"/>
              </a:ext>
            </a:extLst>
          </p:cNvPr>
          <p:cNvPicPr>
            <a:picLocks noChangeAspect="1"/>
          </p:cNvPicPr>
          <p:nvPr/>
        </p:nvPicPr>
        <p:blipFill>
          <a:blip r:embed="rId2"/>
          <a:stretch>
            <a:fillRect/>
          </a:stretch>
        </p:blipFill>
        <p:spPr>
          <a:xfrm>
            <a:off x="3816339" y="4304780"/>
            <a:ext cx="4559322" cy="2553220"/>
          </a:xfrm>
          <a:prstGeom prst="rect">
            <a:avLst/>
          </a:prstGeom>
        </p:spPr>
      </p:pic>
    </p:spTree>
    <p:extLst>
      <p:ext uri="{BB962C8B-B14F-4D97-AF65-F5344CB8AC3E}">
        <p14:creationId xmlns:p14="http://schemas.microsoft.com/office/powerpoint/2010/main" val="67522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E2EF52-3B39-4669-9292-E6B8A85C2964}"/>
              </a:ext>
            </a:extLst>
          </p:cNvPr>
          <p:cNvSpPr>
            <a:spLocks noGrp="1"/>
          </p:cNvSpPr>
          <p:nvPr>
            <p:ph type="title"/>
          </p:nvPr>
        </p:nvSpPr>
        <p:spPr/>
        <p:txBody>
          <a:bodyPr>
            <a:normAutofit/>
          </a:bodyPr>
          <a:lstStyle/>
          <a:p>
            <a:r>
              <a:rPr lang="nl-NL" sz="3600" dirty="0"/>
              <a:t>Waarden en normen in elk land hetzelfde?</a:t>
            </a:r>
          </a:p>
        </p:txBody>
      </p:sp>
      <p:sp>
        <p:nvSpPr>
          <p:cNvPr id="3" name="Tijdelijke aanduiding voor inhoud 2">
            <a:extLst>
              <a:ext uri="{FF2B5EF4-FFF2-40B4-BE49-F238E27FC236}">
                <a16:creationId xmlns:a16="http://schemas.microsoft.com/office/drawing/2014/main" id="{27EF85F5-3F1F-44D4-B4FB-8BCF010F0F20}"/>
              </a:ext>
            </a:extLst>
          </p:cNvPr>
          <p:cNvSpPr>
            <a:spLocks noGrp="1"/>
          </p:cNvSpPr>
          <p:nvPr>
            <p:ph idx="1"/>
          </p:nvPr>
        </p:nvSpPr>
        <p:spPr/>
        <p:txBody>
          <a:bodyPr/>
          <a:lstStyle/>
          <a:p>
            <a:r>
              <a:rPr lang="nl-NL" dirty="0"/>
              <a:t>Niet in alle landen het zelfde</a:t>
            </a:r>
          </a:p>
          <a:p>
            <a:r>
              <a:rPr lang="nl-NL" dirty="0"/>
              <a:t>Alle basiswaarden samen vormen de cultuur van een land of groep</a:t>
            </a:r>
          </a:p>
          <a:p>
            <a:r>
              <a:rPr lang="nl-NL" dirty="0"/>
              <a:t>Kunnen jullie een aantal voorbeelden noemen?</a:t>
            </a:r>
          </a:p>
          <a:p>
            <a:r>
              <a:rPr lang="nl-NL" sz="2800" b="1" dirty="0">
                <a:effectLst/>
                <a:latin typeface="Calibri" panose="020F0502020204030204" pitchFamily="34" charset="0"/>
                <a:ea typeface="Calibri" panose="020F0502020204030204" pitchFamily="34" charset="0"/>
                <a:cs typeface="Times New Roman" panose="02020603050405020304" pitchFamily="18" charset="0"/>
              </a:rPr>
              <a:t>Handen schudden</a:t>
            </a:r>
            <a:endParaRPr lang="nl-NL" dirty="0"/>
          </a:p>
          <a:p>
            <a:r>
              <a:rPr lang="nl-NL" sz="2800" b="1" dirty="0">
                <a:effectLst/>
                <a:latin typeface="AGaramondPro-Regular"/>
                <a:ea typeface="Calibri" panose="020F0502020204030204" pitchFamily="34" charset="0"/>
                <a:cs typeface="AGaramondPro-Regular"/>
              </a:rPr>
              <a:t>Oogcontact tijdens een gesprek</a:t>
            </a:r>
          </a:p>
          <a:p>
            <a:endParaRPr lang="nl-NL" sz="2800" b="1" dirty="0">
              <a:effectLst/>
              <a:latin typeface="AGaramondPro-Regular"/>
              <a:ea typeface="Calibri" panose="020F0502020204030204" pitchFamily="34" charset="0"/>
              <a:cs typeface="AGaramondPro-Regular"/>
            </a:endParaRPr>
          </a:p>
          <a:p>
            <a:r>
              <a:rPr lang="nl-NL" sz="2400" b="1" dirty="0">
                <a:hlinkClick r:id="rId3"/>
              </a:rPr>
              <a:t>8 verrassende dingen die in andere Europese landen beledigend zijn</a:t>
            </a:r>
            <a:endParaRPr lang="nl-NL" sz="2400" b="1" dirty="0"/>
          </a:p>
          <a:p>
            <a:endParaRPr lang="nl-NL" b="1" dirty="0">
              <a:latin typeface="AGaramondPro-Regular"/>
              <a:ea typeface="Calibri" panose="020F0502020204030204" pitchFamily="34" charset="0"/>
              <a:cs typeface="Times New Roman" panose="02020603050405020304" pitchFamily="18" charset="0"/>
            </a:endParaRPr>
          </a:p>
          <a:p>
            <a:endParaRPr lang="nl-NL" dirty="0"/>
          </a:p>
        </p:txBody>
      </p:sp>
      <p:pic>
        <p:nvPicPr>
          <p:cNvPr id="4" name="Afbeelding 3">
            <a:extLst>
              <a:ext uri="{FF2B5EF4-FFF2-40B4-BE49-F238E27FC236}">
                <a16:creationId xmlns:a16="http://schemas.microsoft.com/office/drawing/2014/main" id="{DBCFF387-6A5D-49E2-A5D6-060E70B9D90F}"/>
              </a:ext>
            </a:extLst>
          </p:cNvPr>
          <p:cNvPicPr>
            <a:picLocks noChangeAspect="1"/>
          </p:cNvPicPr>
          <p:nvPr/>
        </p:nvPicPr>
        <p:blipFill>
          <a:blip r:embed="rId4"/>
          <a:stretch>
            <a:fillRect/>
          </a:stretch>
        </p:blipFill>
        <p:spPr>
          <a:xfrm>
            <a:off x="8760505" y="3418114"/>
            <a:ext cx="2276475" cy="2009775"/>
          </a:xfrm>
          <a:prstGeom prst="rect">
            <a:avLst/>
          </a:prstGeom>
        </p:spPr>
      </p:pic>
    </p:spTree>
    <p:extLst>
      <p:ext uri="{BB962C8B-B14F-4D97-AF65-F5344CB8AC3E}">
        <p14:creationId xmlns:p14="http://schemas.microsoft.com/office/powerpoint/2010/main" val="38271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2923D-F008-55FF-8302-CBF77388F9AD}"/>
              </a:ext>
            </a:extLst>
          </p:cNvPr>
          <p:cNvSpPr>
            <a:spLocks noGrp="1"/>
          </p:cNvSpPr>
          <p:nvPr>
            <p:ph type="title"/>
          </p:nvPr>
        </p:nvSpPr>
        <p:spPr/>
        <p:txBody>
          <a:bodyPr/>
          <a:lstStyle/>
          <a:p>
            <a:r>
              <a:rPr lang="nl-NL" dirty="0"/>
              <a:t>Opdracht</a:t>
            </a:r>
          </a:p>
        </p:txBody>
      </p:sp>
      <p:sp>
        <p:nvSpPr>
          <p:cNvPr id="3" name="Tijdelijke aanduiding voor inhoud 2">
            <a:extLst>
              <a:ext uri="{FF2B5EF4-FFF2-40B4-BE49-F238E27FC236}">
                <a16:creationId xmlns:a16="http://schemas.microsoft.com/office/drawing/2014/main" id="{1971F3F3-BE29-5333-97B7-4176B72457A7}"/>
              </a:ext>
            </a:extLst>
          </p:cNvPr>
          <p:cNvSpPr>
            <a:spLocks noGrp="1"/>
          </p:cNvSpPr>
          <p:nvPr>
            <p:ph idx="1"/>
          </p:nvPr>
        </p:nvSpPr>
        <p:spPr>
          <a:xfrm>
            <a:off x="654485" y="1793580"/>
            <a:ext cx="10515600" cy="5064420"/>
          </a:xfrm>
        </p:spPr>
        <p:txBody>
          <a:bodyPr/>
          <a:lstStyle/>
          <a:p>
            <a:pPr marL="514350" indent="-514350">
              <a:buFont typeface="+mj-lt"/>
              <a:buAutoNum type="arabicPeriod"/>
            </a:pPr>
            <a:r>
              <a:rPr lang="nl-NL" dirty="0"/>
              <a:t>Schrijf drie waarden op die jij persoonlijk belangrijk vindt. </a:t>
            </a:r>
          </a:p>
          <a:p>
            <a:pPr marL="514350" indent="-514350">
              <a:buFont typeface="+mj-lt"/>
              <a:buAutoNum type="arabicPeriod"/>
            </a:pPr>
            <a:r>
              <a:rPr lang="nl-NL" dirty="0"/>
              <a:t>Welke normen horen erbij die waarden. Schijf er twee op per waarde. </a:t>
            </a:r>
          </a:p>
          <a:p>
            <a:pPr marL="514350" indent="-514350">
              <a:buFont typeface="+mj-lt"/>
              <a:buAutoNum type="arabicPeriod"/>
            </a:pPr>
            <a:endParaRPr lang="nl-NL" dirty="0"/>
          </a:p>
          <a:p>
            <a:pPr marL="514350" indent="-514350">
              <a:buFont typeface="+mj-lt"/>
              <a:buAutoNum type="arabicPeriod"/>
            </a:pPr>
            <a:endParaRPr lang="nl-NL" dirty="0"/>
          </a:p>
          <a:p>
            <a:pPr marL="514350" indent="-514350">
              <a:buFont typeface="+mj-lt"/>
              <a:buAutoNum type="arabicPeriod"/>
            </a:pPr>
            <a:endParaRPr lang="nl-NL" dirty="0"/>
          </a:p>
          <a:p>
            <a:pPr marL="514350" indent="-514350">
              <a:buFont typeface="+mj-lt"/>
              <a:buAutoNum type="arabicPeriod"/>
            </a:pPr>
            <a:endParaRPr lang="nl-NL" dirty="0"/>
          </a:p>
          <a:p>
            <a:pPr marL="514350" indent="-514350">
              <a:buFont typeface="+mj-lt"/>
              <a:buAutoNum type="arabicPeriod"/>
            </a:pPr>
            <a:endParaRPr lang="nl-NL" dirty="0"/>
          </a:p>
          <a:p>
            <a:pPr marL="514350" indent="-514350">
              <a:buFont typeface="+mj-lt"/>
              <a:buAutoNum type="arabicPeriod"/>
            </a:pPr>
            <a:endParaRPr lang="nl-NL" dirty="0"/>
          </a:p>
          <a:p>
            <a:endParaRPr lang="nl-NL" dirty="0"/>
          </a:p>
          <a:p>
            <a:pPr marL="0" indent="0">
              <a:buNone/>
            </a:pPr>
            <a:endParaRPr lang="nl-NL" dirty="0"/>
          </a:p>
          <a:p>
            <a:pPr marL="0" indent="0">
              <a:buNone/>
            </a:pPr>
            <a:endParaRPr lang="nl-NL" dirty="0"/>
          </a:p>
        </p:txBody>
      </p:sp>
      <p:graphicFrame>
        <p:nvGraphicFramePr>
          <p:cNvPr id="6" name="Tabel 5">
            <a:extLst>
              <a:ext uri="{FF2B5EF4-FFF2-40B4-BE49-F238E27FC236}">
                <a16:creationId xmlns:a16="http://schemas.microsoft.com/office/drawing/2014/main" id="{8459F49D-C83E-4843-ACCE-21064248A928}"/>
              </a:ext>
            </a:extLst>
          </p:cNvPr>
          <p:cNvGraphicFramePr>
            <a:graphicFrameLocks noGrp="1"/>
          </p:cNvGraphicFramePr>
          <p:nvPr>
            <p:extLst>
              <p:ext uri="{D42A27DB-BD31-4B8C-83A1-F6EECF244321}">
                <p14:modId xmlns:p14="http://schemas.microsoft.com/office/powerpoint/2010/main" val="1000753029"/>
              </p:ext>
            </p:extLst>
          </p:nvPr>
        </p:nvGraphicFramePr>
        <p:xfrm>
          <a:off x="1386214" y="3574093"/>
          <a:ext cx="8292230" cy="2292264"/>
        </p:xfrm>
        <a:graphic>
          <a:graphicData uri="http://schemas.openxmlformats.org/drawingml/2006/table">
            <a:tbl>
              <a:tblPr firstRow="1" firstCol="1" lastRow="1" lastCol="1" bandRow="1" bandCol="1">
                <a:tableStyleId>{5C22544A-7EE6-4342-B048-85BDC9FD1C3A}</a:tableStyleId>
              </a:tblPr>
              <a:tblGrid>
                <a:gridCol w="2514889">
                  <a:extLst>
                    <a:ext uri="{9D8B030D-6E8A-4147-A177-3AD203B41FA5}">
                      <a16:colId xmlns:a16="http://schemas.microsoft.com/office/drawing/2014/main" val="894762177"/>
                    </a:ext>
                  </a:extLst>
                </a:gridCol>
                <a:gridCol w="5777341">
                  <a:extLst>
                    <a:ext uri="{9D8B030D-6E8A-4147-A177-3AD203B41FA5}">
                      <a16:colId xmlns:a16="http://schemas.microsoft.com/office/drawing/2014/main" val="4049826150"/>
                    </a:ext>
                  </a:extLst>
                </a:gridCol>
              </a:tblGrid>
              <a:tr h="764088">
                <a:tc>
                  <a:txBody>
                    <a:bodyPr/>
                    <a:lstStyle/>
                    <a:p>
                      <a:pPr>
                        <a:lnSpc>
                          <a:spcPct val="107000"/>
                        </a:lnSpc>
                        <a:spcAft>
                          <a:spcPts val="800"/>
                        </a:spcAft>
                      </a:pPr>
                      <a:r>
                        <a:rPr lang="nl-NL" sz="2400" dirty="0">
                          <a:effectLst/>
                          <a:latin typeface="Calibri" panose="020F0502020204030204" pitchFamily="34" charset="0"/>
                          <a:cs typeface="Calibri" panose="020F0502020204030204" pitchFamily="34" charset="0"/>
                        </a:rPr>
                        <a:t>Waarde</a:t>
                      </a:r>
                      <a:endParaRPr lang="nl-NL"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nl-NL" sz="2400" dirty="0">
                          <a:effectLst/>
                          <a:latin typeface="Calibri" panose="020F0502020204030204" pitchFamily="34" charset="0"/>
                          <a:cs typeface="Calibri" panose="020F0502020204030204" pitchFamily="34" charset="0"/>
                        </a:rPr>
                        <a:t>Normen</a:t>
                      </a:r>
                      <a:endParaRPr lang="nl-NL"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48154767"/>
                  </a:ext>
                </a:extLst>
              </a:tr>
              <a:tr h="764088">
                <a:tc>
                  <a:txBody>
                    <a:bodyPr/>
                    <a:lstStyle/>
                    <a:p>
                      <a:pPr>
                        <a:lnSpc>
                          <a:spcPct val="107000"/>
                        </a:lnSpc>
                        <a:spcAft>
                          <a:spcPts val="800"/>
                        </a:spcAft>
                      </a:pPr>
                      <a:r>
                        <a:rPr lang="nl-NL" sz="2400">
                          <a:effectLst/>
                          <a:latin typeface="Calibri" panose="020F0502020204030204" pitchFamily="34" charset="0"/>
                          <a:cs typeface="Calibri" panose="020F0502020204030204" pitchFamily="34" charset="0"/>
                        </a:rPr>
                        <a:t>Samenwerken</a:t>
                      </a:r>
                      <a:endParaRPr lang="nl-NL"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nl-NL" sz="2400" dirty="0">
                          <a:effectLst/>
                          <a:latin typeface="Calibri" panose="020F0502020204030204" pitchFamily="34" charset="0"/>
                          <a:cs typeface="Calibri" panose="020F0502020204030204" pitchFamily="34" charset="0"/>
                        </a:rPr>
                        <a:t>1 Werkafspraken nakomen</a:t>
                      </a:r>
                      <a:endParaRPr lang="nl-NL"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17471"/>
                  </a:ext>
                </a:extLst>
              </a:tr>
              <a:tr h="764088">
                <a:tc>
                  <a:txBody>
                    <a:bodyPr/>
                    <a:lstStyle/>
                    <a:p>
                      <a:pPr>
                        <a:lnSpc>
                          <a:spcPct val="107000"/>
                        </a:lnSpc>
                        <a:spcAft>
                          <a:spcPts val="800"/>
                        </a:spcAft>
                      </a:pPr>
                      <a:r>
                        <a:rPr lang="nl-NL" sz="2400">
                          <a:effectLst/>
                          <a:latin typeface="Calibri" panose="020F0502020204030204" pitchFamily="34" charset="0"/>
                          <a:cs typeface="Calibri" panose="020F0502020204030204" pitchFamily="34" charset="0"/>
                        </a:rPr>
                        <a:t> </a:t>
                      </a:r>
                      <a:endParaRPr lang="nl-NL"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nl-NL" sz="2400" dirty="0">
                          <a:effectLst/>
                          <a:latin typeface="Calibri" panose="020F0502020204030204" pitchFamily="34" charset="0"/>
                          <a:cs typeface="Calibri" panose="020F0502020204030204" pitchFamily="34" charset="0"/>
                        </a:rPr>
                        <a:t>2 mijn werk zo goed mogelijk doen</a:t>
                      </a:r>
                      <a:endParaRPr lang="nl-NL"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77863322"/>
                  </a:ext>
                </a:extLst>
              </a:tr>
            </a:tbl>
          </a:graphicData>
        </a:graphic>
      </p:graphicFrame>
    </p:spTree>
    <p:extLst>
      <p:ext uri="{BB962C8B-B14F-4D97-AF65-F5344CB8AC3E}">
        <p14:creationId xmlns:p14="http://schemas.microsoft.com/office/powerpoint/2010/main" val="83928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2923D-F008-55FF-8302-CBF77388F9AD}"/>
              </a:ext>
            </a:extLst>
          </p:cNvPr>
          <p:cNvSpPr>
            <a:spLocks noGrp="1"/>
          </p:cNvSpPr>
          <p:nvPr>
            <p:ph type="title"/>
          </p:nvPr>
        </p:nvSpPr>
        <p:spPr/>
        <p:txBody>
          <a:bodyPr/>
          <a:lstStyle/>
          <a:p>
            <a:r>
              <a:rPr lang="nl-NL" dirty="0"/>
              <a:t>Ethiek</a:t>
            </a:r>
          </a:p>
        </p:txBody>
      </p:sp>
      <p:sp>
        <p:nvSpPr>
          <p:cNvPr id="3" name="Tijdelijke aanduiding voor inhoud 2">
            <a:extLst>
              <a:ext uri="{FF2B5EF4-FFF2-40B4-BE49-F238E27FC236}">
                <a16:creationId xmlns:a16="http://schemas.microsoft.com/office/drawing/2014/main" id="{1971F3F3-BE29-5333-97B7-4176B72457A7}"/>
              </a:ext>
            </a:extLst>
          </p:cNvPr>
          <p:cNvSpPr>
            <a:spLocks noGrp="1"/>
          </p:cNvSpPr>
          <p:nvPr>
            <p:ph idx="1"/>
          </p:nvPr>
        </p:nvSpPr>
        <p:spPr>
          <a:xfrm>
            <a:off x="449893" y="1982457"/>
            <a:ext cx="10515600" cy="4875543"/>
          </a:xfrm>
        </p:spPr>
        <p:txBody>
          <a:bodyPr/>
          <a:lstStyle/>
          <a:p>
            <a:pPr marL="0" indent="0">
              <a:buNone/>
            </a:pPr>
            <a:r>
              <a:rPr lang="nl-NL" dirty="0"/>
              <a:t>is de studie van wat als moreel juist of fout wordt beschouwd. Het houdt zich bezig met vragen over goed en kwaad, rechtvaardigheid, eerlijkheid en deugdzaamheid</a:t>
            </a:r>
          </a:p>
          <a:p>
            <a:r>
              <a:rPr lang="nl-NL" dirty="0"/>
              <a:t>Persoonlijke ethiek</a:t>
            </a:r>
          </a:p>
          <a:p>
            <a:r>
              <a:rPr lang="nl-NL" dirty="0"/>
              <a:t>Professionele ethiek</a:t>
            </a:r>
          </a:p>
          <a:p>
            <a:pPr lvl="1"/>
            <a:r>
              <a:rPr lang="nl-NL" dirty="0"/>
              <a:t>Formele (beroepscode) en informele (ongeschreven regels)</a:t>
            </a:r>
          </a:p>
          <a:p>
            <a:r>
              <a:rPr lang="nl-NL" dirty="0"/>
              <a:t>Morele dilemma’s  </a:t>
            </a:r>
          </a:p>
          <a:p>
            <a:r>
              <a:rPr lang="nl-NL" dirty="0"/>
              <a:t>Verantwoordelijkheid</a:t>
            </a:r>
          </a:p>
          <a:p>
            <a:endParaRPr lang="nl-NL" dirty="0"/>
          </a:p>
          <a:p>
            <a:r>
              <a:rPr lang="nl-NL" dirty="0"/>
              <a:t>Weten jullie voorbeelden?</a:t>
            </a:r>
          </a:p>
          <a:p>
            <a:pPr marL="0" indent="0">
              <a:buNone/>
            </a:pPr>
            <a:endParaRPr lang="nl-NL" dirty="0"/>
          </a:p>
          <a:p>
            <a:pPr marL="0" indent="0">
              <a:buNone/>
            </a:pPr>
            <a:endParaRPr lang="nl-NL" dirty="0"/>
          </a:p>
          <a:p>
            <a:pPr marL="0" indent="0">
              <a:buNone/>
            </a:pPr>
            <a:endParaRPr lang="nl-NL" dirty="0"/>
          </a:p>
          <a:p>
            <a:pPr marL="0" indent="0">
              <a:buNone/>
            </a:pPr>
            <a:endParaRPr lang="nl-NL" dirty="0"/>
          </a:p>
          <a:p>
            <a:endParaRPr lang="nl-NL" dirty="0"/>
          </a:p>
          <a:p>
            <a:endParaRPr lang="nl-NL" dirty="0"/>
          </a:p>
          <a:p>
            <a:pPr marL="0" indent="0" algn="l">
              <a:buNone/>
            </a:pPr>
            <a:endParaRPr lang="nl-NL" sz="2400" dirty="0">
              <a:latin typeface="OpenSans-Regular"/>
            </a:endParaRPr>
          </a:p>
          <a:p>
            <a:pPr algn="l"/>
            <a:endParaRPr lang="nl-NL" dirty="0"/>
          </a:p>
        </p:txBody>
      </p:sp>
      <p:pic>
        <p:nvPicPr>
          <p:cNvPr id="4" name="Afbeelding 3">
            <a:extLst>
              <a:ext uri="{FF2B5EF4-FFF2-40B4-BE49-F238E27FC236}">
                <a16:creationId xmlns:a16="http://schemas.microsoft.com/office/drawing/2014/main" id="{222F4124-14A2-4D52-8538-18A7A81BDF25}"/>
              </a:ext>
            </a:extLst>
          </p:cNvPr>
          <p:cNvPicPr>
            <a:picLocks noChangeAspect="1"/>
          </p:cNvPicPr>
          <p:nvPr/>
        </p:nvPicPr>
        <p:blipFill>
          <a:blip r:embed="rId3"/>
          <a:stretch>
            <a:fillRect/>
          </a:stretch>
        </p:blipFill>
        <p:spPr>
          <a:xfrm>
            <a:off x="8734425" y="2557462"/>
            <a:ext cx="2619375" cy="1743075"/>
          </a:xfrm>
          <a:prstGeom prst="rect">
            <a:avLst/>
          </a:prstGeom>
        </p:spPr>
      </p:pic>
    </p:spTree>
    <p:extLst>
      <p:ext uri="{BB962C8B-B14F-4D97-AF65-F5344CB8AC3E}">
        <p14:creationId xmlns:p14="http://schemas.microsoft.com/office/powerpoint/2010/main" val="91632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13044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lnSpc>
            <a:spcPts val="3000"/>
          </a:lnSpc>
          <a:defRPr sz="2800" b="0" dirty="0" smtClean="0">
            <a:solidFill>
              <a:schemeClr val="tx1"/>
            </a:solidFill>
          </a:defRPr>
        </a:defPPr>
      </a:lstStyle>
    </a:txDef>
  </a:objectDefaults>
  <a:extraClrSchemeLst/>
  <a:extLst>
    <a:ext uri="{05A4C25C-085E-4340-85A3-A5531E510DB2}">
      <thm15:themeFamily xmlns:thm15="http://schemas.microsoft.com/office/thememl/2012/main" name="Powerpoint_Da Vinci WWJAV 2020.pptx" id="{37637FA6-B946-4B3A-B150-C3ABA2DB75F0}" vid="{B58BCFEB-D656-4C85-B399-4AB7F41951DE}"/>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Powerpoint_Da Vinci WWJAV 2020</Template>
  <TotalTime>15272</TotalTime>
  <Words>1071</Words>
  <Application>Microsoft Office PowerPoint</Application>
  <PresentationFormat>Breedbeeld</PresentationFormat>
  <Paragraphs>108</Paragraphs>
  <Slides>9</Slides>
  <Notes>6</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9</vt:i4>
      </vt:variant>
    </vt:vector>
  </HeadingPairs>
  <TitlesOfParts>
    <vt:vector size="17" baseType="lpstr">
      <vt:lpstr>AGaramondPro-Regular</vt:lpstr>
      <vt:lpstr>Arial</vt:lpstr>
      <vt:lpstr>Calibri</vt:lpstr>
      <vt:lpstr>Cardenio Modern</vt:lpstr>
      <vt:lpstr>Courier New</vt:lpstr>
      <vt:lpstr>OpenSans-Regular</vt:lpstr>
      <vt:lpstr>Times New Roman</vt:lpstr>
      <vt:lpstr>Kantoorthema</vt:lpstr>
      <vt:lpstr>Les 8 Ethiek, normen en waarden </vt:lpstr>
      <vt:lpstr>Lesdoelen</vt:lpstr>
      <vt:lpstr>PowerPoint-presentatie</vt:lpstr>
      <vt:lpstr>Normen </vt:lpstr>
      <vt:lpstr>Waarom waarden en normen?  </vt:lpstr>
      <vt:lpstr>Waarden en normen in elk land hetzelfde?</vt:lpstr>
      <vt:lpstr>Opdracht</vt:lpstr>
      <vt:lpstr>Ethiek</vt:lpstr>
      <vt:lpstr>PowerPoint-presentatie</vt:lpstr>
    </vt:vector>
  </TitlesOfParts>
  <Company>Kien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Onderzoek</dc:title>
  <dc:creator>Gerben Staal</dc:creator>
  <cp:lastModifiedBy>Jolanda van Alphen</cp:lastModifiedBy>
  <cp:revision>46</cp:revision>
  <dcterms:created xsi:type="dcterms:W3CDTF">2021-03-19T08:26:22Z</dcterms:created>
  <dcterms:modified xsi:type="dcterms:W3CDTF">2024-01-14T20:00:30Z</dcterms:modified>
</cp:coreProperties>
</file>