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8"/>
  </p:notesMasterIdLst>
  <p:sldIdLst>
    <p:sldId id="257" r:id="rId3"/>
    <p:sldId id="281" r:id="rId4"/>
    <p:sldId id="306" r:id="rId5"/>
    <p:sldId id="286" r:id="rId6"/>
    <p:sldId id="30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4224E-03A0-4102-B6CE-7BBD03B23727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26EDB-9132-41B2-8C70-433B35319C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78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A0CAE-A16B-43EC-91C1-FA0983541C43}" type="slidenum">
              <a:rPr kumimoji="0" lang="pt-PT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P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xià wǔ hǎo</a:t>
            </a:r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8080" y="372996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8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2656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94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9344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94832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3808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9344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94832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8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33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6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36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786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04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457760" y="106200"/>
            <a:ext cx="10515360" cy="3477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891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4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003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56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607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937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38080" y="372996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11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2656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86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9344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794832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83808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9344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794832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3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2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137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22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457760" y="106200"/>
            <a:ext cx="10515360" cy="3477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2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4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2656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1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0" y="0"/>
            <a:ext cx="12191520" cy="961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oogle Shape;14;p1"/>
          <p:cNvPicPr/>
          <p:nvPr/>
        </p:nvPicPr>
        <p:blipFill>
          <a:blip r:embed="rId14"/>
          <a:stretch/>
        </p:blipFill>
        <p:spPr>
          <a:xfrm>
            <a:off x="0" y="0"/>
            <a:ext cx="1238880" cy="961920"/>
          </a:xfrm>
          <a:prstGeom prst="rect">
            <a:avLst/>
          </a:prstGeom>
          <a:ln>
            <a:noFill/>
          </a:ln>
        </p:spPr>
      </p:pic>
      <p:grpSp>
        <p:nvGrpSpPr>
          <p:cNvPr id="2" name="Group 2"/>
          <p:cNvGrpSpPr/>
          <p:nvPr/>
        </p:nvGrpSpPr>
        <p:grpSpPr>
          <a:xfrm>
            <a:off x="0" y="6509160"/>
            <a:ext cx="12191520" cy="391320"/>
            <a:chOff x="0" y="6509160"/>
            <a:chExt cx="9143640" cy="391320"/>
          </a:xfrm>
        </p:grpSpPr>
        <p:sp>
          <p:nvSpPr>
            <p:cNvPr id="3" name="CustomShape 3"/>
            <p:cNvSpPr/>
            <p:nvPr/>
          </p:nvSpPr>
          <p:spPr>
            <a:xfrm>
              <a:off x="0" y="6509160"/>
              <a:ext cx="9143640" cy="3913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0" y="6543360"/>
              <a:ext cx="6686280" cy="322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pt-PT" sz="750" b="1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Instituto Superior de Estatística e Gestão de Informação</a:t>
              </a:r>
              <a:endParaRPr lang="pt-PT" sz="7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PT" sz="750" b="0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Universidade Nova de Lisboa </a:t>
              </a:r>
              <a:endParaRPr lang="pt-PT" sz="750" b="0" strike="noStrike" spc="-1">
                <a:latin typeface="Arial"/>
              </a:endParaRPr>
            </a:p>
          </p:txBody>
        </p:sp>
      </p:grp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720" cy="2387160"/>
          </a:xfrm>
          <a:prstGeom prst="rect">
            <a:avLst/>
          </a:prstGeom>
        </p:spPr>
        <p:txBody>
          <a:bodyPr anchor="b"/>
          <a:lstStyle/>
          <a:p>
            <a:r>
              <a:rPr lang="pt-PT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4038720" y="6356520"/>
            <a:ext cx="411456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9169920" y="656964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4BD5D2-3618-49C1-B59D-19ED72F40067}" type="slidenum">
              <a:rPr lang="pt-PT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pt-PT" sz="1000" b="0" strike="noStrike" spc="-1">
              <a:latin typeface="Times New Roman"/>
            </a:endParaRPr>
          </a:p>
        </p:txBody>
      </p:sp>
      <p:pic>
        <p:nvPicPr>
          <p:cNvPr id="9" name="Google Shape;26;p2"/>
          <p:cNvPicPr/>
          <p:nvPr/>
        </p:nvPicPr>
        <p:blipFill>
          <a:blip r:embed="rId15"/>
          <a:stretch/>
        </p:blipFill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545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12191520" cy="961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4;p1"/>
          <p:cNvPicPr/>
          <p:nvPr/>
        </p:nvPicPr>
        <p:blipFill>
          <a:blip r:embed="rId14"/>
          <a:stretch/>
        </p:blipFill>
        <p:spPr>
          <a:xfrm>
            <a:off x="0" y="0"/>
            <a:ext cx="1238880" cy="961920"/>
          </a:xfrm>
          <a:prstGeom prst="rect">
            <a:avLst/>
          </a:prstGeom>
          <a:ln>
            <a:noFill/>
          </a:ln>
        </p:spPr>
      </p:pic>
      <p:grpSp>
        <p:nvGrpSpPr>
          <p:cNvPr id="49" name="Group 2"/>
          <p:cNvGrpSpPr/>
          <p:nvPr/>
        </p:nvGrpSpPr>
        <p:grpSpPr>
          <a:xfrm>
            <a:off x="0" y="6509160"/>
            <a:ext cx="12191520" cy="391320"/>
            <a:chOff x="0" y="6509160"/>
            <a:chExt cx="9143640" cy="391320"/>
          </a:xfrm>
        </p:grpSpPr>
        <p:sp>
          <p:nvSpPr>
            <p:cNvPr id="50" name="CustomShape 3"/>
            <p:cNvSpPr/>
            <p:nvPr/>
          </p:nvSpPr>
          <p:spPr>
            <a:xfrm>
              <a:off x="0" y="6509160"/>
              <a:ext cx="9143640" cy="3913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0" y="6543360"/>
              <a:ext cx="6686280" cy="322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pt-PT" sz="750" b="1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Instituto Superior de Estatística e Gestão de Informação</a:t>
              </a:r>
              <a:endParaRPr lang="pt-PT" sz="7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PT" sz="750" b="0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Universidade Nova de Lisboa </a:t>
              </a:r>
              <a:endParaRPr lang="pt-PT" sz="750" b="0" strike="noStrike" spc="-1">
                <a:latin typeface="Arial"/>
              </a:endParaRPr>
            </a:p>
          </p:txBody>
        </p:sp>
      </p:grp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038720" y="6356520"/>
            <a:ext cx="411456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9230400" y="654696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2C7ACF-8CC2-4588-8D51-F346236346EB}" type="slidenum">
              <a:rPr lang="pt-PT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pt-PT" sz="10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anchor="ctr"/>
          <a:lstStyle/>
          <a:p>
            <a:r>
              <a:rPr lang="pt-PT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57" name="Google Shape;33;p3"/>
          <p:cNvPicPr/>
          <p:nvPr/>
        </p:nvPicPr>
        <p:blipFill>
          <a:blip r:embed="rId15"/>
          <a:stretch/>
        </p:blipFill>
        <p:spPr>
          <a:xfrm>
            <a:off x="6423840" y="6567480"/>
            <a:ext cx="4748640" cy="269640"/>
          </a:xfrm>
          <a:prstGeom prst="rect">
            <a:avLst/>
          </a:prstGeom>
          <a:ln>
            <a:noFill/>
          </a:ln>
        </p:spPr>
      </p:pic>
      <p:pic>
        <p:nvPicPr>
          <p:cNvPr id="58" name="Google Shape;34;p3"/>
          <p:cNvPicPr/>
          <p:nvPr/>
        </p:nvPicPr>
        <p:blipFill>
          <a:blip r:embed="rId16"/>
          <a:stretch/>
        </p:blipFill>
        <p:spPr>
          <a:xfrm>
            <a:off x="-27360" y="945360"/>
            <a:ext cx="735840" cy="557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383760" y="1726920"/>
            <a:ext cx="7139880" cy="1441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br>
              <a:rPr dirty="0">
                <a:solidFill>
                  <a:prstClr val="black"/>
                </a:solidFill>
                <a:latin typeface="Calibri"/>
              </a:rPr>
            </a:br>
            <a:r>
              <a:rPr lang="pt-PT" sz="3600" spc="-1" dirty="0">
                <a:solidFill>
                  <a:srgbClr val="FFFFFF"/>
                </a:solidFill>
                <a:latin typeface="Calibri"/>
                <a:ea typeface="Arial"/>
              </a:rPr>
              <a:t>Analysis of different Neural Network Architectures</a:t>
            </a:r>
            <a:endParaRPr lang="pt-PT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557280" y="3940560"/>
            <a:ext cx="7139880" cy="1605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pt-PT" sz="2400" b="1" i="1" spc="-1" dirty="0">
                <a:solidFill>
                  <a:srgbClr val="FFFFFF"/>
                </a:solidFill>
                <a:latin typeface="Calibri"/>
                <a:ea typeface="Calibri"/>
              </a:rPr>
              <a:t>Antonio Curado, Morten Dahl,</a:t>
            </a:r>
          </a:p>
          <a:p>
            <a:pPr algn="ctr">
              <a:lnSpc>
                <a:spcPct val="90000"/>
              </a:lnSpc>
            </a:pPr>
            <a:r>
              <a:rPr lang="pt-PT" sz="2400" b="1" i="1" spc="-1" dirty="0">
                <a:solidFill>
                  <a:srgbClr val="FFFFFF"/>
                </a:solidFill>
                <a:latin typeface="Calibri"/>
                <a:ea typeface="Calibri"/>
              </a:rPr>
              <a:t>Alexandra Baur, Joris Bertens</a:t>
            </a:r>
            <a:endParaRPr lang="pt-PT" sz="2400" spc="-1" dirty="0">
              <a:solidFill>
                <a:prstClr val="black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600" i="1" spc="-1" dirty="0">
                <a:solidFill>
                  <a:srgbClr val="FFFFFF"/>
                </a:solidFill>
                <a:latin typeface="Calibri"/>
                <a:ea typeface="Calibri"/>
              </a:rPr>
              <a:t>M20180032@novaims.unl.pt, M20180047@novaims.unl.pt</a:t>
            </a:r>
            <a:r>
              <a:rPr lang="pt-PT" sz="1600" i="1" spc="-1">
                <a:solidFill>
                  <a:srgbClr val="FFFFFF"/>
                </a:solidFill>
                <a:latin typeface="Calibri"/>
                <a:ea typeface="Calibri"/>
              </a:rPr>
              <a:t>, M20180037@</a:t>
            </a:r>
            <a:r>
              <a:rPr lang="pt-PT" sz="1600" i="1" spc="-1" dirty="0">
                <a:solidFill>
                  <a:srgbClr val="FFFFFF"/>
                </a:solidFill>
                <a:latin typeface="Calibri"/>
                <a:ea typeface="Calibri"/>
              </a:rPr>
              <a:t>novaims.unl.pt, M201800423@novaims.unl.pt  </a:t>
            </a:r>
            <a:endParaRPr lang="pt-PT" sz="1600" spc="-1" dirty="0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Motivation &amp;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98462" y="1027447"/>
            <a:ext cx="9379533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Several different architectures presented in this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/>
                <a:cs typeface="Arial"/>
              </a:rPr>
              <a:t>Analyse</a:t>
            </a:r>
            <a:r>
              <a:rPr lang="en-US" sz="2800" dirty="0">
                <a:latin typeface="Calibri"/>
                <a:cs typeface="Arial"/>
              </a:rPr>
              <a:t> in which situations a specific architecture has an advantage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Validate our hypothesis, that several architectures perform better on several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Gain intuition on the application of different architectures</a:t>
            </a:r>
            <a:endParaRPr lang="en-US" sz="2800" dirty="0">
              <a:latin typeface="Calibri"/>
            </a:endParaRPr>
          </a:p>
          <a:p>
            <a:endParaRPr lang="en-US" sz="2800" dirty="0">
              <a:latin typeface="Calibri"/>
              <a:cs typeface="Arial"/>
            </a:endParaRPr>
          </a:p>
          <a:p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99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Motivation &amp; Idea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27545B5-39D6-4FBF-8124-E83D1ECF4881}"/>
              </a:ext>
            </a:extLst>
          </p:cNvPr>
          <p:cNvSpPr/>
          <p:nvPr/>
        </p:nvSpPr>
        <p:spPr>
          <a:xfrm>
            <a:off x="7846188" y="1445964"/>
            <a:ext cx="1378288" cy="717956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Shallow NN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89373321-526D-4113-A5E3-E238E903A0DE}"/>
              </a:ext>
            </a:extLst>
          </p:cNvPr>
          <p:cNvSpPr/>
          <p:nvPr/>
        </p:nvSpPr>
        <p:spPr>
          <a:xfrm>
            <a:off x="7846188" y="2440008"/>
            <a:ext cx="1378288" cy="717956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Deep NN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4A208C15-2C80-4212-810C-9166DB8C14E2}"/>
              </a:ext>
            </a:extLst>
          </p:cNvPr>
          <p:cNvSpPr/>
          <p:nvPr/>
        </p:nvSpPr>
        <p:spPr>
          <a:xfrm>
            <a:off x="7846188" y="3434052"/>
            <a:ext cx="1378288" cy="717956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ConvNet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83469282-0F10-4B3D-9510-73A8AD6FB3C1}"/>
              </a:ext>
            </a:extLst>
          </p:cNvPr>
          <p:cNvSpPr/>
          <p:nvPr/>
        </p:nvSpPr>
        <p:spPr>
          <a:xfrm>
            <a:off x="7846188" y="4428096"/>
            <a:ext cx="1378288" cy="717956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Classic Recurrent NN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E6FF7529-87BA-42C0-AC7C-2F0D5F5CDC15}"/>
              </a:ext>
            </a:extLst>
          </p:cNvPr>
          <p:cNvSpPr/>
          <p:nvPr/>
        </p:nvSpPr>
        <p:spPr>
          <a:xfrm>
            <a:off x="7846188" y="5422140"/>
            <a:ext cx="1378288" cy="717956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6D505BA-5178-4556-A66F-78FF42AC68B2}"/>
              </a:ext>
            </a:extLst>
          </p:cNvPr>
          <p:cNvSpPr/>
          <p:nvPr/>
        </p:nvSpPr>
        <p:spPr>
          <a:xfrm>
            <a:off x="5053438" y="2236873"/>
            <a:ext cx="1687491" cy="49891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Feed-Forward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663EEF7-C56E-4366-BDE0-33CD07A6267D}"/>
              </a:ext>
            </a:extLst>
          </p:cNvPr>
          <p:cNvSpPr/>
          <p:nvPr/>
        </p:nvSpPr>
        <p:spPr>
          <a:xfrm>
            <a:off x="5053438" y="3543574"/>
            <a:ext cx="1687491" cy="49891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Convolutional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7EB4480-8B1E-4873-9F44-05CE85BED3C4}"/>
              </a:ext>
            </a:extLst>
          </p:cNvPr>
          <p:cNvSpPr/>
          <p:nvPr/>
        </p:nvSpPr>
        <p:spPr>
          <a:xfrm>
            <a:off x="5053438" y="4850276"/>
            <a:ext cx="1687491" cy="49891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Recurrent Neural Net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922220-F937-482C-93B3-8D3C3DE30472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 flipV="1">
            <a:off x="6740929" y="1804943"/>
            <a:ext cx="1105259" cy="6813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EB655D-5468-4A4B-A779-E680644CB19A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6740929" y="2486329"/>
            <a:ext cx="1105259" cy="3126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1CCAAC-84CD-447E-88D4-B583E4EC2C97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6740929" y="3793030"/>
            <a:ext cx="110525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54AF08-F66F-4B9F-B2C9-4657E2A52C4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6740929" y="4787074"/>
            <a:ext cx="1105259" cy="3126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5142AB-57BF-46EA-9150-304655A42E34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6740929" y="5099731"/>
            <a:ext cx="1105259" cy="6813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D68D70F5-B5C1-4F3C-9B4F-E9E26CED2D26}"/>
              </a:ext>
            </a:extLst>
          </p:cNvPr>
          <p:cNvSpPr/>
          <p:nvPr/>
        </p:nvSpPr>
        <p:spPr>
          <a:xfrm>
            <a:off x="2213450" y="4547330"/>
            <a:ext cx="918228" cy="96537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Time-Series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8E67863-8902-4991-83F5-9482BC712B74}"/>
              </a:ext>
            </a:extLst>
          </p:cNvPr>
          <p:cNvSpPr/>
          <p:nvPr/>
        </p:nvSpPr>
        <p:spPr>
          <a:xfrm>
            <a:off x="561223" y="3317309"/>
            <a:ext cx="918228" cy="96537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9D404D0-B968-4B76-80D2-36A415F42AB6}"/>
              </a:ext>
            </a:extLst>
          </p:cNvPr>
          <p:cNvSpPr/>
          <p:nvPr/>
        </p:nvSpPr>
        <p:spPr>
          <a:xfrm>
            <a:off x="585757" y="4529855"/>
            <a:ext cx="918228" cy="96537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Text Data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80335DB-FAC9-4F41-8F4E-DDBA0A912331}"/>
              </a:ext>
            </a:extLst>
          </p:cNvPr>
          <p:cNvSpPr/>
          <p:nvPr/>
        </p:nvSpPr>
        <p:spPr>
          <a:xfrm>
            <a:off x="561222" y="2129399"/>
            <a:ext cx="918228" cy="96537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Big with many features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BAC9ADD-B188-465A-A29C-A16FF329359A}"/>
              </a:ext>
            </a:extLst>
          </p:cNvPr>
          <p:cNvSpPr/>
          <p:nvPr/>
        </p:nvSpPr>
        <p:spPr>
          <a:xfrm>
            <a:off x="2213450" y="2129399"/>
            <a:ext cx="918228" cy="96537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Simple &amp; Small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56DDE2-9321-41B4-9CD9-C417DF12EA16}"/>
              </a:ext>
            </a:extLst>
          </p:cNvPr>
          <p:cNvSpPr txBox="1"/>
          <p:nvPr/>
        </p:nvSpPr>
        <p:spPr>
          <a:xfrm>
            <a:off x="1799840" y="3473655"/>
            <a:ext cx="133183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Various Different Datasets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82137A-AF32-423B-9C44-D3BE7E053B0F}"/>
              </a:ext>
            </a:extLst>
          </p:cNvPr>
          <p:cNvSpPr/>
          <p:nvPr/>
        </p:nvSpPr>
        <p:spPr>
          <a:xfrm>
            <a:off x="3633444" y="3523034"/>
            <a:ext cx="918228" cy="613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2EFBD68-0179-40F2-96EC-8EB7F66FEE00}"/>
              </a:ext>
            </a:extLst>
          </p:cNvPr>
          <p:cNvSpPr/>
          <p:nvPr/>
        </p:nvSpPr>
        <p:spPr>
          <a:xfrm>
            <a:off x="9732403" y="3523034"/>
            <a:ext cx="918228" cy="613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82C6A0-2875-4076-B076-6861BB2492E0}"/>
              </a:ext>
            </a:extLst>
          </p:cNvPr>
          <p:cNvSpPr txBox="1"/>
          <p:nvPr/>
        </p:nvSpPr>
        <p:spPr>
          <a:xfrm>
            <a:off x="10741981" y="3512566"/>
            <a:ext cx="12311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Meta-Analysis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0BC0B7-1122-4505-86FC-ED09BE6D1644}"/>
              </a:ext>
            </a:extLst>
          </p:cNvPr>
          <p:cNvSpPr txBox="1"/>
          <p:nvPr/>
        </p:nvSpPr>
        <p:spPr>
          <a:xfrm>
            <a:off x="5231264" y="1309757"/>
            <a:ext cx="13318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Various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85138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Accuracy (Training &amp; Validation)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Time for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Performance and computational effort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?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22B38489-AD6E-4A80-8EFB-A22EAD93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34" y="3290390"/>
            <a:ext cx="5225813" cy="29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Questions &amp;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98462" y="1027447"/>
            <a:ext cx="9379533" cy="1596483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Do you have any different type of dataset in mind?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Any specifics we should focus 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Arial"/>
              </a:rPr>
              <a:t>Anything else we should know?</a:t>
            </a:r>
          </a:p>
          <a:p>
            <a:endParaRPr lang="en-US" sz="2800" dirty="0">
              <a:latin typeface="Calibri"/>
              <a:cs typeface="Arial"/>
            </a:endParaRPr>
          </a:p>
          <a:p>
            <a:endParaRPr lang="en-US" sz="2800" dirty="0">
              <a:latin typeface="Calibri"/>
            </a:endParaRPr>
          </a:p>
        </p:txBody>
      </p:sp>
      <p:pic>
        <p:nvPicPr>
          <p:cNvPr id="5" name="Picture 4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9184B569-1E8B-48D1-BF50-72CBA3BC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74" y="2498697"/>
            <a:ext cx="5690881" cy="3493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AAC25-F400-4981-BB13-0E8657309136}"/>
              </a:ext>
            </a:extLst>
          </p:cNvPr>
          <p:cNvSpPr txBox="1"/>
          <p:nvPr/>
        </p:nvSpPr>
        <p:spPr>
          <a:xfrm>
            <a:off x="1457759" y="3568148"/>
            <a:ext cx="34024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/>
              <a:t>Any help is highly appreciated!</a:t>
            </a:r>
          </a:p>
        </p:txBody>
      </p:sp>
    </p:spTree>
    <p:extLst>
      <p:ext uri="{BB962C8B-B14F-4D97-AF65-F5344CB8AC3E}">
        <p14:creationId xmlns:p14="http://schemas.microsoft.com/office/powerpoint/2010/main" val="5536987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1_Office Theme</vt:lpstr>
      <vt:lpstr>2_Office Theme</vt:lpstr>
      <vt:lpstr>PowerPoint Presentation</vt:lpstr>
      <vt:lpstr>Motivation &amp; Idea</vt:lpstr>
      <vt:lpstr>Motivation &amp; Idea</vt:lpstr>
      <vt:lpstr>Measures</vt:lpstr>
      <vt:lpstr>Questions &amp;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</dc:creator>
  <cp:lastModifiedBy>Morten</cp:lastModifiedBy>
  <cp:revision>19</cp:revision>
  <dcterms:created xsi:type="dcterms:W3CDTF">2019-04-23T16:42:32Z</dcterms:created>
  <dcterms:modified xsi:type="dcterms:W3CDTF">2019-05-19T21:18:36Z</dcterms:modified>
</cp:coreProperties>
</file>